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61" r:id="rId2"/>
    <p:sldId id="264" r:id="rId3"/>
    <p:sldId id="265" r:id="rId4"/>
    <p:sldId id="266" r:id="rId5"/>
    <p:sldId id="267" r:id="rId6"/>
    <p:sldId id="268" r:id="rId7"/>
    <p:sldId id="269" r:id="rId8"/>
    <p:sldId id="270" r:id="rId9"/>
    <p:sldId id="283" r:id="rId10"/>
    <p:sldId id="271" r:id="rId11"/>
    <p:sldId id="272" r:id="rId12"/>
    <p:sldId id="273" r:id="rId13"/>
    <p:sldId id="274" r:id="rId14"/>
    <p:sldId id="275" r:id="rId15"/>
    <p:sldId id="276" r:id="rId16"/>
    <p:sldId id="278" r:id="rId17"/>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391" autoAdjust="0"/>
  </p:normalViewPr>
  <p:slideViewPr>
    <p:cSldViewPr>
      <p:cViewPr>
        <p:scale>
          <a:sx n="66" d="100"/>
          <a:sy n="66" d="100"/>
        </p:scale>
        <p:origin x="-5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zh-TW"/>
          </a:p>
        </p:txBody>
      </p:sp>
      <p:sp>
        <p:nvSpPr>
          <p:cNvPr id="51203"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351E695-D3EC-4431-98F2-25B108E820D2}" type="datetimeFigureOut">
              <a:rPr lang="zh-TW" altLang="en-US"/>
              <a:pPr>
                <a:defRPr/>
              </a:pPr>
              <a:t>2013/8/7</a:t>
            </a:fld>
            <a:endParaRPr lang="en-US" altLang="zh-TW"/>
          </a:p>
        </p:txBody>
      </p:sp>
      <p:sp>
        <p:nvSpPr>
          <p:cNvPr id="51204"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TW"/>
          </a:p>
        </p:txBody>
      </p:sp>
      <p:sp>
        <p:nvSpPr>
          <p:cNvPr id="51205"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787E8CE6-DC0D-42D1-98F6-973CB75D667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zh-TW"/>
          </a:p>
        </p:txBody>
      </p:sp>
      <p:sp>
        <p:nvSpPr>
          <p:cNvPr id="2457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BCA31909-844D-4819-AFD2-3CE3443AF463}" type="datetimeFigureOut">
              <a:rPr lang="zh-TW" altLang="en-US"/>
              <a:pPr>
                <a:defRPr/>
              </a:pPr>
              <a:t>2013/8/7</a:t>
            </a:fld>
            <a:endParaRPr lang="en-US" altLang="zh-TW"/>
          </a:p>
        </p:txBody>
      </p:sp>
      <p:sp>
        <p:nvSpPr>
          <p:cNvPr id="12292" name="Rectangle 4"/>
          <p:cNvSpPr>
            <a:spLocks noGrp="1" noRo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4582"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TW"/>
          </a:p>
        </p:txBody>
      </p:sp>
      <p:sp>
        <p:nvSpPr>
          <p:cNvPr id="24583"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9C0E36D-48B2-41BF-B117-873F226EF8E4}"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noTextEdit="1"/>
          </p:cNvSpPr>
          <p:nvPr>
            <p:ph type="sldImg"/>
          </p:nvPr>
        </p:nvSpPr>
        <p:spPr>
          <a:ln/>
        </p:spPr>
      </p:sp>
      <p:sp>
        <p:nvSpPr>
          <p:cNvPr id="16386"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18435"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6DCE157C-9D5B-4FAD-BC16-5DC445244FDA}" type="slidenum">
              <a:rPr lang="en-US" altLang="zh-TW" sz="1200">
                <a:latin typeface="Times New Roman" pitchFamily="18" charset="0"/>
                <a:ea typeface="+mn-ea"/>
              </a:rPr>
              <a:pPr algn="r" defTabSz="928688">
                <a:defRPr/>
              </a:pPr>
              <a:t>2</a:t>
            </a:fld>
            <a:endParaRPr lang="en-US" altLang="zh-TW" sz="1200">
              <a:latin typeface="Times New Roman" pitchFamily="18" charset="0"/>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a:ln/>
        </p:spPr>
      </p:sp>
      <p:sp>
        <p:nvSpPr>
          <p:cNvPr id="39938"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38915"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79E2C276-E52D-4451-B8E9-FCF411A24E9D}" type="slidenum">
              <a:rPr lang="en-US" altLang="zh-TW" sz="1200">
                <a:latin typeface="Times New Roman" pitchFamily="18" charset="0"/>
                <a:ea typeface="+mn-ea"/>
              </a:rPr>
              <a:pPr algn="r" defTabSz="928688">
                <a:defRPr/>
              </a:pPr>
              <a:t>14</a:t>
            </a:fld>
            <a:endParaRPr lang="en-US" altLang="zh-TW" sz="1200">
              <a:latin typeface="Times New Roman" pitchFamily="18" charset="0"/>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49688" y="9378950"/>
            <a:ext cx="2946400" cy="493713"/>
          </a:xfrm>
          <a:prstGeom prst="rect">
            <a:avLst/>
          </a:prstGeom>
          <a:noFill/>
          <a:ln>
            <a:miter lim="800000"/>
            <a:headEnd/>
            <a:tailEnd/>
          </a:ln>
        </p:spPr>
        <p:txBody>
          <a:bodyPr anchor="b"/>
          <a:lstStyle/>
          <a:p>
            <a:pPr algn="r" defTabSz="928688">
              <a:defRPr/>
            </a:pPr>
            <a:fld id="{CF7EC674-F411-41F3-B14A-A4B7A1AFEFB3}" type="slidenum">
              <a:rPr lang="en-US" altLang="zh-TW" sz="1200">
                <a:latin typeface="Times New Roman" pitchFamily="18" charset="0"/>
                <a:ea typeface="+mn-ea"/>
              </a:rPr>
              <a:pPr algn="r" defTabSz="928688">
                <a:defRPr/>
              </a:pPr>
              <a:t>3</a:t>
            </a:fld>
            <a:endParaRPr lang="en-US" altLang="zh-TW" sz="1200">
              <a:latin typeface="Times New Roman" pitchFamily="18" charset="0"/>
              <a:ea typeface="+mn-ea"/>
            </a:endParaRPr>
          </a:p>
        </p:txBody>
      </p:sp>
      <p:sp>
        <p:nvSpPr>
          <p:cNvPr id="20482" name="Rectangle 2"/>
          <p:cNvSpPr>
            <a:spLocks noGrp="1" noRot="1" noChangeAspect="1" noChangeArrowheads="1" noTextEdit="1"/>
          </p:cNvSpPr>
          <p:nvPr>
            <p:ph type="sldImg"/>
          </p:nvPr>
        </p:nvSpPr>
        <p:spPr>
          <a:xfrm>
            <a:off x="763588" y="704850"/>
            <a:ext cx="4500562" cy="3375025"/>
          </a:xfrm>
          <a:ln/>
        </p:spPr>
      </p:sp>
      <p:sp>
        <p:nvSpPr>
          <p:cNvPr id="20483" name="Rectangle 3"/>
          <p:cNvSpPr>
            <a:spLocks noGrp="1" noChangeArrowheads="1"/>
          </p:cNvSpPr>
          <p:nvPr>
            <p:ph type="body" idx="1"/>
          </p:nvPr>
        </p:nvSpPr>
        <p:spPr>
          <a:xfrm>
            <a:off x="822325" y="4291013"/>
            <a:ext cx="4383088" cy="4011612"/>
          </a:xfrm>
          <a:solidFill>
            <a:srgbClr val="FFFFFF"/>
          </a:solidFill>
          <a:ln>
            <a:solidFill>
              <a:srgbClr val="000000"/>
            </a:solidFill>
          </a:ln>
        </p:spPr>
        <p:txBody>
          <a:bodyPr lIns="91428" tIns="45714" rIns="91428" bIns="45714"/>
          <a:lstStyle/>
          <a:p>
            <a:pPr eaLnBrk="1" hangingPunct="1">
              <a:spcBef>
                <a:spcPct val="0"/>
              </a:spcBef>
            </a:pPr>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49688" y="9378950"/>
            <a:ext cx="2946400" cy="493713"/>
          </a:xfrm>
          <a:prstGeom prst="rect">
            <a:avLst/>
          </a:prstGeom>
          <a:noFill/>
          <a:ln>
            <a:miter lim="800000"/>
            <a:headEnd/>
            <a:tailEnd/>
          </a:ln>
        </p:spPr>
        <p:txBody>
          <a:bodyPr anchor="b"/>
          <a:lstStyle/>
          <a:p>
            <a:pPr algn="r" defTabSz="928688">
              <a:defRPr/>
            </a:pPr>
            <a:fld id="{21F28767-DAF9-4CFF-BAC5-1BA90046D0E6}" type="slidenum">
              <a:rPr lang="en-US" altLang="zh-TW" sz="1200">
                <a:latin typeface="Times New Roman" pitchFamily="18" charset="0"/>
                <a:ea typeface="+mn-ea"/>
              </a:rPr>
              <a:pPr algn="r" defTabSz="928688">
                <a:defRPr/>
              </a:pPr>
              <a:t>4</a:t>
            </a:fld>
            <a:endParaRPr lang="en-US" altLang="zh-TW" sz="1200">
              <a:latin typeface="Times New Roman" pitchFamily="18" charset="0"/>
              <a:ea typeface="+mn-ea"/>
            </a:endParaRPr>
          </a:p>
        </p:txBody>
      </p:sp>
      <p:sp>
        <p:nvSpPr>
          <p:cNvPr id="22530" name="Rectangle 2"/>
          <p:cNvSpPr>
            <a:spLocks noGrp="1" noRot="1" noChangeAspect="1" noChangeArrowheads="1" noTextEdit="1"/>
          </p:cNvSpPr>
          <p:nvPr>
            <p:ph type="sldImg"/>
          </p:nvPr>
        </p:nvSpPr>
        <p:spPr>
          <a:xfrm>
            <a:off x="763588" y="704850"/>
            <a:ext cx="4500562" cy="3375025"/>
          </a:xfrm>
          <a:ln/>
        </p:spPr>
      </p:sp>
      <p:sp>
        <p:nvSpPr>
          <p:cNvPr id="22531" name="Rectangle 3"/>
          <p:cNvSpPr>
            <a:spLocks noGrp="1" noChangeArrowheads="1"/>
          </p:cNvSpPr>
          <p:nvPr>
            <p:ph type="body" idx="1"/>
          </p:nvPr>
        </p:nvSpPr>
        <p:spPr>
          <a:xfrm>
            <a:off x="822325" y="4291013"/>
            <a:ext cx="4383088" cy="4011612"/>
          </a:xfrm>
          <a:solidFill>
            <a:srgbClr val="FFFFFF"/>
          </a:solidFill>
          <a:ln>
            <a:solidFill>
              <a:srgbClr val="000000"/>
            </a:solidFill>
          </a:ln>
        </p:spPr>
        <p:txBody>
          <a:bodyPr lIns="91428" tIns="45714" rIns="91428" bIns="45714"/>
          <a:lstStyle/>
          <a:p>
            <a:pPr marL="742950" lvl="1" indent="-285750" eaLnBrk="1" hangingPunct="1">
              <a:lnSpc>
                <a:spcPct val="80000"/>
              </a:lnSpc>
              <a:buClr>
                <a:srgbClr val="000066"/>
              </a:buClr>
              <a:buFont typeface="Wingdings" pitchFamily="2" charset="2"/>
              <a:buNone/>
            </a:pPr>
            <a:r>
              <a:rPr lang="zh-TW" altLang="en-US" sz="1000" smtClean="0"/>
              <a:t>降低</a:t>
            </a:r>
            <a:r>
              <a:rPr lang="en-US" altLang="zh-TW" sz="1000" smtClean="0"/>
              <a:t>RTT</a:t>
            </a:r>
            <a:r>
              <a:rPr lang="zh-TW" altLang="en-US" sz="1000" smtClean="0"/>
              <a:t>來回傳輸時間</a:t>
            </a:r>
            <a:r>
              <a:rPr lang="en-US" altLang="zh-TW" sz="1000" smtClean="0"/>
              <a:t>50ms</a:t>
            </a:r>
            <a:r>
              <a:rPr lang="zh-TW" altLang="en-US" sz="1000" smtClean="0"/>
              <a:t>：平均</a:t>
            </a:r>
            <a:r>
              <a:rPr lang="en-US" altLang="zh-TW" sz="1000" smtClean="0"/>
              <a:t>RTT</a:t>
            </a:r>
            <a:r>
              <a:rPr lang="zh-TW" altLang="en-US" sz="1000" smtClean="0"/>
              <a:t>由原先的</a:t>
            </a:r>
            <a:r>
              <a:rPr lang="en-US" altLang="zh-TW" sz="1000" smtClean="0"/>
              <a:t>360ms</a:t>
            </a:r>
            <a:r>
              <a:rPr lang="zh-TW" altLang="en-US" sz="1000" smtClean="0"/>
              <a:t>降低至</a:t>
            </a:r>
            <a:r>
              <a:rPr lang="en-US" altLang="zh-TW" sz="1000" smtClean="0"/>
              <a:t>310ms </a:t>
            </a:r>
          </a:p>
          <a:p>
            <a:pPr marL="742950" lvl="1" indent="-285750" eaLnBrk="1" hangingPunct="1">
              <a:lnSpc>
                <a:spcPct val="80000"/>
              </a:lnSpc>
              <a:buClr>
                <a:srgbClr val="000066"/>
              </a:buClr>
              <a:buFont typeface="Wingdings" pitchFamily="2" charset="2"/>
              <a:buNone/>
            </a:pPr>
            <a:r>
              <a:rPr lang="zh-TW" altLang="en-US" sz="1000" smtClean="0"/>
              <a:t>減少</a:t>
            </a:r>
            <a:r>
              <a:rPr lang="en-US" altLang="zh-TW" sz="1000" smtClean="0"/>
              <a:t>12</a:t>
            </a:r>
            <a:r>
              <a:rPr lang="zh-TW" altLang="en-US" sz="1000" smtClean="0"/>
              <a:t>個路由器</a:t>
            </a:r>
            <a:r>
              <a:rPr lang="en-US" altLang="zh-TW" sz="1000" smtClean="0"/>
              <a:t>hop </a:t>
            </a:r>
            <a:r>
              <a:rPr lang="zh-TW" altLang="en-US" sz="1000" smtClean="0"/>
              <a:t>數：原先至捷克需繞經日美歐等研網共需</a:t>
            </a:r>
            <a:r>
              <a:rPr lang="en-US" altLang="zh-TW" sz="1000" smtClean="0"/>
              <a:t>13</a:t>
            </a:r>
            <a:r>
              <a:rPr lang="zh-TW" altLang="en-US" sz="1000" smtClean="0"/>
              <a:t>個路由器</a:t>
            </a:r>
            <a:r>
              <a:rPr lang="en-US" altLang="zh-TW" sz="1000" smtClean="0"/>
              <a:t>hops</a:t>
            </a:r>
            <a:r>
              <a:rPr lang="zh-TW" altLang="en-US" sz="1000" smtClean="0"/>
              <a:t>，經光通道專線互連後台捷間僅需</a:t>
            </a:r>
            <a:r>
              <a:rPr lang="en-US" altLang="zh-TW" sz="1000" smtClean="0"/>
              <a:t>1</a:t>
            </a:r>
            <a:r>
              <a:rPr lang="zh-TW" altLang="en-US" sz="1000" smtClean="0"/>
              <a:t>個</a:t>
            </a:r>
            <a:r>
              <a:rPr lang="en-US" altLang="zh-TW" sz="1000" smtClean="0"/>
              <a:t>hop</a:t>
            </a:r>
            <a:r>
              <a:rPr lang="zh-TW" altLang="en-US" sz="1000" smtClean="0"/>
              <a:t>即可到達</a:t>
            </a:r>
          </a:p>
          <a:p>
            <a:pPr marL="742950" lvl="1" indent="-285750" eaLnBrk="1" hangingPunct="1">
              <a:lnSpc>
                <a:spcPct val="80000"/>
              </a:lnSpc>
              <a:buClr>
                <a:srgbClr val="000066"/>
              </a:buClr>
              <a:buFont typeface="Wingdings" pitchFamily="2" charset="2"/>
              <a:buNone/>
            </a:pPr>
            <a:r>
              <a:rPr lang="zh-TW" altLang="en-US" sz="1000" smtClean="0"/>
              <a:t>實測可用專屬頻寬 </a:t>
            </a:r>
            <a:r>
              <a:rPr lang="en-US" altLang="zh-TW" sz="1000" smtClean="0"/>
              <a:t>576Mbps</a:t>
            </a:r>
            <a:r>
              <a:rPr lang="zh-TW" altLang="en-US" sz="1000" smtClean="0"/>
              <a:t>：由</a:t>
            </a:r>
            <a:r>
              <a:rPr lang="en-US" altLang="zh-TW" sz="1000" smtClean="0"/>
              <a:t>iperf</a:t>
            </a:r>
            <a:r>
              <a:rPr lang="zh-TW" altLang="en-US" sz="1000" smtClean="0"/>
              <a:t>的 </a:t>
            </a:r>
            <a:r>
              <a:rPr lang="en-US" altLang="zh-TW" sz="1000" smtClean="0"/>
              <a:t>UDP</a:t>
            </a:r>
            <a:r>
              <a:rPr lang="zh-TW" altLang="en-US" sz="1000" smtClean="0"/>
              <a:t>頻寬測試得出台捷光通道可保證</a:t>
            </a:r>
            <a:r>
              <a:rPr lang="en-US" altLang="zh-TW" sz="1000" smtClean="0"/>
              <a:t>576Mbps</a:t>
            </a:r>
            <a:r>
              <a:rPr lang="zh-TW" altLang="en-US" sz="1000" smtClean="0"/>
              <a:t>之專屬頻寬</a:t>
            </a:r>
          </a:p>
          <a:p>
            <a:pPr eaLnBrk="1" hangingPunct="1">
              <a:spcBef>
                <a:spcPct val="0"/>
              </a:spcBef>
            </a:pPr>
            <a:r>
              <a:rPr lang="en-US" altLang="zh-TW" sz="900" smtClean="0"/>
              <a:t>2007/10: Ophthalmology surgery (NCKU College of Medicine in Taiwan and Central Military Hospital in Czech).</a:t>
            </a:r>
            <a:endParaRPr lang="zh-TW" altLang="zh-TW" sz="9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noTextEdit="1"/>
          </p:cNvSpPr>
          <p:nvPr>
            <p:ph type="sldImg"/>
          </p:nvPr>
        </p:nvSpPr>
        <p:spPr>
          <a:ln/>
        </p:spPr>
      </p:sp>
      <p:sp>
        <p:nvSpPr>
          <p:cNvPr id="26626"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26627"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4EFC2807-D60B-41F9-A7AE-0DF9B1C0D4E9}" type="slidenum">
              <a:rPr lang="en-US" altLang="zh-TW" sz="1200">
                <a:latin typeface="Times New Roman" pitchFamily="18" charset="0"/>
                <a:ea typeface="+mn-ea"/>
              </a:rPr>
              <a:pPr algn="r" defTabSz="928688">
                <a:defRPr/>
              </a:pPr>
              <a:t>7</a:t>
            </a:fld>
            <a:endParaRPr lang="en-US" altLang="zh-TW" sz="1200">
              <a:latin typeface="Times New Roman" pitchFamily="18" charset="0"/>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noTextEdit="1"/>
          </p:cNvSpPr>
          <p:nvPr>
            <p:ph type="sldImg"/>
          </p:nvPr>
        </p:nvSpPr>
        <p:spPr>
          <a:ln/>
        </p:spPr>
      </p:sp>
      <p:sp>
        <p:nvSpPr>
          <p:cNvPr id="28674"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28675"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0076886C-2F70-4B2B-AA3A-89EC04B626CA}" type="slidenum">
              <a:rPr lang="en-US" altLang="zh-TW" sz="1200">
                <a:latin typeface="Times New Roman" pitchFamily="18" charset="0"/>
                <a:ea typeface="+mn-ea"/>
              </a:rPr>
              <a:pPr algn="r" defTabSz="928688">
                <a:defRPr/>
              </a:pPr>
              <a:t>8</a:t>
            </a:fld>
            <a:endParaRPr lang="en-US" altLang="zh-TW" sz="1200">
              <a:latin typeface="Times New Roman" pitchFamily="18" charset="0"/>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a:ln/>
        </p:spPr>
      </p:sp>
      <p:sp>
        <p:nvSpPr>
          <p:cNvPr id="31746"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30723"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4FD5A401-3D48-4B8A-AFFA-24471A2C8602}" type="slidenum">
              <a:rPr lang="en-US" altLang="zh-TW" sz="1200">
                <a:latin typeface="Times New Roman" pitchFamily="18" charset="0"/>
                <a:ea typeface="+mn-ea"/>
              </a:rPr>
              <a:pPr algn="r" defTabSz="928688">
                <a:defRPr/>
              </a:pPr>
              <a:t>10</a:t>
            </a:fld>
            <a:endParaRPr lang="en-US" altLang="zh-TW" sz="1200">
              <a:latin typeface="Times New Roman" pitchFamily="18" charset="0"/>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a:ln/>
        </p:spPr>
      </p:sp>
      <p:sp>
        <p:nvSpPr>
          <p:cNvPr id="33794"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32771"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73E9104F-DEA1-42AF-9D26-1C04284E266A}" type="slidenum">
              <a:rPr lang="en-US" altLang="zh-TW" sz="1200">
                <a:latin typeface="Times New Roman" pitchFamily="18" charset="0"/>
                <a:ea typeface="+mn-ea"/>
              </a:rPr>
              <a:pPr algn="r" defTabSz="928688">
                <a:defRPr/>
              </a:pPr>
              <a:t>11</a:t>
            </a:fld>
            <a:endParaRPr lang="en-US" altLang="zh-TW" sz="1200">
              <a:latin typeface="Times New Roman" pitchFamily="18" charset="0"/>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noTextEdit="1"/>
          </p:cNvSpPr>
          <p:nvPr>
            <p:ph type="sldImg"/>
          </p:nvPr>
        </p:nvSpPr>
        <p:spPr>
          <a:ln/>
        </p:spPr>
      </p:sp>
      <p:sp>
        <p:nvSpPr>
          <p:cNvPr id="35842"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34819"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1F6F8709-E028-4CE8-A391-DEE82CC4ED26}" type="slidenum">
              <a:rPr lang="en-US" altLang="zh-TW" sz="1200">
                <a:latin typeface="Times New Roman" pitchFamily="18" charset="0"/>
                <a:ea typeface="+mn-ea"/>
              </a:rPr>
              <a:pPr algn="r" defTabSz="928688">
                <a:defRPr/>
              </a:pPr>
              <a:t>12</a:t>
            </a:fld>
            <a:endParaRPr lang="en-US" altLang="zh-TW" sz="1200">
              <a:latin typeface="Times New Roman" pitchFamily="18" charset="0"/>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noTextEdit="1"/>
          </p:cNvSpPr>
          <p:nvPr>
            <p:ph type="sldImg"/>
          </p:nvPr>
        </p:nvSpPr>
        <p:spPr>
          <a:ln/>
        </p:spPr>
      </p:sp>
      <p:sp>
        <p:nvSpPr>
          <p:cNvPr id="37890" name="備忘稿版面配置區 2"/>
          <p:cNvSpPr>
            <a:spLocks noGrp="1"/>
          </p:cNvSpPr>
          <p:nvPr>
            <p:ph type="body" idx="1"/>
          </p:nvPr>
        </p:nvSpPr>
        <p:spPr>
          <a:noFill/>
          <a:ln/>
        </p:spPr>
        <p:txBody>
          <a:bodyPr/>
          <a:lstStyle/>
          <a:p>
            <a:pPr eaLnBrk="1" hangingPunct="1">
              <a:spcBef>
                <a:spcPct val="0"/>
              </a:spcBef>
            </a:pPr>
            <a:endParaRPr lang="zh-TW" altLang="en-US" smtClean="0"/>
          </a:p>
        </p:txBody>
      </p:sp>
      <p:sp>
        <p:nvSpPr>
          <p:cNvPr id="36867" name="投影片編號版面配置區 3"/>
          <p:cNvSpPr txBox="1">
            <a:spLocks noGrp="1"/>
          </p:cNvSpPr>
          <p:nvPr/>
        </p:nvSpPr>
        <p:spPr bwMode="auto">
          <a:xfrm>
            <a:off x="3849688" y="9378950"/>
            <a:ext cx="2946400" cy="493713"/>
          </a:xfrm>
          <a:prstGeom prst="rect">
            <a:avLst/>
          </a:prstGeom>
          <a:noFill/>
          <a:ln>
            <a:miter lim="800000"/>
            <a:headEnd/>
            <a:tailEnd/>
          </a:ln>
        </p:spPr>
        <p:txBody>
          <a:bodyPr anchor="b"/>
          <a:lstStyle/>
          <a:p>
            <a:pPr algn="r" defTabSz="928688">
              <a:defRPr/>
            </a:pPr>
            <a:fld id="{96131FEF-8862-4917-A8E9-7FE65A658047}" type="slidenum">
              <a:rPr lang="en-US" altLang="zh-TW" sz="1200">
                <a:latin typeface="Times New Roman" pitchFamily="18" charset="0"/>
                <a:ea typeface="+mn-ea"/>
              </a:rPr>
              <a:pPr algn="r" defTabSz="928688">
                <a:defRPr/>
              </a:pPr>
              <a:t>13</a:t>
            </a:fld>
            <a:endParaRPr lang="en-US" altLang="zh-TW" sz="1200">
              <a:latin typeface="Times New Roman" pitchFamily="18" charset="0"/>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E9F250E-F855-4D9E-9DBF-868974A65D4C}" type="datetime1">
              <a:rPr lang="zh-TW" altLang="en-US"/>
              <a:pPr>
                <a:defRPr/>
              </a:pPr>
              <a:t>2013/8/7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8C0B17A7-41EB-40ED-B03A-6DBDD016F08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3B07047B-3CA5-47CF-ACA3-B06DDDAEF3A3}" type="datetime1">
              <a:rPr lang="zh-TW" altLang="en-US"/>
              <a:pPr>
                <a:defRPr/>
              </a:pPr>
              <a:t>2013/8/7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300539AE-FCE9-43F9-A9C6-4315443FC1FD}"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D49E65D-25E2-46BB-BD32-E971781BB517}" type="datetime1">
              <a:rPr lang="zh-TW" altLang="en-US"/>
              <a:pPr>
                <a:defRPr/>
              </a:pPr>
              <a:t>2013/8/7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311274F3-4163-4900-BC60-8CBD3254ED28}"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61269D34-96BD-499F-83D2-965152203D65}" type="datetime1">
              <a:rPr lang="zh-TW" altLang="en-US"/>
              <a:pPr>
                <a:defRPr/>
              </a:pPr>
              <a:t>2013/8/7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73ABE4EC-5C3E-4DF2-A2A2-0C18DE838A72}"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4FA1EDE-921F-4BAB-97D9-4E08B31C0D19}" type="datetime1">
              <a:rPr lang="zh-TW" altLang="en-US"/>
              <a:pPr>
                <a:defRPr/>
              </a:pPr>
              <a:t>2013/8/7</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4D5A91AB-267B-4C7B-98DC-3D6806202082}"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55B5A71-21BF-42F2-B090-C4DE62116B6A}" type="datetime1">
              <a:rPr lang="zh-TW" altLang="en-US"/>
              <a:pPr>
                <a:defRPr/>
              </a:pPr>
              <a:t>2013/8/7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A9A8FAAC-F75C-4EA2-8F0A-0E7E2011CAD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F8ADFB8-A30C-415D-B548-4B82038CE715}" type="datetime1">
              <a:rPr lang="zh-TW" altLang="en-US"/>
              <a:pPr>
                <a:defRPr/>
              </a:pPr>
              <a:t>2013/8/7</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fld id="{069A05A9-C97C-4D8D-B908-CEE0C36BC292}"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C21E63D-15E5-41E8-8203-1A11EA355F78}" type="datetime1">
              <a:rPr lang="zh-TW" altLang="en-US"/>
              <a:pPr>
                <a:defRPr/>
              </a:pPr>
              <a:t>2013/8/7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2F746763-0ADD-44CB-8D57-CE6DCCF5A916}"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BAF46A1-D291-4C6A-93B4-6D6F355F2EC7}" type="datetime1">
              <a:rPr lang="zh-TW" altLang="en-US"/>
              <a:pPr>
                <a:defRPr/>
              </a:pPr>
              <a:t>2013/8/7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3E2CDD1D-C6DC-4FB0-9C23-302EEBE6569B}"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1337BE1-7CBF-416D-94ED-249A3840F3B2}" type="datetime1">
              <a:rPr lang="zh-TW" altLang="en-US"/>
              <a:pPr>
                <a:defRPr/>
              </a:pPr>
              <a:t>2013/8/7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1BCBA63C-AEC2-4537-82E0-34759C4CD62E}"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1026" name="Picture 4" descr="D:\Tereza's\國研院\標誌應用系統_標案\應用設計修改\定稿_簡報版型\院本部_有核心價值版\中文\簡報給檔-25.jpg"/>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5281A1F8-12FC-4268-A6E1-CB744A79BB71}" type="datetime1">
              <a:rPr lang="zh-TW" altLang="en-US"/>
              <a:pPr>
                <a:defRPr/>
              </a:pPr>
              <a:t>2013/8/7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a:defRPr/>
            </a:pPr>
            <a:endParaRPr lang="en-US" altLang="zh-TW"/>
          </a:p>
        </p:txBody>
      </p:sp>
      <p:cxnSp>
        <p:nvCxnSpPr>
          <p:cNvPr id="9" name="直線接點 8"/>
          <p:cNvCxnSpPr/>
          <p:nvPr userDrawn="1"/>
        </p:nvCxnSpPr>
        <p:spPr>
          <a:xfrm>
            <a:off x="0" y="1214438"/>
            <a:ext cx="9144000" cy="158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投影片編號版面配置區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C0969EBE-DD0F-488E-B149-834B84FA69D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49" r:id="rId10"/>
  </p:sldLayoutIdLst>
  <p:hf hdr="0" ftr="0" dt="0"/>
  <p:txStyles>
    <p:titleStyle>
      <a:lvl1pPr algn="ctr" rtl="0" eaLnBrk="0" fontAlgn="base" hangingPunct="0">
        <a:spcBef>
          <a:spcPct val="0"/>
        </a:spcBef>
        <a:spcAft>
          <a:spcPct val="0"/>
        </a:spcAft>
        <a:defRPr sz="3600" kern="1200">
          <a:solidFill>
            <a:schemeClr val="tx1"/>
          </a:solidFill>
          <a:latin typeface="Arial" charset="0"/>
          <a:ea typeface="標楷體" pitchFamily="65" charset="-120"/>
          <a:cs typeface="+mj-cs"/>
        </a:defRPr>
      </a:lvl1pPr>
      <a:lvl2pPr algn="ctr" rtl="0" eaLnBrk="0" fontAlgn="base" hangingPunct="0">
        <a:spcBef>
          <a:spcPct val="0"/>
        </a:spcBef>
        <a:spcAft>
          <a:spcPct val="0"/>
        </a:spcAft>
        <a:defRPr sz="3600">
          <a:solidFill>
            <a:schemeClr val="tx1"/>
          </a:solidFill>
          <a:latin typeface="Arial" charset="0"/>
          <a:ea typeface="標楷體" pitchFamily="65" charset="-120"/>
        </a:defRPr>
      </a:lvl2pPr>
      <a:lvl3pPr algn="ctr" rtl="0" eaLnBrk="0" fontAlgn="base" hangingPunct="0">
        <a:spcBef>
          <a:spcPct val="0"/>
        </a:spcBef>
        <a:spcAft>
          <a:spcPct val="0"/>
        </a:spcAft>
        <a:defRPr sz="3600">
          <a:solidFill>
            <a:schemeClr val="tx1"/>
          </a:solidFill>
          <a:latin typeface="Arial" charset="0"/>
          <a:ea typeface="標楷體" pitchFamily="65" charset="-120"/>
        </a:defRPr>
      </a:lvl3pPr>
      <a:lvl4pPr algn="ctr" rtl="0" eaLnBrk="0" fontAlgn="base" hangingPunct="0">
        <a:spcBef>
          <a:spcPct val="0"/>
        </a:spcBef>
        <a:spcAft>
          <a:spcPct val="0"/>
        </a:spcAft>
        <a:defRPr sz="3600">
          <a:solidFill>
            <a:schemeClr val="tx1"/>
          </a:solidFill>
          <a:latin typeface="Arial" charset="0"/>
          <a:ea typeface="標楷體" pitchFamily="65" charset="-120"/>
        </a:defRPr>
      </a:lvl4pPr>
      <a:lvl5pPr algn="ctr" rtl="0" eaLnBrk="0" fontAlgn="base" hangingPunct="0">
        <a:spcBef>
          <a:spcPct val="0"/>
        </a:spcBef>
        <a:spcAft>
          <a:spcPct val="0"/>
        </a:spcAft>
        <a:defRPr sz="3600">
          <a:solidFill>
            <a:schemeClr val="tx1"/>
          </a:solidFill>
          <a:latin typeface="Arial" charset="0"/>
          <a:ea typeface="標楷體" pitchFamily="65" charset="-120"/>
        </a:defRPr>
      </a:lvl5pPr>
      <a:lvl6pPr marL="457200" algn="ctr" rtl="0" fontAlgn="base">
        <a:spcBef>
          <a:spcPct val="0"/>
        </a:spcBef>
        <a:spcAft>
          <a:spcPct val="0"/>
        </a:spcAft>
        <a:defRPr sz="3600">
          <a:solidFill>
            <a:schemeClr val="tx1"/>
          </a:solidFill>
          <a:latin typeface="Arial" charset="0"/>
          <a:ea typeface="標楷體" pitchFamily="65" charset="-120"/>
        </a:defRPr>
      </a:lvl6pPr>
      <a:lvl7pPr marL="914400" algn="ctr" rtl="0" fontAlgn="base">
        <a:spcBef>
          <a:spcPct val="0"/>
        </a:spcBef>
        <a:spcAft>
          <a:spcPct val="0"/>
        </a:spcAft>
        <a:defRPr sz="3600">
          <a:solidFill>
            <a:schemeClr val="tx1"/>
          </a:solidFill>
          <a:latin typeface="Arial" charset="0"/>
          <a:ea typeface="標楷體" pitchFamily="65" charset="-120"/>
        </a:defRPr>
      </a:lvl7pPr>
      <a:lvl8pPr marL="1371600" algn="ctr" rtl="0" fontAlgn="base">
        <a:spcBef>
          <a:spcPct val="0"/>
        </a:spcBef>
        <a:spcAft>
          <a:spcPct val="0"/>
        </a:spcAft>
        <a:defRPr sz="3600">
          <a:solidFill>
            <a:schemeClr val="tx1"/>
          </a:solidFill>
          <a:latin typeface="Arial" charset="0"/>
          <a:ea typeface="標楷體" pitchFamily="65" charset="-120"/>
        </a:defRPr>
      </a:lvl8pPr>
      <a:lvl9pPr marL="1828800" algn="ctr" rtl="0" fontAlgn="base">
        <a:spcBef>
          <a:spcPct val="0"/>
        </a:spcBef>
        <a:spcAft>
          <a:spcPct val="0"/>
        </a:spcAft>
        <a:defRPr sz="3600">
          <a:solidFill>
            <a:schemeClr val="tx1"/>
          </a:solidFill>
          <a:latin typeface="Arial" charset="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8DC619B3-BE55-455B-901F-257D468EA5F9}" type="slidenum">
              <a:rPr lang="zh-TW" altLang="en-US"/>
              <a:pPr>
                <a:defRPr/>
              </a:pPr>
              <a:t>1</a:t>
            </a:fld>
            <a:endParaRPr lang="zh-TW" altLang="en-US"/>
          </a:p>
        </p:txBody>
      </p:sp>
      <p:sp>
        <p:nvSpPr>
          <p:cNvPr id="14338" name="標題 1"/>
          <p:cNvSpPr>
            <a:spLocks noGrp="1"/>
          </p:cNvSpPr>
          <p:nvPr>
            <p:ph type="title"/>
          </p:nvPr>
        </p:nvSpPr>
        <p:spPr/>
        <p:txBody>
          <a:bodyPr/>
          <a:lstStyle/>
          <a:p>
            <a:pPr eaLnBrk="1" hangingPunct="1"/>
            <a:endParaRPr lang="zh-TW" altLang="en-US" smtClean="0"/>
          </a:p>
        </p:txBody>
      </p:sp>
      <p:sp>
        <p:nvSpPr>
          <p:cNvPr id="14339" name="內容版面配置區 2"/>
          <p:cNvSpPr>
            <a:spLocks noGrp="1"/>
          </p:cNvSpPr>
          <p:nvPr>
            <p:ph idx="1"/>
          </p:nvPr>
        </p:nvSpPr>
        <p:spPr/>
        <p:txBody>
          <a:bodyPr/>
          <a:lstStyle/>
          <a:p>
            <a:pPr eaLnBrk="1" hangingPunct="1"/>
            <a:endParaRPr lang="zh-TW" altLang="en-US" smtClean="0"/>
          </a:p>
        </p:txBody>
      </p:sp>
      <p:pic>
        <p:nvPicPr>
          <p:cNvPr id="14340" name="Picture 2" descr="D:\Tereza's\國研院\標誌應用系統_標案\應用設計修改\定稿_簡報版型\院本部_有核心價值版\中文\簡報給檔-23.jpg"/>
          <p:cNvPicPr>
            <a:picLocks noChangeAspect="1" noChangeArrowheads="1"/>
          </p:cNvPicPr>
          <p:nvPr/>
        </p:nvPicPr>
        <p:blipFill>
          <a:blip r:embed="rId2"/>
          <a:srcRect/>
          <a:stretch>
            <a:fillRect/>
          </a:stretch>
        </p:blipFill>
        <p:spPr bwMode="auto">
          <a:xfrm>
            <a:off x="0" y="26988"/>
            <a:ext cx="9144000" cy="6858000"/>
          </a:xfrm>
          <a:prstGeom prst="rect">
            <a:avLst/>
          </a:prstGeom>
          <a:noFill/>
          <a:ln w="9525">
            <a:noFill/>
            <a:miter lim="800000"/>
            <a:headEnd/>
            <a:tailEnd/>
          </a:ln>
        </p:spPr>
      </p:pic>
      <p:sp>
        <p:nvSpPr>
          <p:cNvPr id="14341" name="Rectangle 5"/>
          <p:cNvSpPr>
            <a:spLocks noChangeArrowheads="1"/>
          </p:cNvSpPr>
          <p:nvPr/>
        </p:nvSpPr>
        <p:spPr bwMode="auto">
          <a:xfrm>
            <a:off x="1258888" y="1700213"/>
            <a:ext cx="6985000" cy="1858962"/>
          </a:xfrm>
          <a:prstGeom prst="rect">
            <a:avLst/>
          </a:prstGeom>
          <a:noFill/>
          <a:ln w="9525">
            <a:noFill/>
            <a:miter lim="800000"/>
            <a:headEnd/>
            <a:tailEnd/>
          </a:ln>
        </p:spPr>
        <p:txBody>
          <a:bodyPr>
            <a:spAutoFit/>
          </a:bodyPr>
          <a:lstStyle/>
          <a:p>
            <a:pPr algn="ctr"/>
            <a:r>
              <a:rPr kumimoji="0" lang="zh-TW" altLang="en-US" sz="3200" b="1">
                <a:ea typeface="標楷體" pitchFamily="65" charset="-120"/>
              </a:rPr>
              <a:t>國家高速網路與計算中心</a:t>
            </a:r>
          </a:p>
          <a:p>
            <a:pPr algn="ctr"/>
            <a:endParaRPr kumimoji="0" lang="zh-TW" altLang="en-US" sz="4400" b="1">
              <a:ea typeface="標楷體" pitchFamily="65" charset="-120"/>
            </a:endParaRPr>
          </a:p>
          <a:p>
            <a:pPr algn="ctr"/>
            <a:r>
              <a:rPr kumimoji="0" lang="en-US" altLang="zh-TW" sz="4000" b="1">
                <a:ea typeface="標楷體" pitchFamily="65" charset="-120"/>
              </a:rPr>
              <a:t>TWAREN</a:t>
            </a:r>
            <a:r>
              <a:rPr kumimoji="0" lang="zh-TW" altLang="en-US" sz="4000" b="1">
                <a:ea typeface="標楷體" pitchFamily="65" charset="-120"/>
              </a:rPr>
              <a:t>服務介紹</a:t>
            </a:r>
            <a:endParaRPr kumimoji="0" lang="en-US" altLang="zh-TW" sz="4000" b="1">
              <a:ea typeface="標楷體" pitchFamily="65" charset="-120"/>
            </a:endParaRPr>
          </a:p>
        </p:txBody>
      </p:sp>
      <p:sp>
        <p:nvSpPr>
          <p:cNvPr id="14342" name="文字方塊 4"/>
          <p:cNvSpPr txBox="1">
            <a:spLocks noChangeArrowheads="1"/>
          </p:cNvSpPr>
          <p:nvPr/>
        </p:nvSpPr>
        <p:spPr bwMode="auto">
          <a:xfrm>
            <a:off x="3859213" y="4149725"/>
            <a:ext cx="1711325" cy="822325"/>
          </a:xfrm>
          <a:prstGeom prst="rect">
            <a:avLst/>
          </a:prstGeom>
          <a:noFill/>
          <a:ln w="9525">
            <a:noFill/>
            <a:miter lim="800000"/>
            <a:headEnd/>
            <a:tailEnd/>
          </a:ln>
        </p:spPr>
        <p:txBody>
          <a:bodyPr wrap="none">
            <a:spAutoFit/>
          </a:bodyPr>
          <a:lstStyle/>
          <a:p>
            <a:pPr algn="ctr"/>
            <a:r>
              <a:rPr kumimoji="0" lang="en-US" altLang="zh-TW" sz="2400">
                <a:ea typeface="標楷體" pitchFamily="65" charset="-120"/>
              </a:rPr>
              <a:t>2013/08/08</a:t>
            </a:r>
          </a:p>
          <a:p>
            <a:pPr algn="ctr"/>
            <a:r>
              <a:rPr kumimoji="0" lang="zh-TW" altLang="en-US" sz="2400">
                <a:ea typeface="標楷體" pitchFamily="65" charset="-120"/>
              </a:rPr>
              <a:t> 陳    敏</a:t>
            </a:r>
            <a:endParaRPr kumimoji="0" lang="en-US" altLang="zh-TW" sz="240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48FC40C4-E53D-46BC-980A-09E73A3AF95D}" type="slidenum">
              <a:rPr lang="zh-TW" altLang="en-US"/>
              <a:pPr>
                <a:defRPr/>
              </a:pPr>
              <a:t>10</a:t>
            </a:fld>
            <a:endParaRPr lang="zh-TW" altLang="en-US"/>
          </a:p>
        </p:txBody>
      </p:sp>
      <p:sp>
        <p:nvSpPr>
          <p:cNvPr id="30722" name="Rectangle 2"/>
          <p:cNvSpPr>
            <a:spLocks noChangeArrowheads="1"/>
          </p:cNvSpPr>
          <p:nvPr/>
        </p:nvSpPr>
        <p:spPr bwMode="auto">
          <a:xfrm>
            <a:off x="827088" y="206375"/>
            <a:ext cx="7605712" cy="701675"/>
          </a:xfrm>
          <a:prstGeom prst="rect">
            <a:avLst/>
          </a:prstGeom>
          <a:noFill/>
          <a:ln w="9525">
            <a:noFill/>
            <a:miter lim="800000"/>
            <a:headEnd/>
            <a:tailEnd/>
          </a:ln>
        </p:spPr>
        <p:txBody>
          <a:bodyPr>
            <a:spAutoFit/>
          </a:bodyPr>
          <a:lstStyle/>
          <a:p>
            <a:pPr marL="482600" indent="-482600">
              <a:spcBef>
                <a:spcPct val="20000"/>
              </a:spcBef>
              <a:buClr>
                <a:srgbClr val="990000"/>
              </a:buClr>
            </a:pPr>
            <a:r>
              <a:rPr kumimoji="0" lang="en-US" altLang="zh-TW" sz="4000">
                <a:ea typeface="標楷體" pitchFamily="65" charset="-120"/>
              </a:rPr>
              <a:t>         </a:t>
            </a:r>
            <a:r>
              <a:rPr kumimoji="0" lang="en-US" altLang="zh-TW" sz="3600" b="1">
                <a:ea typeface="標楷體" pitchFamily="65" charset="-120"/>
              </a:rPr>
              <a:t>IPv4/IPv6</a:t>
            </a:r>
            <a:r>
              <a:rPr kumimoji="0" lang="zh-TW" altLang="en-US" sz="3600" b="1">
                <a:ea typeface="標楷體" pitchFamily="65" charset="-120"/>
              </a:rPr>
              <a:t>連線服務</a:t>
            </a:r>
            <a:endParaRPr kumimoji="0" lang="en-US" altLang="zh-TW" sz="3600" b="1">
              <a:ea typeface="標楷體" pitchFamily="65" charset="-120"/>
            </a:endParaRPr>
          </a:p>
        </p:txBody>
      </p:sp>
      <p:sp>
        <p:nvSpPr>
          <p:cNvPr id="30723" name="Rectangle 3"/>
          <p:cNvSpPr>
            <a:spLocks noChangeArrowheads="1"/>
          </p:cNvSpPr>
          <p:nvPr/>
        </p:nvSpPr>
        <p:spPr bwMode="auto">
          <a:xfrm>
            <a:off x="838200" y="1371600"/>
            <a:ext cx="7621588" cy="1592263"/>
          </a:xfrm>
          <a:prstGeom prst="rect">
            <a:avLst/>
          </a:prstGeom>
          <a:noFill/>
          <a:ln w="9525">
            <a:noFill/>
            <a:miter lim="800000"/>
            <a:headEnd/>
            <a:tailEnd/>
          </a:ln>
        </p:spPr>
        <p:txBody>
          <a:bodyPr>
            <a:spAutoFit/>
          </a:bodyPr>
          <a:lstStyle/>
          <a:p>
            <a:pPr marL="482600" indent="-482600">
              <a:spcBef>
                <a:spcPct val="20000"/>
              </a:spcBef>
              <a:buClr>
                <a:srgbClr val="990000"/>
              </a:buClr>
            </a:pPr>
            <a:endParaRPr kumimoji="0" lang="en-US" altLang="zh-TW" sz="2400">
              <a:ea typeface="標楷體" pitchFamily="65" charset="-120"/>
            </a:endParaRPr>
          </a:p>
          <a:p>
            <a:pPr marL="482600" indent="-482600">
              <a:spcBef>
                <a:spcPct val="20000"/>
              </a:spcBef>
              <a:buClr>
                <a:srgbClr val="990000"/>
              </a:buClr>
            </a:pPr>
            <a:endParaRPr kumimoji="0" lang="zh-TW" altLang="en-US" sz="2800">
              <a:ea typeface="標楷體" pitchFamily="65" charset="-120"/>
            </a:endParaRPr>
          </a:p>
          <a:p>
            <a:pPr marL="482600" indent="-482600" fontAlgn="ctr">
              <a:lnSpc>
                <a:spcPct val="90000"/>
              </a:lnSpc>
              <a:spcBef>
                <a:spcPct val="50000"/>
              </a:spcBef>
              <a:buClr>
                <a:srgbClr val="990000"/>
              </a:buClr>
              <a:buSzPct val="160000"/>
              <a:buFont typeface="Wingdings" pitchFamily="2" charset="2"/>
              <a:buNone/>
            </a:pPr>
            <a:endParaRPr kumimoji="0" lang="en-US" altLang="zh-TW" sz="2800">
              <a:ea typeface="標楷體" pitchFamily="65" charset="-120"/>
            </a:endParaRPr>
          </a:p>
        </p:txBody>
      </p:sp>
      <p:sp>
        <p:nvSpPr>
          <p:cNvPr id="30724" name="Rectangle 3"/>
          <p:cNvSpPr>
            <a:spLocks noChangeArrowheads="1"/>
          </p:cNvSpPr>
          <p:nvPr/>
        </p:nvSpPr>
        <p:spPr bwMode="auto">
          <a:xfrm>
            <a:off x="611188" y="1628775"/>
            <a:ext cx="7993062" cy="4244975"/>
          </a:xfrm>
          <a:prstGeom prst="rect">
            <a:avLst/>
          </a:prstGeom>
          <a:noFill/>
          <a:ln w="9525">
            <a:noFill/>
            <a:miter lim="800000"/>
            <a:headEnd/>
            <a:tailEnd/>
          </a:ln>
        </p:spPr>
        <p:txBody>
          <a:bodyPr>
            <a:spAutoFit/>
          </a:bodyPr>
          <a:lstStyle/>
          <a:p>
            <a:pPr marL="482600" indent="-482600">
              <a:spcBef>
                <a:spcPct val="50000"/>
              </a:spcBef>
              <a:buClr>
                <a:srgbClr val="990000"/>
              </a:buClr>
              <a:buFont typeface="Wingdings" pitchFamily="2" charset="2"/>
              <a:buChar char="q"/>
            </a:pPr>
            <a:r>
              <a:rPr kumimoji="0" lang="zh-TW" altLang="en-US" sz="2800">
                <a:ea typeface="標楷體" pitchFamily="65" charset="-120"/>
              </a:rPr>
              <a:t>使用者連接至</a:t>
            </a:r>
            <a:r>
              <a:rPr kumimoji="0" lang="en-US" altLang="zh-TW" sz="2800">
                <a:ea typeface="標楷體" pitchFamily="65" charset="-120"/>
              </a:rPr>
              <a:t>TWAERN</a:t>
            </a:r>
            <a:r>
              <a:rPr kumimoji="0" lang="zh-TW" altLang="en-US" sz="2800">
                <a:ea typeface="標楷體" pitchFamily="65" charset="-120"/>
              </a:rPr>
              <a:t>網路後，可與</a:t>
            </a:r>
            <a:r>
              <a:rPr kumimoji="0" lang="en-US" altLang="zh-TW" sz="2800">
                <a:ea typeface="標楷體" pitchFamily="65" charset="-120"/>
              </a:rPr>
              <a:t>TWAREN</a:t>
            </a:r>
            <a:r>
              <a:rPr kumimoji="0" lang="zh-TW" altLang="en-US" sz="2800">
                <a:ea typeface="標楷體" pitchFamily="65" charset="-120"/>
              </a:rPr>
              <a:t>網路上國內外學研單位互連</a:t>
            </a:r>
            <a:r>
              <a:rPr kumimoji="0" lang="en-US" altLang="zh-TW" sz="2800">
                <a:ea typeface="標楷體" pitchFamily="65" charset="-120"/>
              </a:rPr>
              <a:t>(</a:t>
            </a:r>
            <a:r>
              <a:rPr kumimoji="0" lang="zh-TW" altLang="en-US" sz="2800">
                <a:ea typeface="標楷體" pitchFamily="65" charset="-120"/>
              </a:rPr>
              <a:t>國內包含大專院校及研究機構、國外包含</a:t>
            </a:r>
            <a:r>
              <a:rPr kumimoji="0" lang="en-US" altLang="zh-TW" sz="2800">
                <a:ea typeface="標楷體" pitchFamily="65" charset="-120"/>
              </a:rPr>
              <a:t>Internet2</a:t>
            </a:r>
            <a:r>
              <a:rPr kumimoji="0" lang="zh-TW" altLang="en-US" sz="2800">
                <a:ea typeface="標楷體" pitchFamily="65" charset="-120"/>
              </a:rPr>
              <a:t>研網等</a:t>
            </a:r>
            <a:r>
              <a:rPr kumimoji="0" lang="en-US" altLang="zh-TW" sz="2800">
                <a:ea typeface="標楷體" pitchFamily="65" charset="-120"/>
              </a:rPr>
              <a:t>)</a:t>
            </a:r>
            <a:r>
              <a:rPr kumimoji="0" lang="zh-TW" altLang="en-US" sz="2800">
                <a:ea typeface="標楷體" pitchFamily="65" charset="-120"/>
              </a:rPr>
              <a:t>，並可經由</a:t>
            </a:r>
            <a:r>
              <a:rPr kumimoji="0" lang="en-US" altLang="zh-TW" sz="2800">
                <a:ea typeface="標楷體" pitchFamily="65" charset="-120"/>
              </a:rPr>
              <a:t>TWAREN</a:t>
            </a:r>
            <a:r>
              <a:rPr kumimoji="0" lang="zh-TW" altLang="en-US" sz="2800">
                <a:ea typeface="標楷體" pitchFamily="65" charset="-120"/>
              </a:rPr>
              <a:t>網路與全世界國際研網單位接軌</a:t>
            </a:r>
            <a:endParaRPr kumimoji="0" lang="en-US" altLang="zh-TW" sz="2800">
              <a:ea typeface="標楷體" pitchFamily="65" charset="-120"/>
            </a:endParaRPr>
          </a:p>
          <a:p>
            <a:pPr marL="482600" indent="-482600">
              <a:spcBef>
                <a:spcPct val="50000"/>
              </a:spcBef>
              <a:buClr>
                <a:srgbClr val="990000"/>
              </a:buClr>
              <a:buFont typeface="Wingdings" pitchFamily="2" charset="2"/>
              <a:buChar char="q"/>
            </a:pPr>
            <a:r>
              <a:rPr kumimoji="0" lang="zh-TW" altLang="en-US" sz="2800">
                <a:ea typeface="標楷體" pitchFamily="65" charset="-120"/>
              </a:rPr>
              <a:t>至</a:t>
            </a:r>
            <a:r>
              <a:rPr kumimoji="0" lang="en-US" altLang="zh-TW" sz="2800">
                <a:ea typeface="標楷體" pitchFamily="65" charset="-120"/>
              </a:rPr>
              <a:t>2013</a:t>
            </a:r>
            <a:r>
              <a:rPr kumimoji="0" lang="zh-TW" altLang="en-US" sz="2800">
                <a:ea typeface="標楷體" pitchFamily="65" charset="-120"/>
              </a:rPr>
              <a:t>年</a:t>
            </a:r>
            <a:r>
              <a:rPr kumimoji="0" lang="en-US" altLang="zh-TW" sz="2800">
                <a:ea typeface="標楷體" pitchFamily="65" charset="-120"/>
              </a:rPr>
              <a:t>8</a:t>
            </a:r>
            <a:r>
              <a:rPr kumimoji="0" lang="zh-TW" altLang="en-US" sz="2800">
                <a:ea typeface="標楷體" pitchFamily="65" charset="-120"/>
              </a:rPr>
              <a:t>月，</a:t>
            </a:r>
            <a:r>
              <a:rPr kumimoji="0" lang="en-US" altLang="zh-TW" sz="2800">
                <a:ea typeface="標楷體" pitchFamily="65" charset="-120"/>
              </a:rPr>
              <a:t>IPv4</a:t>
            </a:r>
            <a:r>
              <a:rPr kumimoji="0" lang="zh-TW" altLang="en-US" sz="2800">
                <a:ea typeface="標楷體" pitchFamily="65" charset="-120"/>
              </a:rPr>
              <a:t>有</a:t>
            </a:r>
            <a:r>
              <a:rPr kumimoji="0" lang="en-US" altLang="zh-TW" sz="2800">
                <a:ea typeface="標楷體" pitchFamily="65" charset="-120"/>
              </a:rPr>
              <a:t>95</a:t>
            </a:r>
            <a:r>
              <a:rPr kumimoji="0" lang="zh-TW" altLang="en-US" sz="2800">
                <a:ea typeface="標楷體" pitchFamily="65" charset="-120"/>
              </a:rPr>
              <a:t>個連線單位，</a:t>
            </a:r>
            <a:r>
              <a:rPr kumimoji="0" lang="en-US" altLang="zh-TW" sz="2800">
                <a:ea typeface="標楷體" pitchFamily="65" charset="-120"/>
              </a:rPr>
              <a:t>IPv6</a:t>
            </a:r>
            <a:r>
              <a:rPr kumimoji="0" lang="zh-TW" altLang="en-US" sz="2800">
                <a:ea typeface="標楷體" pitchFamily="65" charset="-120"/>
              </a:rPr>
              <a:t>有</a:t>
            </a:r>
            <a:r>
              <a:rPr kumimoji="0" lang="en-US" altLang="zh-TW" sz="2800">
                <a:ea typeface="標楷體" pitchFamily="65" charset="-120"/>
              </a:rPr>
              <a:t>18</a:t>
            </a:r>
            <a:r>
              <a:rPr kumimoji="0" lang="zh-TW" altLang="en-US" sz="2800">
                <a:ea typeface="標楷體" pitchFamily="65" charset="-120"/>
              </a:rPr>
              <a:t>個連線單位</a:t>
            </a:r>
            <a:endParaRPr kumimoji="0" lang="en-US" altLang="zh-TW" sz="2800">
              <a:ea typeface="標楷體" pitchFamily="65" charset="-120"/>
            </a:endParaRPr>
          </a:p>
          <a:p>
            <a:pPr marL="482600" indent="-482600">
              <a:spcBef>
                <a:spcPct val="20000"/>
              </a:spcBef>
              <a:buClr>
                <a:srgbClr val="990000"/>
              </a:buClr>
            </a:pPr>
            <a:endParaRPr kumimoji="0" lang="zh-TW" altLang="en-US" sz="2400">
              <a:ea typeface="標楷體" pitchFamily="65" charset="-120"/>
            </a:endParaRPr>
          </a:p>
          <a:p>
            <a:pPr marL="482600" indent="-482600" fontAlgn="ctr">
              <a:lnSpc>
                <a:spcPct val="90000"/>
              </a:lnSpc>
              <a:spcBef>
                <a:spcPct val="50000"/>
              </a:spcBef>
              <a:buClr>
                <a:srgbClr val="990000"/>
              </a:buClr>
              <a:buSzPct val="160000"/>
              <a:buFont typeface="Wingdings" pitchFamily="2" charset="2"/>
              <a:buNone/>
            </a:pPr>
            <a:endParaRPr kumimoji="0" lang="en-US" altLang="zh-TW" sz="2400">
              <a:ea typeface="標楷體" pitchFamily="65" charset="-12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A4FB66FA-4254-45B3-B6B4-E48DF5A25692}" type="slidenum">
              <a:rPr lang="zh-TW" altLang="en-US"/>
              <a:pPr>
                <a:defRPr/>
              </a:pPr>
              <a:t>11</a:t>
            </a:fld>
            <a:endParaRPr lang="zh-TW" altLang="en-US"/>
          </a:p>
        </p:txBody>
      </p:sp>
      <p:sp>
        <p:nvSpPr>
          <p:cNvPr id="32770" name="Rectangle 2"/>
          <p:cNvSpPr>
            <a:spLocks noChangeArrowheads="1"/>
          </p:cNvSpPr>
          <p:nvPr/>
        </p:nvSpPr>
        <p:spPr bwMode="auto">
          <a:xfrm>
            <a:off x="1042988" y="279400"/>
            <a:ext cx="7605712" cy="701675"/>
          </a:xfrm>
          <a:prstGeom prst="rect">
            <a:avLst/>
          </a:prstGeom>
          <a:noFill/>
          <a:ln w="9525">
            <a:noFill/>
            <a:miter lim="800000"/>
            <a:headEnd/>
            <a:tailEnd/>
          </a:ln>
        </p:spPr>
        <p:txBody>
          <a:bodyPr>
            <a:spAutoFit/>
          </a:bodyPr>
          <a:lstStyle/>
          <a:p>
            <a:pPr marL="482600" indent="-482600">
              <a:spcBef>
                <a:spcPct val="20000"/>
              </a:spcBef>
              <a:buClr>
                <a:srgbClr val="990000"/>
              </a:buClr>
            </a:pPr>
            <a:r>
              <a:rPr kumimoji="0" lang="en-US" altLang="zh-TW" sz="4000">
                <a:ea typeface="標楷體" pitchFamily="65" charset="-120"/>
              </a:rPr>
              <a:t>           </a:t>
            </a:r>
            <a:r>
              <a:rPr kumimoji="0" lang="en-US" altLang="zh-TW" sz="3600" b="1">
                <a:ea typeface="標楷體" pitchFamily="65" charset="-120"/>
              </a:rPr>
              <a:t>SSL-VPN</a:t>
            </a:r>
            <a:r>
              <a:rPr kumimoji="0" lang="zh-TW" altLang="en-US" sz="3600" b="1">
                <a:ea typeface="標楷體" pitchFamily="65" charset="-120"/>
              </a:rPr>
              <a:t>服務</a:t>
            </a:r>
            <a:endParaRPr kumimoji="0" lang="en-US" altLang="zh-TW" sz="3600" b="1">
              <a:ea typeface="標楷體" pitchFamily="65" charset="-120"/>
            </a:endParaRPr>
          </a:p>
        </p:txBody>
      </p:sp>
      <p:sp>
        <p:nvSpPr>
          <p:cNvPr id="32771" name="Rectangle 3"/>
          <p:cNvSpPr>
            <a:spLocks noChangeArrowheads="1"/>
          </p:cNvSpPr>
          <p:nvPr/>
        </p:nvSpPr>
        <p:spPr bwMode="auto">
          <a:xfrm>
            <a:off x="838200" y="1371600"/>
            <a:ext cx="7621588" cy="1592263"/>
          </a:xfrm>
          <a:prstGeom prst="rect">
            <a:avLst/>
          </a:prstGeom>
          <a:noFill/>
          <a:ln w="9525">
            <a:noFill/>
            <a:miter lim="800000"/>
            <a:headEnd/>
            <a:tailEnd/>
          </a:ln>
        </p:spPr>
        <p:txBody>
          <a:bodyPr>
            <a:spAutoFit/>
          </a:bodyPr>
          <a:lstStyle/>
          <a:p>
            <a:pPr marL="482600" indent="-482600">
              <a:spcBef>
                <a:spcPct val="20000"/>
              </a:spcBef>
              <a:buClr>
                <a:srgbClr val="990000"/>
              </a:buClr>
            </a:pPr>
            <a:endParaRPr kumimoji="0" lang="en-US" altLang="zh-TW" sz="2400">
              <a:ea typeface="標楷體" pitchFamily="65" charset="-120"/>
            </a:endParaRPr>
          </a:p>
          <a:p>
            <a:pPr marL="482600" indent="-482600">
              <a:spcBef>
                <a:spcPct val="20000"/>
              </a:spcBef>
              <a:buClr>
                <a:srgbClr val="990000"/>
              </a:buClr>
            </a:pPr>
            <a:endParaRPr kumimoji="0" lang="zh-TW" altLang="en-US" sz="2800">
              <a:ea typeface="標楷體" pitchFamily="65" charset="-120"/>
            </a:endParaRPr>
          </a:p>
          <a:p>
            <a:pPr marL="482600" indent="-482600" fontAlgn="ctr">
              <a:lnSpc>
                <a:spcPct val="90000"/>
              </a:lnSpc>
              <a:spcBef>
                <a:spcPct val="50000"/>
              </a:spcBef>
              <a:buClr>
                <a:srgbClr val="990000"/>
              </a:buClr>
              <a:buSzPct val="160000"/>
              <a:buFont typeface="Wingdings" pitchFamily="2" charset="2"/>
              <a:buNone/>
            </a:pPr>
            <a:endParaRPr kumimoji="0" lang="en-US" altLang="zh-TW" sz="2800">
              <a:ea typeface="標楷體" pitchFamily="65" charset="-120"/>
            </a:endParaRPr>
          </a:p>
        </p:txBody>
      </p:sp>
      <p:sp>
        <p:nvSpPr>
          <p:cNvPr id="32772" name="Rectangle 3"/>
          <p:cNvSpPr>
            <a:spLocks noChangeArrowheads="1"/>
          </p:cNvSpPr>
          <p:nvPr/>
        </p:nvSpPr>
        <p:spPr bwMode="auto">
          <a:xfrm>
            <a:off x="250825" y="1295400"/>
            <a:ext cx="8496300" cy="1917700"/>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en-US" altLang="zh-TW" sz="2400">
                <a:ea typeface="標楷體" pitchFamily="65" charset="-120"/>
              </a:rPr>
              <a:t>TWAREN</a:t>
            </a:r>
            <a:r>
              <a:rPr kumimoji="0" lang="zh-TW" altLang="en-US" sz="2400">
                <a:ea typeface="標楷體" pitchFamily="65" charset="-120"/>
              </a:rPr>
              <a:t>推出以</a:t>
            </a:r>
            <a:r>
              <a:rPr kumimoji="0" lang="en-US" altLang="zh-TW" sz="2400">
                <a:ea typeface="標楷體" pitchFamily="65" charset="-120"/>
              </a:rPr>
              <a:t>User-Based</a:t>
            </a:r>
            <a:r>
              <a:rPr kumimoji="0" lang="zh-TW" altLang="en-US" sz="2400">
                <a:ea typeface="標楷體" pitchFamily="65" charset="-120"/>
              </a:rPr>
              <a:t>的 </a:t>
            </a:r>
            <a:r>
              <a:rPr kumimoji="0" lang="en-US" altLang="zh-TW" sz="2400">
                <a:ea typeface="標楷體" pitchFamily="65" charset="-120"/>
              </a:rPr>
              <a:t>SSL VPN</a:t>
            </a:r>
            <a:r>
              <a:rPr kumimoji="0" lang="zh-TW" altLang="en-US" sz="2400">
                <a:ea typeface="標楷體" pitchFamily="65" charset="-120"/>
              </a:rPr>
              <a:t>接取服務，為使用者透過網頁安全認證的方式連進虛擬私有網路來使用資源。亦可針對不同的帳號認證，提供不同的</a:t>
            </a:r>
            <a:r>
              <a:rPr kumimoji="0" lang="en-US" altLang="zh-TW" sz="2400">
                <a:ea typeface="標楷體" pitchFamily="65" charset="-120"/>
              </a:rPr>
              <a:t>VPN </a:t>
            </a:r>
            <a:r>
              <a:rPr kumimoji="0" lang="zh-TW" altLang="en-US" sz="2400">
                <a:ea typeface="標楷體" pitchFamily="65" charset="-120"/>
              </a:rPr>
              <a:t>網路連結。提供學研界使用者於不在單位時，仍可透過</a:t>
            </a:r>
            <a:r>
              <a:rPr kumimoji="0" lang="en-US" altLang="zh-TW" sz="2400">
                <a:ea typeface="標楷體" pitchFamily="65" charset="-120"/>
              </a:rPr>
              <a:t>VPN</a:t>
            </a:r>
            <a:r>
              <a:rPr kumimoji="0" lang="zh-TW" altLang="en-US" sz="2400">
                <a:ea typeface="標楷體" pitchFamily="65" charset="-120"/>
              </a:rPr>
              <a:t>接取服務連回校園網路或工作單位使用內部資源</a:t>
            </a:r>
            <a:endParaRPr kumimoji="0" lang="en-US" altLang="zh-TW" sz="2400">
              <a:ea typeface="標楷體" pitchFamily="65" charset="-120"/>
            </a:endParaRPr>
          </a:p>
        </p:txBody>
      </p:sp>
      <p:sp>
        <p:nvSpPr>
          <p:cNvPr id="32773" name="Rectangle 3"/>
          <p:cNvSpPr>
            <a:spLocks noChangeArrowheads="1"/>
          </p:cNvSpPr>
          <p:nvPr/>
        </p:nvSpPr>
        <p:spPr bwMode="auto">
          <a:xfrm>
            <a:off x="5076825" y="3452813"/>
            <a:ext cx="3816350" cy="2406650"/>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zh-TW" altLang="en-US" sz="2400" b="1">
                <a:latin typeface="標楷體" pitchFamily="65" charset="-120"/>
                <a:ea typeface="標楷體" pitchFamily="65" charset="-120"/>
              </a:rPr>
              <a:t>使用時機</a:t>
            </a:r>
            <a:endParaRPr kumimoji="0" lang="en-US" altLang="zh-TW" sz="2400" b="1">
              <a:latin typeface="標楷體" pitchFamily="65" charset="-120"/>
              <a:ea typeface="標楷體" pitchFamily="65" charset="-120"/>
            </a:endParaRPr>
          </a:p>
          <a:p>
            <a:pPr marL="742950" lvl="1" indent="-285750">
              <a:buClr>
                <a:srgbClr val="A50021"/>
              </a:buClr>
              <a:buFont typeface="Wingdings" pitchFamily="2" charset="2"/>
              <a:buChar char="Ø"/>
            </a:pPr>
            <a:r>
              <a:rPr kumimoji="0" lang="zh-TW" altLang="en-US" sz="2200">
                <a:latin typeface="標楷體" pitchFamily="65" charset="-120"/>
                <a:ea typeface="標楷體" pitchFamily="65" charset="-120"/>
              </a:rPr>
              <a:t>出差時，連回校內讀取圖書資源</a:t>
            </a:r>
            <a:r>
              <a:rPr kumimoji="0" lang="en-US" altLang="zh-TW" sz="2200">
                <a:latin typeface="標楷體" pitchFamily="65" charset="-120"/>
                <a:ea typeface="標楷體" pitchFamily="65" charset="-120"/>
              </a:rPr>
              <a:t>(</a:t>
            </a:r>
            <a:r>
              <a:rPr kumimoji="0" lang="zh-TW" altLang="en-US" sz="2200">
                <a:latin typeface="標楷體" pitchFamily="65" charset="-120"/>
                <a:ea typeface="標楷體" pitchFamily="65" charset="-120"/>
              </a:rPr>
              <a:t>如：電子期刊</a:t>
            </a:r>
            <a:r>
              <a:rPr kumimoji="0" lang="en-US" altLang="zh-TW" sz="2200">
                <a:latin typeface="標楷體" pitchFamily="65" charset="-120"/>
                <a:ea typeface="標楷體" pitchFamily="65" charset="-120"/>
              </a:rPr>
              <a:t>)</a:t>
            </a:r>
            <a:r>
              <a:rPr kumimoji="0" lang="zh-TW" altLang="en-US" sz="2200">
                <a:latin typeface="標楷體" pitchFamily="65" charset="-120"/>
                <a:ea typeface="標楷體" pitchFamily="65" charset="-120"/>
              </a:rPr>
              <a:t>、簽核公文</a:t>
            </a:r>
          </a:p>
          <a:p>
            <a:pPr marL="482600" indent="-482600"/>
            <a:endParaRPr kumimoji="0" lang="en-US" altLang="zh-TW">
              <a:latin typeface="標楷體" pitchFamily="65" charset="-120"/>
            </a:endParaRPr>
          </a:p>
          <a:p>
            <a:pPr marL="482600" indent="-482600">
              <a:buClr>
                <a:srgbClr val="A50021"/>
              </a:buClr>
              <a:buFont typeface="Wingdings" pitchFamily="2" charset="2"/>
              <a:buChar char="q"/>
            </a:pPr>
            <a:r>
              <a:rPr kumimoji="0" lang="zh-TW" altLang="en-US" sz="2200">
                <a:ea typeface="標楷體" pitchFamily="65" charset="-120"/>
              </a:rPr>
              <a:t>至</a:t>
            </a:r>
            <a:r>
              <a:rPr kumimoji="0" lang="en-US" altLang="zh-TW" sz="2200">
                <a:ea typeface="標楷體" pitchFamily="65" charset="-120"/>
              </a:rPr>
              <a:t>2013</a:t>
            </a:r>
            <a:r>
              <a:rPr kumimoji="0" lang="zh-TW" altLang="en-US" sz="2200">
                <a:ea typeface="標楷體" pitchFamily="65" charset="-120"/>
              </a:rPr>
              <a:t>年</a:t>
            </a:r>
            <a:r>
              <a:rPr kumimoji="0" lang="en-US" altLang="zh-TW" sz="2200">
                <a:ea typeface="標楷體" pitchFamily="65" charset="-120"/>
              </a:rPr>
              <a:t>8</a:t>
            </a:r>
            <a:r>
              <a:rPr kumimoji="0" lang="zh-TW" altLang="en-US" sz="2200">
                <a:ea typeface="標楷體" pitchFamily="65" charset="-120"/>
              </a:rPr>
              <a:t>月，</a:t>
            </a:r>
            <a:r>
              <a:rPr kumimoji="0" lang="en-US" altLang="zh-TW" sz="2200">
                <a:ea typeface="標楷體" pitchFamily="65" charset="-120"/>
              </a:rPr>
              <a:t>SSL-VPN</a:t>
            </a:r>
            <a:r>
              <a:rPr kumimoji="0" lang="zh-TW" altLang="en-US" sz="2200">
                <a:ea typeface="標楷體" pitchFamily="65" charset="-120"/>
              </a:rPr>
              <a:t>連線單位有</a:t>
            </a:r>
            <a:r>
              <a:rPr kumimoji="0" lang="en-US" altLang="zh-TW" sz="2200">
                <a:ea typeface="標楷體" pitchFamily="65" charset="-120"/>
              </a:rPr>
              <a:t>29</a:t>
            </a:r>
            <a:r>
              <a:rPr kumimoji="0" lang="zh-TW" altLang="en-US" sz="2200">
                <a:ea typeface="標楷體" pitchFamily="65" charset="-120"/>
              </a:rPr>
              <a:t>間</a:t>
            </a:r>
            <a:endParaRPr kumimoji="0" lang="en-US" altLang="zh-TW" sz="2800">
              <a:ea typeface="標楷體" pitchFamily="65" charset="-120"/>
            </a:endParaRPr>
          </a:p>
        </p:txBody>
      </p:sp>
      <p:pic>
        <p:nvPicPr>
          <p:cNvPr id="32774" name="Picture 2"/>
          <p:cNvPicPr>
            <a:picLocks noChangeAspect="1" noChangeArrowheads="1"/>
          </p:cNvPicPr>
          <p:nvPr/>
        </p:nvPicPr>
        <p:blipFill>
          <a:blip r:embed="rId3"/>
          <a:srcRect/>
          <a:stretch>
            <a:fillRect/>
          </a:stretch>
        </p:blipFill>
        <p:spPr bwMode="auto">
          <a:xfrm>
            <a:off x="323850" y="3284538"/>
            <a:ext cx="4679950" cy="2962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729A9B4B-2B1F-434D-B938-41BA20FDB824}" type="slidenum">
              <a:rPr lang="zh-TW" altLang="en-US"/>
              <a:pPr>
                <a:defRPr/>
              </a:pPr>
              <a:t>12</a:t>
            </a:fld>
            <a:endParaRPr lang="zh-TW" altLang="en-US"/>
          </a:p>
        </p:txBody>
      </p:sp>
      <p:sp>
        <p:nvSpPr>
          <p:cNvPr id="34818" name="Rectangle 2"/>
          <p:cNvSpPr>
            <a:spLocks noChangeArrowheads="1"/>
          </p:cNvSpPr>
          <p:nvPr/>
        </p:nvSpPr>
        <p:spPr bwMode="auto">
          <a:xfrm>
            <a:off x="684213" y="279400"/>
            <a:ext cx="7605712" cy="701675"/>
          </a:xfrm>
          <a:prstGeom prst="rect">
            <a:avLst/>
          </a:prstGeom>
          <a:noFill/>
          <a:ln w="9525">
            <a:noFill/>
            <a:miter lim="800000"/>
            <a:headEnd/>
            <a:tailEnd/>
          </a:ln>
        </p:spPr>
        <p:txBody>
          <a:bodyPr>
            <a:spAutoFit/>
          </a:bodyPr>
          <a:lstStyle/>
          <a:p>
            <a:pPr marL="482600" indent="-482600">
              <a:spcBef>
                <a:spcPct val="20000"/>
              </a:spcBef>
              <a:buClr>
                <a:srgbClr val="990000"/>
              </a:buClr>
            </a:pPr>
            <a:r>
              <a:rPr kumimoji="0" lang="en-US" altLang="zh-TW" sz="4000">
                <a:ea typeface="標楷體" pitchFamily="65" charset="-120"/>
              </a:rPr>
              <a:t>           </a:t>
            </a:r>
            <a:r>
              <a:rPr kumimoji="0" lang="en-US" altLang="zh-TW" sz="3600" b="1">
                <a:ea typeface="標楷體" pitchFamily="65" charset="-120"/>
              </a:rPr>
              <a:t>DNS</a:t>
            </a:r>
            <a:r>
              <a:rPr kumimoji="0" lang="zh-TW" altLang="en-US" sz="3600" b="1">
                <a:ea typeface="標楷體" pitchFamily="65" charset="-120"/>
              </a:rPr>
              <a:t>異地備援服務</a:t>
            </a:r>
            <a:endParaRPr kumimoji="0" lang="en-US" altLang="zh-TW" sz="3600" b="1">
              <a:ea typeface="標楷體" pitchFamily="65" charset="-120"/>
            </a:endParaRPr>
          </a:p>
        </p:txBody>
      </p:sp>
      <p:sp>
        <p:nvSpPr>
          <p:cNvPr id="34819" name="Rectangle 3"/>
          <p:cNvSpPr>
            <a:spLocks noChangeArrowheads="1"/>
          </p:cNvSpPr>
          <p:nvPr/>
        </p:nvSpPr>
        <p:spPr bwMode="auto">
          <a:xfrm>
            <a:off x="4572000" y="2420938"/>
            <a:ext cx="4321175" cy="2282825"/>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zh-TW" altLang="en-US" sz="2400">
                <a:latin typeface="標楷體" pitchFamily="65" charset="-120"/>
                <a:ea typeface="標楷體" pitchFamily="65" charset="-120"/>
              </a:rPr>
              <a:t>由國網中心提供機房空間與電力、網路連線、系統管理和服務監控，建置網域名稱伺服器，以提供學校單位網域名稱異地備援服務</a:t>
            </a:r>
            <a:endParaRPr kumimoji="0" lang="en-US" altLang="zh-TW">
              <a:latin typeface="標楷體" pitchFamily="65" charset="-120"/>
              <a:ea typeface="標楷體" pitchFamily="65" charset="-120"/>
            </a:endParaRPr>
          </a:p>
        </p:txBody>
      </p:sp>
      <p:pic>
        <p:nvPicPr>
          <p:cNvPr id="34820" name="Picture 2"/>
          <p:cNvPicPr>
            <a:picLocks noChangeAspect="1" noChangeArrowheads="1"/>
          </p:cNvPicPr>
          <p:nvPr/>
        </p:nvPicPr>
        <p:blipFill>
          <a:blip r:embed="rId3"/>
          <a:srcRect/>
          <a:stretch>
            <a:fillRect/>
          </a:stretch>
        </p:blipFill>
        <p:spPr bwMode="auto">
          <a:xfrm>
            <a:off x="323850" y="1700213"/>
            <a:ext cx="4248150" cy="40560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771FFD9-70EB-4975-AC03-1252A463E6B8}" type="slidenum">
              <a:rPr lang="zh-TW" altLang="en-US"/>
              <a:pPr>
                <a:defRPr/>
              </a:pPr>
              <a:t>13</a:t>
            </a:fld>
            <a:endParaRPr lang="zh-TW" altLang="en-US"/>
          </a:p>
        </p:txBody>
      </p:sp>
      <p:sp>
        <p:nvSpPr>
          <p:cNvPr id="36866" name="Rectangle 2"/>
          <p:cNvSpPr>
            <a:spLocks noChangeArrowheads="1"/>
          </p:cNvSpPr>
          <p:nvPr/>
        </p:nvSpPr>
        <p:spPr bwMode="auto">
          <a:xfrm>
            <a:off x="-252413" y="266700"/>
            <a:ext cx="7669213" cy="641350"/>
          </a:xfrm>
          <a:prstGeom prst="rect">
            <a:avLst/>
          </a:prstGeom>
          <a:noFill/>
          <a:ln w="9525">
            <a:noFill/>
            <a:miter lim="800000"/>
            <a:headEnd/>
            <a:tailEnd/>
          </a:ln>
        </p:spPr>
        <p:txBody>
          <a:bodyPr>
            <a:spAutoFit/>
          </a:bodyPr>
          <a:lstStyle/>
          <a:p>
            <a:pPr marL="482600" indent="-482600">
              <a:spcBef>
                <a:spcPct val="20000"/>
              </a:spcBef>
              <a:buClr>
                <a:srgbClr val="990000"/>
              </a:buClr>
            </a:pPr>
            <a:r>
              <a:rPr kumimoji="0" lang="en-US" altLang="zh-TW" sz="3600">
                <a:ea typeface="標楷體" pitchFamily="65" charset="-120"/>
              </a:rPr>
              <a:t>    </a:t>
            </a:r>
            <a:r>
              <a:rPr kumimoji="0" lang="en-US" altLang="zh-TW" sz="3600" b="1">
                <a:ea typeface="標楷體" pitchFamily="65" charset="-120"/>
              </a:rPr>
              <a:t>FTP/SourceForge</a:t>
            </a:r>
            <a:r>
              <a:rPr kumimoji="0" lang="zh-TW" altLang="en-US" sz="3600" b="1">
                <a:ea typeface="標楷體" pitchFamily="65" charset="-120"/>
              </a:rPr>
              <a:t>檔案下載服務</a:t>
            </a:r>
            <a:endParaRPr kumimoji="0" lang="en-US" altLang="zh-TW" sz="3600" b="1">
              <a:ea typeface="標楷體" pitchFamily="65" charset="-120"/>
            </a:endParaRPr>
          </a:p>
        </p:txBody>
      </p:sp>
      <p:sp>
        <p:nvSpPr>
          <p:cNvPr id="36867" name="Rectangle 3"/>
          <p:cNvSpPr>
            <a:spLocks noChangeArrowheads="1"/>
          </p:cNvSpPr>
          <p:nvPr/>
        </p:nvSpPr>
        <p:spPr bwMode="auto">
          <a:xfrm>
            <a:off x="395288" y="1341438"/>
            <a:ext cx="8280400" cy="5157787"/>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en-US" altLang="zh-TW" sz="2400">
                <a:ea typeface="標楷體" pitchFamily="65" charset="-120"/>
              </a:rPr>
              <a:t>SourceForge</a:t>
            </a:r>
            <a:r>
              <a:rPr kumimoji="0" lang="zh-TW" altLang="zh-TW" sz="2400">
                <a:ea typeface="標楷體" pitchFamily="65" charset="-120"/>
              </a:rPr>
              <a:t>服務</a:t>
            </a:r>
            <a:r>
              <a:rPr kumimoji="0" lang="en-US" altLang="zh-TW" sz="2400">
                <a:ea typeface="標楷體" pitchFamily="65" charset="-120"/>
              </a:rPr>
              <a:t>(nchc.dl.sf.net)</a:t>
            </a:r>
          </a:p>
          <a:p>
            <a:pPr marL="742950" lvl="1" indent="-285750">
              <a:spcBef>
                <a:spcPct val="20000"/>
              </a:spcBef>
              <a:buClr>
                <a:srgbClr val="990000"/>
              </a:buClr>
              <a:buFont typeface="Wingdings" pitchFamily="2" charset="2"/>
              <a:buChar char="Ø"/>
            </a:pPr>
            <a:r>
              <a:rPr kumimoji="0" lang="en-US" altLang="zh-TW" sz="2200">
                <a:ea typeface="標楷體" pitchFamily="65" charset="-120"/>
              </a:rPr>
              <a:t>SourceForge</a:t>
            </a:r>
            <a:r>
              <a:rPr kumimoji="0" lang="zh-TW" altLang="zh-TW" sz="2200">
                <a:ea typeface="標楷體" pitchFamily="65" charset="-120"/>
              </a:rPr>
              <a:t>是現今世上最大的開源碼計畫集中網站，其對分站的服務品質要求極高（每月最多只能中斷一小時）且每小時定時審查，品質無法持續者立即退場，故全世界分站甚少（目前</a:t>
            </a:r>
            <a:r>
              <a:rPr kumimoji="0" lang="en-US" altLang="zh-TW" sz="2200">
                <a:ea typeface="標楷體" pitchFamily="65" charset="-120"/>
              </a:rPr>
              <a:t>22</a:t>
            </a:r>
            <a:r>
              <a:rPr kumimoji="0" lang="zh-TW" altLang="zh-TW" sz="2200">
                <a:ea typeface="標楷體" pitchFamily="65" charset="-120"/>
              </a:rPr>
              <a:t>站），本中心乃亞洲區第三個成立的分站</a:t>
            </a:r>
            <a:r>
              <a:rPr kumimoji="0" lang="en-US" altLang="zh-TW" sz="2200">
                <a:ea typeface="標楷體" pitchFamily="65" charset="-120"/>
              </a:rPr>
              <a:t>(2005</a:t>
            </a:r>
            <a:r>
              <a:rPr kumimoji="0" lang="zh-TW" altLang="zh-TW" sz="2200">
                <a:ea typeface="標楷體" pitchFamily="65" charset="-120"/>
              </a:rPr>
              <a:t>年初起</a:t>
            </a:r>
            <a:r>
              <a:rPr kumimoji="0" lang="en-US" altLang="zh-TW" sz="2200">
                <a:ea typeface="標楷體" pitchFamily="65" charset="-120"/>
              </a:rPr>
              <a:t>)</a:t>
            </a:r>
            <a:r>
              <a:rPr kumimoji="0" lang="zh-TW" altLang="zh-TW" sz="2200">
                <a:ea typeface="標楷體" pitchFamily="65" charset="-120"/>
              </a:rPr>
              <a:t>且持續服務至今，服務品質備受肯定</a:t>
            </a:r>
            <a:endParaRPr kumimoji="0" lang="en-US" altLang="zh-TW" sz="2200">
              <a:ea typeface="標楷體" pitchFamily="65" charset="-120"/>
            </a:endParaRPr>
          </a:p>
          <a:p>
            <a:pPr marL="482600" indent="-482600">
              <a:spcBef>
                <a:spcPct val="50000"/>
              </a:spcBef>
              <a:buClr>
                <a:srgbClr val="990000"/>
              </a:buClr>
              <a:buFont typeface="Wingdings" pitchFamily="2" charset="2"/>
              <a:buChar char="q"/>
            </a:pPr>
            <a:r>
              <a:rPr kumimoji="0" lang="zh-TW" altLang="zh-TW" sz="2400">
                <a:ea typeface="標楷體" pitchFamily="65" charset="-120"/>
              </a:rPr>
              <a:t>開源軟體蒐集下載中心服務</a:t>
            </a:r>
            <a:r>
              <a:rPr kumimoji="0" lang="en-US" altLang="zh-TW" sz="2200">
                <a:ea typeface="標楷體" pitchFamily="65" charset="-120"/>
              </a:rPr>
              <a:t>(ftp.twaren.net/ftp.nchc.org.tw)</a:t>
            </a:r>
          </a:p>
          <a:p>
            <a:pPr marL="742950" lvl="1" indent="-285750">
              <a:spcBef>
                <a:spcPct val="20000"/>
              </a:spcBef>
              <a:buClr>
                <a:srgbClr val="990000"/>
              </a:buClr>
              <a:buFont typeface="Wingdings" pitchFamily="2" charset="2"/>
              <a:buChar char="Ø"/>
            </a:pPr>
            <a:r>
              <a:rPr kumimoji="0" lang="zh-TW" altLang="zh-TW" sz="2200">
                <a:ea typeface="標楷體" pitchFamily="65" charset="-120"/>
              </a:rPr>
              <a:t>為支持開源軟體政策，</a:t>
            </a:r>
            <a:r>
              <a:rPr kumimoji="0" lang="en-US" altLang="zh-TW" sz="2200">
                <a:ea typeface="標楷體" pitchFamily="65" charset="-120"/>
              </a:rPr>
              <a:t>NOC</a:t>
            </a:r>
            <a:r>
              <a:rPr kumimoji="0" lang="zh-TW" altLang="zh-TW" sz="2200">
                <a:ea typeface="標楷體" pitchFamily="65" charset="-120"/>
              </a:rPr>
              <a:t>建置並維護檔案收集下載中心服務，收集各類不屬於</a:t>
            </a:r>
            <a:r>
              <a:rPr kumimoji="0" lang="en-US" altLang="zh-TW" sz="2200">
                <a:ea typeface="標楷體" pitchFamily="65" charset="-120"/>
              </a:rPr>
              <a:t>SourceForge</a:t>
            </a:r>
            <a:r>
              <a:rPr kumimoji="0" lang="zh-TW" altLang="zh-TW" sz="2200">
                <a:ea typeface="標楷體" pitchFamily="65" charset="-120"/>
              </a:rPr>
              <a:t>的開源軟體，例如</a:t>
            </a:r>
            <a:r>
              <a:rPr kumimoji="0" lang="en-US" altLang="zh-TW" sz="2200">
                <a:ea typeface="標楷體" pitchFamily="65" charset="-120"/>
              </a:rPr>
              <a:t>Linux/BSD/Sun/Unix</a:t>
            </a:r>
            <a:r>
              <a:rPr kumimoji="0" lang="zh-TW" altLang="zh-TW" sz="2200">
                <a:ea typeface="標楷體" pitchFamily="65" charset="-120"/>
              </a:rPr>
              <a:t>各類作業系統，</a:t>
            </a:r>
            <a:r>
              <a:rPr kumimoji="0" lang="en-US" altLang="zh-TW" sz="2200">
                <a:ea typeface="標楷體" pitchFamily="65" charset="-120"/>
              </a:rPr>
              <a:t>Mozilla/ OpenOffice</a:t>
            </a:r>
            <a:r>
              <a:rPr kumimoji="0" lang="zh-TW" altLang="zh-TW" sz="2200">
                <a:ea typeface="標楷體" pitchFamily="65" charset="-120"/>
              </a:rPr>
              <a:t>等著名軟體，以及著名的</a:t>
            </a:r>
            <a:r>
              <a:rPr kumimoji="0" lang="en-US" altLang="zh-TW" sz="2200">
                <a:ea typeface="標楷體" pitchFamily="65" charset="-120"/>
              </a:rPr>
              <a:t>cpatch</a:t>
            </a:r>
            <a:r>
              <a:rPr kumimoji="0" lang="zh-TW" altLang="zh-TW" sz="2200">
                <a:ea typeface="標楷體" pitchFamily="65" charset="-120"/>
              </a:rPr>
              <a:t>軟體中文化聯盟，皆申請為官方下載站點，並自</a:t>
            </a:r>
            <a:r>
              <a:rPr kumimoji="0" lang="en-US" altLang="zh-TW" sz="2200">
                <a:ea typeface="標楷體" pitchFamily="65" charset="-120"/>
              </a:rPr>
              <a:t>2005</a:t>
            </a:r>
            <a:r>
              <a:rPr kumimoji="0" lang="zh-TW" altLang="zh-TW" sz="2200">
                <a:ea typeface="標楷體" pitchFamily="65" charset="-120"/>
              </a:rPr>
              <a:t>年服務至今，因服務品質高速且穩定，軟體多樣齊備，目前已是國內開源系統使用者常用站點，且成為國內及亞洲區此類下載站的映射源</a:t>
            </a:r>
            <a:endParaRPr kumimoji="0" lang="en-US" altLang="zh-TW" sz="2200">
              <a:ea typeface="標楷體" pitchFamily="65" charset="-12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CB7A6AA9-D1EE-45E5-8FA0-D3E532A85043}" type="slidenum">
              <a:rPr lang="zh-TW" altLang="en-US"/>
              <a:pPr>
                <a:defRPr/>
              </a:pPr>
              <a:t>14</a:t>
            </a:fld>
            <a:endParaRPr lang="zh-TW" altLang="en-US"/>
          </a:p>
        </p:txBody>
      </p:sp>
      <p:sp>
        <p:nvSpPr>
          <p:cNvPr id="38914" name="Rectangle 2"/>
          <p:cNvSpPr>
            <a:spLocks noChangeArrowheads="1"/>
          </p:cNvSpPr>
          <p:nvPr/>
        </p:nvSpPr>
        <p:spPr bwMode="auto">
          <a:xfrm>
            <a:off x="539750" y="260350"/>
            <a:ext cx="7245350" cy="701675"/>
          </a:xfrm>
          <a:prstGeom prst="rect">
            <a:avLst/>
          </a:prstGeom>
          <a:noFill/>
          <a:ln w="9525">
            <a:noFill/>
            <a:miter lim="800000"/>
            <a:headEnd/>
            <a:tailEnd/>
          </a:ln>
        </p:spPr>
        <p:txBody>
          <a:bodyPr>
            <a:spAutoFit/>
          </a:bodyPr>
          <a:lstStyle/>
          <a:p>
            <a:pPr marL="482600" indent="-482600">
              <a:spcBef>
                <a:spcPct val="20000"/>
              </a:spcBef>
              <a:buClr>
                <a:srgbClr val="990000"/>
              </a:buClr>
            </a:pPr>
            <a:r>
              <a:rPr kumimoji="0" lang="zh-TW" altLang="en-US" sz="4000">
                <a:ea typeface="標楷體" pitchFamily="65" charset="-120"/>
              </a:rPr>
              <a:t>           </a:t>
            </a:r>
            <a:r>
              <a:rPr kumimoji="0" lang="zh-TW" altLang="en-US" sz="3600" b="1">
                <a:ea typeface="標楷體" pitchFamily="65" charset="-120"/>
              </a:rPr>
              <a:t>遠端代理監控服務</a:t>
            </a:r>
            <a:endParaRPr kumimoji="0" lang="en-US" altLang="zh-TW" sz="3600" b="1">
              <a:ea typeface="標楷體" pitchFamily="65" charset="-120"/>
            </a:endParaRPr>
          </a:p>
        </p:txBody>
      </p:sp>
      <p:sp>
        <p:nvSpPr>
          <p:cNvPr id="38915" name="Rectangle 3"/>
          <p:cNvSpPr>
            <a:spLocks noChangeArrowheads="1"/>
          </p:cNvSpPr>
          <p:nvPr/>
        </p:nvSpPr>
        <p:spPr bwMode="auto">
          <a:xfrm>
            <a:off x="250825" y="1341438"/>
            <a:ext cx="8569325" cy="1917700"/>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zh-TW" altLang="en-US" sz="2400">
                <a:ea typeface="標楷體" pitchFamily="65" charset="-120"/>
              </a:rPr>
              <a:t>遠端代理監控服務系統</a:t>
            </a:r>
            <a:r>
              <a:rPr kumimoji="0" lang="en-US" altLang="zh-TW" sz="2400">
                <a:ea typeface="標楷體" pitchFamily="65" charset="-120"/>
              </a:rPr>
              <a:t>(RSMS</a:t>
            </a:r>
            <a:r>
              <a:rPr kumimoji="0" lang="zh-TW" altLang="en-US" sz="2400">
                <a:ea typeface="標楷體" pitchFamily="65" charset="-120"/>
              </a:rPr>
              <a:t>；</a:t>
            </a:r>
            <a:r>
              <a:rPr kumimoji="0" lang="en-US" altLang="zh-TW" sz="2400">
                <a:ea typeface="標楷體" pitchFamily="65" charset="-120"/>
              </a:rPr>
              <a:t>Romote Service Monitor System)</a:t>
            </a:r>
            <a:r>
              <a:rPr kumimoji="0" lang="zh-TW" altLang="en-US" sz="2400">
                <a:ea typeface="標楷體" pitchFamily="65" charset="-120"/>
              </a:rPr>
              <a:t>，是</a:t>
            </a:r>
            <a:r>
              <a:rPr kumimoji="0" lang="en-US" altLang="zh-TW" sz="2400">
                <a:ea typeface="標楷體" pitchFamily="65" charset="-120"/>
              </a:rPr>
              <a:t>TWAREN</a:t>
            </a:r>
            <a:r>
              <a:rPr kumimoji="0" lang="zh-TW" altLang="en-US" sz="2400">
                <a:ea typeface="標楷體" pitchFamily="65" charset="-120"/>
              </a:rPr>
              <a:t>為代理監控單位開發的一套多功能網路</a:t>
            </a:r>
            <a:r>
              <a:rPr kumimoji="0" lang="en-US" altLang="zh-TW" sz="2400">
                <a:ea typeface="標楷體" pitchFamily="65" charset="-120"/>
              </a:rPr>
              <a:t>/</a:t>
            </a:r>
            <a:r>
              <a:rPr kumimoji="0" lang="zh-TW" altLang="en-US" sz="2400">
                <a:ea typeface="標楷體" pitchFamily="65" charset="-120"/>
              </a:rPr>
              <a:t>主機服務監控系統，此系統可以協助代理監控單位監控各種網路</a:t>
            </a:r>
            <a:r>
              <a:rPr kumimoji="0" lang="en-US" altLang="zh-TW" sz="2400">
                <a:ea typeface="標楷體" pitchFamily="65" charset="-120"/>
              </a:rPr>
              <a:t>/</a:t>
            </a:r>
            <a:r>
              <a:rPr kumimoji="0" lang="zh-TW" altLang="en-US" sz="2400">
                <a:ea typeface="標楷體" pitchFamily="65" charset="-120"/>
              </a:rPr>
              <a:t>主機伺服器服務、主機狀態及機房狀況，並提供客制化之監控介面及報表</a:t>
            </a:r>
            <a:endParaRPr kumimoji="0" lang="en-US" altLang="zh-TW" sz="2400">
              <a:ea typeface="標楷體" pitchFamily="65" charset="-120"/>
            </a:endParaRPr>
          </a:p>
        </p:txBody>
      </p:sp>
      <p:pic>
        <p:nvPicPr>
          <p:cNvPr id="38916" name="Picture 2"/>
          <p:cNvPicPr>
            <a:picLocks noChangeAspect="1" noChangeArrowheads="1"/>
          </p:cNvPicPr>
          <p:nvPr/>
        </p:nvPicPr>
        <p:blipFill>
          <a:blip r:embed="rId3"/>
          <a:srcRect/>
          <a:stretch>
            <a:fillRect/>
          </a:stretch>
        </p:blipFill>
        <p:spPr bwMode="auto">
          <a:xfrm>
            <a:off x="2195513" y="3284538"/>
            <a:ext cx="5257800" cy="33670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C9D9E59C-BDB4-4877-901C-B1574063A85D}" type="slidenum">
              <a:rPr lang="zh-TW" altLang="en-US"/>
              <a:pPr>
                <a:defRPr/>
              </a:pPr>
              <a:t>15</a:t>
            </a:fld>
            <a:endParaRPr lang="zh-TW" altLang="en-US"/>
          </a:p>
        </p:txBody>
      </p:sp>
      <p:sp>
        <p:nvSpPr>
          <p:cNvPr id="40962" name="標題 1"/>
          <p:cNvSpPr>
            <a:spLocks noGrp="1"/>
          </p:cNvSpPr>
          <p:nvPr>
            <p:ph type="title" idx="4294967295"/>
          </p:nvPr>
        </p:nvSpPr>
        <p:spPr>
          <a:xfrm>
            <a:off x="179388" y="127000"/>
            <a:ext cx="6985000" cy="998538"/>
          </a:xfrm>
        </p:spPr>
        <p:txBody>
          <a:bodyPr/>
          <a:lstStyle/>
          <a:p>
            <a:pPr eaLnBrk="1" hangingPunct="1"/>
            <a:r>
              <a:rPr lang="en-GB" altLang="zh-TW" b="1" smtClean="0"/>
              <a:t>TWAREN網路維運中心</a:t>
            </a:r>
            <a:endParaRPr lang="zh-TW" altLang="en-US" b="1" smtClean="0"/>
          </a:p>
        </p:txBody>
      </p:sp>
      <p:sp>
        <p:nvSpPr>
          <p:cNvPr id="40963" name="內容版面配置區 2"/>
          <p:cNvSpPr>
            <a:spLocks noGrp="1"/>
          </p:cNvSpPr>
          <p:nvPr>
            <p:ph idx="4294967295"/>
          </p:nvPr>
        </p:nvSpPr>
        <p:spPr>
          <a:xfrm>
            <a:off x="179388" y="1339850"/>
            <a:ext cx="8675687" cy="5329238"/>
          </a:xfrm>
        </p:spPr>
        <p:txBody>
          <a:bodyPr/>
          <a:lstStyle/>
          <a:p>
            <a:pPr marL="536575" indent="-536575" defTabSz="449263" eaLnBrk="1" hangingPunct="1">
              <a:spcBef>
                <a:spcPts val="1500"/>
              </a:spcBef>
              <a:buClr>
                <a:srgbClr val="A50021"/>
              </a:buClr>
              <a:buFont typeface="Wingdings" pitchFamily="2" charset="2"/>
              <a:buChar char="q"/>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lang="en-GB" altLang="zh-TW" sz="2400" smtClean="0">
                <a:latin typeface="Arial" charset="0"/>
                <a:ea typeface="標楷體" pitchFamily="65" charset="-120"/>
              </a:rPr>
              <a:t>TWAREN網路維運中心 (Network Operation Center, NOC) </a:t>
            </a:r>
          </a:p>
          <a:p>
            <a:pPr marL="536575" indent="-536575" defTabSz="449263" eaLnBrk="1" hangingPunct="1">
              <a:spcBef>
                <a:spcPts val="1500"/>
              </a:spcBef>
              <a:buClr>
                <a:srgbClr val="A50021"/>
              </a:buClr>
              <a:buFont typeface="Wingdings" pitchFamily="2" charset="2"/>
              <a:buChar char="q"/>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lang="en-GB" altLang="zh-TW" sz="2400" smtClean="0">
                <a:latin typeface="Arial" charset="0"/>
                <a:ea typeface="標楷體" pitchFamily="65" charset="-120"/>
              </a:rPr>
              <a:t>位置</a:t>
            </a:r>
            <a:r>
              <a:rPr lang="zh-TW" altLang="en-GB" sz="2400" smtClean="0">
                <a:latin typeface="Arial" charset="0"/>
                <a:ea typeface="標楷體" pitchFamily="65" charset="-120"/>
              </a:rPr>
              <a:t>：位於國網中心台南科學園區之南群大樓  </a:t>
            </a:r>
            <a:r>
              <a:rPr lang="en-GB" altLang="zh-TW" sz="2000" smtClean="0">
                <a:latin typeface="Arial" charset="0"/>
                <a:ea typeface="標楷體" pitchFamily="65" charset="-120"/>
              </a:rPr>
              <a:t>(以</a:t>
            </a:r>
            <a:r>
              <a:rPr lang="zh-TW" altLang="en-US" sz="2000" smtClean="0">
                <a:latin typeface="Arial" charset="0"/>
                <a:ea typeface="標楷體" pitchFamily="65" charset="-120"/>
              </a:rPr>
              <a:t>台</a:t>
            </a:r>
            <a:r>
              <a:rPr lang="en-GB" altLang="zh-TW" sz="2000" smtClean="0">
                <a:latin typeface="Arial" charset="0"/>
                <a:ea typeface="標楷體" pitchFamily="65" charset="-120"/>
              </a:rPr>
              <a:t>南</a:t>
            </a:r>
            <a:r>
              <a:rPr lang="zh-TW" altLang="en-US" sz="2000" smtClean="0">
                <a:latin typeface="Arial" charset="0"/>
                <a:ea typeface="標楷體" pitchFamily="65" charset="-120"/>
              </a:rPr>
              <a:t>分部</a:t>
            </a:r>
            <a:r>
              <a:rPr lang="en-GB" altLang="zh-TW" sz="2000" smtClean="0">
                <a:latin typeface="Arial" charset="0"/>
                <a:ea typeface="標楷體" pitchFamily="65" charset="-120"/>
              </a:rPr>
              <a:t>為主，</a:t>
            </a:r>
            <a:r>
              <a:rPr lang="zh-TW" altLang="en-US" sz="2000" smtClean="0">
                <a:latin typeface="Arial" charset="0"/>
                <a:ea typeface="標楷體" pitchFamily="65" charset="-120"/>
              </a:rPr>
              <a:t>新竹本部</a:t>
            </a:r>
            <a:r>
              <a:rPr lang="en-GB" altLang="zh-TW" sz="2000" smtClean="0">
                <a:latin typeface="Arial" charset="0"/>
                <a:ea typeface="標楷體" pitchFamily="65" charset="-120"/>
              </a:rPr>
              <a:t>為輔，兩地的網管主機互為備援提供全方位網路管理) </a:t>
            </a:r>
          </a:p>
          <a:p>
            <a:pPr marL="536575" indent="-536575" defTabSz="449263" eaLnBrk="1" hangingPunct="1">
              <a:spcBef>
                <a:spcPts val="1500"/>
              </a:spcBef>
              <a:buClr>
                <a:srgbClr val="A50021"/>
              </a:buClr>
              <a:buFont typeface="Wingdings" pitchFamily="2" charset="2"/>
              <a:buChar char="q"/>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lang="en-GB" altLang="zh-TW" sz="2400" smtClean="0">
                <a:latin typeface="Arial" charset="0"/>
                <a:ea typeface="標楷體" pitchFamily="65" charset="-120"/>
              </a:rPr>
              <a:t>目標</a:t>
            </a:r>
            <a:r>
              <a:rPr lang="zh-TW" altLang="en-GB" sz="2400" smtClean="0">
                <a:latin typeface="Arial" charset="0"/>
                <a:ea typeface="標楷體" pitchFamily="65" charset="-120"/>
              </a:rPr>
              <a:t>：確保</a:t>
            </a:r>
            <a:r>
              <a:rPr lang="en-GB" altLang="zh-TW" sz="2400" smtClean="0">
                <a:latin typeface="Arial" charset="0"/>
                <a:ea typeface="標楷體" pitchFamily="65" charset="-120"/>
              </a:rPr>
              <a:t>TWAREN 7x24全年無休之高品質網路運作</a:t>
            </a:r>
          </a:p>
          <a:p>
            <a:pPr marL="536575" indent="-536575" defTabSz="449263" eaLnBrk="1" hangingPunct="1">
              <a:spcBef>
                <a:spcPts val="1500"/>
              </a:spcBef>
              <a:buClr>
                <a:srgbClr val="A50021"/>
              </a:buClr>
              <a:buFont typeface="Wingdings" pitchFamily="2" charset="2"/>
              <a:buChar char="q"/>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lang="en-GB" altLang="zh-TW" sz="2400" smtClean="0">
                <a:latin typeface="Arial" charset="0"/>
                <a:ea typeface="標楷體" pitchFamily="65" charset="-120"/>
              </a:rPr>
              <a:t>重點工作</a:t>
            </a:r>
            <a:r>
              <a:rPr lang="zh-TW" altLang="en-GB" sz="1900" smtClean="0">
                <a:latin typeface="Arial" charset="0"/>
                <a:ea typeface="標楷體" pitchFamily="65" charset="-120"/>
              </a:rPr>
              <a:t>：</a:t>
            </a:r>
            <a:endParaRPr lang="zh-TW" altLang="en-GB" sz="2600" smtClean="0">
              <a:latin typeface="Arial" charset="0"/>
              <a:ea typeface="標楷體" pitchFamily="65" charset="-120"/>
            </a:endParaRPr>
          </a:p>
        </p:txBody>
      </p:sp>
      <p:pic>
        <p:nvPicPr>
          <p:cNvPr id="40964" name="Picture 8" descr="NOC"/>
          <p:cNvPicPr>
            <a:picLocks noChangeAspect="1" noChangeArrowheads="1"/>
          </p:cNvPicPr>
          <p:nvPr/>
        </p:nvPicPr>
        <p:blipFill>
          <a:blip r:embed="rId2"/>
          <a:srcRect/>
          <a:stretch>
            <a:fillRect/>
          </a:stretch>
        </p:blipFill>
        <p:spPr bwMode="auto">
          <a:xfrm>
            <a:off x="5076825" y="3429000"/>
            <a:ext cx="4067175" cy="3049588"/>
          </a:xfrm>
          <a:prstGeom prst="rect">
            <a:avLst/>
          </a:prstGeom>
          <a:noFill/>
          <a:ln w="9525">
            <a:noFill/>
            <a:miter lim="800000"/>
            <a:headEnd/>
            <a:tailEnd/>
          </a:ln>
        </p:spPr>
      </p:pic>
      <p:sp>
        <p:nvSpPr>
          <p:cNvPr id="40965" name="內容版面配置區 2"/>
          <p:cNvSpPr>
            <a:spLocks/>
          </p:cNvSpPr>
          <p:nvPr/>
        </p:nvSpPr>
        <p:spPr bwMode="auto">
          <a:xfrm>
            <a:off x="-252413" y="3860800"/>
            <a:ext cx="5256213" cy="3313113"/>
          </a:xfrm>
          <a:prstGeom prst="rect">
            <a:avLst/>
          </a:prstGeom>
          <a:noFill/>
          <a:ln w="9525">
            <a:noFill/>
            <a:miter lim="800000"/>
            <a:headEnd/>
            <a:tailEnd/>
          </a:ln>
        </p:spPr>
        <p:txBody>
          <a:bodyPr/>
          <a:lstStyle/>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zh-TW" altLang="en-GB" sz="2200">
                <a:ea typeface="標楷體" pitchFamily="65" charset="-120"/>
              </a:rPr>
              <a:t>維持一個高可靠度與安全的網路</a:t>
            </a:r>
          </a:p>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en-GB" altLang="zh-TW" sz="2200">
                <a:ea typeface="標楷體" pitchFamily="65" charset="-120"/>
              </a:rPr>
              <a:t>提供7x24小時的網路維運服務 </a:t>
            </a:r>
          </a:p>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zh-TW" altLang="en-US" sz="2200">
                <a:ea typeface="標楷體" pitchFamily="65" charset="-120"/>
              </a:rPr>
              <a:t>營運</a:t>
            </a:r>
            <a:r>
              <a:rPr kumimoji="0" lang="zh-TW" altLang="en-GB" sz="2200">
                <a:ea typeface="標楷體" pitchFamily="65" charset="-120"/>
              </a:rPr>
              <a:t>資訊安全維運中心(</a:t>
            </a:r>
            <a:r>
              <a:rPr kumimoji="0" lang="en-GB" altLang="zh-TW" sz="2200">
                <a:ea typeface="標楷體" pitchFamily="65" charset="-120"/>
              </a:rPr>
              <a:t>SOC)</a:t>
            </a:r>
          </a:p>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zh-TW" altLang="en-GB" sz="2200">
                <a:ea typeface="標楷體" pitchFamily="65" charset="-120"/>
              </a:rPr>
              <a:t>開發智慧型多重混合網路管理與監控系統</a:t>
            </a:r>
            <a:endParaRPr kumimoji="0" lang="en-GB" altLang="zh-TW" sz="2200">
              <a:ea typeface="標楷體" pitchFamily="65" charset="-120"/>
            </a:endParaRPr>
          </a:p>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en-GB" altLang="zh-TW" sz="2200">
                <a:ea typeface="標楷體" pitchFamily="65" charset="-120"/>
              </a:rPr>
              <a:t>網路安全機制之建立及防護 </a:t>
            </a:r>
          </a:p>
          <a:p>
            <a:pPr marL="1074738" lvl="1" indent="-358775" defTabSz="449263">
              <a:lnSpc>
                <a:spcPct val="90000"/>
              </a:lnSpc>
              <a:spcBef>
                <a:spcPts val="500"/>
              </a:spcBef>
              <a:buClr>
                <a:srgbClr val="A50021"/>
              </a:buClr>
              <a:buSzPct val="65000"/>
              <a:buFont typeface="Wingdings" pitchFamily="2" charset="2"/>
              <a:buChar char="Ø"/>
              <a:tabLst>
                <a:tab pos="793750" algn="l"/>
                <a:tab pos="987425" algn="l"/>
                <a:tab pos="1692275" algn="l"/>
                <a:tab pos="2141538" algn="l"/>
                <a:tab pos="2590800" algn="l"/>
                <a:tab pos="3040063" algn="l"/>
                <a:tab pos="3489325" algn="l"/>
                <a:tab pos="3938588" algn="l"/>
                <a:tab pos="4387850" algn="l"/>
                <a:tab pos="4837113" algn="l"/>
                <a:tab pos="5286375" algn="l"/>
                <a:tab pos="5735638" algn="l"/>
                <a:tab pos="6184900" algn="l"/>
                <a:tab pos="6634163" algn="l"/>
                <a:tab pos="7083425" algn="l"/>
                <a:tab pos="7532688" algn="l"/>
                <a:tab pos="7981950" algn="l"/>
                <a:tab pos="8431213" algn="l"/>
                <a:tab pos="8880475" algn="l"/>
                <a:tab pos="9329738" algn="l"/>
              </a:tabLst>
            </a:pPr>
            <a:r>
              <a:rPr kumimoji="0" lang="zh-TW" altLang="en-GB" sz="2200">
                <a:ea typeface="標楷體" pitchFamily="65" charset="-120"/>
              </a:rPr>
              <a:t>建置下一代先進網路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B9E88821-A161-49C8-819B-59A876958D57}" type="slidenum">
              <a:rPr lang="zh-TW" altLang="en-US"/>
              <a:pPr>
                <a:defRPr/>
              </a:pPr>
              <a:t>16</a:t>
            </a:fld>
            <a:endParaRPr lang="zh-TW" altLang="en-US"/>
          </a:p>
        </p:txBody>
      </p:sp>
      <p:sp>
        <p:nvSpPr>
          <p:cNvPr id="41986" name="Text Box 4"/>
          <p:cNvSpPr txBox="1">
            <a:spLocks noChangeArrowheads="1"/>
          </p:cNvSpPr>
          <p:nvPr/>
        </p:nvSpPr>
        <p:spPr bwMode="auto">
          <a:xfrm>
            <a:off x="250825" y="1844675"/>
            <a:ext cx="8569325" cy="2286000"/>
          </a:xfrm>
          <a:prstGeom prst="rect">
            <a:avLst/>
          </a:prstGeom>
          <a:noFill/>
          <a:ln w="9525">
            <a:noFill/>
            <a:miter lim="800000"/>
            <a:headEnd/>
            <a:tailEnd/>
          </a:ln>
        </p:spPr>
        <p:txBody>
          <a:bodyPr>
            <a:spAutoFit/>
          </a:bodyPr>
          <a:lstStyle/>
          <a:p>
            <a:pPr algn="ctr"/>
            <a:r>
              <a:rPr lang="zh-TW" altLang="en-US" sz="4400" b="1">
                <a:ea typeface="標楷體" pitchFamily="65" charset="-120"/>
              </a:rPr>
              <a:t>敬請指教，謝謝</a:t>
            </a:r>
          </a:p>
          <a:p>
            <a:pPr algn="ctr"/>
            <a:endParaRPr lang="zh-TW" altLang="en-US" sz="4400" b="1">
              <a:ea typeface="標楷體" pitchFamily="65" charset="-120"/>
            </a:endParaRPr>
          </a:p>
          <a:p>
            <a:pPr algn="ctr"/>
            <a:r>
              <a:rPr lang="en-US" altLang="zh-TW" sz="2800" b="1"/>
              <a:t>TWAREN Operation Center</a:t>
            </a:r>
          </a:p>
          <a:p>
            <a:pPr algn="ctr"/>
            <a:r>
              <a:rPr lang="en-US" altLang="zh-TW" sz="2800" b="1"/>
              <a:t>noc@twaren.net</a:t>
            </a:r>
          </a:p>
        </p:txBody>
      </p:sp>
      <p:sp>
        <p:nvSpPr>
          <p:cNvPr id="41987" name="Rectangle 3"/>
          <p:cNvSpPr>
            <a:spLocks noChangeArrowheads="1"/>
          </p:cNvSpPr>
          <p:nvPr/>
        </p:nvSpPr>
        <p:spPr bwMode="auto">
          <a:xfrm>
            <a:off x="1403350" y="4979988"/>
            <a:ext cx="7561263" cy="1333500"/>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None/>
            </a:pPr>
            <a:r>
              <a:rPr kumimoji="0" lang="zh-TW" altLang="en-US" sz="2400">
                <a:ea typeface="標楷體" pitchFamily="65" charset="-120"/>
              </a:rPr>
              <a:t>更多有關</a:t>
            </a:r>
            <a:r>
              <a:rPr kumimoji="0" lang="en-US" altLang="zh-TW" sz="2400">
                <a:ea typeface="標楷體" pitchFamily="65" charset="-120"/>
              </a:rPr>
              <a:t>TWAREN</a:t>
            </a:r>
            <a:r>
              <a:rPr kumimoji="0" lang="zh-TW" altLang="en-US" sz="2400">
                <a:ea typeface="標楷體" pitchFamily="65" charset="-120"/>
              </a:rPr>
              <a:t>詳細介紹與說明，請參考：</a:t>
            </a:r>
          </a:p>
          <a:p>
            <a:pPr marL="939800" lvl="1" indent="-482600">
              <a:spcBef>
                <a:spcPct val="20000"/>
              </a:spcBef>
              <a:buClr>
                <a:srgbClr val="990000"/>
              </a:buClr>
              <a:buFont typeface="Wingdings" pitchFamily="2" charset="2"/>
              <a:buNone/>
            </a:pPr>
            <a:r>
              <a:rPr kumimoji="0" lang="en-US" altLang="zh-TW" sz="2400">
                <a:ea typeface="標楷體" pitchFamily="65" charset="-120"/>
              </a:rPr>
              <a:t>        http://noc.twaren.net</a:t>
            </a:r>
          </a:p>
          <a:p>
            <a:pPr marL="939800" lvl="1" indent="-482600">
              <a:spcBef>
                <a:spcPct val="20000"/>
              </a:spcBef>
              <a:buClr>
                <a:srgbClr val="990000"/>
              </a:buClr>
              <a:buFont typeface="Wingdings" pitchFamily="2" charset="2"/>
              <a:buNone/>
            </a:pPr>
            <a:r>
              <a:rPr kumimoji="0" lang="en-US" altLang="zh-TW" sz="2400">
                <a:ea typeface="標楷體" pitchFamily="65" charset="-120"/>
              </a:rPr>
              <a:t>        http://www.twaren.net</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DE88112B-7068-4E8B-906A-FEE48449DA85}" type="slidenum">
              <a:rPr lang="zh-TW" altLang="en-US"/>
              <a:pPr>
                <a:defRPr/>
              </a:pPr>
              <a:t>2</a:t>
            </a:fld>
            <a:endParaRPr lang="zh-TW" altLang="en-US"/>
          </a:p>
        </p:txBody>
      </p:sp>
      <p:sp>
        <p:nvSpPr>
          <p:cNvPr id="15362" name="Rectangle 2"/>
          <p:cNvSpPr>
            <a:spLocks noChangeArrowheads="1"/>
          </p:cNvSpPr>
          <p:nvPr/>
        </p:nvSpPr>
        <p:spPr bwMode="auto">
          <a:xfrm>
            <a:off x="61913" y="279400"/>
            <a:ext cx="7102475" cy="701675"/>
          </a:xfrm>
          <a:prstGeom prst="rect">
            <a:avLst/>
          </a:prstGeom>
          <a:noFill/>
          <a:ln w="9525">
            <a:noFill/>
            <a:miter lim="800000"/>
            <a:headEnd/>
            <a:tailEnd/>
          </a:ln>
        </p:spPr>
        <p:txBody>
          <a:bodyPr>
            <a:spAutoFit/>
          </a:bodyPr>
          <a:lstStyle/>
          <a:p>
            <a:pPr algn="ctr"/>
            <a:r>
              <a:rPr kumimoji="0" lang="en-US" altLang="zh-TW" sz="3600" b="1"/>
              <a:t>TWAREN</a:t>
            </a:r>
            <a:r>
              <a:rPr kumimoji="0" lang="en-US" altLang="zh-TW" sz="4000" b="1"/>
              <a:t> - </a:t>
            </a:r>
            <a:r>
              <a:rPr kumimoji="0" lang="zh-TW" altLang="en-US" sz="2800" b="1">
                <a:ea typeface="標楷體" pitchFamily="65" charset="-120"/>
              </a:rPr>
              <a:t>台灣高品質學術研究網路</a:t>
            </a:r>
          </a:p>
        </p:txBody>
      </p:sp>
      <p:sp>
        <p:nvSpPr>
          <p:cNvPr id="15363" name="Rectangle 3"/>
          <p:cNvSpPr>
            <a:spLocks noChangeArrowheads="1"/>
          </p:cNvSpPr>
          <p:nvPr/>
        </p:nvSpPr>
        <p:spPr bwMode="auto">
          <a:xfrm>
            <a:off x="250825" y="1268413"/>
            <a:ext cx="8569325" cy="5386387"/>
          </a:xfrm>
          <a:prstGeom prst="rect">
            <a:avLst/>
          </a:prstGeom>
          <a:noFill/>
          <a:ln w="9525">
            <a:noFill/>
            <a:miter lim="800000"/>
            <a:headEnd/>
            <a:tailEnd/>
          </a:ln>
        </p:spPr>
        <p:txBody>
          <a:bodyPr>
            <a:spAutoFit/>
          </a:bodyPr>
          <a:lstStyle/>
          <a:p>
            <a:pPr marL="482600" indent="-482600">
              <a:spcBef>
                <a:spcPct val="50000"/>
              </a:spcBef>
              <a:buClr>
                <a:srgbClr val="990000"/>
              </a:buClr>
              <a:buFont typeface="Wingdings" pitchFamily="2" charset="2"/>
              <a:buChar char="q"/>
            </a:pPr>
            <a:r>
              <a:rPr kumimoji="0" lang="zh-TW" altLang="en-US" sz="2400" b="1">
                <a:ea typeface="標楷體" pitchFamily="65" charset="-120"/>
              </a:rPr>
              <a:t>背景</a:t>
            </a:r>
            <a:r>
              <a:rPr kumimoji="0" lang="zh-TW" altLang="en-US" sz="2400">
                <a:ea typeface="標楷體" pitchFamily="65" charset="-120"/>
              </a:rPr>
              <a:t>：國網中心於</a:t>
            </a:r>
            <a:r>
              <a:rPr kumimoji="0" lang="en-US" altLang="zh-TW" sz="2400">
                <a:ea typeface="標楷體" pitchFamily="65" charset="-120"/>
              </a:rPr>
              <a:t>2003</a:t>
            </a:r>
            <a:r>
              <a:rPr kumimoji="0" lang="zh-TW" altLang="en-US" sz="2400">
                <a:ea typeface="標楷體" pitchFamily="65" charset="-120"/>
              </a:rPr>
              <a:t>到</a:t>
            </a:r>
            <a:r>
              <a:rPr kumimoji="0" lang="en-US" altLang="zh-TW" sz="2400">
                <a:ea typeface="標楷體" pitchFamily="65" charset="-120"/>
              </a:rPr>
              <a:t>2007</a:t>
            </a:r>
            <a:r>
              <a:rPr kumimoji="0" lang="zh-TW" altLang="en-US" sz="2400">
                <a:ea typeface="標楷體" pitchFamily="65" charset="-120"/>
              </a:rPr>
              <a:t>年間執行挑戰</a:t>
            </a:r>
            <a:r>
              <a:rPr kumimoji="0" lang="en-US" altLang="zh-TW" sz="2400">
                <a:ea typeface="標楷體" pitchFamily="65" charset="-120"/>
              </a:rPr>
              <a:t>2008</a:t>
            </a:r>
            <a:r>
              <a:rPr kumimoji="0" lang="zh-TW" altLang="en-US" sz="2400">
                <a:ea typeface="標楷體" pitchFamily="65" charset="-120"/>
              </a:rPr>
              <a:t>國家重點發展計畫 </a:t>
            </a:r>
            <a:r>
              <a:rPr kumimoji="0" lang="en-US" altLang="zh-TW" sz="2400">
                <a:ea typeface="標楷體" pitchFamily="65" charset="-120"/>
              </a:rPr>
              <a:t>- </a:t>
            </a:r>
            <a:r>
              <a:rPr kumimoji="0" lang="zh-TW" altLang="en-US" sz="2400">
                <a:ea typeface="標楷體" pitchFamily="65" charset="-120"/>
              </a:rPr>
              <a:t>高品質學術研究網路</a:t>
            </a:r>
            <a:r>
              <a:rPr kumimoji="0" lang="en-US" altLang="zh-TW" sz="2400">
                <a:ea typeface="標楷體" pitchFamily="65" charset="-120"/>
              </a:rPr>
              <a:t>(TWAREN)</a:t>
            </a:r>
            <a:r>
              <a:rPr kumimoji="0" lang="zh-TW" altLang="en-US" sz="2400">
                <a:ea typeface="標楷體" pitchFamily="65" charset="-120"/>
              </a:rPr>
              <a:t>建設計畫，提供台灣學研網路國內外骨幹網路服務。計畫執行結束後，後續之例行性基本營運，納入國網中心計畫執行</a:t>
            </a:r>
          </a:p>
          <a:p>
            <a:pPr marL="482600" indent="-482600">
              <a:spcBef>
                <a:spcPct val="50000"/>
              </a:spcBef>
              <a:buClr>
                <a:srgbClr val="990000"/>
              </a:buClr>
              <a:buFont typeface="Wingdings" pitchFamily="2" charset="2"/>
              <a:buChar char="q"/>
            </a:pPr>
            <a:r>
              <a:rPr kumimoji="0" lang="en-US" altLang="zh-TW" sz="2400">
                <a:ea typeface="標楷體" pitchFamily="65" charset="-120"/>
              </a:rPr>
              <a:t>2005/03 TANet</a:t>
            </a:r>
            <a:r>
              <a:rPr kumimoji="0" lang="zh-TW" altLang="en-US" sz="2400">
                <a:ea typeface="標楷體" pitchFamily="65" charset="-120"/>
              </a:rPr>
              <a:t>使用</a:t>
            </a:r>
            <a:r>
              <a:rPr kumimoji="0" lang="en-US" altLang="zh-TW" sz="2400">
                <a:ea typeface="標楷體" pitchFamily="65" charset="-120"/>
              </a:rPr>
              <a:t>TWAREN</a:t>
            </a:r>
            <a:r>
              <a:rPr kumimoji="0" lang="zh-TW" altLang="en-US" sz="2400">
                <a:ea typeface="標楷體" pitchFamily="65" charset="-120"/>
              </a:rPr>
              <a:t>骨幹網路，於</a:t>
            </a:r>
            <a:r>
              <a:rPr kumimoji="0" lang="en-US" altLang="zh-TW" sz="2400">
                <a:ea typeface="標楷體" pitchFamily="65" charset="-120"/>
              </a:rPr>
              <a:t>TWAREN</a:t>
            </a:r>
            <a:r>
              <a:rPr kumimoji="0" lang="zh-TW" altLang="en-US" sz="2400">
                <a:ea typeface="標楷體" pitchFamily="65" charset="-120"/>
              </a:rPr>
              <a:t>網路上切出一邏輯網路供</a:t>
            </a:r>
            <a:r>
              <a:rPr kumimoji="0" lang="en-US" altLang="zh-TW" sz="2400">
                <a:ea typeface="標楷體" pitchFamily="65" charset="-120"/>
              </a:rPr>
              <a:t>TANet</a:t>
            </a:r>
            <a:r>
              <a:rPr kumimoji="0" lang="zh-TW" altLang="en-US" sz="2400">
                <a:ea typeface="標楷體" pitchFamily="65" charset="-120"/>
              </a:rPr>
              <a:t>使用，並於</a:t>
            </a:r>
            <a:r>
              <a:rPr kumimoji="0" lang="en-US" altLang="zh-TW" sz="2400">
                <a:ea typeface="標楷體" pitchFamily="65" charset="-120"/>
              </a:rPr>
              <a:t>2010/11 TWAREN</a:t>
            </a:r>
            <a:r>
              <a:rPr kumimoji="0" lang="zh-TW" altLang="en-US" sz="2400">
                <a:ea typeface="標楷體" pitchFamily="65" charset="-120"/>
              </a:rPr>
              <a:t>與</a:t>
            </a:r>
            <a:r>
              <a:rPr kumimoji="0" lang="en-US" altLang="zh-TW" sz="2400">
                <a:ea typeface="標楷體" pitchFamily="65" charset="-120"/>
              </a:rPr>
              <a:t>TANet</a:t>
            </a:r>
            <a:r>
              <a:rPr kumimoji="0" lang="zh-TW" altLang="en-US" sz="2400">
                <a:ea typeface="標楷體" pitchFamily="65" charset="-120"/>
              </a:rPr>
              <a:t>開始共構骨幹</a:t>
            </a:r>
          </a:p>
          <a:p>
            <a:pPr marL="482600" indent="-482600">
              <a:spcBef>
                <a:spcPct val="50000"/>
              </a:spcBef>
              <a:buClr>
                <a:srgbClr val="990000"/>
              </a:buClr>
              <a:buFont typeface="Wingdings" pitchFamily="2" charset="2"/>
              <a:buChar char="q"/>
            </a:pPr>
            <a:r>
              <a:rPr kumimoji="0" lang="zh-TW" altLang="en-US" sz="2400">
                <a:ea typeface="標楷體" pitchFamily="65" charset="-120"/>
              </a:rPr>
              <a:t>國網中心於</a:t>
            </a:r>
            <a:r>
              <a:rPr kumimoji="0" lang="en-US" altLang="zh-TW" sz="2400">
                <a:ea typeface="標楷體" pitchFamily="65" charset="-120"/>
              </a:rPr>
              <a:t>2005/08/01 </a:t>
            </a:r>
            <a:r>
              <a:rPr kumimoji="0" lang="zh-TW" altLang="en-US" sz="2400">
                <a:ea typeface="標楷體" pitchFamily="65" charset="-120"/>
              </a:rPr>
              <a:t>完成</a:t>
            </a:r>
            <a:r>
              <a:rPr kumimoji="0" lang="en-US" altLang="zh-TW" sz="2400">
                <a:ea typeface="標楷體" pitchFamily="65" charset="-120"/>
              </a:rPr>
              <a:t>NOC </a:t>
            </a:r>
            <a:r>
              <a:rPr kumimoji="0" lang="en-US" altLang="zh-TW" sz="2000">
                <a:ea typeface="標楷體" pitchFamily="65" charset="-120"/>
              </a:rPr>
              <a:t>(Network Operation Center)</a:t>
            </a:r>
            <a:r>
              <a:rPr kumimoji="0" lang="zh-TW" altLang="en-US" sz="2400">
                <a:ea typeface="標楷體" pitchFamily="65" charset="-120"/>
              </a:rPr>
              <a:t>建置，維持</a:t>
            </a:r>
            <a:r>
              <a:rPr kumimoji="0" lang="en-US" altLang="zh-TW" sz="2400">
                <a:ea typeface="標楷體" pitchFamily="65" charset="-120"/>
              </a:rPr>
              <a:t>TWAREN</a:t>
            </a:r>
            <a:r>
              <a:rPr kumimoji="0" lang="zh-TW" altLang="en-US" sz="2400">
                <a:ea typeface="標楷體" pitchFamily="65" charset="-120"/>
              </a:rPr>
              <a:t>穩定運作，全年無休提供多元服務</a:t>
            </a:r>
            <a:endParaRPr kumimoji="0" lang="en-US" altLang="zh-TW" sz="2400">
              <a:ea typeface="標楷體" pitchFamily="65" charset="-120"/>
            </a:endParaRPr>
          </a:p>
          <a:p>
            <a:pPr marL="482600" indent="-482600">
              <a:spcBef>
                <a:spcPct val="50000"/>
              </a:spcBef>
              <a:buClr>
                <a:srgbClr val="990000"/>
              </a:buClr>
              <a:buFont typeface="Wingdings" pitchFamily="2" charset="2"/>
              <a:buChar char="q"/>
            </a:pPr>
            <a:r>
              <a:rPr kumimoji="0" lang="en-US" altLang="zh-TW" sz="2400" b="1">
                <a:ea typeface="標楷體" pitchFamily="65" charset="-120"/>
              </a:rPr>
              <a:t>TWAREN</a:t>
            </a:r>
            <a:r>
              <a:rPr kumimoji="0" lang="zh-TW" altLang="en-US" sz="2400" b="1">
                <a:ea typeface="標楷體" pitchFamily="65" charset="-120"/>
              </a:rPr>
              <a:t>研究網路服務</a:t>
            </a:r>
            <a:r>
              <a:rPr kumimoji="0" lang="zh-TW" altLang="en-US" sz="2400">
                <a:ea typeface="標楷體" pitchFamily="65" charset="-120"/>
              </a:rPr>
              <a:t>：提供高頻寬之先進網路骨幹，作為各學研機構之網路平台；提供與國際先進學研網介接及合作時的互連網路平台；提供多元化之網路服務供國內學研界申請使用</a:t>
            </a:r>
            <a:endParaRPr kumimoji="0" lang="en-US" altLang="zh-TW" sz="2400">
              <a:ea typeface="標楷體" pitchFamily="65" charset="-12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p:txBody>
          <a:bodyPr/>
          <a:lstStyle/>
          <a:p>
            <a:pPr>
              <a:defRPr/>
            </a:pPr>
            <a:fld id="{BFE95C8E-DA3A-4634-A61B-3E22CE11B486}" type="slidenum">
              <a:rPr lang="zh-TW" altLang="en-US"/>
              <a:pPr>
                <a:defRPr/>
              </a:pPr>
              <a:t>3</a:t>
            </a:fld>
            <a:endParaRPr lang="zh-TW" altLang="en-US"/>
          </a:p>
        </p:txBody>
      </p:sp>
      <p:sp>
        <p:nvSpPr>
          <p:cNvPr id="19458" name="Rectangle 2"/>
          <p:cNvSpPr>
            <a:spLocks noGrp="1" noChangeArrowheads="1"/>
          </p:cNvSpPr>
          <p:nvPr>
            <p:ph type="title" idx="4294967295"/>
          </p:nvPr>
        </p:nvSpPr>
        <p:spPr>
          <a:xfrm>
            <a:off x="0" y="333375"/>
            <a:ext cx="7927975" cy="762000"/>
          </a:xfrm>
        </p:spPr>
        <p:txBody>
          <a:bodyPr/>
          <a:lstStyle/>
          <a:p>
            <a:pPr eaLnBrk="1" hangingPunct="1"/>
            <a:r>
              <a:rPr lang="en-US" altLang="zh-TW" b="1" smtClean="0"/>
              <a:t>TWAREN</a:t>
            </a:r>
            <a:r>
              <a:rPr lang="zh-TW" altLang="en-US" b="1" smtClean="0"/>
              <a:t>國內骨幹網路</a:t>
            </a:r>
          </a:p>
        </p:txBody>
      </p:sp>
      <p:sp>
        <p:nvSpPr>
          <p:cNvPr id="19459" name="Text Box 4"/>
          <p:cNvSpPr txBox="1">
            <a:spLocks noChangeArrowheads="1"/>
          </p:cNvSpPr>
          <p:nvPr/>
        </p:nvSpPr>
        <p:spPr bwMode="auto">
          <a:xfrm>
            <a:off x="5638800" y="3200400"/>
            <a:ext cx="3657600" cy="366713"/>
          </a:xfrm>
          <a:prstGeom prst="rect">
            <a:avLst/>
          </a:prstGeom>
          <a:noFill/>
          <a:ln w="9525">
            <a:noFill/>
            <a:miter lim="800000"/>
            <a:headEnd/>
            <a:tailEnd/>
          </a:ln>
        </p:spPr>
        <p:txBody>
          <a:bodyPr>
            <a:spAutoFit/>
          </a:bodyPr>
          <a:lstStyle/>
          <a:p>
            <a:pPr>
              <a:spcBef>
                <a:spcPct val="20000"/>
              </a:spcBef>
              <a:buClr>
                <a:srgbClr val="006699"/>
              </a:buClr>
              <a:buFont typeface="Wingdings" pitchFamily="2" charset="2"/>
              <a:buChar char="§"/>
            </a:pPr>
            <a:endParaRPr lang="zh-TW" altLang="zh-TW" b="1">
              <a:solidFill>
                <a:srgbClr val="000066"/>
              </a:solidFill>
              <a:ea typeface="標楷體" pitchFamily="65" charset="-120"/>
            </a:endParaRPr>
          </a:p>
        </p:txBody>
      </p:sp>
      <p:grpSp>
        <p:nvGrpSpPr>
          <p:cNvPr id="19460" name="Group 18"/>
          <p:cNvGrpSpPr>
            <a:grpSpLocks/>
          </p:cNvGrpSpPr>
          <p:nvPr/>
        </p:nvGrpSpPr>
        <p:grpSpPr bwMode="auto">
          <a:xfrm>
            <a:off x="5181600" y="4171950"/>
            <a:ext cx="3494088" cy="2209800"/>
            <a:chOff x="3312" y="2592"/>
            <a:chExt cx="1872" cy="1392"/>
          </a:xfrm>
        </p:grpSpPr>
        <p:sp>
          <p:nvSpPr>
            <p:cNvPr id="19464" name="AutoShape 13"/>
            <p:cNvSpPr>
              <a:spLocks noChangeArrowheads="1"/>
            </p:cNvSpPr>
            <p:nvPr/>
          </p:nvSpPr>
          <p:spPr bwMode="auto">
            <a:xfrm flipH="1">
              <a:off x="3312" y="2592"/>
              <a:ext cx="1872" cy="1392"/>
            </a:xfrm>
            <a:prstGeom prst="chevron">
              <a:avLst>
                <a:gd name="adj" fmla="val 0"/>
              </a:avLst>
            </a:prstGeom>
            <a:solidFill>
              <a:srgbClr val="EAEAEA">
                <a:alpha val="50195"/>
              </a:srgbClr>
            </a:solidFill>
            <a:ln w="9525">
              <a:noFill/>
              <a:miter lim="800000"/>
              <a:headEnd/>
              <a:tailEnd/>
            </a:ln>
          </p:spPr>
          <p:txBody>
            <a:bodyPr wrap="none" anchor="ctr"/>
            <a:lstStyle/>
            <a:p>
              <a:endParaRPr kumimoji="0" lang="zh-TW" altLang="en-US">
                <a:ea typeface="標楷體" pitchFamily="65" charset="-120"/>
              </a:endParaRPr>
            </a:p>
          </p:txBody>
        </p:sp>
        <p:sp>
          <p:nvSpPr>
            <p:cNvPr id="19465" name="Text Box 16"/>
            <p:cNvSpPr txBox="1">
              <a:spLocks noChangeArrowheads="1"/>
            </p:cNvSpPr>
            <p:nvPr/>
          </p:nvSpPr>
          <p:spPr bwMode="auto">
            <a:xfrm>
              <a:off x="3360" y="2592"/>
              <a:ext cx="1776" cy="231"/>
            </a:xfrm>
            <a:prstGeom prst="rect">
              <a:avLst/>
            </a:prstGeom>
            <a:noFill/>
            <a:ln w="9525">
              <a:noFill/>
              <a:miter lim="800000"/>
              <a:headEnd/>
              <a:tailEnd/>
            </a:ln>
          </p:spPr>
          <p:txBody>
            <a:bodyPr>
              <a:spAutoFit/>
            </a:bodyPr>
            <a:lstStyle/>
            <a:p>
              <a:pPr>
                <a:spcBef>
                  <a:spcPct val="50000"/>
                </a:spcBef>
              </a:pPr>
              <a:r>
                <a:rPr lang="en-US" altLang="zh-TW" b="1">
                  <a:solidFill>
                    <a:srgbClr val="003366"/>
                  </a:solidFill>
                </a:rPr>
                <a:t>TWAREN </a:t>
              </a:r>
              <a:r>
                <a:rPr lang="zh-TW" altLang="en-US" b="1">
                  <a:solidFill>
                    <a:srgbClr val="003366"/>
                  </a:solidFill>
                  <a:ea typeface="標楷體" pitchFamily="65" charset="-120"/>
                </a:rPr>
                <a:t>連線示意圖</a:t>
              </a:r>
            </a:p>
          </p:txBody>
        </p:sp>
        <p:sp>
          <p:nvSpPr>
            <p:cNvPr id="19466" name="Text Box 17"/>
            <p:cNvSpPr txBox="1">
              <a:spLocks noChangeArrowheads="1"/>
            </p:cNvSpPr>
            <p:nvPr/>
          </p:nvSpPr>
          <p:spPr bwMode="auto">
            <a:xfrm>
              <a:off x="3360" y="2823"/>
              <a:ext cx="1632" cy="1148"/>
            </a:xfrm>
            <a:prstGeom prst="rect">
              <a:avLst/>
            </a:prstGeom>
            <a:noFill/>
            <a:ln w="9525">
              <a:noFill/>
              <a:miter lim="800000"/>
              <a:headEnd/>
              <a:tailEnd/>
            </a:ln>
          </p:spPr>
          <p:txBody>
            <a:bodyPr>
              <a:spAutoFit/>
            </a:bodyPr>
            <a:lstStyle/>
            <a:p>
              <a:pPr>
                <a:spcBef>
                  <a:spcPct val="20000"/>
                </a:spcBef>
                <a:buClr>
                  <a:srgbClr val="006699"/>
                </a:buClr>
                <a:buFont typeface="Wingdings" pitchFamily="2" charset="2"/>
                <a:buNone/>
              </a:pPr>
              <a:r>
                <a:rPr lang="zh-TW" altLang="en-US" b="1">
                  <a:solidFill>
                    <a:srgbClr val="292929"/>
                  </a:solidFill>
                  <a:ea typeface="標楷體" pitchFamily="65" charset="-120"/>
                </a:rPr>
                <a:t>主要節點   </a:t>
              </a:r>
              <a:r>
                <a:rPr lang="en-US" altLang="zh-TW" sz="2000" b="1">
                  <a:solidFill>
                    <a:srgbClr val="3333CC"/>
                  </a:solidFill>
                  <a:ea typeface="標楷體" pitchFamily="65" charset="-120"/>
                </a:rPr>
                <a:t>4</a:t>
              </a:r>
              <a:endParaRPr lang="en-US" altLang="zh-TW" b="1">
                <a:solidFill>
                  <a:srgbClr val="292929"/>
                </a:solidFill>
                <a:ea typeface="標楷體" pitchFamily="65" charset="-120"/>
              </a:endParaRPr>
            </a:p>
            <a:p>
              <a:pPr>
                <a:spcBef>
                  <a:spcPct val="20000"/>
                </a:spcBef>
                <a:buClr>
                  <a:srgbClr val="006699"/>
                </a:buClr>
                <a:buFont typeface="Wingdings" pitchFamily="2" charset="2"/>
                <a:buNone/>
              </a:pPr>
              <a:r>
                <a:rPr lang="zh-TW" altLang="en-US" b="1">
                  <a:solidFill>
                    <a:srgbClr val="292929"/>
                  </a:solidFill>
                  <a:ea typeface="標楷體" pitchFamily="65" charset="-120"/>
                </a:rPr>
                <a:t>區網中心  </a:t>
              </a:r>
              <a:r>
                <a:rPr lang="en-US" altLang="zh-TW" sz="2000" b="1">
                  <a:solidFill>
                    <a:srgbClr val="3333CC"/>
                  </a:solidFill>
                  <a:ea typeface="標楷體" pitchFamily="65" charset="-120"/>
                </a:rPr>
                <a:t>12</a:t>
              </a:r>
              <a:endParaRPr lang="en-US" altLang="zh-TW" b="1">
                <a:solidFill>
                  <a:srgbClr val="292929"/>
                </a:solidFill>
                <a:ea typeface="標楷體" pitchFamily="65" charset="-120"/>
              </a:endParaRPr>
            </a:p>
            <a:p>
              <a:pPr>
                <a:spcBef>
                  <a:spcPct val="20000"/>
                </a:spcBef>
                <a:buClr>
                  <a:srgbClr val="006699"/>
                </a:buClr>
                <a:buFont typeface="Wingdings" pitchFamily="2" charset="2"/>
                <a:buNone/>
              </a:pPr>
              <a:r>
                <a:rPr lang="zh-TW" altLang="en-US" b="1">
                  <a:solidFill>
                    <a:srgbClr val="292929"/>
                  </a:solidFill>
                  <a:ea typeface="標楷體" pitchFamily="65" charset="-120"/>
                </a:rPr>
                <a:t>國內連線單位 </a:t>
              </a:r>
              <a:r>
                <a:rPr lang="en-US" altLang="zh-TW" sz="2000" b="1">
                  <a:solidFill>
                    <a:srgbClr val="3333CC"/>
                  </a:solidFill>
                  <a:ea typeface="標楷體" pitchFamily="65" charset="-120"/>
                </a:rPr>
                <a:t>95</a:t>
              </a:r>
              <a:endParaRPr lang="en-US" altLang="zh-TW" sz="1600" b="1">
                <a:solidFill>
                  <a:srgbClr val="292929"/>
                </a:solidFill>
                <a:ea typeface="標楷體" pitchFamily="65" charset="-120"/>
              </a:endParaRPr>
            </a:p>
            <a:p>
              <a:pPr>
                <a:spcBef>
                  <a:spcPct val="20000"/>
                </a:spcBef>
                <a:buClr>
                  <a:srgbClr val="006699"/>
                </a:buClr>
                <a:buFont typeface="Wingdings" pitchFamily="2" charset="2"/>
                <a:buNone/>
              </a:pPr>
              <a:r>
                <a:rPr lang="zh-TW" altLang="en-US" b="1">
                  <a:solidFill>
                    <a:srgbClr val="292929"/>
                  </a:solidFill>
                  <a:ea typeface="標楷體" pitchFamily="65" charset="-120"/>
                </a:rPr>
                <a:t>高寬頻骨幹  </a:t>
              </a:r>
              <a:r>
                <a:rPr lang="en-US" altLang="zh-TW" sz="2000" b="1">
                  <a:solidFill>
                    <a:srgbClr val="3333CC"/>
                  </a:solidFill>
                  <a:ea typeface="標楷體" pitchFamily="65" charset="-120"/>
                </a:rPr>
                <a:t>20G</a:t>
              </a:r>
            </a:p>
            <a:p>
              <a:pPr>
                <a:spcBef>
                  <a:spcPct val="20000"/>
                </a:spcBef>
                <a:buClr>
                  <a:srgbClr val="006699"/>
                </a:buClr>
                <a:buFont typeface="Wingdings" pitchFamily="2" charset="2"/>
                <a:buNone/>
              </a:pPr>
              <a:r>
                <a:rPr lang="zh-TW" altLang="en-US" b="1">
                  <a:solidFill>
                    <a:srgbClr val="292929"/>
                  </a:solidFill>
                  <a:ea typeface="標楷體" pitchFamily="65" charset="-120"/>
                </a:rPr>
                <a:t>連結北中南計算與網路資源</a:t>
              </a:r>
            </a:p>
          </p:txBody>
        </p:sp>
      </p:grpSp>
      <p:pic>
        <p:nvPicPr>
          <p:cNvPr id="19461" name="Picture 2"/>
          <p:cNvPicPr>
            <a:picLocks noChangeAspect="1" noChangeArrowheads="1"/>
          </p:cNvPicPr>
          <p:nvPr/>
        </p:nvPicPr>
        <p:blipFill>
          <a:blip r:embed="rId3"/>
          <a:srcRect/>
          <a:stretch>
            <a:fillRect/>
          </a:stretch>
        </p:blipFill>
        <p:spPr bwMode="auto">
          <a:xfrm>
            <a:off x="312738" y="1749425"/>
            <a:ext cx="4564062" cy="4848225"/>
          </a:xfrm>
          <a:prstGeom prst="rect">
            <a:avLst/>
          </a:prstGeom>
          <a:noFill/>
          <a:ln w="9525">
            <a:noFill/>
            <a:miter lim="800000"/>
            <a:headEnd/>
            <a:tailEnd/>
          </a:ln>
        </p:spPr>
      </p:pic>
      <p:sp>
        <p:nvSpPr>
          <p:cNvPr id="19462" name="Rectangle 3"/>
          <p:cNvSpPr txBox="1">
            <a:spLocks noChangeArrowheads="1"/>
          </p:cNvSpPr>
          <p:nvPr/>
        </p:nvSpPr>
        <p:spPr bwMode="auto">
          <a:xfrm>
            <a:off x="4824413" y="1811338"/>
            <a:ext cx="4211637" cy="2193925"/>
          </a:xfrm>
          <a:prstGeom prst="rect">
            <a:avLst/>
          </a:prstGeom>
          <a:noFill/>
          <a:ln w="9525">
            <a:noFill/>
            <a:miter lim="800000"/>
            <a:headEnd/>
            <a:tailEnd/>
          </a:ln>
        </p:spPr>
        <p:txBody>
          <a:bodyPr/>
          <a:lstStyle/>
          <a:p>
            <a:pPr marL="342900" indent="-342900" algn="just">
              <a:lnSpc>
                <a:spcPct val="95000"/>
              </a:lnSpc>
              <a:spcBef>
                <a:spcPts val="1200"/>
              </a:spcBef>
              <a:buClr>
                <a:srgbClr val="A50021"/>
              </a:buClr>
              <a:buSzPct val="100000"/>
              <a:buFont typeface="Wingdings" pitchFamily="2" charset="2"/>
              <a:buChar char="q"/>
            </a:pPr>
            <a:r>
              <a:rPr lang="zh-TW" altLang="en-US" sz="2000">
                <a:latin typeface="Calibri" pitchFamily="34" charset="0"/>
                <a:ea typeface="標楷體" pitchFamily="65" charset="-120"/>
              </a:rPr>
              <a:t>提供研究網路、學術網路</a:t>
            </a:r>
            <a:r>
              <a:rPr lang="en-US" altLang="zh-TW" sz="2000">
                <a:latin typeface="Calibri" pitchFamily="34" charset="0"/>
                <a:ea typeface="標楷體" pitchFamily="65" charset="-120"/>
              </a:rPr>
              <a:t>(TANet)</a:t>
            </a:r>
            <a:r>
              <a:rPr lang="zh-TW" altLang="en-US" sz="2000">
                <a:latin typeface="Calibri" pitchFamily="34" charset="0"/>
                <a:ea typeface="標楷體" pitchFamily="65" charset="-120"/>
              </a:rPr>
              <a:t>、及研究計畫光網路使用</a:t>
            </a:r>
            <a:endParaRPr lang="en-US" altLang="zh-TW" sz="2000">
              <a:latin typeface="Calibri" pitchFamily="34" charset="0"/>
              <a:ea typeface="標楷體" pitchFamily="65" charset="-120"/>
            </a:endParaRPr>
          </a:p>
          <a:p>
            <a:pPr marL="342900" indent="-342900" algn="just">
              <a:lnSpc>
                <a:spcPct val="95000"/>
              </a:lnSpc>
              <a:spcBef>
                <a:spcPts val="1200"/>
              </a:spcBef>
              <a:buClr>
                <a:srgbClr val="A50021"/>
              </a:buClr>
              <a:buSzPct val="100000"/>
              <a:buFont typeface="Wingdings" pitchFamily="2" charset="2"/>
              <a:buChar char="q"/>
            </a:pPr>
            <a:r>
              <a:rPr lang="zh-TW" altLang="en-US" sz="2000">
                <a:latin typeface="Calibri" pitchFamily="34" charset="0"/>
                <a:ea typeface="標楷體" pitchFamily="65" charset="-120"/>
              </a:rPr>
              <a:t>提供</a:t>
            </a:r>
            <a:r>
              <a:rPr lang="en-US" altLang="zh-TW" sz="2000">
                <a:latin typeface="Calibri" pitchFamily="34" charset="0"/>
                <a:ea typeface="標楷體" pitchFamily="65" charset="-120"/>
              </a:rPr>
              <a:t>L1/L2/L3</a:t>
            </a:r>
            <a:r>
              <a:rPr lang="zh-TW" altLang="en-US" sz="2000">
                <a:latin typeface="Calibri" pitchFamily="34" charset="0"/>
                <a:ea typeface="標楷體" pitchFamily="65" charset="-120"/>
              </a:rPr>
              <a:t>高可靠度</a:t>
            </a:r>
            <a:r>
              <a:rPr lang="zh-TW" altLang="en-US" sz="2000"/>
              <a:t>、</a:t>
            </a:r>
            <a:r>
              <a:rPr lang="zh-TW" altLang="en-US" sz="2000">
                <a:latin typeface="Calibri" pitchFamily="34" charset="0"/>
                <a:ea typeface="標楷體" pitchFamily="65" charset="-120"/>
              </a:rPr>
              <a:t>高效能</a:t>
            </a:r>
            <a:r>
              <a:rPr lang="zh-TW" altLang="en-US" sz="2000"/>
              <a:t>、</a:t>
            </a:r>
            <a:r>
              <a:rPr lang="zh-TW" altLang="en-US" sz="2000">
                <a:latin typeface="Calibri" pitchFamily="34" charset="0"/>
                <a:ea typeface="標楷體" pitchFamily="65" charset="-120"/>
              </a:rPr>
              <a:t>多元性網路服務</a:t>
            </a:r>
            <a:endParaRPr lang="en-US" altLang="zh-TW" sz="2000">
              <a:latin typeface="Calibri" pitchFamily="34" charset="0"/>
              <a:ea typeface="標楷體" pitchFamily="65" charset="-120"/>
            </a:endParaRPr>
          </a:p>
          <a:p>
            <a:pPr marL="342900" indent="-342900" algn="just">
              <a:lnSpc>
                <a:spcPct val="95000"/>
              </a:lnSpc>
              <a:spcBef>
                <a:spcPts val="1200"/>
              </a:spcBef>
              <a:buClr>
                <a:srgbClr val="A50021"/>
              </a:buClr>
              <a:buSzPct val="100000"/>
              <a:buFont typeface="Wingdings" pitchFamily="2" charset="2"/>
              <a:buChar char="q"/>
            </a:pPr>
            <a:r>
              <a:rPr lang="zh-TW" altLang="en-US" sz="2000">
                <a:latin typeface="Calibri" pitchFamily="34" charset="0"/>
                <a:ea typeface="標楷體" pitchFamily="65" charset="-120"/>
              </a:rPr>
              <a:t>國際級網路服務水準：平均可用率達</a:t>
            </a:r>
            <a:r>
              <a:rPr lang="en-US" altLang="zh-TW" sz="2000">
                <a:latin typeface="Calibri" pitchFamily="34" charset="0"/>
                <a:ea typeface="標楷體" pitchFamily="65" charset="-120"/>
              </a:rPr>
              <a:t>99.9%</a:t>
            </a:r>
            <a:endParaRPr lang="zh-TW" altLang="en-US" sz="2000">
              <a:latin typeface="Calibri" pitchFamily="34" charset="0"/>
              <a:ea typeface="標楷體" pitchFamily="65" charset="-120"/>
            </a:endParaRPr>
          </a:p>
          <a:p>
            <a:pPr marL="342900" indent="-342900" algn="just">
              <a:lnSpc>
                <a:spcPct val="95000"/>
              </a:lnSpc>
              <a:spcBef>
                <a:spcPts val="1200"/>
              </a:spcBef>
              <a:buClr>
                <a:schemeClr val="tx2"/>
              </a:buClr>
              <a:buSzPct val="100000"/>
              <a:buFont typeface="Arial" charset="0"/>
              <a:buChar char="•"/>
            </a:pPr>
            <a:endParaRPr kumimoji="0" lang="zh-TW" altLang="en-US" sz="2000">
              <a:ea typeface="標楷體" pitchFamily="65" charset="-120"/>
            </a:endParaRPr>
          </a:p>
          <a:p>
            <a:pPr marL="342900" indent="-342900" algn="just">
              <a:lnSpc>
                <a:spcPct val="95000"/>
              </a:lnSpc>
              <a:spcBef>
                <a:spcPts val="1200"/>
              </a:spcBef>
              <a:buClr>
                <a:schemeClr val="tx2"/>
              </a:buClr>
              <a:buSzPct val="100000"/>
              <a:buFont typeface="Arial" charset="0"/>
              <a:buChar char="•"/>
            </a:pPr>
            <a:endParaRPr lang="en-US" altLang="zh-TW" b="1">
              <a:solidFill>
                <a:srgbClr val="953735"/>
              </a:solidFill>
              <a:latin typeface="Calibri" pitchFamily="34" charset="0"/>
              <a:ea typeface="標楷體" pitchFamily="65" charset="-120"/>
            </a:endParaRPr>
          </a:p>
        </p:txBody>
      </p:sp>
      <p:sp>
        <p:nvSpPr>
          <p:cNvPr id="19463" name="Text Box 6"/>
          <p:cNvSpPr txBox="1">
            <a:spLocks noChangeArrowheads="1"/>
          </p:cNvSpPr>
          <p:nvPr/>
        </p:nvSpPr>
        <p:spPr bwMode="auto">
          <a:xfrm>
            <a:off x="539750" y="1211263"/>
            <a:ext cx="8215313" cy="488950"/>
          </a:xfrm>
          <a:prstGeom prst="rect">
            <a:avLst/>
          </a:prstGeom>
          <a:noFill/>
          <a:ln w="9525">
            <a:noFill/>
            <a:miter lim="800000"/>
            <a:headEnd/>
            <a:tailEnd/>
          </a:ln>
        </p:spPr>
        <p:txBody>
          <a:bodyPr>
            <a:spAutoFit/>
          </a:bodyPr>
          <a:lstStyle/>
          <a:p>
            <a:pPr>
              <a:spcBef>
                <a:spcPct val="50000"/>
              </a:spcBef>
            </a:pPr>
            <a:r>
              <a:rPr lang="en-US" altLang="zh-TW" sz="2600" b="1">
                <a:solidFill>
                  <a:srgbClr val="000066"/>
                </a:solidFill>
                <a:ea typeface="標楷體" pitchFamily="65" charset="-120"/>
              </a:rPr>
              <a:t>TWAREN</a:t>
            </a:r>
            <a:r>
              <a:rPr lang="en-US" altLang="zh-TW" sz="2000" b="1">
                <a:solidFill>
                  <a:srgbClr val="000066"/>
                </a:solidFill>
                <a:ea typeface="標楷體" pitchFamily="65" charset="-120"/>
              </a:rPr>
              <a:t>, </a:t>
            </a:r>
            <a:r>
              <a:rPr lang="en-US" altLang="zh-TW" sz="2000" b="1">
                <a:solidFill>
                  <a:srgbClr val="A50021"/>
                </a:solidFill>
                <a:ea typeface="標楷體" pitchFamily="65" charset="-120"/>
              </a:rPr>
              <a:t>T</a:t>
            </a:r>
            <a:r>
              <a:rPr lang="en-US" altLang="zh-TW" sz="2000" b="1">
                <a:solidFill>
                  <a:srgbClr val="000066"/>
                </a:solidFill>
                <a:ea typeface="標楷體" pitchFamily="65" charset="-120"/>
              </a:rPr>
              <a:t>ai</a:t>
            </a:r>
            <a:r>
              <a:rPr lang="en-US" altLang="zh-TW" sz="2000" b="1">
                <a:solidFill>
                  <a:srgbClr val="A50021"/>
                </a:solidFill>
                <a:ea typeface="標楷體" pitchFamily="65" charset="-120"/>
              </a:rPr>
              <a:t>W</a:t>
            </a:r>
            <a:r>
              <a:rPr lang="en-US" altLang="zh-TW" sz="2000" b="1">
                <a:solidFill>
                  <a:srgbClr val="000066"/>
                </a:solidFill>
                <a:ea typeface="標楷體" pitchFamily="65" charset="-120"/>
              </a:rPr>
              <a:t>an </a:t>
            </a:r>
            <a:r>
              <a:rPr lang="en-US" altLang="zh-TW" sz="2000" b="1">
                <a:solidFill>
                  <a:srgbClr val="A50021"/>
                </a:solidFill>
                <a:ea typeface="標楷體" pitchFamily="65" charset="-120"/>
              </a:rPr>
              <a:t>A</a:t>
            </a:r>
            <a:r>
              <a:rPr lang="en-US" altLang="zh-TW" sz="2000" b="1">
                <a:solidFill>
                  <a:srgbClr val="000066"/>
                </a:solidFill>
                <a:ea typeface="標楷體" pitchFamily="65" charset="-120"/>
              </a:rPr>
              <a:t>dvanced </a:t>
            </a:r>
            <a:r>
              <a:rPr lang="en-US" altLang="zh-TW" sz="2000" b="1">
                <a:solidFill>
                  <a:srgbClr val="A50021"/>
                </a:solidFill>
                <a:ea typeface="標楷體" pitchFamily="65" charset="-120"/>
              </a:rPr>
              <a:t>R</a:t>
            </a:r>
            <a:r>
              <a:rPr lang="en-US" altLang="zh-TW" sz="2000" b="1">
                <a:solidFill>
                  <a:srgbClr val="000066"/>
                </a:solidFill>
                <a:ea typeface="標楷體" pitchFamily="65" charset="-120"/>
              </a:rPr>
              <a:t>esearch and </a:t>
            </a:r>
            <a:r>
              <a:rPr lang="en-US" altLang="zh-TW" sz="2000" b="1">
                <a:solidFill>
                  <a:srgbClr val="A50021"/>
                </a:solidFill>
                <a:ea typeface="標楷體" pitchFamily="65" charset="-120"/>
              </a:rPr>
              <a:t>E</a:t>
            </a:r>
            <a:r>
              <a:rPr lang="en-US" altLang="zh-TW" sz="2000" b="1">
                <a:solidFill>
                  <a:srgbClr val="000066"/>
                </a:solidFill>
                <a:ea typeface="標楷體" pitchFamily="65" charset="-120"/>
              </a:rPr>
              <a:t>ducation </a:t>
            </a:r>
            <a:r>
              <a:rPr lang="en-US" altLang="zh-TW" sz="2000" b="1">
                <a:solidFill>
                  <a:srgbClr val="A50021"/>
                </a:solidFill>
                <a:ea typeface="標楷體" pitchFamily="65" charset="-120"/>
              </a:rPr>
              <a:t>N</a:t>
            </a:r>
            <a:r>
              <a:rPr lang="en-US" altLang="zh-TW" sz="2000" b="1">
                <a:solidFill>
                  <a:srgbClr val="000066"/>
                </a:solidFill>
                <a:ea typeface="標楷體" pitchFamily="65" charset="-120"/>
              </a:rPr>
              <a:t>etwork</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443E11F-49EC-41DF-853F-30B5E81DCEDC}" type="slidenum">
              <a:rPr lang="zh-TW" altLang="en-US"/>
              <a:pPr>
                <a:defRPr/>
              </a:pPr>
              <a:t>4</a:t>
            </a:fld>
            <a:endParaRPr lang="zh-TW" altLang="en-US"/>
          </a:p>
        </p:txBody>
      </p:sp>
      <p:sp>
        <p:nvSpPr>
          <p:cNvPr id="21506" name="Rectangle 2"/>
          <p:cNvSpPr>
            <a:spLocks noGrp="1" noChangeArrowheads="1"/>
          </p:cNvSpPr>
          <p:nvPr>
            <p:ph type="title" idx="4294967295"/>
          </p:nvPr>
        </p:nvSpPr>
        <p:spPr>
          <a:xfrm>
            <a:off x="-36513" y="290513"/>
            <a:ext cx="7924801" cy="762000"/>
          </a:xfrm>
        </p:spPr>
        <p:txBody>
          <a:bodyPr/>
          <a:lstStyle/>
          <a:p>
            <a:pPr eaLnBrk="1" hangingPunct="1"/>
            <a:r>
              <a:rPr lang="en-US" altLang="zh-TW" b="1" smtClean="0"/>
              <a:t>TWAREN</a:t>
            </a:r>
            <a:r>
              <a:rPr lang="zh-TW" altLang="en-US" b="1" smtClean="0"/>
              <a:t>國際連線</a:t>
            </a:r>
          </a:p>
        </p:txBody>
      </p:sp>
      <p:sp>
        <p:nvSpPr>
          <p:cNvPr id="21507" name="Rectangle 3"/>
          <p:cNvSpPr>
            <a:spLocks noChangeArrowheads="1"/>
          </p:cNvSpPr>
          <p:nvPr/>
        </p:nvSpPr>
        <p:spPr bwMode="auto">
          <a:xfrm>
            <a:off x="4114800" y="2730500"/>
            <a:ext cx="265113" cy="434975"/>
          </a:xfrm>
          <a:prstGeom prst="rect">
            <a:avLst/>
          </a:prstGeom>
          <a:noFill/>
          <a:ln w="9525">
            <a:noFill/>
            <a:miter lim="800000"/>
            <a:headEnd/>
            <a:tailEnd/>
          </a:ln>
        </p:spPr>
        <p:txBody>
          <a:bodyPr wrap="none">
            <a:spAutoFit/>
          </a:bodyPr>
          <a:lstStyle/>
          <a:p>
            <a:pPr fontAlgn="ctr">
              <a:lnSpc>
                <a:spcPct val="125000"/>
              </a:lnSpc>
              <a:spcBef>
                <a:spcPct val="20000"/>
              </a:spcBef>
              <a:buClr>
                <a:srgbClr val="FF0000"/>
              </a:buClr>
              <a:buSzPct val="80000"/>
              <a:buFont typeface="Wingdings" pitchFamily="2" charset="2"/>
              <a:buNone/>
            </a:pPr>
            <a:r>
              <a:rPr kumimoji="0" lang="en-US" altLang="zh-TW">
                <a:solidFill>
                  <a:schemeClr val="bg1"/>
                </a:solidFill>
                <a:latin typeface="Verdana" pitchFamily="34" charset="0"/>
                <a:ea typeface="標楷體" pitchFamily="65" charset="-120"/>
              </a:rPr>
              <a:t> </a:t>
            </a:r>
          </a:p>
        </p:txBody>
      </p:sp>
      <p:sp>
        <p:nvSpPr>
          <p:cNvPr id="21508" name="Text Box 5"/>
          <p:cNvSpPr txBox="1">
            <a:spLocks noChangeArrowheads="1"/>
          </p:cNvSpPr>
          <p:nvPr/>
        </p:nvSpPr>
        <p:spPr bwMode="auto">
          <a:xfrm>
            <a:off x="250825" y="1268413"/>
            <a:ext cx="8677275" cy="2771775"/>
          </a:xfrm>
          <a:prstGeom prst="rect">
            <a:avLst/>
          </a:prstGeom>
          <a:noFill/>
          <a:ln w="9525">
            <a:noFill/>
            <a:miter lim="800000"/>
            <a:headEnd/>
            <a:tailEnd/>
          </a:ln>
        </p:spPr>
        <p:txBody>
          <a:bodyPr>
            <a:spAutoFit/>
          </a:bodyPr>
          <a:lstStyle/>
          <a:p>
            <a:pPr marL="355600" indent="-355600">
              <a:spcBef>
                <a:spcPct val="20000"/>
              </a:spcBef>
              <a:buClr>
                <a:srgbClr val="A50021"/>
              </a:buClr>
              <a:buFont typeface="Wingdings" pitchFamily="2" charset="2"/>
              <a:buChar char="q"/>
            </a:pPr>
            <a:r>
              <a:rPr kumimoji="0" lang="zh-TW" altLang="en-GB" sz="2000">
                <a:ea typeface="標楷體" pitchFamily="65" charset="-120"/>
              </a:rPr>
              <a:t>跨洋頻寬： 5 </a:t>
            </a:r>
            <a:r>
              <a:rPr kumimoji="0" lang="en-GB" altLang="zh-TW" sz="2000">
                <a:ea typeface="標楷體" pitchFamily="65" charset="-120"/>
              </a:rPr>
              <a:t>Gb/s </a:t>
            </a:r>
            <a:r>
              <a:rPr kumimoji="0" lang="zh-TW" altLang="en-GB" sz="2000">
                <a:ea typeface="標楷體" pitchFamily="65" charset="-120"/>
              </a:rPr>
              <a:t>連線至美國西岸</a:t>
            </a:r>
            <a:endParaRPr kumimoji="0" lang="en-GB" altLang="zh-TW" sz="2000">
              <a:ea typeface="標楷體" pitchFamily="65" charset="-120"/>
            </a:endParaRPr>
          </a:p>
          <a:p>
            <a:pPr marL="355600" indent="-355600">
              <a:spcBef>
                <a:spcPct val="20000"/>
              </a:spcBef>
              <a:buClr>
                <a:srgbClr val="A50021"/>
              </a:buClr>
              <a:buFont typeface="Wingdings" pitchFamily="2" charset="2"/>
              <a:buChar char="q"/>
            </a:pPr>
            <a:r>
              <a:rPr kumimoji="0" lang="en-GB" altLang="zh-TW" sz="2000">
                <a:ea typeface="標楷體" pitchFamily="65" charset="-120"/>
              </a:rPr>
              <a:t> LA、</a:t>
            </a:r>
            <a:r>
              <a:rPr kumimoji="0" lang="zh-TW" altLang="en-GB" sz="2000">
                <a:ea typeface="標楷體" pitchFamily="65" charset="-120"/>
              </a:rPr>
              <a:t>芝加哥、紐約各點間頻寬為2.5 </a:t>
            </a:r>
            <a:r>
              <a:rPr kumimoji="0" lang="en-GB" altLang="zh-TW" sz="2000">
                <a:ea typeface="標楷體" pitchFamily="65" charset="-120"/>
              </a:rPr>
              <a:t>Gb/s</a:t>
            </a:r>
          </a:p>
          <a:p>
            <a:pPr marL="355600" indent="-355600">
              <a:spcBef>
                <a:spcPct val="20000"/>
              </a:spcBef>
              <a:buClr>
                <a:srgbClr val="A50021"/>
              </a:buClr>
              <a:buFont typeface="Wingdings" pitchFamily="2" charset="2"/>
              <a:buChar char="q"/>
            </a:pPr>
            <a:r>
              <a:rPr kumimoji="0" lang="en-GB" altLang="zh-TW" sz="2000">
                <a:ea typeface="標楷體" pitchFamily="65" charset="-120"/>
              </a:rPr>
              <a:t> </a:t>
            </a:r>
            <a:r>
              <a:rPr kumimoji="0" lang="zh-TW" altLang="en-GB" sz="2000">
                <a:ea typeface="標楷體" pitchFamily="65" charset="-120"/>
              </a:rPr>
              <a:t>經美國高頻寬研網 </a:t>
            </a:r>
            <a:r>
              <a:rPr kumimoji="0" lang="en-GB" altLang="zh-TW" sz="2000">
                <a:ea typeface="標楷體" pitchFamily="65" charset="-120"/>
              </a:rPr>
              <a:t>Internet2</a:t>
            </a:r>
            <a:r>
              <a:rPr kumimoji="0" lang="zh-TW" altLang="en-GB" sz="2000">
                <a:ea typeface="標楷體" pitchFamily="65" charset="-120"/>
              </a:rPr>
              <a:t>與全球接軌</a:t>
            </a:r>
            <a:r>
              <a:rPr kumimoji="0" lang="zh-TW" altLang="en-US" sz="2000">
                <a:latin typeface="新細明體" charset="-120"/>
              </a:rPr>
              <a:t>，</a:t>
            </a:r>
            <a:r>
              <a:rPr kumimoji="0" lang="zh-TW" altLang="en-US" sz="2000">
                <a:ea typeface="標楷體" pitchFamily="65" charset="-120"/>
              </a:rPr>
              <a:t>與國際</a:t>
            </a:r>
            <a:r>
              <a:rPr kumimoji="0" lang="en-US" altLang="zh-TW" sz="2000">
                <a:ea typeface="標楷體" pitchFamily="65" charset="-120"/>
              </a:rPr>
              <a:t>36</a:t>
            </a:r>
            <a:r>
              <a:rPr kumimoji="0" lang="zh-TW" altLang="en-US" sz="2000">
                <a:ea typeface="標楷體" pitchFamily="65" charset="-120"/>
              </a:rPr>
              <a:t>個研網互連，學研交流遍及五大洲</a:t>
            </a:r>
            <a:endParaRPr kumimoji="0" lang="zh-TW" altLang="en-GB" sz="2000">
              <a:ea typeface="標楷體" pitchFamily="65" charset="-120"/>
            </a:endParaRPr>
          </a:p>
          <a:p>
            <a:pPr marL="355600" indent="-355600">
              <a:spcBef>
                <a:spcPct val="20000"/>
              </a:spcBef>
              <a:buClr>
                <a:srgbClr val="A50021"/>
              </a:buClr>
              <a:buFont typeface="Wingdings" pitchFamily="2" charset="2"/>
              <a:buChar char="q"/>
            </a:pPr>
            <a:r>
              <a:rPr kumimoji="0" lang="en-US" altLang="zh-TW" sz="2000">
                <a:ea typeface="標楷體" pitchFamily="65" charset="-120"/>
              </a:rPr>
              <a:t>2006 </a:t>
            </a:r>
            <a:r>
              <a:rPr kumimoji="0" lang="zh-TW" altLang="en-US" sz="2000">
                <a:ea typeface="標楷體" pitchFamily="65" charset="-120"/>
              </a:rPr>
              <a:t>連線範圍拓展至歐洲 </a:t>
            </a:r>
            <a:r>
              <a:rPr kumimoji="0" lang="en-US" altLang="zh-TW" sz="2000">
                <a:ea typeface="標楷體" pitchFamily="65" charset="-120"/>
              </a:rPr>
              <a:t>(IEEAF</a:t>
            </a:r>
            <a:r>
              <a:rPr kumimoji="0" lang="zh-TW" altLang="en-US" sz="2000">
                <a:ea typeface="標楷體" pitchFamily="65" charset="-120"/>
              </a:rPr>
              <a:t>捐贈 </a:t>
            </a:r>
            <a:r>
              <a:rPr kumimoji="0" lang="en-US" altLang="zh-TW" sz="2000">
                <a:ea typeface="標楷體" pitchFamily="65" charset="-120"/>
              </a:rPr>
              <a:t>622 Mbps </a:t>
            </a:r>
            <a:r>
              <a:rPr kumimoji="0" lang="zh-TW" altLang="en-US" sz="2000">
                <a:ea typeface="標楷體" pitchFamily="65" charset="-120"/>
              </a:rPr>
              <a:t>國際線路</a:t>
            </a:r>
            <a:r>
              <a:rPr kumimoji="0" lang="en-US" altLang="zh-TW" sz="2000">
                <a:ea typeface="標楷體" pitchFamily="65" charset="-120"/>
              </a:rPr>
              <a:t>)</a:t>
            </a:r>
          </a:p>
          <a:p>
            <a:pPr marL="355600" indent="-355600">
              <a:spcBef>
                <a:spcPct val="20000"/>
              </a:spcBef>
              <a:buClr>
                <a:srgbClr val="A50021"/>
              </a:buClr>
              <a:buFont typeface="Wingdings" pitchFamily="2" charset="2"/>
              <a:buChar char="q"/>
            </a:pPr>
            <a:r>
              <a:rPr kumimoji="0" lang="en-US" altLang="zh-TW" sz="2000">
                <a:ea typeface="標楷體" pitchFamily="65" charset="-120"/>
              </a:rPr>
              <a:t>2008</a:t>
            </a:r>
            <a:r>
              <a:rPr kumimoji="0" lang="zh-TW" altLang="en-US" sz="2000">
                <a:ea typeface="標楷體" pitchFamily="65" charset="-120"/>
              </a:rPr>
              <a:t>建立台灣直達捷克</a:t>
            </a:r>
            <a:r>
              <a:rPr kumimoji="0" lang="en-US" altLang="zh-TW" sz="2000">
                <a:ea typeface="標楷體" pitchFamily="65" charset="-120"/>
              </a:rPr>
              <a:t>(CESNET)</a:t>
            </a:r>
            <a:r>
              <a:rPr kumimoji="0" lang="zh-TW" altLang="en-US" sz="2000">
                <a:ea typeface="標楷體" pitchFamily="65" charset="-120"/>
              </a:rPr>
              <a:t>光通道，串起</a:t>
            </a:r>
            <a:r>
              <a:rPr kumimoji="0" lang="en-US" altLang="zh-TW" sz="2000">
                <a:ea typeface="標楷體" pitchFamily="65" charset="-120"/>
              </a:rPr>
              <a:t>TWAREN</a:t>
            </a:r>
            <a:r>
              <a:rPr kumimoji="0" lang="en-GB" altLang="zh-TW" sz="2000">
                <a:ea typeface="標楷體" pitchFamily="65" charset="-120"/>
              </a:rPr>
              <a:t> 、</a:t>
            </a:r>
            <a:r>
              <a:rPr kumimoji="0" lang="zh-TW" altLang="en-US" sz="2000">
                <a:ea typeface="標楷體" pitchFamily="65" charset="-120"/>
              </a:rPr>
              <a:t>加拿大</a:t>
            </a:r>
            <a:r>
              <a:rPr kumimoji="0" lang="en-US" altLang="zh-TW" sz="2000">
                <a:ea typeface="標楷體" pitchFamily="65" charset="-120"/>
              </a:rPr>
              <a:t>CANet4</a:t>
            </a:r>
            <a:r>
              <a:rPr kumimoji="0" lang="en-GB" altLang="zh-TW" sz="2000">
                <a:ea typeface="標楷體" pitchFamily="65" charset="-120"/>
              </a:rPr>
              <a:t> 、</a:t>
            </a:r>
            <a:r>
              <a:rPr kumimoji="0" lang="zh-TW" altLang="en-US" sz="2000">
                <a:ea typeface="標楷體" pitchFamily="65" charset="-120"/>
              </a:rPr>
              <a:t>泛歐研網</a:t>
            </a:r>
            <a:r>
              <a:rPr kumimoji="0" lang="en-US" altLang="zh-TW" sz="2000">
                <a:ea typeface="標楷體" pitchFamily="65" charset="-120"/>
              </a:rPr>
              <a:t>GEANT2</a:t>
            </a:r>
            <a:r>
              <a:rPr kumimoji="0" lang="zh-TW" altLang="en-US" sz="2000">
                <a:ea typeface="標楷體" pitchFamily="65" charset="-120"/>
              </a:rPr>
              <a:t>與</a:t>
            </a:r>
            <a:r>
              <a:rPr kumimoji="0" lang="en-US" altLang="zh-TW" sz="2000">
                <a:ea typeface="標楷體" pitchFamily="65" charset="-120"/>
              </a:rPr>
              <a:t>CESNET</a:t>
            </a:r>
            <a:r>
              <a:rPr kumimoji="0" lang="zh-TW" altLang="en-US" sz="2000">
                <a:ea typeface="標楷體" pitchFamily="65" charset="-120"/>
              </a:rPr>
              <a:t> ，長達三萬公里，首創台灣與東歐直連先例</a:t>
            </a:r>
            <a:endParaRPr kumimoji="0" lang="zh-TW" altLang="en-GB" sz="2000">
              <a:ea typeface="標楷體" pitchFamily="65" charset="-120"/>
            </a:endParaRPr>
          </a:p>
        </p:txBody>
      </p:sp>
      <p:pic>
        <p:nvPicPr>
          <p:cNvPr id="21509" name="圖片 5" descr="twaren_international_logic_map.png"/>
          <p:cNvPicPr>
            <a:picLocks noChangeAspect="1"/>
          </p:cNvPicPr>
          <p:nvPr/>
        </p:nvPicPr>
        <p:blipFill>
          <a:blip r:embed="rId3"/>
          <a:srcRect/>
          <a:stretch>
            <a:fillRect/>
          </a:stretch>
        </p:blipFill>
        <p:spPr bwMode="auto">
          <a:xfrm>
            <a:off x="673100" y="3614738"/>
            <a:ext cx="7596188" cy="30543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8B44712-4FEC-4315-A17E-3726DEC14BEE}" type="slidenum">
              <a:rPr lang="zh-TW" altLang="en-US"/>
              <a:pPr>
                <a:defRPr/>
              </a:pPr>
              <a:t>5</a:t>
            </a:fld>
            <a:endParaRPr lang="zh-TW" altLang="en-US"/>
          </a:p>
        </p:txBody>
      </p:sp>
      <p:sp>
        <p:nvSpPr>
          <p:cNvPr id="23554" name="標題 1"/>
          <p:cNvSpPr>
            <a:spLocks noGrp="1"/>
          </p:cNvSpPr>
          <p:nvPr>
            <p:ph type="title" idx="4294967295"/>
          </p:nvPr>
        </p:nvSpPr>
        <p:spPr>
          <a:xfrm>
            <a:off x="-180975" y="363538"/>
            <a:ext cx="7924800" cy="762000"/>
          </a:xfrm>
        </p:spPr>
        <p:txBody>
          <a:bodyPr/>
          <a:lstStyle/>
          <a:p>
            <a:pPr eaLnBrk="1" hangingPunct="1"/>
            <a:r>
              <a:rPr lang="en-US" altLang="zh-TW" b="1" smtClean="0"/>
              <a:t>TWAREN</a:t>
            </a:r>
            <a:r>
              <a:rPr lang="zh-TW" altLang="en-US" b="1" smtClean="0"/>
              <a:t>國際研網</a:t>
            </a:r>
            <a:r>
              <a:rPr lang="en-US" altLang="zh-TW" b="1" smtClean="0"/>
              <a:t>Peering</a:t>
            </a:r>
            <a:r>
              <a:rPr lang="zh-TW" altLang="en-US" b="1" smtClean="0"/>
              <a:t>架構</a:t>
            </a:r>
          </a:p>
        </p:txBody>
      </p:sp>
      <p:pic>
        <p:nvPicPr>
          <p:cNvPr id="23555" name="Picture 2"/>
          <p:cNvPicPr>
            <a:picLocks noChangeAspect="1" noChangeArrowheads="1"/>
          </p:cNvPicPr>
          <p:nvPr/>
        </p:nvPicPr>
        <p:blipFill>
          <a:blip r:embed="rId2"/>
          <a:srcRect/>
          <a:stretch>
            <a:fillRect/>
          </a:stretch>
        </p:blipFill>
        <p:spPr bwMode="auto">
          <a:xfrm>
            <a:off x="561975" y="1531938"/>
            <a:ext cx="7573963" cy="5137150"/>
          </a:xfrm>
          <a:prstGeom prst="rect">
            <a:avLst/>
          </a:prstGeom>
          <a:noFill/>
          <a:ln w="9525">
            <a:noFill/>
            <a:miter lim="800000"/>
            <a:headEnd/>
            <a:tailEnd/>
          </a:ln>
        </p:spPr>
      </p:pic>
      <p:sp>
        <p:nvSpPr>
          <p:cNvPr id="23556" name="標題 1"/>
          <p:cNvSpPr txBox="1">
            <a:spLocks/>
          </p:cNvSpPr>
          <p:nvPr/>
        </p:nvSpPr>
        <p:spPr bwMode="auto">
          <a:xfrm>
            <a:off x="5405438" y="1298575"/>
            <a:ext cx="3738562" cy="762000"/>
          </a:xfrm>
          <a:prstGeom prst="rect">
            <a:avLst/>
          </a:prstGeom>
          <a:noFill/>
          <a:ln w="9525">
            <a:noFill/>
            <a:miter lim="800000"/>
            <a:headEnd/>
            <a:tailEnd/>
          </a:ln>
        </p:spPr>
        <p:txBody>
          <a:bodyPr lIns="92075" tIns="46038" rIns="92075" bIns="46038" anchor="ctr"/>
          <a:lstStyle/>
          <a:p>
            <a:pPr algn="ctr" eaLnBrk="0" hangingPunct="0"/>
            <a:r>
              <a:rPr lang="en-US" altLang="zh-TW" b="1">
                <a:ea typeface="標楷體" pitchFamily="65" charset="-120"/>
              </a:rPr>
              <a:t>IPv4 Peering: 36</a:t>
            </a:r>
            <a:r>
              <a:rPr lang="zh-TW" altLang="en-US" b="1">
                <a:ea typeface="標楷體" pitchFamily="65" charset="-120"/>
              </a:rPr>
              <a:t>個</a:t>
            </a:r>
            <a:endParaRPr lang="en-US" altLang="zh-TW" b="1">
              <a:ea typeface="標楷體" pitchFamily="65" charset="-120"/>
            </a:endParaRPr>
          </a:p>
          <a:p>
            <a:pPr algn="ctr" eaLnBrk="0" hangingPunct="0"/>
            <a:r>
              <a:rPr lang="en-US" altLang="zh-TW" b="1">
                <a:ea typeface="標楷體" pitchFamily="65" charset="-120"/>
              </a:rPr>
              <a:t>IPv6 Peering: 27</a:t>
            </a:r>
            <a:r>
              <a:rPr lang="zh-TW" altLang="en-US" b="1">
                <a:ea typeface="標楷體" pitchFamily="65" charset="-120"/>
              </a:rPr>
              <a:t>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1D46AF54-3EEE-4D9B-A2F6-6B0EB4629ECC}" type="slidenum">
              <a:rPr lang="zh-TW" altLang="en-US"/>
              <a:pPr>
                <a:defRPr/>
              </a:pPr>
              <a:t>6</a:t>
            </a:fld>
            <a:endParaRPr lang="zh-TW" altLang="en-US"/>
          </a:p>
        </p:txBody>
      </p:sp>
      <p:sp>
        <p:nvSpPr>
          <p:cNvPr id="24578" name="標題 1"/>
          <p:cNvSpPr>
            <a:spLocks noGrp="1"/>
          </p:cNvSpPr>
          <p:nvPr>
            <p:ph type="title" idx="4294967295"/>
          </p:nvPr>
        </p:nvSpPr>
        <p:spPr>
          <a:xfrm>
            <a:off x="34925" y="125413"/>
            <a:ext cx="6983413" cy="1143000"/>
          </a:xfrm>
        </p:spPr>
        <p:txBody>
          <a:bodyPr/>
          <a:lstStyle/>
          <a:p>
            <a:pPr eaLnBrk="1" hangingPunct="1"/>
            <a:r>
              <a:rPr lang="en-US" altLang="zh-TW" b="1" smtClean="0"/>
              <a:t>TWAREN</a:t>
            </a:r>
            <a:r>
              <a:rPr lang="zh-TW" altLang="en-US" b="1" smtClean="0"/>
              <a:t>服務</a:t>
            </a:r>
            <a:endParaRPr lang="zh-TW" altLang="en-US" sz="3200" smtClean="0"/>
          </a:p>
        </p:txBody>
      </p:sp>
      <p:sp>
        <p:nvSpPr>
          <p:cNvPr id="24579" name="內容版面配置區 2"/>
          <p:cNvSpPr>
            <a:spLocks noGrp="1"/>
          </p:cNvSpPr>
          <p:nvPr>
            <p:ph idx="4294967295"/>
          </p:nvPr>
        </p:nvSpPr>
        <p:spPr>
          <a:xfrm>
            <a:off x="446088" y="1484313"/>
            <a:ext cx="8229600" cy="4525962"/>
          </a:xfrm>
        </p:spPr>
        <p:txBody>
          <a:bodyPr/>
          <a:lstStyle/>
          <a:p>
            <a:pPr marL="482600" indent="-482600" eaLnBrk="1" hangingPunct="1">
              <a:buClr>
                <a:srgbClr val="990000"/>
              </a:buClr>
              <a:buFont typeface="Wingdings" pitchFamily="2" charset="2"/>
              <a:buChar char="q"/>
            </a:pPr>
            <a:r>
              <a:rPr lang="en-US" altLang="zh-TW" sz="2800" smtClean="0">
                <a:latin typeface="Arial" charset="0"/>
                <a:ea typeface="標楷體" pitchFamily="65" charset="-120"/>
              </a:rPr>
              <a:t>Light Path</a:t>
            </a:r>
            <a:r>
              <a:rPr lang="zh-TW" altLang="en-US" sz="2800" smtClean="0">
                <a:latin typeface="Arial" charset="0"/>
                <a:ea typeface="標楷體" pitchFamily="65" charset="-120"/>
              </a:rPr>
              <a:t>服務</a:t>
            </a:r>
            <a:r>
              <a:rPr lang="en-US" altLang="zh-TW" sz="2800" smtClean="0">
                <a:latin typeface="Arial" charset="0"/>
                <a:ea typeface="標楷體" pitchFamily="65" charset="-120"/>
              </a:rPr>
              <a:t>(Layer1)</a:t>
            </a:r>
          </a:p>
          <a:p>
            <a:pPr marL="482600" indent="-482600" eaLnBrk="1" hangingPunct="1">
              <a:buClr>
                <a:srgbClr val="990000"/>
              </a:buClr>
              <a:buFont typeface="Wingdings" pitchFamily="2" charset="2"/>
              <a:buChar char="q"/>
            </a:pPr>
            <a:r>
              <a:rPr lang="en-US" altLang="zh-TW" sz="2800" smtClean="0">
                <a:latin typeface="Arial" charset="0"/>
                <a:ea typeface="標楷體" pitchFamily="65" charset="-120"/>
              </a:rPr>
              <a:t>VPLS</a:t>
            </a:r>
            <a:r>
              <a:rPr lang="zh-TW" altLang="en-US" sz="2800" smtClean="0">
                <a:latin typeface="Arial" charset="0"/>
                <a:ea typeface="標楷體" pitchFamily="65" charset="-120"/>
              </a:rPr>
              <a:t>連線服務</a:t>
            </a:r>
            <a:r>
              <a:rPr lang="en-US" altLang="zh-TW" sz="2800" smtClean="0">
                <a:latin typeface="Arial" charset="0"/>
                <a:ea typeface="標楷體" pitchFamily="65" charset="-120"/>
              </a:rPr>
              <a:t>(Layer2)</a:t>
            </a:r>
          </a:p>
          <a:p>
            <a:pPr marL="482600" indent="-482600" eaLnBrk="1" hangingPunct="1">
              <a:buClr>
                <a:srgbClr val="990000"/>
              </a:buClr>
              <a:buFont typeface="Wingdings" pitchFamily="2" charset="2"/>
              <a:buChar char="q"/>
            </a:pPr>
            <a:r>
              <a:rPr lang="en-US" altLang="zh-TW" smtClean="0"/>
              <a:t>Future Internet Testbed</a:t>
            </a:r>
            <a:r>
              <a:rPr lang="zh-TW" altLang="en-US" sz="2800" smtClean="0">
                <a:latin typeface="Arial" charset="0"/>
                <a:ea typeface="標楷體" pitchFamily="65" charset="-120"/>
              </a:rPr>
              <a:t>連線服務</a:t>
            </a:r>
            <a:endParaRPr lang="en-US" altLang="zh-TW" sz="2800" smtClean="0">
              <a:latin typeface="Arial" charset="0"/>
              <a:ea typeface="標楷體" pitchFamily="65" charset="-120"/>
            </a:endParaRPr>
          </a:p>
          <a:p>
            <a:pPr marL="482600" indent="-482600" eaLnBrk="1" hangingPunct="1">
              <a:buClr>
                <a:srgbClr val="990000"/>
              </a:buClr>
              <a:buFont typeface="Wingdings" pitchFamily="2" charset="2"/>
              <a:buChar char="q"/>
            </a:pPr>
            <a:r>
              <a:rPr lang="en-US" altLang="zh-TW" sz="2800" smtClean="0">
                <a:latin typeface="Arial" charset="0"/>
                <a:ea typeface="標楷體" pitchFamily="65" charset="-120"/>
              </a:rPr>
              <a:t>IPv4/IPv6</a:t>
            </a:r>
            <a:r>
              <a:rPr lang="zh-TW" altLang="en-US" sz="2800" smtClean="0">
                <a:latin typeface="Arial" charset="0"/>
                <a:ea typeface="標楷體" pitchFamily="65" charset="-120"/>
              </a:rPr>
              <a:t>連線服務</a:t>
            </a:r>
            <a:r>
              <a:rPr lang="en-US" altLang="zh-TW" sz="2800" smtClean="0">
                <a:latin typeface="Arial" charset="0"/>
                <a:ea typeface="標楷體" pitchFamily="65" charset="-120"/>
              </a:rPr>
              <a:t>(Layer3)</a:t>
            </a:r>
          </a:p>
          <a:p>
            <a:pPr marL="482600" indent="-482600" eaLnBrk="1" hangingPunct="1">
              <a:buClr>
                <a:srgbClr val="990000"/>
              </a:buClr>
              <a:buFont typeface="Wingdings" pitchFamily="2" charset="2"/>
              <a:buChar char="q"/>
            </a:pPr>
            <a:r>
              <a:rPr lang="zh-TW" altLang="en-US" sz="2800" smtClean="0">
                <a:latin typeface="Arial" charset="0"/>
                <a:ea typeface="標楷體" pitchFamily="65" charset="-120"/>
              </a:rPr>
              <a:t>其它網路加值應用服務</a:t>
            </a:r>
            <a:endParaRPr lang="en-US" altLang="zh-TW" sz="2800" smtClean="0">
              <a:latin typeface="Arial" charset="0"/>
              <a:ea typeface="標楷體" pitchFamily="65" charset="-120"/>
            </a:endParaRPr>
          </a:p>
          <a:p>
            <a:pPr marL="1397000" lvl="2" indent="-482600" eaLnBrk="1" hangingPunct="1">
              <a:buClr>
                <a:srgbClr val="990000"/>
              </a:buClr>
              <a:buFont typeface="Wingdings" pitchFamily="2" charset="2"/>
              <a:buChar char="q"/>
            </a:pPr>
            <a:r>
              <a:rPr lang="en-US" altLang="zh-TW" smtClean="0">
                <a:latin typeface="Arial" charset="0"/>
                <a:ea typeface="標楷體" pitchFamily="65" charset="-120"/>
              </a:rPr>
              <a:t>SSL-VPN</a:t>
            </a:r>
            <a:r>
              <a:rPr lang="zh-TW" altLang="en-US" smtClean="0">
                <a:latin typeface="Arial" charset="0"/>
                <a:ea typeface="標楷體" pitchFamily="65" charset="-120"/>
              </a:rPr>
              <a:t>服務</a:t>
            </a:r>
            <a:endParaRPr lang="en-US" altLang="zh-TW" smtClean="0">
              <a:latin typeface="Arial" charset="0"/>
              <a:ea typeface="標楷體" pitchFamily="65" charset="-120"/>
            </a:endParaRPr>
          </a:p>
          <a:p>
            <a:pPr marL="1397000" lvl="2" indent="-482600" eaLnBrk="1" hangingPunct="1">
              <a:buClr>
                <a:srgbClr val="990000"/>
              </a:buClr>
              <a:buFont typeface="Wingdings" pitchFamily="2" charset="2"/>
              <a:buChar char="q"/>
            </a:pPr>
            <a:r>
              <a:rPr lang="en-US" altLang="zh-TW" smtClean="0">
                <a:latin typeface="Arial" charset="0"/>
                <a:ea typeface="標楷體" pitchFamily="65" charset="-120"/>
              </a:rPr>
              <a:t>DNS</a:t>
            </a:r>
            <a:r>
              <a:rPr lang="zh-TW" altLang="en-US" smtClean="0">
                <a:latin typeface="Arial" charset="0"/>
                <a:ea typeface="標楷體" pitchFamily="65" charset="-120"/>
              </a:rPr>
              <a:t>異地備援服務</a:t>
            </a:r>
            <a:endParaRPr lang="en-US" altLang="zh-TW" smtClean="0">
              <a:latin typeface="Arial" charset="0"/>
              <a:ea typeface="標楷體" pitchFamily="65" charset="-120"/>
            </a:endParaRPr>
          </a:p>
          <a:p>
            <a:pPr marL="1397000" lvl="2" indent="-482600" eaLnBrk="1" hangingPunct="1">
              <a:buClr>
                <a:srgbClr val="990000"/>
              </a:buClr>
              <a:buFont typeface="Wingdings" pitchFamily="2" charset="2"/>
              <a:buChar char="q"/>
            </a:pPr>
            <a:r>
              <a:rPr lang="en-US" altLang="zh-TW" smtClean="0">
                <a:latin typeface="Arial" charset="0"/>
                <a:ea typeface="標楷體" pitchFamily="65" charset="-120"/>
              </a:rPr>
              <a:t>FTP/SourceForge</a:t>
            </a:r>
            <a:r>
              <a:rPr lang="zh-TW" altLang="en-US" smtClean="0">
                <a:latin typeface="Arial" charset="0"/>
                <a:ea typeface="標楷體" pitchFamily="65" charset="-120"/>
              </a:rPr>
              <a:t>檔案下載服務</a:t>
            </a:r>
            <a:endParaRPr lang="en-US" altLang="zh-TW" smtClean="0">
              <a:latin typeface="Arial" charset="0"/>
              <a:ea typeface="標楷體" pitchFamily="65" charset="-120"/>
            </a:endParaRPr>
          </a:p>
          <a:p>
            <a:pPr marL="1397000" lvl="2" indent="-482600" eaLnBrk="1" hangingPunct="1">
              <a:buClr>
                <a:srgbClr val="990000"/>
              </a:buClr>
              <a:buFont typeface="Wingdings" pitchFamily="2" charset="2"/>
              <a:buChar char="q"/>
            </a:pPr>
            <a:r>
              <a:rPr lang="zh-TW" altLang="en-US" smtClean="0">
                <a:latin typeface="Arial" charset="0"/>
                <a:ea typeface="標楷體" pitchFamily="65" charset="-120"/>
              </a:rPr>
              <a:t>遠端代理監控服務</a:t>
            </a:r>
            <a:endParaRPr lang="en-US" altLang="zh-TW" smtClean="0">
              <a:latin typeface="Arial" charset="0"/>
              <a:ea typeface="標楷體" pitchFamily="65" charset="-120"/>
            </a:endParaRPr>
          </a:p>
          <a:p>
            <a:pPr marL="482600" indent="-482600" eaLnBrk="1" hangingPunct="1">
              <a:buClr>
                <a:srgbClr val="990000"/>
              </a:buClr>
              <a:buFont typeface="Wingdings" pitchFamily="2" charset="2"/>
              <a:buChar char="q"/>
            </a:pPr>
            <a:r>
              <a:rPr lang="en-US" altLang="zh-TW" sz="2800" smtClean="0">
                <a:latin typeface="Arial" charset="0"/>
                <a:ea typeface="標楷體" pitchFamily="65" charset="-120"/>
              </a:rPr>
              <a:t>TWAREN 24x7 NOC </a:t>
            </a:r>
            <a:r>
              <a:rPr lang="zh-TW" altLang="en-US" sz="2800" smtClean="0">
                <a:latin typeface="Arial" charset="0"/>
                <a:ea typeface="標楷體" pitchFamily="65" charset="-120"/>
              </a:rPr>
              <a:t>網路維運中心</a:t>
            </a:r>
            <a:endParaRPr lang="en-US" altLang="zh-TW" sz="2800" smtClean="0">
              <a:latin typeface="Arial" charset="0"/>
              <a:ea typeface="標楷體" pitchFamily="65" charset="-120"/>
            </a:endParaRPr>
          </a:p>
          <a:p>
            <a:pPr marL="482600" indent="-482600" eaLnBrk="1" hangingPunct="1"/>
            <a:endParaRPr lang="zh-TW" altLang="en-US" smtClean="0">
              <a:latin typeface="Arial" charset="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F031067-0AC7-4D9E-BE54-54C1A91C9CF5}" type="slidenum">
              <a:rPr lang="zh-TW" altLang="en-US"/>
              <a:pPr>
                <a:defRPr/>
              </a:pPr>
              <a:t>7</a:t>
            </a:fld>
            <a:endParaRPr lang="zh-TW" altLang="en-US"/>
          </a:p>
        </p:txBody>
      </p:sp>
      <p:sp>
        <p:nvSpPr>
          <p:cNvPr id="10242" name="Rectangle 2"/>
          <p:cNvSpPr>
            <a:spLocks noChangeArrowheads="1"/>
          </p:cNvSpPr>
          <p:nvPr/>
        </p:nvSpPr>
        <p:spPr bwMode="auto">
          <a:xfrm>
            <a:off x="250825" y="260350"/>
            <a:ext cx="7605713" cy="762000"/>
          </a:xfrm>
          <a:prstGeom prst="rect">
            <a:avLst/>
          </a:prstGeom>
          <a:noFill/>
          <a:ln w="9525">
            <a:noFill/>
            <a:miter lim="800000"/>
            <a:headEnd/>
            <a:tailEnd/>
          </a:ln>
        </p:spPr>
        <p:txBody>
          <a:bodyPr>
            <a:spAutoFit/>
          </a:bodyPr>
          <a:lstStyle/>
          <a:p>
            <a:pPr marL="482600" indent="-482600">
              <a:spcBef>
                <a:spcPct val="20000"/>
              </a:spcBef>
              <a:buClr>
                <a:srgbClr val="990000"/>
              </a:buClr>
              <a:defRPr/>
            </a:pPr>
            <a:r>
              <a:rPr kumimoji="0" lang="en-US" altLang="zh-TW" sz="4400">
                <a:solidFill>
                  <a:srgbClr val="990000"/>
                </a:solidFill>
                <a:effectLst>
                  <a:outerShdw blurRad="38100" dist="38100" dir="2700000" algn="tl">
                    <a:srgbClr val="C0C0C0"/>
                  </a:outerShdw>
                </a:effectLst>
                <a:ea typeface="標楷體" pitchFamily="65" charset="-120"/>
              </a:rPr>
              <a:t>           </a:t>
            </a:r>
            <a:r>
              <a:rPr kumimoji="0" lang="en-US" altLang="zh-TW" sz="3600" b="1">
                <a:ea typeface="標楷體" pitchFamily="65" charset="-120"/>
              </a:rPr>
              <a:t>Light Path</a:t>
            </a:r>
            <a:r>
              <a:rPr kumimoji="0" lang="zh-TW" altLang="en-US" sz="3600" b="1">
                <a:ea typeface="標楷體" pitchFamily="65" charset="-120"/>
              </a:rPr>
              <a:t>連線服務</a:t>
            </a:r>
            <a:endParaRPr kumimoji="0" lang="en-US" altLang="zh-TW" sz="3600" b="1">
              <a:ea typeface="標楷體" pitchFamily="65" charset="-120"/>
            </a:endParaRPr>
          </a:p>
        </p:txBody>
      </p:sp>
      <p:sp>
        <p:nvSpPr>
          <p:cNvPr id="25603" name="Rectangle 3"/>
          <p:cNvSpPr>
            <a:spLocks noChangeArrowheads="1"/>
          </p:cNvSpPr>
          <p:nvPr/>
        </p:nvSpPr>
        <p:spPr bwMode="auto">
          <a:xfrm>
            <a:off x="838200" y="1371600"/>
            <a:ext cx="7621588" cy="1592263"/>
          </a:xfrm>
          <a:prstGeom prst="rect">
            <a:avLst/>
          </a:prstGeom>
          <a:noFill/>
          <a:ln w="9525">
            <a:noFill/>
            <a:miter lim="800000"/>
            <a:headEnd/>
            <a:tailEnd/>
          </a:ln>
        </p:spPr>
        <p:txBody>
          <a:bodyPr>
            <a:spAutoFit/>
          </a:bodyPr>
          <a:lstStyle/>
          <a:p>
            <a:pPr marL="482600" indent="-482600">
              <a:spcBef>
                <a:spcPct val="20000"/>
              </a:spcBef>
              <a:buClr>
                <a:srgbClr val="990000"/>
              </a:buClr>
            </a:pPr>
            <a:endParaRPr kumimoji="0" lang="en-US" altLang="zh-TW" sz="2400">
              <a:ea typeface="標楷體" pitchFamily="65" charset="-120"/>
            </a:endParaRPr>
          </a:p>
          <a:p>
            <a:pPr marL="482600" indent="-482600">
              <a:spcBef>
                <a:spcPct val="20000"/>
              </a:spcBef>
              <a:buClr>
                <a:srgbClr val="990000"/>
              </a:buClr>
            </a:pPr>
            <a:endParaRPr kumimoji="0" lang="zh-TW" altLang="en-US" sz="2800">
              <a:ea typeface="標楷體" pitchFamily="65" charset="-120"/>
            </a:endParaRPr>
          </a:p>
          <a:p>
            <a:pPr marL="482600" indent="-482600" fontAlgn="ctr">
              <a:lnSpc>
                <a:spcPct val="90000"/>
              </a:lnSpc>
              <a:spcBef>
                <a:spcPct val="50000"/>
              </a:spcBef>
              <a:buClr>
                <a:srgbClr val="990000"/>
              </a:buClr>
              <a:buSzPct val="160000"/>
              <a:buFont typeface="Wingdings" pitchFamily="2" charset="2"/>
              <a:buNone/>
            </a:pPr>
            <a:endParaRPr kumimoji="0" lang="en-US" altLang="zh-TW" sz="2800">
              <a:ea typeface="標楷體" pitchFamily="65" charset="-120"/>
            </a:endParaRPr>
          </a:p>
        </p:txBody>
      </p:sp>
      <p:sp>
        <p:nvSpPr>
          <p:cNvPr id="25604" name="Rectangle 3"/>
          <p:cNvSpPr>
            <a:spLocks noChangeArrowheads="1"/>
          </p:cNvSpPr>
          <p:nvPr/>
        </p:nvSpPr>
        <p:spPr bwMode="auto">
          <a:xfrm>
            <a:off x="611188" y="1582738"/>
            <a:ext cx="7921625" cy="3255962"/>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en-US" altLang="zh-TW" sz="2800">
                <a:ea typeface="標楷體" pitchFamily="65" charset="-120"/>
              </a:rPr>
              <a:t>TWAREN</a:t>
            </a:r>
            <a:r>
              <a:rPr kumimoji="0" lang="zh-TW" altLang="en-US" sz="2800">
                <a:ea typeface="標楷體" pitchFamily="65" charset="-120"/>
              </a:rPr>
              <a:t>所提供的</a:t>
            </a:r>
            <a:r>
              <a:rPr kumimoji="0" lang="en-US" altLang="zh-TW" sz="2800">
                <a:ea typeface="標楷體" pitchFamily="65" charset="-120"/>
              </a:rPr>
              <a:t>Light Path</a:t>
            </a:r>
            <a:r>
              <a:rPr kumimoji="0" lang="zh-TW" altLang="en-US" sz="2800">
                <a:ea typeface="標楷體" pitchFamily="65" charset="-120"/>
              </a:rPr>
              <a:t>服務為一跑在網路架構第一層</a:t>
            </a:r>
            <a:r>
              <a:rPr kumimoji="0" lang="en-US" altLang="zh-TW" sz="2800">
                <a:ea typeface="標楷體" pitchFamily="65" charset="-120"/>
              </a:rPr>
              <a:t>(Layer 1)</a:t>
            </a:r>
            <a:r>
              <a:rPr kumimoji="0" lang="zh-TW" altLang="en-US" sz="2800">
                <a:ea typeface="標楷體" pitchFamily="65" charset="-120"/>
              </a:rPr>
              <a:t>上</a:t>
            </a:r>
            <a:r>
              <a:rPr kumimoji="0" lang="zh-TW" altLang="en-US" sz="2800" b="1">
                <a:ea typeface="標楷體" pitchFamily="65" charset="-120"/>
              </a:rPr>
              <a:t>點對點</a:t>
            </a:r>
            <a:r>
              <a:rPr kumimoji="0" lang="en-US" altLang="zh-TW" sz="2800" b="1">
                <a:ea typeface="標楷體" pitchFamily="65" charset="-120"/>
              </a:rPr>
              <a:t>(Point to Point )</a:t>
            </a:r>
            <a:r>
              <a:rPr kumimoji="0" lang="zh-TW" altLang="en-US" sz="2800">
                <a:ea typeface="標楷體" pitchFamily="65" charset="-120"/>
              </a:rPr>
              <a:t>的</a:t>
            </a:r>
            <a:r>
              <a:rPr kumimoji="0" lang="zh-TW" altLang="en-US" sz="2800" b="1">
                <a:ea typeface="標楷體" pitchFamily="65" charset="-120"/>
              </a:rPr>
              <a:t>專屬頻寬</a:t>
            </a:r>
            <a:r>
              <a:rPr kumimoji="0" lang="zh-TW" altLang="en-US" sz="2800">
                <a:ea typeface="標楷體" pitchFamily="65" charset="-120"/>
              </a:rPr>
              <a:t>網路</a:t>
            </a:r>
            <a:endParaRPr kumimoji="0" lang="en-US" altLang="zh-TW" sz="2800">
              <a:ea typeface="標楷體" pitchFamily="65" charset="-120"/>
            </a:endParaRPr>
          </a:p>
          <a:p>
            <a:pPr marL="482600" indent="-482600">
              <a:spcBef>
                <a:spcPct val="50000"/>
              </a:spcBef>
              <a:buClr>
                <a:srgbClr val="990000"/>
              </a:buClr>
              <a:buFont typeface="Wingdings" pitchFamily="2" charset="2"/>
              <a:buChar char="q"/>
            </a:pPr>
            <a:r>
              <a:rPr kumimoji="0" lang="zh-TW" altLang="en-US" sz="2800" b="1">
                <a:latin typeface="標楷體" pitchFamily="65" charset="-120"/>
                <a:ea typeface="標楷體" pitchFamily="65" charset="-120"/>
              </a:rPr>
              <a:t>使用時機</a:t>
            </a:r>
            <a:endParaRPr kumimoji="0" lang="en-US" altLang="zh-TW" sz="2800" b="1">
              <a:latin typeface="標楷體" pitchFamily="65" charset="-120"/>
              <a:ea typeface="標楷體" pitchFamily="65" charset="-120"/>
            </a:endParaRPr>
          </a:p>
          <a:p>
            <a:pPr marL="742950" lvl="1" indent="-285750">
              <a:spcBef>
                <a:spcPct val="20000"/>
              </a:spcBef>
              <a:buClr>
                <a:srgbClr val="A50021"/>
              </a:buClr>
              <a:buFont typeface="Wingdings" pitchFamily="2" charset="2"/>
              <a:buChar char="Ø"/>
            </a:pPr>
            <a:r>
              <a:rPr kumimoji="0" lang="zh-TW" altLang="en-US" sz="2400">
                <a:ea typeface="標楷體" pitchFamily="65" charset="-120"/>
              </a:rPr>
              <a:t>單位與單位兩點之間有大頻寬傳輸之前瞻研究計畫需求或特殊研究計畫需求</a:t>
            </a:r>
            <a:endParaRPr kumimoji="0" lang="en-US" altLang="zh-TW" sz="2400">
              <a:ea typeface="標楷體" pitchFamily="65" charset="-120"/>
            </a:endParaRPr>
          </a:p>
          <a:p>
            <a:pPr marL="482600" indent="-482600">
              <a:spcBef>
                <a:spcPct val="20000"/>
              </a:spcBef>
              <a:buClr>
                <a:schemeClr val="tx1"/>
              </a:buClr>
              <a:buFont typeface="Arial" charset="0"/>
              <a:buChar char="–"/>
            </a:pPr>
            <a:endParaRPr kumimoji="0" lang="en-US" altLang="zh-TW" sz="2400">
              <a:ea typeface="標楷體" pitchFamily="65" charset="-12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AFB44A71-DC7A-4B10-82ED-E2201A88D33C}" type="slidenum">
              <a:rPr lang="zh-TW" altLang="en-US"/>
              <a:pPr>
                <a:defRPr/>
              </a:pPr>
              <a:t>8</a:t>
            </a:fld>
            <a:endParaRPr lang="zh-TW" altLang="en-US"/>
          </a:p>
        </p:txBody>
      </p:sp>
      <p:sp>
        <p:nvSpPr>
          <p:cNvPr id="10242" name="Rectangle 2"/>
          <p:cNvSpPr>
            <a:spLocks noChangeArrowheads="1"/>
          </p:cNvSpPr>
          <p:nvPr/>
        </p:nvSpPr>
        <p:spPr bwMode="auto">
          <a:xfrm>
            <a:off x="684213" y="219075"/>
            <a:ext cx="7605712" cy="762000"/>
          </a:xfrm>
          <a:prstGeom prst="rect">
            <a:avLst/>
          </a:prstGeom>
          <a:noFill/>
          <a:ln w="9525">
            <a:noFill/>
            <a:miter lim="800000"/>
            <a:headEnd/>
            <a:tailEnd/>
          </a:ln>
        </p:spPr>
        <p:txBody>
          <a:bodyPr>
            <a:spAutoFit/>
          </a:bodyPr>
          <a:lstStyle/>
          <a:p>
            <a:pPr marL="482600" indent="-482600">
              <a:spcBef>
                <a:spcPct val="20000"/>
              </a:spcBef>
              <a:buClr>
                <a:srgbClr val="990000"/>
              </a:buClr>
              <a:defRPr/>
            </a:pPr>
            <a:r>
              <a:rPr kumimoji="0" lang="en-US" altLang="zh-TW" sz="4400">
                <a:solidFill>
                  <a:srgbClr val="990000"/>
                </a:solidFill>
                <a:effectLst>
                  <a:outerShdw blurRad="38100" dist="38100" dir="2700000" algn="tl">
                    <a:srgbClr val="C0C0C0"/>
                  </a:outerShdw>
                </a:effectLst>
                <a:ea typeface="標楷體" pitchFamily="65" charset="-120"/>
              </a:rPr>
              <a:t>           </a:t>
            </a:r>
            <a:r>
              <a:rPr kumimoji="0" lang="en-US" altLang="zh-TW" sz="3600" b="1">
                <a:ea typeface="標楷體" pitchFamily="65" charset="-120"/>
              </a:rPr>
              <a:t>VPLS</a:t>
            </a:r>
            <a:r>
              <a:rPr kumimoji="0" lang="zh-TW" altLang="en-US" sz="3600" b="1">
                <a:ea typeface="標楷體" pitchFamily="65" charset="-120"/>
              </a:rPr>
              <a:t>連線服務</a:t>
            </a:r>
            <a:endParaRPr kumimoji="0" lang="en-US" altLang="zh-TW" sz="3600" b="1">
              <a:ea typeface="標楷體" pitchFamily="65" charset="-120"/>
            </a:endParaRPr>
          </a:p>
        </p:txBody>
      </p:sp>
      <p:sp>
        <p:nvSpPr>
          <p:cNvPr id="27651" name="Rectangle 3"/>
          <p:cNvSpPr>
            <a:spLocks noChangeArrowheads="1"/>
          </p:cNvSpPr>
          <p:nvPr/>
        </p:nvSpPr>
        <p:spPr bwMode="auto">
          <a:xfrm>
            <a:off x="838200" y="1371600"/>
            <a:ext cx="7621588" cy="1592263"/>
          </a:xfrm>
          <a:prstGeom prst="rect">
            <a:avLst/>
          </a:prstGeom>
          <a:noFill/>
          <a:ln w="9525">
            <a:noFill/>
            <a:miter lim="800000"/>
            <a:headEnd/>
            <a:tailEnd/>
          </a:ln>
        </p:spPr>
        <p:txBody>
          <a:bodyPr>
            <a:spAutoFit/>
          </a:bodyPr>
          <a:lstStyle/>
          <a:p>
            <a:pPr marL="482600" indent="-482600">
              <a:spcBef>
                <a:spcPct val="20000"/>
              </a:spcBef>
              <a:buClr>
                <a:srgbClr val="990000"/>
              </a:buClr>
            </a:pPr>
            <a:endParaRPr kumimoji="0" lang="en-US" altLang="zh-TW" sz="2400">
              <a:ea typeface="標楷體" pitchFamily="65" charset="-120"/>
            </a:endParaRPr>
          </a:p>
          <a:p>
            <a:pPr marL="482600" indent="-482600">
              <a:spcBef>
                <a:spcPct val="20000"/>
              </a:spcBef>
              <a:buClr>
                <a:srgbClr val="990000"/>
              </a:buClr>
            </a:pPr>
            <a:endParaRPr kumimoji="0" lang="zh-TW" altLang="en-US" sz="2800">
              <a:ea typeface="標楷體" pitchFamily="65" charset="-120"/>
            </a:endParaRPr>
          </a:p>
          <a:p>
            <a:pPr marL="482600" indent="-482600" fontAlgn="ctr">
              <a:lnSpc>
                <a:spcPct val="90000"/>
              </a:lnSpc>
              <a:spcBef>
                <a:spcPct val="50000"/>
              </a:spcBef>
              <a:buClr>
                <a:srgbClr val="990000"/>
              </a:buClr>
              <a:buSzPct val="160000"/>
              <a:buFont typeface="Wingdings" pitchFamily="2" charset="2"/>
              <a:buNone/>
            </a:pPr>
            <a:endParaRPr kumimoji="0" lang="en-US" altLang="zh-TW" sz="2800">
              <a:ea typeface="標楷體" pitchFamily="65" charset="-120"/>
            </a:endParaRPr>
          </a:p>
        </p:txBody>
      </p:sp>
      <p:sp>
        <p:nvSpPr>
          <p:cNvPr id="27652" name="Rectangle 3"/>
          <p:cNvSpPr>
            <a:spLocks noChangeArrowheads="1"/>
          </p:cNvSpPr>
          <p:nvPr/>
        </p:nvSpPr>
        <p:spPr bwMode="auto">
          <a:xfrm>
            <a:off x="179388" y="1290638"/>
            <a:ext cx="8712200" cy="2282825"/>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en-US" altLang="zh-TW" sz="2400">
                <a:ea typeface="標楷體" pitchFamily="65" charset="-120"/>
              </a:rPr>
              <a:t>VPLS VPN</a:t>
            </a:r>
            <a:r>
              <a:rPr kumimoji="0" lang="zh-TW" altLang="en-US" sz="2400">
                <a:ea typeface="標楷體" pitchFamily="65" charset="-120"/>
              </a:rPr>
              <a:t>服務為一跑在網路架構第二層上</a:t>
            </a:r>
            <a:r>
              <a:rPr kumimoji="0" lang="zh-TW" altLang="en-US" sz="2400" b="1">
                <a:ea typeface="標楷體" pitchFamily="65" charset="-120"/>
              </a:rPr>
              <a:t>多點對多點</a:t>
            </a:r>
            <a:r>
              <a:rPr kumimoji="0" lang="zh-TW" altLang="en-US" sz="2400">
                <a:ea typeface="標楷體" pitchFamily="65" charset="-120"/>
              </a:rPr>
              <a:t>的虛擬私有網路</a:t>
            </a:r>
            <a:r>
              <a:rPr kumimoji="0" lang="en-US" altLang="zh-TW" sz="2400">
                <a:ea typeface="標楷體" pitchFamily="65" charset="-120"/>
              </a:rPr>
              <a:t>(Multipoint to Multipoint Layer 2 VPN)</a:t>
            </a:r>
            <a:r>
              <a:rPr kumimoji="0" lang="zh-TW" altLang="en-US" sz="2400">
                <a:ea typeface="標楷體" pitchFamily="65" charset="-120"/>
              </a:rPr>
              <a:t>。能在一個網路平台上提供多個虛擬私有網路，讓跨地區的校園或辦公室網路連結模擬成在同一區域網路，使用共同資源更加便利。此服務亦針對跨地區的合作計畫或測試平台提供彈性</a:t>
            </a:r>
            <a:r>
              <a:rPr kumimoji="0" lang="en-US" altLang="zh-TW" sz="2400">
                <a:ea typeface="標楷體" pitchFamily="65" charset="-120"/>
              </a:rPr>
              <a:t>VPN</a:t>
            </a:r>
            <a:r>
              <a:rPr kumimoji="0" lang="zh-TW" altLang="en-US" sz="2400">
                <a:ea typeface="標楷體" pitchFamily="65" charset="-120"/>
              </a:rPr>
              <a:t>的網路服務</a:t>
            </a:r>
            <a:endParaRPr kumimoji="0" lang="en-US" altLang="zh-TW" sz="2400">
              <a:ea typeface="標楷體" pitchFamily="65" charset="-120"/>
            </a:endParaRPr>
          </a:p>
        </p:txBody>
      </p:sp>
      <p:pic>
        <p:nvPicPr>
          <p:cNvPr id="27653" name="Picture 2"/>
          <p:cNvPicPr>
            <a:picLocks noChangeAspect="1" noChangeArrowheads="1"/>
          </p:cNvPicPr>
          <p:nvPr/>
        </p:nvPicPr>
        <p:blipFill>
          <a:blip r:embed="rId3"/>
          <a:srcRect/>
          <a:stretch>
            <a:fillRect/>
          </a:stretch>
        </p:blipFill>
        <p:spPr bwMode="auto">
          <a:xfrm>
            <a:off x="179388" y="3624263"/>
            <a:ext cx="4033837" cy="3044825"/>
          </a:xfrm>
          <a:prstGeom prst="rect">
            <a:avLst/>
          </a:prstGeom>
          <a:noFill/>
          <a:ln w="9525">
            <a:noFill/>
            <a:miter lim="800000"/>
            <a:headEnd/>
            <a:tailEnd/>
          </a:ln>
        </p:spPr>
      </p:pic>
      <p:sp>
        <p:nvSpPr>
          <p:cNvPr id="27654" name="Rectangle 3"/>
          <p:cNvSpPr>
            <a:spLocks noChangeArrowheads="1"/>
          </p:cNvSpPr>
          <p:nvPr/>
        </p:nvSpPr>
        <p:spPr bwMode="auto">
          <a:xfrm>
            <a:off x="4321175" y="3644900"/>
            <a:ext cx="4859338" cy="2741613"/>
          </a:xfrm>
          <a:prstGeom prst="rect">
            <a:avLst/>
          </a:prstGeom>
          <a:noFill/>
          <a:ln w="9525">
            <a:noFill/>
            <a:miter lim="800000"/>
            <a:headEnd/>
            <a:tailEnd/>
          </a:ln>
        </p:spPr>
        <p:txBody>
          <a:bodyPr>
            <a:spAutoFit/>
          </a:bodyPr>
          <a:lstStyle/>
          <a:p>
            <a:pPr marL="482600" indent="-482600">
              <a:spcBef>
                <a:spcPct val="20000"/>
              </a:spcBef>
              <a:buClr>
                <a:srgbClr val="990000"/>
              </a:buClr>
              <a:buFont typeface="Wingdings" pitchFamily="2" charset="2"/>
              <a:buChar char="q"/>
            </a:pPr>
            <a:r>
              <a:rPr kumimoji="0" lang="zh-TW" altLang="en-US" sz="2400" b="1">
                <a:latin typeface="標楷體" pitchFamily="65" charset="-120"/>
                <a:ea typeface="標楷體" pitchFamily="65" charset="-120"/>
              </a:rPr>
              <a:t>使用時機</a:t>
            </a:r>
            <a:endParaRPr kumimoji="0" lang="en-US" altLang="zh-TW" sz="2400" b="1">
              <a:latin typeface="標楷體" pitchFamily="65" charset="-120"/>
              <a:ea typeface="標楷體" pitchFamily="65" charset="-120"/>
            </a:endParaRPr>
          </a:p>
          <a:p>
            <a:pPr marL="742950" lvl="1" indent="-285750">
              <a:buFont typeface="標楷體" pitchFamily="65" charset="-120"/>
              <a:buChar char="–"/>
            </a:pPr>
            <a:r>
              <a:rPr kumimoji="0" lang="zh-TW" altLang="en-US" sz="2200">
                <a:latin typeface="標楷體" pitchFamily="65" charset="-120"/>
                <a:ea typeface="標楷體" pitchFamily="65" charset="-120"/>
              </a:rPr>
              <a:t>校本部與分校的校園網路連接</a:t>
            </a:r>
          </a:p>
          <a:p>
            <a:pPr marL="742950" lvl="1" indent="-285750">
              <a:buFont typeface="標楷體" pitchFamily="65" charset="-120"/>
              <a:buChar char="–"/>
            </a:pPr>
            <a:r>
              <a:rPr kumimoji="0" lang="zh-TW" altLang="en-US" sz="2200">
                <a:latin typeface="標楷體" pitchFamily="65" charset="-120"/>
                <a:ea typeface="標楷體" pitchFamily="65" charset="-120"/>
              </a:rPr>
              <a:t>組織本部與分部的網路連接</a:t>
            </a:r>
          </a:p>
          <a:p>
            <a:pPr marL="742950" lvl="1" indent="-285750">
              <a:buFont typeface="標楷體" pitchFamily="65" charset="-120"/>
              <a:buChar char="–"/>
            </a:pPr>
            <a:r>
              <a:rPr kumimoji="0" lang="zh-TW" altLang="en-US" sz="2200">
                <a:latin typeface="標楷體" pitchFamily="65" charset="-120"/>
                <a:ea typeface="標楷體" pitchFamily="65" charset="-120"/>
              </a:rPr>
              <a:t>醫院與醫院連結</a:t>
            </a:r>
          </a:p>
          <a:p>
            <a:pPr marL="742950" lvl="1" indent="-285750">
              <a:buFont typeface="標楷體" pitchFamily="65" charset="-120"/>
              <a:buChar char="–"/>
            </a:pPr>
            <a:r>
              <a:rPr kumimoji="0" lang="zh-TW" altLang="en-US" sz="2200">
                <a:latin typeface="標楷體" pitchFamily="65" charset="-120"/>
                <a:ea typeface="標楷體" pitchFamily="65" charset="-120"/>
              </a:rPr>
              <a:t>建構測試網路平台</a:t>
            </a:r>
            <a:endParaRPr kumimoji="0" lang="en-US" altLang="zh-TW" sz="2200">
              <a:latin typeface="標楷體" pitchFamily="65" charset="-120"/>
              <a:ea typeface="標楷體" pitchFamily="65" charset="-120"/>
            </a:endParaRPr>
          </a:p>
          <a:p>
            <a:pPr marL="482600" indent="-482600"/>
            <a:endParaRPr kumimoji="0" lang="en-US" altLang="zh-TW">
              <a:latin typeface="標楷體" pitchFamily="65" charset="-120"/>
            </a:endParaRPr>
          </a:p>
          <a:p>
            <a:pPr marL="482600" indent="-482600">
              <a:buClr>
                <a:srgbClr val="A50021"/>
              </a:buClr>
              <a:buFont typeface="Wingdings" pitchFamily="2" charset="2"/>
              <a:buChar char="q"/>
            </a:pPr>
            <a:r>
              <a:rPr kumimoji="0" lang="zh-TW" altLang="en-US" sz="2200">
                <a:ea typeface="標楷體" pitchFamily="65" charset="-120"/>
              </a:rPr>
              <a:t>至</a:t>
            </a:r>
            <a:r>
              <a:rPr kumimoji="0" lang="en-US" altLang="zh-TW" sz="2200">
                <a:ea typeface="標楷體" pitchFamily="65" charset="-120"/>
              </a:rPr>
              <a:t>2013</a:t>
            </a:r>
            <a:r>
              <a:rPr kumimoji="0" lang="zh-TW" altLang="en-US" sz="2200">
                <a:ea typeface="標楷體" pitchFamily="65" charset="-120"/>
              </a:rPr>
              <a:t>年</a:t>
            </a:r>
            <a:r>
              <a:rPr kumimoji="0" lang="en-US" altLang="zh-TW" sz="2200">
                <a:ea typeface="標楷體" pitchFamily="65" charset="-120"/>
              </a:rPr>
              <a:t>8</a:t>
            </a:r>
            <a:r>
              <a:rPr kumimoji="0" lang="zh-TW" altLang="en-US" sz="2200">
                <a:ea typeface="標楷體" pitchFamily="65" charset="-120"/>
              </a:rPr>
              <a:t>月，</a:t>
            </a:r>
            <a:r>
              <a:rPr kumimoji="0" lang="en-US" altLang="zh-TW" sz="2200">
                <a:ea typeface="標楷體" pitchFamily="65" charset="-120"/>
              </a:rPr>
              <a:t>VPLS</a:t>
            </a:r>
            <a:r>
              <a:rPr kumimoji="0" lang="zh-TW" altLang="en-US" sz="2200">
                <a:ea typeface="標楷體" pitchFamily="65" charset="-120"/>
              </a:rPr>
              <a:t>連線單位有</a:t>
            </a:r>
            <a:r>
              <a:rPr kumimoji="0" lang="en-US" altLang="zh-TW" sz="2200">
                <a:ea typeface="標楷體" pitchFamily="65" charset="-120"/>
              </a:rPr>
              <a:t>28</a:t>
            </a:r>
            <a:r>
              <a:rPr kumimoji="0" lang="zh-TW" altLang="en-US" sz="2200">
                <a:ea typeface="標楷體" pitchFamily="65" charset="-120"/>
              </a:rPr>
              <a:t>個</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投影片編號版面配置區 5"/>
          <p:cNvSpPr>
            <a:spLocks noGrp="1"/>
          </p:cNvSpPr>
          <p:nvPr>
            <p:ph type="sldNum" sz="quarter" idx="12"/>
          </p:nvPr>
        </p:nvSpPr>
        <p:spPr/>
        <p:txBody>
          <a:bodyPr/>
          <a:lstStyle/>
          <a:p>
            <a:pPr>
              <a:defRPr/>
            </a:pPr>
            <a:fld id="{94FD3E67-2624-4FB1-B628-2E5F24B0DDDA}" type="slidenum">
              <a:rPr lang="zh-TW" altLang="en-US"/>
              <a:pPr>
                <a:defRPr/>
              </a:pPr>
              <a:t>9</a:t>
            </a:fld>
            <a:endParaRPr lang="zh-TW" altLang="en-US"/>
          </a:p>
        </p:txBody>
      </p:sp>
      <p:sp>
        <p:nvSpPr>
          <p:cNvPr id="29698" name="Rectangle 4"/>
          <p:cNvSpPr>
            <a:spLocks noGrp="1"/>
          </p:cNvSpPr>
          <p:nvPr>
            <p:ph type="title" idx="4294967295"/>
          </p:nvPr>
        </p:nvSpPr>
        <p:spPr>
          <a:xfrm>
            <a:off x="0" y="260350"/>
            <a:ext cx="7175500" cy="777875"/>
          </a:xfrm>
        </p:spPr>
        <p:txBody>
          <a:bodyPr/>
          <a:lstStyle/>
          <a:p>
            <a:r>
              <a:rPr lang="en-US" altLang="zh-TW" sz="3200" b="1" smtClean="0"/>
              <a:t>TWAREN Future Internet Testbed</a:t>
            </a:r>
            <a:endParaRPr lang="zh-TW" altLang="en-US" sz="3200" b="1" smtClean="0"/>
          </a:p>
        </p:txBody>
      </p:sp>
      <p:sp>
        <p:nvSpPr>
          <p:cNvPr id="29700" name="投影片編號版面配置區 3"/>
          <p:cNvSpPr txBox="1">
            <a:spLocks noGrp="1"/>
          </p:cNvSpPr>
          <p:nvPr/>
        </p:nvSpPr>
        <p:spPr bwMode="auto">
          <a:xfrm>
            <a:off x="8388350" y="6381750"/>
            <a:ext cx="477838" cy="431800"/>
          </a:xfrm>
          <a:prstGeom prst="rect">
            <a:avLst/>
          </a:prstGeom>
          <a:noFill/>
          <a:ln w="9525">
            <a:noFill/>
            <a:miter lim="800000"/>
            <a:headEnd/>
            <a:tailEnd/>
          </a:ln>
        </p:spPr>
        <p:txBody>
          <a:bodyPr anchor="ctr"/>
          <a:lstStyle/>
          <a:p>
            <a:pPr algn="ctr"/>
            <a:fld id="{75F14141-B91E-412E-9F0E-7E5511348234}" type="slidenum">
              <a:rPr kumimoji="0" lang="zh-TW" altLang="en-US" sz="1400" b="1">
                <a:solidFill>
                  <a:schemeClr val="bg1"/>
                </a:solidFill>
                <a:latin typeface="Tw Cen MT" pitchFamily="34" charset="0"/>
                <a:ea typeface="微軟正黑體"/>
                <a:cs typeface="微軟正黑體"/>
              </a:rPr>
              <a:pPr algn="ctr"/>
              <a:t>9</a:t>
            </a:fld>
            <a:endParaRPr kumimoji="0" lang="en-US" altLang="zh-TW" sz="1400" b="1">
              <a:solidFill>
                <a:schemeClr val="bg1"/>
              </a:solidFill>
              <a:latin typeface="Tw Cen MT" pitchFamily="34" charset="0"/>
              <a:ea typeface="微軟正黑體"/>
              <a:cs typeface="微軟正黑體"/>
            </a:endParaRPr>
          </a:p>
        </p:txBody>
      </p:sp>
      <p:grpSp>
        <p:nvGrpSpPr>
          <p:cNvPr id="29901" name="Group 205"/>
          <p:cNvGrpSpPr>
            <a:grpSpLocks/>
          </p:cNvGrpSpPr>
          <p:nvPr/>
        </p:nvGrpSpPr>
        <p:grpSpPr bwMode="auto">
          <a:xfrm>
            <a:off x="179388" y="2349500"/>
            <a:ext cx="8785225" cy="4248150"/>
            <a:chOff x="68" y="1344"/>
            <a:chExt cx="5692" cy="2727"/>
          </a:xfrm>
        </p:grpSpPr>
        <p:sp>
          <p:nvSpPr>
            <p:cNvPr id="692" name="雲朵形 691"/>
            <p:cNvSpPr/>
            <p:nvPr/>
          </p:nvSpPr>
          <p:spPr bwMode="auto">
            <a:xfrm>
              <a:off x="1156" y="2254"/>
              <a:ext cx="1406" cy="908"/>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kumimoji="0" lang="en-US" altLang="zh-TW" dirty="0">
                <a:latin typeface="+mn-lt"/>
                <a:ea typeface="+mn-ea"/>
              </a:endParaRPr>
            </a:p>
            <a:p>
              <a:pPr algn="ctr" fontAlgn="auto">
                <a:spcBef>
                  <a:spcPts val="0"/>
                </a:spcBef>
                <a:spcAft>
                  <a:spcPts val="0"/>
                </a:spcAft>
                <a:defRPr/>
              </a:pPr>
              <a:r>
                <a:rPr kumimoji="0" lang="en-US" altLang="zh-TW" b="1" dirty="0">
                  <a:latin typeface="+mn-lt"/>
                  <a:ea typeface="+mn-ea"/>
                </a:rPr>
                <a:t>TWAREN</a:t>
              </a:r>
            </a:p>
            <a:p>
              <a:pPr algn="ctr" fontAlgn="auto">
                <a:spcBef>
                  <a:spcPts val="0"/>
                </a:spcBef>
                <a:spcAft>
                  <a:spcPts val="0"/>
                </a:spcAft>
                <a:defRPr/>
              </a:pPr>
              <a:r>
                <a:rPr kumimoji="0" lang="en-US" altLang="zh-TW" b="1" dirty="0">
                  <a:latin typeface="+mn-lt"/>
                  <a:ea typeface="+mn-ea"/>
                </a:rPr>
                <a:t>VPLS</a:t>
              </a:r>
              <a:endParaRPr kumimoji="0" lang="zh-TW" altLang="en-US" b="1" dirty="0">
                <a:latin typeface="+mn-lt"/>
                <a:ea typeface="+mn-ea"/>
              </a:endParaRPr>
            </a:p>
          </p:txBody>
        </p:sp>
        <p:sp>
          <p:nvSpPr>
            <p:cNvPr id="51" name="雲朵形 50"/>
            <p:cNvSpPr/>
            <p:nvPr/>
          </p:nvSpPr>
          <p:spPr bwMode="auto">
            <a:xfrm>
              <a:off x="113" y="3027"/>
              <a:ext cx="1089" cy="815"/>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kumimoji="0" lang="en-US" altLang="zh-TW" sz="1400" b="1" dirty="0">
                  <a:latin typeface="+mn-lt"/>
                  <a:ea typeface="+mn-ea"/>
                </a:rPr>
                <a:t>KUAS</a:t>
              </a:r>
              <a:endParaRPr kumimoji="0" lang="zh-TW" altLang="en-US" sz="1400" b="1" dirty="0">
                <a:latin typeface="+mn-lt"/>
                <a:ea typeface="+mn-ea"/>
              </a:endParaRPr>
            </a:p>
          </p:txBody>
        </p:sp>
        <p:cxnSp>
          <p:nvCxnSpPr>
            <p:cNvPr id="70" name="直線接點 69"/>
            <p:cNvCxnSpPr/>
            <p:nvPr/>
          </p:nvCxnSpPr>
          <p:spPr>
            <a:xfrm rot="5400000" flipH="1" flipV="1">
              <a:off x="975" y="2800"/>
              <a:ext cx="136" cy="226"/>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rot="10800000">
              <a:off x="2426" y="2890"/>
              <a:ext cx="226" cy="1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rot="10800000" flipV="1">
              <a:off x="2562" y="2301"/>
              <a:ext cx="726" cy="2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直線接點 95"/>
            <p:cNvCxnSpPr>
              <a:stCxn id="300" idx="0"/>
              <a:endCxn id="71" idx="2"/>
            </p:cNvCxnSpPr>
            <p:nvPr/>
          </p:nvCxnSpPr>
          <p:spPr>
            <a:xfrm rot="16200000" flipV="1">
              <a:off x="3810" y="2732"/>
              <a:ext cx="136" cy="18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9813" name="Picture 6" descr="D:\99Works\SC10\kuas.jpg"/>
            <p:cNvPicPr>
              <a:picLocks noChangeAspect="1" noChangeArrowheads="1"/>
            </p:cNvPicPr>
            <p:nvPr/>
          </p:nvPicPr>
          <p:blipFill>
            <a:blip r:embed="rId2"/>
            <a:srcRect/>
            <a:stretch>
              <a:fillRect/>
            </a:stretch>
          </p:blipFill>
          <p:spPr bwMode="auto">
            <a:xfrm>
              <a:off x="247" y="3299"/>
              <a:ext cx="365" cy="317"/>
            </a:xfrm>
            <a:prstGeom prst="rect">
              <a:avLst/>
            </a:prstGeom>
            <a:noFill/>
            <a:ln w="9525">
              <a:noFill/>
              <a:miter lim="800000"/>
              <a:headEnd/>
              <a:tailEnd/>
            </a:ln>
          </p:spPr>
        </p:pic>
        <p:grpSp>
          <p:nvGrpSpPr>
            <p:cNvPr id="29814" name="群組 69"/>
            <p:cNvGrpSpPr>
              <a:grpSpLocks/>
            </p:cNvGrpSpPr>
            <p:nvPr/>
          </p:nvGrpSpPr>
          <p:grpSpPr bwMode="auto">
            <a:xfrm>
              <a:off x="567" y="3344"/>
              <a:ext cx="408" cy="312"/>
              <a:chOff x="2771800" y="4941168"/>
              <a:chExt cx="1131277" cy="1016679"/>
            </a:xfrm>
          </p:grpSpPr>
          <p:grpSp>
            <p:nvGrpSpPr>
              <p:cNvPr id="29815" name="Group 24"/>
              <p:cNvGrpSpPr>
                <a:grpSpLocks noChangeAspect="1"/>
              </p:cNvGrpSpPr>
              <p:nvPr/>
            </p:nvGrpSpPr>
            <p:grpSpPr bwMode="auto">
              <a:xfrm>
                <a:off x="2915816" y="4941169"/>
                <a:ext cx="785929" cy="698805"/>
                <a:chOff x="0" y="0"/>
                <a:chExt cx="1296" cy="732"/>
              </a:xfrm>
            </p:grpSpPr>
            <p:sp>
              <p:nvSpPr>
                <p:cNvPr id="29816"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17"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18" name="Rectangle 27"/>
                <p:cNvSpPr>
                  <a:spLocks noChangeAspect="1"/>
                </p:cNvSpPr>
                <p:nvPr/>
              </p:nvSpPr>
              <p:spPr bwMode="auto">
                <a:xfrm>
                  <a:off x="0" y="265"/>
                  <a:ext cx="1" cy="467"/>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19" name="Rectangle 28"/>
              <p:cNvSpPr>
                <a:spLocks/>
              </p:cNvSpPr>
              <p:nvPr/>
            </p:nvSpPr>
            <p:spPr bwMode="auto">
              <a:xfrm>
                <a:off x="2771800" y="5446185"/>
                <a:ext cx="1131277" cy="511662"/>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20" name="Picture 29"/>
              <p:cNvPicPr>
                <a:picLocks noChangeAspect="1" noChangeArrowheads="1"/>
              </p:cNvPicPr>
              <p:nvPr/>
            </p:nvPicPr>
            <p:blipFill>
              <a:blip r:embed="rId3"/>
              <a:srcRect/>
              <a:stretch>
                <a:fillRect/>
              </a:stretch>
            </p:blipFill>
            <p:spPr bwMode="auto">
              <a:xfrm>
                <a:off x="2987824" y="4941168"/>
                <a:ext cx="445810" cy="429774"/>
              </a:xfrm>
              <a:prstGeom prst="rect">
                <a:avLst/>
              </a:prstGeom>
              <a:noFill/>
              <a:ln w="12700">
                <a:noFill/>
                <a:miter lim="800000"/>
                <a:headEnd/>
                <a:tailEnd/>
              </a:ln>
            </p:spPr>
          </p:pic>
        </p:grpSp>
        <p:sp>
          <p:nvSpPr>
            <p:cNvPr id="224" name="雲朵形 223"/>
            <p:cNvSpPr/>
            <p:nvPr/>
          </p:nvSpPr>
          <p:spPr bwMode="auto">
            <a:xfrm>
              <a:off x="2517" y="2936"/>
              <a:ext cx="1089" cy="8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kumimoji="0" lang="en-US" altLang="zh-TW" sz="1400" b="1" dirty="0">
                  <a:latin typeface="+mn-lt"/>
                  <a:ea typeface="+mn-ea"/>
                </a:rPr>
                <a:t>NCKU</a:t>
              </a:r>
              <a:endParaRPr kumimoji="0" lang="zh-TW" altLang="en-US" sz="1400" b="1" dirty="0">
                <a:latin typeface="+mn-lt"/>
                <a:ea typeface="+mn-ea"/>
              </a:endParaRPr>
            </a:p>
          </p:txBody>
        </p:sp>
        <p:grpSp>
          <p:nvGrpSpPr>
            <p:cNvPr id="29822" name="群組 69"/>
            <p:cNvGrpSpPr>
              <a:grpSpLocks/>
            </p:cNvGrpSpPr>
            <p:nvPr/>
          </p:nvGrpSpPr>
          <p:grpSpPr bwMode="auto">
            <a:xfrm>
              <a:off x="2971" y="3253"/>
              <a:ext cx="408" cy="310"/>
              <a:chOff x="2771800" y="4941168"/>
              <a:chExt cx="1131277" cy="1010034"/>
            </a:xfrm>
          </p:grpSpPr>
          <p:grpSp>
            <p:nvGrpSpPr>
              <p:cNvPr id="29823" name="Group 24"/>
              <p:cNvGrpSpPr>
                <a:grpSpLocks noChangeAspect="1"/>
              </p:cNvGrpSpPr>
              <p:nvPr/>
            </p:nvGrpSpPr>
            <p:grpSpPr bwMode="auto">
              <a:xfrm>
                <a:off x="2915816" y="4941169"/>
                <a:ext cx="785929" cy="698805"/>
                <a:chOff x="0" y="0"/>
                <a:chExt cx="1296" cy="732"/>
              </a:xfrm>
            </p:grpSpPr>
            <p:sp>
              <p:nvSpPr>
                <p:cNvPr id="29824"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25"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26"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27"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28" name="Picture 29"/>
              <p:cNvPicPr>
                <a:picLocks noChangeAspect="1" noChangeArrowheads="1"/>
              </p:cNvPicPr>
              <p:nvPr/>
            </p:nvPicPr>
            <p:blipFill>
              <a:blip r:embed="rId3"/>
              <a:srcRect/>
              <a:stretch>
                <a:fillRect/>
              </a:stretch>
            </p:blipFill>
            <p:spPr bwMode="auto">
              <a:xfrm>
                <a:off x="2987824" y="4941168"/>
                <a:ext cx="445810" cy="429774"/>
              </a:xfrm>
              <a:prstGeom prst="rect">
                <a:avLst/>
              </a:prstGeom>
              <a:noFill/>
              <a:ln w="12700">
                <a:noFill/>
                <a:miter lim="800000"/>
                <a:headEnd/>
                <a:tailEnd/>
              </a:ln>
            </p:spPr>
          </p:pic>
        </p:grpSp>
        <p:pic>
          <p:nvPicPr>
            <p:cNvPr id="29829" name="Picture 5" descr="D:\99Works\SC10\ncku.gif"/>
            <p:cNvPicPr>
              <a:picLocks noChangeAspect="1" noChangeArrowheads="1"/>
            </p:cNvPicPr>
            <p:nvPr/>
          </p:nvPicPr>
          <p:blipFill>
            <a:blip r:embed="rId4"/>
            <a:srcRect/>
            <a:stretch>
              <a:fillRect/>
            </a:stretch>
          </p:blipFill>
          <p:spPr bwMode="auto">
            <a:xfrm>
              <a:off x="2653" y="3208"/>
              <a:ext cx="318" cy="307"/>
            </a:xfrm>
            <a:prstGeom prst="rect">
              <a:avLst/>
            </a:prstGeom>
            <a:noFill/>
            <a:ln w="9525">
              <a:noFill/>
              <a:miter lim="800000"/>
              <a:headEnd/>
              <a:tailEnd/>
            </a:ln>
          </p:spPr>
        </p:pic>
        <p:sp>
          <p:nvSpPr>
            <p:cNvPr id="234" name="雲朵形 233"/>
            <p:cNvSpPr/>
            <p:nvPr/>
          </p:nvSpPr>
          <p:spPr bwMode="auto">
            <a:xfrm>
              <a:off x="3651" y="2982"/>
              <a:ext cx="1088" cy="8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kumimoji="0" lang="en-US" altLang="zh-TW" sz="1400" b="1" dirty="0">
                  <a:latin typeface="+mn-lt"/>
                  <a:ea typeface="+mn-ea"/>
                </a:rPr>
                <a:t>CHT-TL</a:t>
              </a:r>
              <a:endParaRPr kumimoji="0" lang="zh-TW" altLang="en-US" sz="1400" b="1" dirty="0">
                <a:latin typeface="+mn-lt"/>
                <a:ea typeface="+mn-ea"/>
              </a:endParaRPr>
            </a:p>
          </p:txBody>
        </p:sp>
        <p:grpSp>
          <p:nvGrpSpPr>
            <p:cNvPr id="29831" name="群組 69"/>
            <p:cNvGrpSpPr>
              <a:grpSpLocks/>
            </p:cNvGrpSpPr>
            <p:nvPr/>
          </p:nvGrpSpPr>
          <p:grpSpPr bwMode="auto">
            <a:xfrm>
              <a:off x="4105" y="3299"/>
              <a:ext cx="408" cy="310"/>
              <a:chOff x="2771800" y="4941168"/>
              <a:chExt cx="1131277" cy="1010034"/>
            </a:xfrm>
          </p:grpSpPr>
          <p:grpSp>
            <p:nvGrpSpPr>
              <p:cNvPr id="29832" name="Group 24"/>
              <p:cNvGrpSpPr>
                <a:grpSpLocks noChangeAspect="1"/>
              </p:cNvGrpSpPr>
              <p:nvPr/>
            </p:nvGrpSpPr>
            <p:grpSpPr bwMode="auto">
              <a:xfrm>
                <a:off x="2915816" y="4941169"/>
                <a:ext cx="785929" cy="698805"/>
                <a:chOff x="0" y="0"/>
                <a:chExt cx="1296" cy="732"/>
              </a:xfrm>
            </p:grpSpPr>
            <p:sp>
              <p:nvSpPr>
                <p:cNvPr id="29833"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34"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35"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36"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37" name="Picture 29"/>
              <p:cNvPicPr>
                <a:picLocks noChangeAspect="1" noChangeArrowheads="1"/>
              </p:cNvPicPr>
              <p:nvPr/>
            </p:nvPicPr>
            <p:blipFill>
              <a:blip r:embed="rId3"/>
              <a:srcRect/>
              <a:stretch>
                <a:fillRect/>
              </a:stretch>
            </p:blipFill>
            <p:spPr bwMode="auto">
              <a:xfrm>
                <a:off x="2987824" y="4941168"/>
                <a:ext cx="445810" cy="429774"/>
              </a:xfrm>
              <a:prstGeom prst="rect">
                <a:avLst/>
              </a:prstGeom>
              <a:noFill/>
              <a:ln w="12700">
                <a:noFill/>
                <a:miter lim="800000"/>
                <a:headEnd/>
                <a:tailEnd/>
              </a:ln>
            </p:spPr>
          </p:pic>
        </p:grpSp>
        <p:pic>
          <p:nvPicPr>
            <p:cNvPr id="29838" name="Picture 119" descr="logo"/>
            <p:cNvPicPr>
              <a:picLocks noChangeAspect="1" noChangeArrowheads="1"/>
            </p:cNvPicPr>
            <p:nvPr/>
          </p:nvPicPr>
          <p:blipFill>
            <a:blip r:embed="rId5"/>
            <a:srcRect/>
            <a:stretch>
              <a:fillRect/>
            </a:stretch>
          </p:blipFill>
          <p:spPr bwMode="auto">
            <a:xfrm>
              <a:off x="3833" y="3254"/>
              <a:ext cx="272" cy="287"/>
            </a:xfrm>
            <a:prstGeom prst="rect">
              <a:avLst/>
            </a:prstGeom>
            <a:noFill/>
            <a:ln w="9525">
              <a:noFill/>
              <a:miter lim="800000"/>
              <a:headEnd/>
              <a:tailEnd/>
            </a:ln>
          </p:spPr>
        </p:pic>
        <p:sp>
          <p:nvSpPr>
            <p:cNvPr id="247" name="雲朵形 246"/>
            <p:cNvSpPr/>
            <p:nvPr/>
          </p:nvSpPr>
          <p:spPr bwMode="auto">
            <a:xfrm>
              <a:off x="68" y="1756"/>
              <a:ext cx="1089" cy="81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kumimoji="0" lang="en-US" altLang="zh-TW" sz="1400" b="1" dirty="0">
                  <a:latin typeface="+mn-lt"/>
                  <a:ea typeface="+mn-ea"/>
                </a:rPr>
                <a:t>NCU</a:t>
              </a:r>
              <a:endParaRPr kumimoji="0" lang="zh-TW" altLang="en-US" sz="1400" b="1" dirty="0">
                <a:latin typeface="+mn-lt"/>
                <a:ea typeface="+mn-ea"/>
              </a:endParaRPr>
            </a:p>
          </p:txBody>
        </p:sp>
        <p:grpSp>
          <p:nvGrpSpPr>
            <p:cNvPr id="29840" name="群組 69"/>
            <p:cNvGrpSpPr>
              <a:grpSpLocks/>
            </p:cNvGrpSpPr>
            <p:nvPr/>
          </p:nvGrpSpPr>
          <p:grpSpPr bwMode="auto">
            <a:xfrm>
              <a:off x="521" y="2074"/>
              <a:ext cx="409" cy="310"/>
              <a:chOff x="2771800" y="4941168"/>
              <a:chExt cx="1131277" cy="1010034"/>
            </a:xfrm>
          </p:grpSpPr>
          <p:grpSp>
            <p:nvGrpSpPr>
              <p:cNvPr id="29841" name="Group 24"/>
              <p:cNvGrpSpPr>
                <a:grpSpLocks noChangeAspect="1"/>
              </p:cNvGrpSpPr>
              <p:nvPr/>
            </p:nvGrpSpPr>
            <p:grpSpPr bwMode="auto">
              <a:xfrm>
                <a:off x="2915816" y="4941169"/>
                <a:ext cx="785929" cy="698805"/>
                <a:chOff x="0" y="0"/>
                <a:chExt cx="1296" cy="732"/>
              </a:xfrm>
            </p:grpSpPr>
            <p:sp>
              <p:nvSpPr>
                <p:cNvPr id="29842"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43"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44"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45"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46" name="Picture 29"/>
              <p:cNvPicPr>
                <a:picLocks noChangeAspect="1" noChangeArrowheads="1"/>
              </p:cNvPicPr>
              <p:nvPr/>
            </p:nvPicPr>
            <p:blipFill>
              <a:blip r:embed="rId6"/>
              <a:srcRect/>
              <a:stretch>
                <a:fillRect/>
              </a:stretch>
            </p:blipFill>
            <p:spPr bwMode="auto">
              <a:xfrm>
                <a:off x="2987824" y="4941168"/>
                <a:ext cx="445810" cy="429774"/>
              </a:xfrm>
              <a:prstGeom prst="rect">
                <a:avLst/>
              </a:prstGeom>
              <a:noFill/>
              <a:ln w="12700">
                <a:noFill/>
                <a:miter lim="800000"/>
                <a:headEnd/>
                <a:tailEnd/>
              </a:ln>
            </p:spPr>
          </p:pic>
        </p:grpSp>
        <p:pic>
          <p:nvPicPr>
            <p:cNvPr id="29847" name="Picture 117" descr="index01_1_02"/>
            <p:cNvPicPr>
              <a:picLocks noChangeAspect="1" noChangeArrowheads="1"/>
            </p:cNvPicPr>
            <p:nvPr/>
          </p:nvPicPr>
          <p:blipFill>
            <a:blip r:embed="rId7"/>
            <a:srcRect/>
            <a:stretch>
              <a:fillRect/>
            </a:stretch>
          </p:blipFill>
          <p:spPr bwMode="auto">
            <a:xfrm>
              <a:off x="204" y="2074"/>
              <a:ext cx="326" cy="272"/>
            </a:xfrm>
            <a:prstGeom prst="rect">
              <a:avLst/>
            </a:prstGeom>
            <a:noFill/>
            <a:ln w="9525">
              <a:noFill/>
              <a:miter lim="800000"/>
              <a:headEnd/>
              <a:tailEnd/>
            </a:ln>
          </p:spPr>
        </p:pic>
        <p:cxnSp>
          <p:nvCxnSpPr>
            <p:cNvPr id="257" name="直線接點 256"/>
            <p:cNvCxnSpPr/>
            <p:nvPr/>
          </p:nvCxnSpPr>
          <p:spPr>
            <a:xfrm rot="10800000">
              <a:off x="1020" y="2391"/>
              <a:ext cx="226" cy="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3" name="雲朵形 262"/>
            <p:cNvSpPr/>
            <p:nvPr/>
          </p:nvSpPr>
          <p:spPr bwMode="auto">
            <a:xfrm>
              <a:off x="3015" y="1863"/>
              <a:ext cx="1180" cy="81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endParaRPr kumimoji="0" lang="zh-TW" altLang="en-US" sz="1400" b="1">
                <a:latin typeface="Tw Cen MT" pitchFamily="34" charset="0"/>
                <a:ea typeface="微軟正黑體"/>
                <a:cs typeface="微軟正黑體"/>
              </a:endParaRPr>
            </a:p>
          </p:txBody>
        </p:sp>
        <p:grpSp>
          <p:nvGrpSpPr>
            <p:cNvPr id="29850" name="群組 69"/>
            <p:cNvGrpSpPr>
              <a:grpSpLocks/>
            </p:cNvGrpSpPr>
            <p:nvPr/>
          </p:nvGrpSpPr>
          <p:grpSpPr bwMode="auto">
            <a:xfrm>
              <a:off x="3198" y="2181"/>
              <a:ext cx="409" cy="310"/>
              <a:chOff x="2771800" y="4941168"/>
              <a:chExt cx="1131277" cy="1010034"/>
            </a:xfrm>
          </p:grpSpPr>
          <p:grpSp>
            <p:nvGrpSpPr>
              <p:cNvPr id="29851" name="Group 24"/>
              <p:cNvGrpSpPr>
                <a:grpSpLocks noChangeAspect="1"/>
              </p:cNvGrpSpPr>
              <p:nvPr/>
            </p:nvGrpSpPr>
            <p:grpSpPr bwMode="auto">
              <a:xfrm>
                <a:off x="2915816" y="4941169"/>
                <a:ext cx="785929" cy="698805"/>
                <a:chOff x="0" y="0"/>
                <a:chExt cx="1296" cy="732"/>
              </a:xfrm>
            </p:grpSpPr>
            <p:sp>
              <p:nvSpPr>
                <p:cNvPr id="29852"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53"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54"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55"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56" name="Picture 29"/>
              <p:cNvPicPr>
                <a:picLocks noChangeAspect="1" noChangeArrowheads="1"/>
              </p:cNvPicPr>
              <p:nvPr/>
            </p:nvPicPr>
            <p:blipFill>
              <a:blip r:embed="rId6"/>
              <a:srcRect/>
              <a:stretch>
                <a:fillRect/>
              </a:stretch>
            </p:blipFill>
            <p:spPr bwMode="auto">
              <a:xfrm>
                <a:off x="2987824" y="4941168"/>
                <a:ext cx="445810" cy="429774"/>
              </a:xfrm>
              <a:prstGeom prst="rect">
                <a:avLst/>
              </a:prstGeom>
              <a:noFill/>
              <a:ln w="12700">
                <a:noFill/>
                <a:miter lim="800000"/>
                <a:headEnd/>
                <a:tailEnd/>
              </a:ln>
            </p:spPr>
          </p:pic>
        </p:grpSp>
        <p:sp>
          <p:nvSpPr>
            <p:cNvPr id="288" name="雲朵形 287"/>
            <p:cNvSpPr/>
            <p:nvPr/>
          </p:nvSpPr>
          <p:spPr bwMode="auto">
            <a:xfrm>
              <a:off x="1202" y="3254"/>
              <a:ext cx="1088" cy="81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r>
                <a:rPr kumimoji="0" lang="en-US" altLang="zh-TW" sz="1400" b="1" dirty="0">
                  <a:latin typeface="+mn-lt"/>
                  <a:ea typeface="+mn-ea"/>
                </a:rPr>
                <a:t>NTUST</a:t>
              </a:r>
              <a:endParaRPr kumimoji="0" lang="zh-TW" altLang="en-US" sz="1400" b="1" dirty="0">
                <a:latin typeface="+mn-lt"/>
                <a:ea typeface="+mn-ea"/>
              </a:endParaRPr>
            </a:p>
          </p:txBody>
        </p:sp>
        <p:grpSp>
          <p:nvGrpSpPr>
            <p:cNvPr id="29858" name="群組 69"/>
            <p:cNvGrpSpPr>
              <a:grpSpLocks/>
            </p:cNvGrpSpPr>
            <p:nvPr/>
          </p:nvGrpSpPr>
          <p:grpSpPr bwMode="auto">
            <a:xfrm>
              <a:off x="1656" y="3572"/>
              <a:ext cx="408" cy="310"/>
              <a:chOff x="2771800" y="4941168"/>
              <a:chExt cx="1131277" cy="1010034"/>
            </a:xfrm>
          </p:grpSpPr>
          <p:grpSp>
            <p:nvGrpSpPr>
              <p:cNvPr id="29859" name="Group 24"/>
              <p:cNvGrpSpPr>
                <a:grpSpLocks noChangeAspect="1"/>
              </p:cNvGrpSpPr>
              <p:nvPr/>
            </p:nvGrpSpPr>
            <p:grpSpPr bwMode="auto">
              <a:xfrm>
                <a:off x="2915816" y="4941169"/>
                <a:ext cx="785929" cy="698805"/>
                <a:chOff x="0" y="0"/>
                <a:chExt cx="1296" cy="732"/>
              </a:xfrm>
            </p:grpSpPr>
            <p:sp>
              <p:nvSpPr>
                <p:cNvPr id="29860"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61"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62"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63"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64" name="Picture 29"/>
              <p:cNvPicPr>
                <a:picLocks noChangeAspect="1" noChangeArrowheads="1"/>
              </p:cNvPicPr>
              <p:nvPr/>
            </p:nvPicPr>
            <p:blipFill>
              <a:blip r:embed="rId3"/>
              <a:srcRect/>
              <a:stretch>
                <a:fillRect/>
              </a:stretch>
            </p:blipFill>
            <p:spPr bwMode="auto">
              <a:xfrm>
                <a:off x="2987824" y="4941168"/>
                <a:ext cx="445810" cy="429774"/>
              </a:xfrm>
              <a:prstGeom prst="rect">
                <a:avLst/>
              </a:prstGeom>
              <a:noFill/>
              <a:ln w="12700">
                <a:noFill/>
                <a:miter lim="800000"/>
                <a:headEnd/>
                <a:tailEnd/>
              </a:ln>
            </p:spPr>
          </p:pic>
        </p:grpSp>
        <p:pic>
          <p:nvPicPr>
            <p:cNvPr id="29865" name="Picture 5"/>
            <p:cNvPicPr>
              <a:picLocks noChangeAspect="1" noChangeArrowheads="1"/>
            </p:cNvPicPr>
            <p:nvPr/>
          </p:nvPicPr>
          <p:blipFill>
            <a:blip r:embed="rId8"/>
            <a:srcRect/>
            <a:stretch>
              <a:fillRect/>
            </a:stretch>
          </p:blipFill>
          <p:spPr bwMode="auto">
            <a:xfrm>
              <a:off x="3969" y="2800"/>
              <a:ext cx="181" cy="211"/>
            </a:xfrm>
            <a:prstGeom prst="rect">
              <a:avLst/>
            </a:prstGeom>
            <a:noFill/>
            <a:ln w="9525">
              <a:noFill/>
              <a:miter lim="800000"/>
              <a:headEnd/>
              <a:tailEnd/>
            </a:ln>
          </p:spPr>
        </p:pic>
        <p:pic>
          <p:nvPicPr>
            <p:cNvPr id="29866" name="Picture 5"/>
            <p:cNvPicPr>
              <a:picLocks noChangeAspect="1" noChangeArrowheads="1"/>
            </p:cNvPicPr>
            <p:nvPr/>
          </p:nvPicPr>
          <p:blipFill>
            <a:blip r:embed="rId8"/>
            <a:srcRect/>
            <a:stretch>
              <a:fillRect/>
            </a:stretch>
          </p:blipFill>
          <p:spPr bwMode="auto">
            <a:xfrm>
              <a:off x="2426" y="3480"/>
              <a:ext cx="181" cy="211"/>
            </a:xfrm>
            <a:prstGeom prst="rect">
              <a:avLst/>
            </a:prstGeom>
            <a:noFill/>
            <a:ln w="9525">
              <a:noFill/>
              <a:miter lim="800000"/>
              <a:headEnd/>
              <a:tailEnd/>
            </a:ln>
          </p:spPr>
        </p:pic>
        <p:pic>
          <p:nvPicPr>
            <p:cNvPr id="29867" name="Picture 5"/>
            <p:cNvPicPr>
              <a:picLocks noChangeAspect="1" noChangeArrowheads="1"/>
            </p:cNvPicPr>
            <p:nvPr/>
          </p:nvPicPr>
          <p:blipFill>
            <a:blip r:embed="rId8"/>
            <a:srcRect/>
            <a:stretch>
              <a:fillRect/>
            </a:stretch>
          </p:blipFill>
          <p:spPr bwMode="auto">
            <a:xfrm>
              <a:off x="2109" y="3526"/>
              <a:ext cx="181" cy="210"/>
            </a:xfrm>
            <a:prstGeom prst="rect">
              <a:avLst/>
            </a:prstGeom>
            <a:noFill/>
            <a:ln w="9525">
              <a:noFill/>
              <a:miter lim="800000"/>
              <a:headEnd/>
              <a:tailEnd/>
            </a:ln>
          </p:spPr>
        </p:pic>
        <p:cxnSp>
          <p:nvCxnSpPr>
            <p:cNvPr id="310" name="直線接點 309"/>
            <p:cNvCxnSpPr/>
            <p:nvPr/>
          </p:nvCxnSpPr>
          <p:spPr>
            <a:xfrm rot="10800000" flipV="1">
              <a:off x="2245" y="3616"/>
              <a:ext cx="18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9869" name="Picture 118" descr="chinese_title"/>
            <p:cNvPicPr>
              <a:picLocks noChangeAspect="1" noChangeArrowheads="1"/>
            </p:cNvPicPr>
            <p:nvPr/>
          </p:nvPicPr>
          <p:blipFill>
            <a:blip r:embed="rId9"/>
            <a:srcRect/>
            <a:stretch>
              <a:fillRect/>
            </a:stretch>
          </p:blipFill>
          <p:spPr bwMode="auto">
            <a:xfrm>
              <a:off x="1354" y="3617"/>
              <a:ext cx="231" cy="227"/>
            </a:xfrm>
            <a:prstGeom prst="rect">
              <a:avLst/>
            </a:prstGeom>
            <a:noFill/>
            <a:ln w="9525">
              <a:noFill/>
              <a:miter lim="800000"/>
              <a:headEnd/>
              <a:tailEnd/>
            </a:ln>
          </p:spPr>
        </p:pic>
        <p:pic>
          <p:nvPicPr>
            <p:cNvPr id="29870" name="Picture 5"/>
            <p:cNvPicPr>
              <a:picLocks noChangeAspect="1" noChangeArrowheads="1"/>
            </p:cNvPicPr>
            <p:nvPr/>
          </p:nvPicPr>
          <p:blipFill>
            <a:blip r:embed="rId8"/>
            <a:srcRect/>
            <a:stretch>
              <a:fillRect/>
            </a:stretch>
          </p:blipFill>
          <p:spPr bwMode="auto">
            <a:xfrm>
              <a:off x="3606" y="2589"/>
              <a:ext cx="181" cy="211"/>
            </a:xfrm>
            <a:prstGeom prst="rect">
              <a:avLst/>
            </a:prstGeom>
            <a:noFill/>
            <a:ln w="9525">
              <a:noFill/>
              <a:miter lim="800000"/>
              <a:headEnd/>
              <a:tailEnd/>
            </a:ln>
          </p:spPr>
        </p:pic>
        <p:sp>
          <p:nvSpPr>
            <p:cNvPr id="325" name="雲朵形 324"/>
            <p:cNvSpPr/>
            <p:nvPr/>
          </p:nvSpPr>
          <p:spPr bwMode="auto">
            <a:xfrm>
              <a:off x="4671" y="2301"/>
              <a:ext cx="1089" cy="81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fontAlgn="auto">
                <a:spcBef>
                  <a:spcPts val="0"/>
                </a:spcBef>
                <a:spcAft>
                  <a:spcPts val="0"/>
                </a:spcAft>
                <a:defRPr/>
              </a:pPr>
              <a:endParaRPr kumimoji="0" lang="zh-TW" altLang="en-US" sz="1400" b="1" dirty="0">
                <a:latin typeface="+mn-lt"/>
                <a:ea typeface="+mn-ea"/>
              </a:endParaRPr>
            </a:p>
          </p:txBody>
        </p:sp>
        <p:grpSp>
          <p:nvGrpSpPr>
            <p:cNvPr id="29872" name="群組 69"/>
            <p:cNvGrpSpPr>
              <a:grpSpLocks/>
            </p:cNvGrpSpPr>
            <p:nvPr/>
          </p:nvGrpSpPr>
          <p:grpSpPr bwMode="auto">
            <a:xfrm>
              <a:off x="4830" y="2626"/>
              <a:ext cx="408" cy="312"/>
              <a:chOff x="2771800" y="4941168"/>
              <a:chExt cx="1131277" cy="1016679"/>
            </a:xfrm>
          </p:grpSpPr>
          <p:grpSp>
            <p:nvGrpSpPr>
              <p:cNvPr id="29873" name="Group 24"/>
              <p:cNvGrpSpPr>
                <a:grpSpLocks noChangeAspect="1"/>
              </p:cNvGrpSpPr>
              <p:nvPr/>
            </p:nvGrpSpPr>
            <p:grpSpPr bwMode="auto">
              <a:xfrm>
                <a:off x="2915816" y="4941169"/>
                <a:ext cx="785929" cy="698805"/>
                <a:chOff x="0" y="0"/>
                <a:chExt cx="1296" cy="732"/>
              </a:xfrm>
            </p:grpSpPr>
            <p:sp>
              <p:nvSpPr>
                <p:cNvPr id="29874"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75"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76" name="Rectangle 27"/>
                <p:cNvSpPr>
                  <a:spLocks noChangeAspect="1"/>
                </p:cNvSpPr>
                <p:nvPr/>
              </p:nvSpPr>
              <p:spPr bwMode="auto">
                <a:xfrm>
                  <a:off x="0" y="265"/>
                  <a:ext cx="1" cy="467"/>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77" name="Rectangle 28"/>
              <p:cNvSpPr>
                <a:spLocks/>
              </p:cNvSpPr>
              <p:nvPr/>
            </p:nvSpPr>
            <p:spPr bwMode="auto">
              <a:xfrm>
                <a:off x="2771800" y="5446185"/>
                <a:ext cx="1131277" cy="511662"/>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78" name="Picture 29"/>
              <p:cNvPicPr>
                <a:picLocks noChangeAspect="1" noChangeArrowheads="1"/>
              </p:cNvPicPr>
              <p:nvPr/>
            </p:nvPicPr>
            <p:blipFill>
              <a:blip r:embed="rId3"/>
              <a:srcRect/>
              <a:stretch>
                <a:fillRect/>
              </a:stretch>
            </p:blipFill>
            <p:spPr bwMode="auto">
              <a:xfrm>
                <a:off x="2987824" y="4941168"/>
                <a:ext cx="445810" cy="429774"/>
              </a:xfrm>
              <a:prstGeom prst="rect">
                <a:avLst/>
              </a:prstGeom>
              <a:noFill/>
              <a:ln w="12700">
                <a:noFill/>
                <a:miter lim="800000"/>
                <a:headEnd/>
                <a:tailEnd/>
              </a:ln>
            </p:spPr>
          </p:pic>
        </p:grpSp>
        <p:pic>
          <p:nvPicPr>
            <p:cNvPr id="29879" name="Picture 7"/>
            <p:cNvPicPr>
              <a:picLocks noChangeAspect="1" noChangeArrowheads="1"/>
            </p:cNvPicPr>
            <p:nvPr/>
          </p:nvPicPr>
          <p:blipFill>
            <a:blip r:embed="rId10"/>
            <a:srcRect/>
            <a:stretch>
              <a:fillRect/>
            </a:stretch>
          </p:blipFill>
          <p:spPr bwMode="auto">
            <a:xfrm>
              <a:off x="5034" y="2437"/>
              <a:ext cx="390" cy="136"/>
            </a:xfrm>
            <a:prstGeom prst="rect">
              <a:avLst/>
            </a:prstGeom>
            <a:noFill/>
            <a:ln w="9525">
              <a:noFill/>
              <a:miter lim="800000"/>
              <a:headEnd/>
              <a:tailEnd/>
            </a:ln>
          </p:spPr>
        </p:pic>
        <p:sp>
          <p:nvSpPr>
            <p:cNvPr id="29880" name="文字方塊 42"/>
            <p:cNvSpPr txBox="1">
              <a:spLocks noChangeArrowheads="1"/>
            </p:cNvSpPr>
            <p:nvPr/>
          </p:nvSpPr>
          <p:spPr bwMode="auto">
            <a:xfrm>
              <a:off x="3515" y="2800"/>
              <a:ext cx="674" cy="196"/>
            </a:xfrm>
            <a:prstGeom prst="rect">
              <a:avLst/>
            </a:prstGeom>
            <a:noFill/>
            <a:ln w="9525">
              <a:noFill/>
              <a:miter lim="800000"/>
              <a:headEnd/>
              <a:tailEnd/>
            </a:ln>
          </p:spPr>
          <p:txBody>
            <a:bodyPr wrap="none">
              <a:spAutoFit/>
            </a:bodyPr>
            <a:lstStyle/>
            <a:p>
              <a:r>
                <a:rPr lang="en-US" altLang="zh-TW" sz="1400">
                  <a:ea typeface="微軟正黑體"/>
                  <a:cs typeface="微軟正黑體"/>
                </a:rPr>
                <a:t>Capsulator</a:t>
              </a:r>
              <a:endParaRPr lang="zh-TW" altLang="en-US" sz="1400">
                <a:ea typeface="微軟正黑體"/>
                <a:cs typeface="微軟正黑體"/>
              </a:endParaRPr>
            </a:p>
          </p:txBody>
        </p:sp>
        <p:sp>
          <p:nvSpPr>
            <p:cNvPr id="29881" name="文字方塊 42"/>
            <p:cNvSpPr txBox="1">
              <a:spLocks noChangeArrowheads="1"/>
            </p:cNvSpPr>
            <p:nvPr/>
          </p:nvSpPr>
          <p:spPr bwMode="auto">
            <a:xfrm>
              <a:off x="2154" y="3753"/>
              <a:ext cx="675" cy="196"/>
            </a:xfrm>
            <a:prstGeom prst="rect">
              <a:avLst/>
            </a:prstGeom>
            <a:noFill/>
            <a:ln w="9525">
              <a:noFill/>
              <a:miter lim="800000"/>
              <a:headEnd/>
              <a:tailEnd/>
            </a:ln>
          </p:spPr>
          <p:txBody>
            <a:bodyPr wrap="none">
              <a:spAutoFit/>
            </a:bodyPr>
            <a:lstStyle/>
            <a:p>
              <a:r>
                <a:rPr lang="en-US" altLang="zh-TW" sz="1400">
                  <a:ea typeface="微軟正黑體"/>
                  <a:cs typeface="微軟正黑體"/>
                </a:rPr>
                <a:t>Capsulator</a:t>
              </a:r>
              <a:endParaRPr lang="zh-TW" altLang="en-US" sz="1400">
                <a:ea typeface="微軟正黑體"/>
                <a:cs typeface="微軟正黑體"/>
              </a:endParaRPr>
            </a:p>
          </p:txBody>
        </p:sp>
        <p:sp>
          <p:nvSpPr>
            <p:cNvPr id="29882" name="Text Box 186"/>
            <p:cNvSpPr txBox="1">
              <a:spLocks noChangeArrowheads="1"/>
            </p:cNvSpPr>
            <p:nvPr/>
          </p:nvSpPr>
          <p:spPr bwMode="auto">
            <a:xfrm rot="1364514">
              <a:off x="4239" y="2212"/>
              <a:ext cx="603" cy="196"/>
            </a:xfrm>
            <a:prstGeom prst="rect">
              <a:avLst/>
            </a:prstGeom>
            <a:noFill/>
            <a:ln w="9525">
              <a:noFill/>
              <a:miter lim="800000"/>
              <a:headEnd/>
              <a:tailEnd/>
            </a:ln>
            <a:effectLst/>
          </p:spPr>
          <p:txBody>
            <a:bodyPr wrap="none">
              <a:spAutoFit/>
            </a:bodyPr>
            <a:lstStyle/>
            <a:p>
              <a:r>
                <a:rPr lang="en-US" altLang="zh-TW" sz="1400" b="1">
                  <a:ea typeface="微軟正黑體"/>
                  <a:cs typeface="微軟正黑體"/>
                </a:rPr>
                <a:t>lightpath</a:t>
              </a:r>
            </a:p>
          </p:txBody>
        </p:sp>
        <p:sp>
          <p:nvSpPr>
            <p:cNvPr id="2" name="雲朵形 246"/>
            <p:cNvSpPr/>
            <p:nvPr/>
          </p:nvSpPr>
          <p:spPr bwMode="auto">
            <a:xfrm>
              <a:off x="2018" y="1485"/>
              <a:ext cx="1089" cy="817"/>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a:lstStyle/>
            <a:p>
              <a:pPr algn="ctr"/>
              <a:r>
                <a:rPr kumimoji="0" lang="en-US" altLang="zh-TW" sz="1400" b="1">
                  <a:latin typeface="Tw Cen MT" pitchFamily="34" charset="0"/>
                  <a:ea typeface="微軟正黑體"/>
                  <a:cs typeface="微軟正黑體"/>
                </a:rPr>
                <a:t>NCTU</a:t>
              </a:r>
              <a:endParaRPr kumimoji="0" lang="zh-TW" altLang="en-US" sz="1400" b="1">
                <a:latin typeface="Tw Cen MT" pitchFamily="34" charset="0"/>
                <a:ea typeface="微軟正黑體"/>
                <a:cs typeface="微軟正黑體"/>
              </a:endParaRPr>
            </a:p>
          </p:txBody>
        </p:sp>
        <p:cxnSp>
          <p:nvCxnSpPr>
            <p:cNvPr id="3" name="直線接點 69"/>
            <p:cNvCxnSpPr/>
            <p:nvPr/>
          </p:nvCxnSpPr>
          <p:spPr>
            <a:xfrm rot="5400000" flipH="1" flipV="1">
              <a:off x="1972" y="2120"/>
              <a:ext cx="137" cy="136"/>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grpSp>
          <p:nvGrpSpPr>
            <p:cNvPr id="29885" name="群組 69"/>
            <p:cNvGrpSpPr>
              <a:grpSpLocks/>
            </p:cNvGrpSpPr>
            <p:nvPr/>
          </p:nvGrpSpPr>
          <p:grpSpPr bwMode="auto">
            <a:xfrm>
              <a:off x="2472" y="1802"/>
              <a:ext cx="409" cy="310"/>
              <a:chOff x="2771800" y="4941168"/>
              <a:chExt cx="1131277" cy="1010034"/>
            </a:xfrm>
          </p:grpSpPr>
          <p:grpSp>
            <p:nvGrpSpPr>
              <p:cNvPr id="29886" name="Group 24"/>
              <p:cNvGrpSpPr>
                <a:grpSpLocks noChangeAspect="1"/>
              </p:cNvGrpSpPr>
              <p:nvPr/>
            </p:nvGrpSpPr>
            <p:grpSpPr bwMode="auto">
              <a:xfrm>
                <a:off x="2915816" y="4941169"/>
                <a:ext cx="785929" cy="698805"/>
                <a:chOff x="0" y="0"/>
                <a:chExt cx="1296" cy="732"/>
              </a:xfrm>
            </p:grpSpPr>
            <p:sp>
              <p:nvSpPr>
                <p:cNvPr id="29887" name="AutoShape 25"/>
                <p:cNvSpPr>
                  <a:spLocks noChangeAspect="1"/>
                </p:cNvSpPr>
                <p:nvPr/>
              </p:nvSpPr>
              <p:spPr bwMode="auto">
                <a:xfrm>
                  <a:off x="0" y="0"/>
                  <a:ext cx="1296" cy="5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800" y="0"/>
                      </a:moveTo>
                      <a:cubicBezTo>
                        <a:pt x="4835" y="0"/>
                        <a:pt x="0" y="2418"/>
                        <a:pt x="0" y="5400"/>
                      </a:cubicBezTo>
                      <a:lnTo>
                        <a:pt x="0" y="16200"/>
                      </a:lnTo>
                      <a:cubicBezTo>
                        <a:pt x="0" y="19182"/>
                        <a:pt x="4835" y="21600"/>
                        <a:pt x="10800" y="21600"/>
                      </a:cubicBezTo>
                      <a:cubicBezTo>
                        <a:pt x="16765" y="21600"/>
                        <a:pt x="21600" y="19182"/>
                        <a:pt x="21600" y="16200"/>
                      </a:cubicBezTo>
                      <a:lnTo>
                        <a:pt x="21600" y="5400"/>
                      </a:lnTo>
                      <a:cubicBezTo>
                        <a:pt x="21600" y="2418"/>
                        <a:pt x="16765" y="0"/>
                        <a:pt x="10800" y="0"/>
                      </a:cubicBezTo>
                      <a:close/>
                      <a:moveTo>
                        <a:pt x="10800" y="0"/>
                      </a:moveTo>
                    </a:path>
                  </a:pathLst>
                </a:custGeom>
                <a:gradFill rotWithShape="0">
                  <a:gsLst>
                    <a:gs pos="0">
                      <a:srgbClr val="BBE0E3"/>
                    </a:gs>
                    <a:gs pos="100000">
                      <a:srgbClr val="566769"/>
                    </a:gs>
                  </a:gsLst>
                  <a:lin ang="5400000" scaled="1"/>
                </a:gradFill>
                <a:ln w="12700">
                  <a:noFill/>
                  <a:miter lim="800000"/>
                  <a:headEnd/>
                  <a:tailEnd/>
                </a:ln>
              </p:spPr>
              <p:txBody>
                <a:bodyPr lIns="0" tIns="0" rIns="0" bIns="0"/>
                <a:lstStyle/>
                <a:p>
                  <a:endParaRPr lang="zh-TW" altLang="en-US"/>
                </a:p>
              </p:txBody>
            </p:sp>
            <p:sp>
              <p:nvSpPr>
                <p:cNvPr id="29888" name="AutoShape 26"/>
                <p:cNvSpPr>
                  <a:spLocks noChangeAspect="1"/>
                </p:cNvSpPr>
                <p:nvPr/>
              </p:nvSpPr>
              <p:spPr bwMode="auto">
                <a:xfrm>
                  <a:off x="0" y="0"/>
                  <a:ext cx="1296" cy="2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solidFill>
                  <a:srgbClr val="C8E6E8"/>
                </a:solidFill>
                <a:ln w="12700">
                  <a:noFill/>
                  <a:miter lim="800000"/>
                  <a:headEnd/>
                  <a:tailEnd/>
                </a:ln>
              </p:spPr>
              <p:txBody>
                <a:bodyPr lIns="0" tIns="0" rIns="0" bIns="0"/>
                <a:lstStyle/>
                <a:p>
                  <a:endParaRPr lang="zh-TW" altLang="en-US"/>
                </a:p>
              </p:txBody>
            </p:sp>
            <p:sp>
              <p:nvSpPr>
                <p:cNvPr id="29889" name="Rectangle 27"/>
                <p:cNvSpPr>
                  <a:spLocks noChangeAspect="1"/>
                </p:cNvSpPr>
                <p:nvPr/>
              </p:nvSpPr>
              <p:spPr bwMode="auto">
                <a:xfrm>
                  <a:off x="0" y="267"/>
                  <a:ext cx="1" cy="465"/>
                </a:xfrm>
                <a:prstGeom prst="rect">
                  <a:avLst/>
                </a:prstGeom>
                <a:noFill/>
                <a:ln w="12700">
                  <a:noFill/>
                  <a:miter lim="800000"/>
                  <a:headEnd/>
                  <a:tailEnd/>
                </a:ln>
              </p:spPr>
              <p:txBody>
                <a:bodyPr wrap="none" lIns="0" tIns="0" rIns="0" bIns="0">
                  <a:spAutoFit/>
                </a:bodyPr>
                <a:lstStyle/>
                <a:p>
                  <a:endParaRPr lang="zh-TW" altLang="zh-TW" sz="1400">
                    <a:solidFill>
                      <a:srgbClr val="000000"/>
                    </a:solidFill>
                    <a:latin typeface="Calibri" pitchFamily="34" charset="0"/>
                    <a:ea typeface="ヒラギノ角ゴ ProN W3"/>
                    <a:cs typeface="Arial" charset="0"/>
                    <a:sym typeface="Arial" charset="0"/>
                  </a:endParaRPr>
                </a:p>
              </p:txBody>
            </p:sp>
          </p:grpSp>
          <p:sp>
            <p:nvSpPr>
              <p:cNvPr id="29890" name="Rectangle 28"/>
              <p:cNvSpPr>
                <a:spLocks/>
              </p:cNvSpPr>
              <p:nvPr/>
            </p:nvSpPr>
            <p:spPr bwMode="auto">
              <a:xfrm>
                <a:off x="2771800" y="5445943"/>
                <a:ext cx="1131277" cy="505259"/>
              </a:xfrm>
              <a:prstGeom prst="rect">
                <a:avLst/>
              </a:prstGeom>
              <a:noFill/>
              <a:ln w="12700">
                <a:noFill/>
                <a:miter lim="800000"/>
                <a:headEnd/>
                <a:tailEnd/>
              </a:ln>
            </p:spPr>
            <p:txBody>
              <a:bodyPr lIns="0" tIns="0" rIns="40639" bIns="0">
                <a:spAutoFit/>
              </a:bodyPr>
              <a:lstStyle/>
              <a:p>
                <a:pPr marL="39688" algn="ctr"/>
                <a:r>
                  <a:rPr lang="en-US" altLang="zh-TW" sz="800" b="1">
                    <a:solidFill>
                      <a:srgbClr val="333399"/>
                    </a:solidFill>
                    <a:latin typeface="Tahoma" pitchFamily="34" charset="0"/>
                    <a:cs typeface="Tahoma" pitchFamily="34" charset="0"/>
                    <a:sym typeface="Tahoma" pitchFamily="34" charset="0"/>
                  </a:rPr>
                  <a:t>OpenFlow</a:t>
                </a:r>
              </a:p>
              <a:p>
                <a:pPr marL="39688" algn="ctr"/>
                <a:r>
                  <a:rPr lang="en-US" altLang="zh-TW" sz="800" b="1">
                    <a:solidFill>
                      <a:srgbClr val="333399"/>
                    </a:solidFill>
                    <a:latin typeface="Tahoma" pitchFamily="34" charset="0"/>
                    <a:cs typeface="Tahoma" pitchFamily="34" charset="0"/>
                    <a:sym typeface="Tahoma" pitchFamily="34" charset="0"/>
                  </a:rPr>
                  <a:t>Switch</a:t>
                </a:r>
              </a:p>
            </p:txBody>
          </p:sp>
          <p:pic>
            <p:nvPicPr>
              <p:cNvPr id="29891" name="Picture 29"/>
              <p:cNvPicPr>
                <a:picLocks noChangeAspect="1" noChangeArrowheads="1"/>
              </p:cNvPicPr>
              <p:nvPr/>
            </p:nvPicPr>
            <p:blipFill>
              <a:blip r:embed="rId6"/>
              <a:srcRect/>
              <a:stretch>
                <a:fillRect/>
              </a:stretch>
            </p:blipFill>
            <p:spPr bwMode="auto">
              <a:xfrm>
                <a:off x="2987824" y="4941168"/>
                <a:ext cx="445810" cy="429774"/>
              </a:xfrm>
              <a:prstGeom prst="rect">
                <a:avLst/>
              </a:prstGeom>
              <a:noFill/>
              <a:ln w="12700">
                <a:noFill/>
                <a:miter lim="800000"/>
                <a:headEnd/>
                <a:tailEnd/>
              </a:ln>
            </p:spPr>
          </p:pic>
        </p:grpSp>
        <p:pic>
          <p:nvPicPr>
            <p:cNvPr id="29892" name="Picture 196"/>
            <p:cNvPicPr>
              <a:picLocks noChangeAspect="1" noChangeArrowheads="1"/>
            </p:cNvPicPr>
            <p:nvPr/>
          </p:nvPicPr>
          <p:blipFill>
            <a:blip r:embed="rId11"/>
            <a:srcRect/>
            <a:stretch>
              <a:fillRect/>
            </a:stretch>
          </p:blipFill>
          <p:spPr bwMode="auto">
            <a:xfrm>
              <a:off x="2154" y="1802"/>
              <a:ext cx="350" cy="307"/>
            </a:xfrm>
            <a:prstGeom prst="rect">
              <a:avLst/>
            </a:prstGeom>
            <a:noFill/>
          </p:spPr>
        </p:pic>
        <p:sp>
          <p:nvSpPr>
            <p:cNvPr id="29893" name="Line 197"/>
            <p:cNvSpPr>
              <a:spLocks noChangeShapeType="1"/>
            </p:cNvSpPr>
            <p:nvPr/>
          </p:nvSpPr>
          <p:spPr bwMode="auto">
            <a:xfrm>
              <a:off x="4150" y="2256"/>
              <a:ext cx="635" cy="272"/>
            </a:xfrm>
            <a:prstGeom prst="line">
              <a:avLst/>
            </a:prstGeom>
            <a:noFill/>
            <a:ln w="19050">
              <a:solidFill>
                <a:schemeClr val="accent1"/>
              </a:solidFill>
              <a:round/>
              <a:headEnd/>
              <a:tailEnd/>
            </a:ln>
            <a:effectLst/>
          </p:spPr>
          <p:txBody>
            <a:bodyPr/>
            <a:lstStyle/>
            <a:p>
              <a:endParaRPr lang="zh-TW" altLang="en-US"/>
            </a:p>
          </p:txBody>
        </p:sp>
        <p:pic>
          <p:nvPicPr>
            <p:cNvPr id="29894" name="Picture 198" descr="logo"/>
            <p:cNvPicPr>
              <a:picLocks noChangeAspect="1" noChangeArrowheads="1"/>
            </p:cNvPicPr>
            <p:nvPr/>
          </p:nvPicPr>
          <p:blipFill>
            <a:blip r:embed="rId12"/>
            <a:srcRect/>
            <a:stretch>
              <a:fillRect/>
            </a:stretch>
          </p:blipFill>
          <p:spPr bwMode="auto">
            <a:xfrm>
              <a:off x="4195" y="1659"/>
              <a:ext cx="499" cy="461"/>
            </a:xfrm>
            <a:prstGeom prst="rect">
              <a:avLst/>
            </a:prstGeom>
            <a:noFill/>
          </p:spPr>
        </p:pic>
        <p:pic>
          <p:nvPicPr>
            <p:cNvPr id="29895" name="Picture 199"/>
            <p:cNvPicPr>
              <a:picLocks noChangeAspect="1" noChangeArrowheads="1"/>
            </p:cNvPicPr>
            <p:nvPr/>
          </p:nvPicPr>
          <p:blipFill>
            <a:blip r:embed="rId13"/>
            <a:srcRect/>
            <a:stretch>
              <a:fillRect/>
            </a:stretch>
          </p:blipFill>
          <p:spPr bwMode="auto">
            <a:xfrm>
              <a:off x="4930" y="1344"/>
              <a:ext cx="830" cy="821"/>
            </a:xfrm>
            <a:prstGeom prst="rect">
              <a:avLst/>
            </a:prstGeom>
            <a:noFill/>
          </p:spPr>
        </p:pic>
        <p:sp>
          <p:nvSpPr>
            <p:cNvPr id="29896" name="Line 200"/>
            <p:cNvSpPr>
              <a:spLocks noChangeShapeType="1"/>
            </p:cNvSpPr>
            <p:nvPr/>
          </p:nvSpPr>
          <p:spPr bwMode="auto">
            <a:xfrm flipV="1">
              <a:off x="4014" y="1847"/>
              <a:ext cx="272" cy="91"/>
            </a:xfrm>
            <a:prstGeom prst="line">
              <a:avLst/>
            </a:prstGeom>
            <a:noFill/>
            <a:ln w="19050">
              <a:solidFill>
                <a:schemeClr val="accent1"/>
              </a:solidFill>
              <a:round/>
              <a:headEnd/>
              <a:tailEnd/>
            </a:ln>
            <a:effectLst/>
          </p:spPr>
          <p:txBody>
            <a:bodyPr/>
            <a:lstStyle/>
            <a:p>
              <a:endParaRPr lang="zh-TW" altLang="en-US"/>
            </a:p>
          </p:txBody>
        </p:sp>
        <p:sp>
          <p:nvSpPr>
            <p:cNvPr id="29897" name="Line 201"/>
            <p:cNvSpPr>
              <a:spLocks noChangeShapeType="1"/>
            </p:cNvSpPr>
            <p:nvPr/>
          </p:nvSpPr>
          <p:spPr bwMode="auto">
            <a:xfrm flipV="1">
              <a:off x="4604" y="1711"/>
              <a:ext cx="408" cy="91"/>
            </a:xfrm>
            <a:prstGeom prst="line">
              <a:avLst/>
            </a:prstGeom>
            <a:noFill/>
            <a:ln w="19050">
              <a:solidFill>
                <a:schemeClr val="accent1"/>
              </a:solidFill>
              <a:round/>
              <a:headEnd/>
              <a:tailEnd/>
            </a:ln>
            <a:effectLst/>
          </p:spPr>
          <p:txBody>
            <a:bodyPr/>
            <a:lstStyle/>
            <a:p>
              <a:endParaRPr lang="zh-TW" altLang="en-US"/>
            </a:p>
          </p:txBody>
        </p:sp>
        <p:pic>
          <p:nvPicPr>
            <p:cNvPr id="29898" name="Picture 2"/>
            <p:cNvPicPr>
              <a:picLocks noChangeAspect="1" noChangeArrowheads="1"/>
            </p:cNvPicPr>
            <p:nvPr/>
          </p:nvPicPr>
          <p:blipFill>
            <a:blip r:embed="rId14"/>
            <a:srcRect/>
            <a:stretch>
              <a:fillRect/>
            </a:stretch>
          </p:blipFill>
          <p:spPr bwMode="auto">
            <a:xfrm>
              <a:off x="5239" y="2573"/>
              <a:ext cx="363" cy="314"/>
            </a:xfrm>
            <a:prstGeom prst="rect">
              <a:avLst/>
            </a:prstGeom>
            <a:noFill/>
            <a:ln w="9525">
              <a:noFill/>
              <a:miter lim="800000"/>
              <a:headEnd/>
              <a:tailEnd/>
            </a:ln>
          </p:spPr>
        </p:pic>
        <p:pic>
          <p:nvPicPr>
            <p:cNvPr id="29899" name="Picture 203" descr="NARLabs"/>
            <p:cNvPicPr>
              <a:picLocks noChangeAspect="1" noChangeArrowheads="1"/>
            </p:cNvPicPr>
            <p:nvPr/>
          </p:nvPicPr>
          <p:blipFill>
            <a:blip r:embed="rId15"/>
            <a:srcRect/>
            <a:stretch>
              <a:fillRect/>
            </a:stretch>
          </p:blipFill>
          <p:spPr bwMode="auto">
            <a:xfrm>
              <a:off x="3560" y="2165"/>
              <a:ext cx="726" cy="121"/>
            </a:xfrm>
            <a:prstGeom prst="rect">
              <a:avLst/>
            </a:prstGeom>
            <a:noFill/>
          </p:spPr>
        </p:pic>
        <p:sp>
          <p:nvSpPr>
            <p:cNvPr id="29900" name="Text Box 204"/>
            <p:cNvSpPr txBox="1">
              <a:spLocks noChangeArrowheads="1"/>
            </p:cNvSpPr>
            <p:nvPr/>
          </p:nvSpPr>
          <p:spPr bwMode="auto">
            <a:xfrm>
              <a:off x="3152" y="1975"/>
              <a:ext cx="1001" cy="332"/>
            </a:xfrm>
            <a:prstGeom prst="rect">
              <a:avLst/>
            </a:prstGeom>
            <a:noFill/>
            <a:ln w="9525">
              <a:noFill/>
              <a:miter lim="800000"/>
              <a:headEnd/>
              <a:tailEnd/>
            </a:ln>
            <a:effectLst/>
          </p:spPr>
          <p:txBody>
            <a:bodyPr wrap="none">
              <a:spAutoFit/>
            </a:bodyPr>
            <a:lstStyle/>
            <a:p>
              <a:r>
                <a:rPr kumimoji="0" lang="en-US" altLang="zh-TW" sz="1400" b="1">
                  <a:ea typeface="標楷體" pitchFamily="65" charset="-120"/>
                  <a:cs typeface="微軟正黑體"/>
                </a:rPr>
                <a:t>NARLabs/NCHC</a:t>
              </a:r>
              <a:endParaRPr kumimoji="0" lang="zh-TW" altLang="en-US" sz="1400" b="1">
                <a:ea typeface="標楷體" pitchFamily="65" charset="-120"/>
                <a:cs typeface="微軟正黑體"/>
              </a:endParaRPr>
            </a:p>
            <a:p>
              <a:endParaRPr lang="zh-TW" altLang="en-US" sz="1400">
                <a:ea typeface="標楷體" pitchFamily="65" charset="-120"/>
                <a:cs typeface="微軟正黑體"/>
              </a:endParaRPr>
            </a:p>
          </p:txBody>
        </p:sp>
      </p:grpSp>
      <p:sp>
        <p:nvSpPr>
          <p:cNvPr id="29902" name="Text Box 206"/>
          <p:cNvSpPr txBox="1">
            <a:spLocks noChangeArrowheads="1"/>
          </p:cNvSpPr>
          <p:nvPr/>
        </p:nvSpPr>
        <p:spPr bwMode="auto">
          <a:xfrm>
            <a:off x="250825" y="1341438"/>
            <a:ext cx="8605838" cy="641350"/>
          </a:xfrm>
          <a:prstGeom prst="rect">
            <a:avLst/>
          </a:prstGeom>
          <a:noFill/>
          <a:ln w="9525">
            <a:noFill/>
            <a:miter lim="800000"/>
            <a:headEnd/>
            <a:tailEnd/>
          </a:ln>
          <a:effectLst/>
        </p:spPr>
        <p:txBody>
          <a:bodyPr/>
          <a:lstStyle/>
          <a:p>
            <a:pPr marL="363538" indent="-363538">
              <a:buClr>
                <a:srgbClr val="A50021"/>
              </a:buClr>
              <a:buFont typeface="Wingdings" pitchFamily="2" charset="2"/>
              <a:buChar char="q"/>
            </a:pPr>
            <a:r>
              <a:rPr lang="en-US" altLang="zh-TW" b="1">
                <a:ea typeface="微軟正黑體"/>
                <a:cs typeface="微軟正黑體"/>
              </a:rPr>
              <a:t>NTUST, NCU, NCTU and CHT-TL joined the Testbed.</a:t>
            </a:r>
          </a:p>
          <a:p>
            <a:pPr marL="363538" indent="-363538">
              <a:buClr>
                <a:srgbClr val="A50021"/>
              </a:buClr>
              <a:buFont typeface="Wingdings" pitchFamily="2" charset="2"/>
              <a:buChar char="q"/>
            </a:pPr>
            <a:r>
              <a:rPr lang="en-US" altLang="zh-TW" b="1">
                <a:ea typeface="微軟正黑體"/>
                <a:cs typeface="微軟正黑體"/>
              </a:rPr>
              <a:t>For TWAREN connectors (NCTU, NCKU, KUAS and NCU), a dedicated VPLS VLAN is allocated for better transmission performance.</a:t>
            </a:r>
          </a:p>
          <a:p>
            <a:pPr marL="363538" indent="-363538">
              <a:buClr>
                <a:srgbClr val="A50021"/>
              </a:buClr>
              <a:buFont typeface="Wingdings" pitchFamily="2" charset="2"/>
              <a:buChar char="q"/>
            </a:pPr>
            <a:r>
              <a:rPr lang="en-US" altLang="zh-TW" b="1">
                <a:ea typeface="微軟正黑體"/>
                <a:cs typeface="微軟正黑體"/>
              </a:rPr>
              <a:t>A connection with JGN-X is scheduled through PacificWave@LA.</a:t>
            </a:r>
          </a:p>
        </p:txBody>
      </p:sp>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1843</Words>
  <Application>Microsoft Office PowerPoint</Application>
  <PresentationFormat>On-screen Show (4:3)</PresentationFormat>
  <Paragraphs>159</Paragraphs>
  <Slides>16</Slides>
  <Notes>10</Notes>
  <HiddenSlides>0</HiddenSlides>
  <MMClips>0</MMClips>
  <ScaleCrop>false</ScaleCrop>
  <HeadingPairs>
    <vt:vector size="6" baseType="variant">
      <vt:variant>
        <vt:lpstr>使用字型</vt:lpstr>
      </vt:variant>
      <vt:variant>
        <vt:i4>11</vt:i4>
      </vt:variant>
      <vt:variant>
        <vt:lpstr>簡報設計範本</vt:lpstr>
      </vt:variant>
      <vt:variant>
        <vt:i4>1</vt:i4>
      </vt:variant>
      <vt:variant>
        <vt:lpstr>投影片標題</vt:lpstr>
      </vt:variant>
      <vt:variant>
        <vt:i4>16</vt:i4>
      </vt:variant>
    </vt:vector>
  </HeadingPairs>
  <TitlesOfParts>
    <vt:vector size="28" baseType="lpstr">
      <vt:lpstr>Arial</vt:lpstr>
      <vt:lpstr>新細明體</vt:lpstr>
      <vt:lpstr>標楷體</vt:lpstr>
      <vt:lpstr>Calibri</vt:lpstr>
      <vt:lpstr>Wingdings</vt:lpstr>
      <vt:lpstr>Verdana</vt:lpstr>
      <vt:lpstr>Tw Cen MT</vt:lpstr>
      <vt:lpstr>微軟正黑體</vt:lpstr>
      <vt:lpstr>ヒラギノ角ゴ ProN W3</vt:lpstr>
      <vt:lpstr>Tahoma</vt:lpstr>
      <vt:lpstr>Times New Roman</vt:lpstr>
      <vt:lpstr>Office 佈景主題</vt:lpstr>
      <vt:lpstr>投影片 1</vt:lpstr>
      <vt:lpstr>投影片 2</vt:lpstr>
      <vt:lpstr>TWAREN國內骨幹網路</vt:lpstr>
      <vt:lpstr>TWAREN國際連線</vt:lpstr>
      <vt:lpstr>TWAREN國際研網Peering架構</vt:lpstr>
      <vt:lpstr>TWAREN服務</vt:lpstr>
      <vt:lpstr>投影片 7</vt:lpstr>
      <vt:lpstr>投影片 8</vt:lpstr>
      <vt:lpstr>TWAREN Future Internet Testbed</vt:lpstr>
      <vt:lpstr>投影片 10</vt:lpstr>
      <vt:lpstr>投影片 11</vt:lpstr>
      <vt:lpstr>投影片 12</vt:lpstr>
      <vt:lpstr>投影片 13</vt:lpstr>
      <vt:lpstr>投影片 14</vt:lpstr>
      <vt:lpstr>TWAREN網路維運中心</vt:lpstr>
      <vt:lpstr>投影片 16</vt:lpstr>
    </vt:vector>
  </TitlesOfParts>
  <Company>Test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123</dc:creator>
  <cp:lastModifiedBy>a00min00</cp:lastModifiedBy>
  <cp:revision>22</cp:revision>
  <dcterms:created xsi:type="dcterms:W3CDTF">2013-04-15T07:15:11Z</dcterms:created>
  <dcterms:modified xsi:type="dcterms:W3CDTF">2013-08-07T03:00:48Z</dcterms:modified>
</cp:coreProperties>
</file>