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DBE10-E67B-4BC2-9C37-040E608A617D}" type="datetimeFigureOut">
              <a:rPr lang="zh-TW" altLang="en-US" smtClean="0"/>
              <a:t>2013/8/7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6570-90C0-46C2-A1F6-69B7FCF87C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0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姓名 職稱</a:t>
            </a:r>
            <a:endParaRPr lang="zh-TW" altLang="en-US" dirty="0"/>
          </a:p>
        </p:txBody>
      </p:sp>
      <p:sp>
        <p:nvSpPr>
          <p:cNvPr id="9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3505200" y="4653136"/>
            <a:ext cx="2133600" cy="365125"/>
          </a:xfrm>
        </p:spPr>
        <p:txBody>
          <a:bodyPr/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D0718A-A026-43A9-936B-05D1C3C4B424}" type="datetime1">
              <a:rPr lang="zh-TW" altLang="en-US" smtClean="0"/>
              <a:pPr/>
              <a:t>2013/8/7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329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za's\國研院\標誌應用系統_標案\應用設計修改\定稿_簡報版型\130416-國家實驗研究院-簡報_比例縮小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9120" cy="6861600"/>
          </a:xfrm>
          <a:prstGeom prst="rect">
            <a:avLst/>
          </a:prstGeom>
          <a:noFill/>
        </p:spPr>
      </p:pic>
      <p:pic>
        <p:nvPicPr>
          <p:cNvPr id="8" name="Picture 3" descr="D:\Tereza's\國研院\標誌應用系統_標案\應用設計修改\定稿_簡報版型\院本部_有核心價值版\中文\簡報給檔-24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" y="240"/>
            <a:ext cx="9144000" cy="685776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9528" y="274638"/>
            <a:ext cx="548295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7000F"/>
                </a:solidFill>
                <a:latin typeface="Myriad Pro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09528" y="1600200"/>
            <a:ext cx="5482952" cy="4525963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zh-TW" altLang="en-US" dirty="0" smtClean="0"/>
              <a:t>內容</a:t>
            </a:r>
          </a:p>
          <a:p>
            <a:pPr lvl="1"/>
            <a:r>
              <a:rPr lang="zh-TW" altLang="en-US" dirty="0" smtClean="0"/>
              <a:t>內容</a:t>
            </a:r>
          </a:p>
          <a:p>
            <a:pPr lvl="2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097E89BA-FE0E-45BF-B169-3D66554D97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45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632224" cy="373080"/>
          </a:xfrm>
          <a:prstGeom prst="rect">
            <a:avLst/>
          </a:prstGeom>
        </p:spPr>
      </p:pic>
      <p:pic>
        <p:nvPicPr>
          <p:cNvPr id="6" name="Picture 4" descr="D:\Tereza's\國研院\標誌應用系統_標案\應用設計修改\定稿_簡報版型\院本部_有核心價值版\中文\簡報給檔-25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" y="240"/>
            <a:ext cx="9144000" cy="685776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097E89BA-FE0E-45BF-B169-3D66554D97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3" hasCustomPrompt="1"/>
          </p:nvPr>
        </p:nvSpPr>
        <p:spPr>
          <a:xfrm>
            <a:off x="468312" y="1340768"/>
            <a:ext cx="8256191" cy="4897016"/>
          </a:xfrm>
        </p:spPr>
        <p:txBody>
          <a:bodyPr/>
          <a:lstStyle>
            <a:lvl1pPr>
              <a:defRPr sz="2400">
                <a:latin typeface="微軟正黑體" pitchFamily="34" charset="-120"/>
                <a:ea typeface="微軟正黑體" pitchFamily="34" charset="-120"/>
              </a:defRPr>
            </a:lvl1pPr>
            <a:lvl2pPr>
              <a:defRPr sz="2200" baseline="0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 baseline="0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 baseline="0">
                <a:latin typeface="微軟正黑體" pitchFamily="34" charset="-120"/>
                <a:ea typeface="微軟正黑體" pitchFamily="34" charset="-120"/>
              </a:defRPr>
            </a:lvl4pPr>
            <a:lvl5pPr>
              <a:defRPr sz="1600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內容</a:t>
            </a:r>
          </a:p>
          <a:p>
            <a:pPr lvl="2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內容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780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Tereza's\國研院\標誌應用系統_標案\應用設計修改\定稿_簡報版型\院本部_有核心價值版\中文\簡報給檔-2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240"/>
            <a:ext cx="9144000" cy="685776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097E89BA-FE0E-45BF-B169-3D66554D97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內容版面配置區 13"/>
          <p:cNvSpPr>
            <a:spLocks noGrp="1"/>
          </p:cNvSpPr>
          <p:nvPr>
            <p:ph sz="quarter" idx="13" hasCustomPrompt="1"/>
          </p:nvPr>
        </p:nvSpPr>
        <p:spPr>
          <a:xfrm>
            <a:off x="468312" y="1340768"/>
            <a:ext cx="8256191" cy="4897016"/>
          </a:xfrm>
        </p:spPr>
        <p:txBody>
          <a:bodyPr/>
          <a:lstStyle>
            <a:lvl1pPr>
              <a:defRPr sz="2400">
                <a:latin typeface="微軟正黑體" pitchFamily="34" charset="-120"/>
                <a:ea typeface="微軟正黑體" pitchFamily="34" charset="-120"/>
              </a:defRPr>
            </a:lvl1pPr>
            <a:lvl2pPr>
              <a:defRPr sz="2200" baseline="0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 baseline="0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 baseline="0">
                <a:latin typeface="微軟正黑體" pitchFamily="34" charset="-120"/>
                <a:ea typeface="微軟正黑體" pitchFamily="34" charset="-120"/>
              </a:defRPr>
            </a:lvl4pPr>
            <a:lvl5pPr>
              <a:defRPr sz="1600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內容</a:t>
            </a:r>
          </a:p>
          <a:p>
            <a:pPr lvl="2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內容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721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9C94-E15D-4D48-AF1C-7CC56BD6976D}" type="datetime1">
              <a:rPr lang="zh-TW" altLang="en-US" smtClean="0"/>
              <a:t>2013/8/7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218B-BBAA-4901-BD47-51C55FCE6A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30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14A257CC-91ED-43CD-A55F-55EA11959905}" type="slidenum">
              <a:rPr lang="en-US" altLang="zh-TW"/>
              <a:pPr/>
              <a:t>‹#›</a:t>
            </a:fld>
            <a:r>
              <a:rPr lang="en-US" altLang="zh-TW"/>
              <a:t> – </a:t>
            </a:r>
            <a:fld id="{F4CB8B31-1BE9-49AD-A74C-7E3492AA29D2}" type="datetime1">
              <a:rPr lang="en-US" altLang="zh-TW"/>
              <a:pPr/>
              <a:t>8/7/2013</a:t>
            </a:fld>
            <a:r>
              <a:rPr lang="en-US" altLang="zh-TW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21102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內容</a:t>
            </a:r>
          </a:p>
          <a:p>
            <a:pPr lvl="1"/>
            <a:r>
              <a:rPr lang="zh-TW" altLang="en-US" dirty="0" smtClean="0"/>
              <a:t>內容</a:t>
            </a:r>
          </a:p>
          <a:p>
            <a:pPr lvl="2"/>
            <a:r>
              <a:rPr lang="zh-TW" altLang="en-US" dirty="0" smtClean="0"/>
              <a:t>內容</a:t>
            </a:r>
          </a:p>
          <a:p>
            <a:pPr lvl="3"/>
            <a:r>
              <a:rPr lang="zh-TW" altLang="en-US" dirty="0" smtClean="0"/>
              <a:t>內容</a:t>
            </a:r>
          </a:p>
          <a:p>
            <a:pPr lvl="4"/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6658-A44F-4016-BAEA-8179464CA92C}" type="datetime1">
              <a:rPr lang="zh-TW" altLang="en-US" smtClean="0"/>
              <a:t>2013/8/7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E89BA-FE0E-45BF-B169-3D66554D97D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632224" cy="3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D7000F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TWAREN </a:t>
            </a:r>
            <a:r>
              <a:rPr lang="en-US" altLang="zh-TW" sz="4400" dirty="0" err="1"/>
              <a:t>perfSONAR</a:t>
            </a:r>
            <a:r>
              <a:rPr lang="en-US" altLang="zh-TW" sz="4400" dirty="0"/>
              <a:t>-based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網路</a:t>
            </a:r>
            <a:r>
              <a:rPr lang="zh-TW" altLang="en-US" sz="4400" dirty="0"/>
              <a:t>效能監測系統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</p:spPr>
        <p:txBody>
          <a:bodyPr/>
          <a:lstStyle/>
          <a:p>
            <a:r>
              <a:rPr lang="zh-TW" altLang="en-US" dirty="0" smtClean="0"/>
              <a:t>楊哲男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2013/08/08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44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5400" b="1" dirty="0" smtClean="0">
                <a:solidFill>
                  <a:schemeClr val="tx1"/>
                </a:solidFill>
              </a:rPr>
              <a:t>What is </a:t>
            </a:r>
            <a:r>
              <a:rPr lang="en-US" altLang="zh-TW" sz="5400" b="1" dirty="0" err="1" smtClean="0">
                <a:solidFill>
                  <a:schemeClr val="tx1"/>
                </a:solidFill>
              </a:rPr>
              <a:t>perfSONAR</a:t>
            </a:r>
            <a:r>
              <a:rPr lang="zh-TW" altLang="en-US" sz="5400" b="1" dirty="0" smtClean="0">
                <a:solidFill>
                  <a:schemeClr val="tx1"/>
                </a:solidFill>
              </a:rPr>
              <a:t>？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9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/>
              <a:t>perfSONAR</a:t>
            </a:r>
            <a:r>
              <a:rPr lang="zh-TW" altLang="en-US" b="1" dirty="0" smtClean="0"/>
              <a:t>介紹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b="1" dirty="0"/>
              <a:t>Perf</a:t>
            </a:r>
            <a:r>
              <a:rPr lang="en-US" altLang="zh-TW" sz="2400" dirty="0"/>
              <a:t>ormance focused </a:t>
            </a:r>
            <a:r>
              <a:rPr lang="en-US" altLang="zh-TW" sz="2400" b="1" dirty="0"/>
              <a:t>S</a:t>
            </a:r>
            <a:r>
              <a:rPr lang="en-US" altLang="zh-TW" sz="2400" dirty="0"/>
              <a:t>ervice </a:t>
            </a:r>
            <a:r>
              <a:rPr lang="en-US" altLang="zh-TW" sz="2400" b="1" dirty="0"/>
              <a:t>O</a:t>
            </a:r>
            <a:r>
              <a:rPr lang="en-US" altLang="zh-TW" sz="2400" dirty="0"/>
              <a:t>riented </a:t>
            </a:r>
            <a:r>
              <a:rPr lang="en-US" altLang="zh-TW" sz="2400" b="1" dirty="0"/>
              <a:t>N</a:t>
            </a:r>
            <a:r>
              <a:rPr lang="en-US" altLang="zh-TW" sz="2400" dirty="0"/>
              <a:t>etwork monitoring </a:t>
            </a:r>
            <a:r>
              <a:rPr lang="en-US" altLang="zh-TW" sz="2400" b="1" dirty="0" err="1"/>
              <a:t>AR</a:t>
            </a:r>
            <a:r>
              <a:rPr lang="en-US" altLang="zh-TW" sz="2400" dirty="0" err="1"/>
              <a:t>chitecture</a:t>
            </a:r>
            <a:endParaRPr lang="en-US" altLang="zh-TW" sz="2400" dirty="0" smtClean="0"/>
          </a:p>
          <a:p>
            <a:r>
              <a:rPr lang="en-US" altLang="zh-TW" sz="2400" dirty="0" err="1"/>
              <a:t>perfSONAR</a:t>
            </a:r>
            <a:r>
              <a:rPr lang="en-US" altLang="zh-TW" sz="2400" dirty="0"/>
              <a:t> </a:t>
            </a:r>
            <a:r>
              <a:rPr lang="zh-TW" altLang="en-US" sz="2400" dirty="0"/>
              <a:t>是一個可跨網域之網路效能監控平台</a:t>
            </a:r>
            <a:r>
              <a:rPr lang="en-US" altLang="zh-TW" sz="2400" dirty="0"/>
              <a:t>, </a:t>
            </a:r>
            <a:r>
              <a:rPr lang="zh-TW" altLang="en-US" sz="2400" dirty="0"/>
              <a:t>使得能更簡單的解決</a:t>
            </a:r>
            <a:r>
              <a:rPr lang="zh-TW" altLang="en-US" sz="2400" dirty="0">
                <a:solidFill>
                  <a:srgbClr val="FF0000"/>
                </a:solidFill>
              </a:rPr>
              <a:t>跨不同網域</a:t>
            </a:r>
            <a:r>
              <a:rPr lang="zh-TW" altLang="en-US" sz="2400" dirty="0"/>
              <a:t>間之點對點網路問題</a:t>
            </a:r>
            <a:r>
              <a:rPr lang="en-US" altLang="zh-TW" sz="2400" dirty="0"/>
              <a:t>. </a:t>
            </a:r>
          </a:p>
          <a:p>
            <a:r>
              <a:rPr lang="zh-TW" altLang="en-US" sz="2400" dirty="0"/>
              <a:t>在一個</a:t>
            </a:r>
            <a:r>
              <a:rPr lang="zh-TW" altLang="en-US" sz="2400" dirty="0" smtClean="0"/>
              <a:t>聯盟化的</a:t>
            </a:r>
            <a:r>
              <a:rPr lang="zh-TW" altLang="en-US" sz="2400" dirty="0"/>
              <a:t>環境下，利用多種不同的</a:t>
            </a:r>
            <a:r>
              <a:rPr lang="en-US" altLang="zh-TW" sz="2400" dirty="0"/>
              <a:t>Services</a:t>
            </a:r>
            <a:r>
              <a:rPr lang="zh-TW" altLang="en-US" sz="2400" dirty="0"/>
              <a:t>來做為效能量測之用</a:t>
            </a:r>
            <a:endParaRPr lang="en-US" altLang="zh-TW" sz="2400" dirty="0"/>
          </a:p>
          <a:p>
            <a:r>
              <a:rPr lang="en-US" altLang="zh-TW" sz="2400" dirty="0"/>
              <a:t>On-demand</a:t>
            </a:r>
            <a:r>
              <a:rPr lang="zh-TW" altLang="en-US" sz="2400" dirty="0"/>
              <a:t>的效能量測</a:t>
            </a:r>
            <a:r>
              <a:rPr lang="zh-TW" altLang="en-US" sz="2400" dirty="0" smtClean="0"/>
              <a:t>系統</a:t>
            </a:r>
            <a:endParaRPr lang="en-US" altLang="zh-TW" sz="2400" dirty="0" smtClean="0"/>
          </a:p>
          <a:p>
            <a:r>
              <a:rPr lang="zh-TW" altLang="en-US" sz="2400" dirty="0"/>
              <a:t>根據共通的</a:t>
            </a:r>
            <a:r>
              <a:rPr lang="zh-TW" altLang="en-US" sz="2400" dirty="0" smtClean="0"/>
              <a:t>標準</a:t>
            </a:r>
            <a:r>
              <a:rPr lang="en-US" altLang="zh-TW" sz="2400" dirty="0" smtClean="0"/>
              <a:t>(OGF NM-WG)</a:t>
            </a:r>
            <a:r>
              <a:rPr lang="zh-TW" altLang="en-US" sz="2400" dirty="0" smtClean="0"/>
              <a:t>，可自行開發所需程式</a:t>
            </a:r>
            <a:endParaRPr lang="en-US" altLang="zh-TW" sz="2400" dirty="0"/>
          </a:p>
          <a:p>
            <a:r>
              <a:rPr lang="zh-TW" altLang="en-US" sz="2400" dirty="0"/>
              <a:t>大家可互相分享</a:t>
            </a:r>
            <a:r>
              <a:rPr lang="zh-TW" altLang="en-US" sz="2400" dirty="0" smtClean="0"/>
              <a:t>資料</a:t>
            </a:r>
            <a:endParaRPr lang="en-US" altLang="zh-TW" sz="2400" dirty="0" smtClean="0"/>
          </a:p>
          <a:p>
            <a:r>
              <a:rPr lang="en-US" altLang="zh-TW" sz="2400" dirty="0"/>
              <a:t>Implementation</a:t>
            </a:r>
          </a:p>
          <a:p>
            <a:pPr lvl="1"/>
            <a:r>
              <a:rPr lang="en-US" altLang="zh-TW" sz="2000" dirty="0" err="1" smtClean="0"/>
              <a:t>perfSONAR</a:t>
            </a:r>
            <a:r>
              <a:rPr lang="en-US" altLang="zh-TW" sz="2000" dirty="0" smtClean="0"/>
              <a:t>-PS </a:t>
            </a:r>
            <a:r>
              <a:rPr lang="en-US" altLang="zh-TW" sz="2000" dirty="0"/>
              <a:t>(developed by </a:t>
            </a:r>
            <a:r>
              <a:rPr lang="en-US" altLang="zh-TW" sz="2000" dirty="0" smtClean="0"/>
              <a:t>US)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perfSONAR</a:t>
            </a:r>
            <a:r>
              <a:rPr lang="en-US" altLang="zh-TW" sz="2000" dirty="0" smtClean="0"/>
              <a:t>-MDM </a:t>
            </a:r>
            <a:r>
              <a:rPr lang="en-US" altLang="zh-TW" sz="2000" dirty="0"/>
              <a:t>(developed by </a:t>
            </a:r>
            <a:r>
              <a:rPr lang="en-US" altLang="zh-TW" sz="2000" dirty="0" smtClean="0"/>
              <a:t>EU)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68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082006"/>
            <a:ext cx="2514600" cy="2982912"/>
            <a:chOff x="96" y="857"/>
            <a:chExt cx="1584" cy="1879"/>
          </a:xfrm>
          <a:solidFill>
            <a:srgbClr val="BCE0E4"/>
          </a:solidFill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96" y="1056"/>
              <a:ext cx="1584" cy="16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" charset="0"/>
                <a:buNone/>
                <a:defRPr/>
              </a:pPr>
              <a:endParaRPr lang="en-US">
                <a:solidFill>
                  <a:schemeClr val="bg1"/>
                </a:solidFill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240" y="1104"/>
              <a:ext cx="1344" cy="48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Measurement Points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432" y="857"/>
              <a:ext cx="92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Data Services</a:t>
              </a:r>
              <a:endParaRPr lang="en-US" dirty="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240" y="1680"/>
              <a:ext cx="1344" cy="48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Measurement</a:t>
              </a:r>
            </a:p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Archives</a:t>
              </a: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192" y="2208"/>
              <a:ext cx="1392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400" dirty="0">
                  <a:latin typeface="Helvetica" charset="0"/>
                  <a:ea typeface="ＭＳ Ｐゴシック" charset="-128"/>
                  <a:cs typeface="ＭＳ Ｐゴシック" charset="-128"/>
                </a:rPr>
                <a:t>Transformations</a:t>
              </a:r>
              <a:endParaRPr lang="en-US" sz="1600" dirty="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0400" y="1483518"/>
            <a:ext cx="2971800" cy="4114800"/>
            <a:chOff x="3648" y="816"/>
            <a:chExt cx="1872" cy="2592"/>
          </a:xfrm>
          <a:solidFill>
            <a:srgbClr val="BCE0E4"/>
          </a:solidFill>
        </p:grpSpPr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3648" y="1008"/>
              <a:ext cx="1872" cy="24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" charset="0"/>
                <a:buNone/>
                <a:defRPr/>
              </a:pPr>
              <a:endParaRPr lang="en-US">
                <a:solidFill>
                  <a:schemeClr val="bg1"/>
                </a:solidFill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648" y="1344"/>
              <a:ext cx="1872" cy="110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" charset="0"/>
                <a:buNone/>
                <a:defRPr/>
              </a:pPr>
              <a:endParaRPr lang="en-US">
                <a:solidFill>
                  <a:schemeClr val="bg1"/>
                </a:solidFill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3984" y="2064"/>
              <a:ext cx="1200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400">
                  <a:latin typeface="Helvetica" charset="0"/>
                  <a:ea typeface="ＭＳ Ｐゴシック" charset="-128"/>
                  <a:cs typeface="ＭＳ Ｐゴシック" charset="-128"/>
                </a:rPr>
                <a:t>Service Configuration</a:t>
              </a:r>
              <a:endParaRPr lang="en-US" sz="160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080" y="2688"/>
              <a:ext cx="1032" cy="57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 err="1">
                  <a:latin typeface="Helvetica" charset="0"/>
                  <a:ea typeface="ＭＳ Ｐゴシック" charset="-128"/>
                  <a:cs typeface="ＭＳ Ｐゴシック" charset="-128"/>
                </a:rPr>
                <a:t>Auth(n/z</a:t>
              </a: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)</a:t>
              </a:r>
            </a:p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Services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4149" y="816"/>
              <a:ext cx="87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Infrastructure</a:t>
              </a:r>
              <a:endParaRPr lang="en-US" dirty="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3942" y="1084"/>
              <a:ext cx="1296" cy="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>
                  <a:latin typeface="Helvetica" charset="0"/>
                  <a:ea typeface="ＭＳ Ｐゴシック" charset="-128"/>
                  <a:cs typeface="ＭＳ Ｐゴシック" charset="-128"/>
                </a:rPr>
                <a:t>Information Services</a:t>
              </a:r>
              <a:endParaRPr lang="en-US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4104" y="1728"/>
              <a:ext cx="960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>
                  <a:latin typeface="Helvetica" charset="0"/>
                  <a:ea typeface="ＭＳ Ｐゴシック" charset="-128"/>
                  <a:cs typeface="ＭＳ Ｐゴシック" charset="-128"/>
                </a:rPr>
                <a:t>Topology</a:t>
              </a:r>
              <a:endParaRPr lang="en-US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4056" y="1392"/>
              <a:ext cx="1056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Service Lookup</a:t>
              </a:r>
              <a:endParaRPr lang="en-US" dirty="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324600" y="2093118"/>
            <a:ext cx="2362200" cy="2895600"/>
            <a:chOff x="1920" y="816"/>
            <a:chExt cx="1488" cy="1824"/>
          </a:xfrm>
          <a:solidFill>
            <a:srgbClr val="BCE0E4"/>
          </a:solidFill>
        </p:grpSpPr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1920" y="1008"/>
              <a:ext cx="1488" cy="16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" charset="0"/>
                <a:buNone/>
                <a:defRPr/>
              </a:pPr>
              <a:endParaRPr lang="en-US">
                <a:solidFill>
                  <a:schemeClr val="bg1"/>
                </a:solidFill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1991" y="816"/>
              <a:ext cx="135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Analysis/Visualization</a:t>
              </a:r>
              <a:endParaRPr lang="en-US" dirty="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2100" y="1152"/>
              <a:ext cx="1129" cy="36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User GUIs</a:t>
              </a:r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2052" y="1584"/>
              <a:ext cx="1225" cy="41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Web Pages</a:t>
              </a:r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2195" y="2064"/>
              <a:ext cx="937" cy="41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Times" charset="0"/>
                <a:buNone/>
                <a:defRPr/>
              </a:pPr>
              <a:r>
                <a:rPr lang="en-US" sz="1600" dirty="0">
                  <a:latin typeface="Helvetica" charset="0"/>
                  <a:ea typeface="ＭＳ Ｐゴシック" charset="-128"/>
                  <a:cs typeface="ＭＳ Ｐゴシック" charset="-128"/>
                </a:rPr>
                <a:t>NOC Alarms</a:t>
              </a:r>
            </a:p>
          </p:txBody>
        </p:sp>
      </p:grpSp>
      <p:sp>
        <p:nvSpPr>
          <p:cNvPr id="26" name="標題 1"/>
          <p:cNvSpPr txBox="1">
            <a:spLocks/>
          </p:cNvSpPr>
          <p:nvPr/>
        </p:nvSpPr>
        <p:spPr>
          <a:xfrm>
            <a:off x="183184" y="484981"/>
            <a:ext cx="8065467" cy="9985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defRPr/>
            </a:pPr>
            <a:endParaRPr lang="en-US" altLang="zh-TW" sz="2800" b="1" dirty="0">
              <a:solidFill>
                <a:srgbClr val="D7000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 err="1"/>
              <a:t>perfSONAR</a:t>
            </a:r>
            <a:r>
              <a:rPr lang="en-US" altLang="zh-TW" sz="2800" b="1" dirty="0"/>
              <a:t> Architecture Overview</a:t>
            </a:r>
          </a:p>
        </p:txBody>
      </p:sp>
    </p:spTree>
    <p:extLst>
      <p:ext uri="{BB962C8B-B14F-4D97-AF65-F5344CB8AC3E}">
        <p14:creationId xmlns:p14="http://schemas.microsoft.com/office/powerpoint/2010/main" val="17810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/>
              <a:t>perfSONAR</a:t>
            </a:r>
            <a:r>
              <a:rPr lang="en-US" altLang="zh-TW" b="1" dirty="0" smtClean="0"/>
              <a:t> Toolkit</a:t>
            </a:r>
            <a:endParaRPr lang="zh-TW" altLang="en-US" b="1" dirty="0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/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sz="2400" dirty="0" smtClean="0"/>
              <a:t>Live-CD disk</a:t>
            </a:r>
          </a:p>
          <a:p>
            <a:r>
              <a:rPr lang="zh-TW" altLang="en-US" sz="2400" dirty="0"/>
              <a:t>包含</a:t>
            </a:r>
            <a:r>
              <a:rPr lang="zh-TW" altLang="en-US" sz="2400" dirty="0" smtClean="0"/>
              <a:t>了</a:t>
            </a:r>
            <a:r>
              <a:rPr lang="en-US" altLang="zh-TW" sz="2400" dirty="0" smtClean="0"/>
              <a:t>BWCTL</a:t>
            </a:r>
            <a:r>
              <a:rPr lang="en-US" altLang="zh-TW" sz="2400" dirty="0"/>
              <a:t>, OWAMP, NDT, NPAD, </a:t>
            </a:r>
            <a:r>
              <a:rPr lang="en-US" altLang="zh-TW" sz="2400" dirty="0" err="1"/>
              <a:t>Pinger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Traceroute</a:t>
            </a:r>
            <a:r>
              <a:rPr lang="en-US" altLang="zh-TW" sz="2400" dirty="0"/>
              <a:t>, Reverse </a:t>
            </a:r>
            <a:r>
              <a:rPr lang="en-US" altLang="zh-TW" sz="2400" dirty="0" smtClean="0"/>
              <a:t>CGIs</a:t>
            </a:r>
            <a:r>
              <a:rPr lang="zh-TW" altLang="en-US" sz="2400" dirty="0" smtClean="0"/>
              <a:t>等工具</a:t>
            </a:r>
            <a:endParaRPr lang="en-US" altLang="zh-TW" sz="2400" dirty="0" smtClean="0"/>
          </a:p>
          <a:p>
            <a:r>
              <a:rPr lang="zh-TW" altLang="en-US" sz="2400" dirty="0" smtClean="0"/>
              <a:t>目前穩定</a:t>
            </a:r>
            <a:r>
              <a:rPr lang="zh-TW" altLang="en-US" sz="2400" dirty="0"/>
              <a:t>版本</a:t>
            </a:r>
            <a:r>
              <a:rPr lang="en-US" altLang="zh-TW" sz="2400" dirty="0"/>
              <a:t>:</a:t>
            </a:r>
            <a:r>
              <a:rPr lang="en-US" altLang="zh-TW" sz="2400" dirty="0" err="1"/>
              <a:t>pS</a:t>
            </a:r>
            <a:r>
              <a:rPr lang="en-US" altLang="zh-TW" sz="2400" dirty="0"/>
              <a:t>-Performance Toolkit </a:t>
            </a:r>
            <a:r>
              <a:rPr lang="en-US" altLang="zh-TW" sz="2400" dirty="0" smtClean="0"/>
              <a:t>3.3</a:t>
            </a:r>
          </a:p>
          <a:p>
            <a:r>
              <a:rPr lang="zh-TW" altLang="en-US" sz="2400" dirty="0" smtClean="0"/>
              <a:t>其他安裝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內建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Apache2</a:t>
            </a:r>
            <a:r>
              <a:rPr lang="en-US" altLang="zh-TW" sz="2000" dirty="0"/>
              <a:t> - Web server with supporting modules and extensions</a:t>
            </a:r>
          </a:p>
          <a:p>
            <a:pPr lvl="1"/>
            <a:r>
              <a:rPr lang="en-US" altLang="zh-TW" sz="2000" dirty="0"/>
              <a:t>MySQL - Relational database management system</a:t>
            </a:r>
          </a:p>
          <a:p>
            <a:pPr lvl="1"/>
            <a:r>
              <a:rPr lang="en-US" altLang="zh-TW" sz="2000" dirty="0"/>
              <a:t>NTP - Network Time </a:t>
            </a:r>
            <a:r>
              <a:rPr lang="en-US" altLang="zh-TW" sz="2000" dirty="0" smtClean="0"/>
              <a:t>Protocol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重要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TW" sz="2000" dirty="0"/>
              <a:t>Oracle DB XML - XML Database</a:t>
            </a:r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7835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NDT</a:t>
            </a:r>
            <a:r>
              <a:rPr lang="zh-TW" altLang="en-US" b="1" dirty="0" smtClean="0"/>
              <a:t>介紹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TW" altLang="en-US"/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sz="2400" dirty="0" smtClean="0"/>
              <a:t>NDT </a:t>
            </a:r>
            <a:r>
              <a:rPr lang="en-US" altLang="zh-TW" sz="2400" dirty="0"/>
              <a:t>(Network Diagnostic Tool) </a:t>
            </a:r>
            <a:r>
              <a:rPr lang="zh-TW" altLang="en-US" sz="2400" dirty="0"/>
              <a:t>是一 </a:t>
            </a:r>
            <a:r>
              <a:rPr lang="en-US" altLang="zh-TW" sz="2400" dirty="0"/>
              <a:t>Client/Server </a:t>
            </a:r>
            <a:r>
              <a:rPr lang="zh-TW" altLang="en-US" sz="2400" dirty="0"/>
              <a:t>架構的測試工具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r>
              <a:rPr lang="zh-TW" altLang="en-US" sz="2400" dirty="0" smtClean="0"/>
              <a:t>包含</a:t>
            </a:r>
            <a:r>
              <a:rPr lang="en-US" altLang="zh-TW" sz="2400" dirty="0"/>
              <a:t>Client</a:t>
            </a:r>
            <a:r>
              <a:rPr lang="zh-TW" altLang="en-US" sz="2400" dirty="0"/>
              <a:t>端的 </a:t>
            </a:r>
            <a:r>
              <a:rPr lang="en-US" altLang="zh-TW" sz="2400" dirty="0"/>
              <a:t>JAVA Applet</a:t>
            </a:r>
            <a:r>
              <a:rPr lang="zh-TW" altLang="en-US" sz="2400" dirty="0"/>
              <a:t>與</a:t>
            </a:r>
            <a:r>
              <a:rPr lang="en-US" altLang="zh-TW" sz="2400" dirty="0"/>
              <a:t>Server</a:t>
            </a:r>
            <a:r>
              <a:rPr lang="zh-TW" altLang="en-US" sz="2400" dirty="0"/>
              <a:t>端的</a:t>
            </a:r>
            <a:r>
              <a:rPr lang="en-US" altLang="zh-TW" sz="2400" dirty="0"/>
              <a:t>Web Server</a:t>
            </a:r>
            <a:r>
              <a:rPr lang="zh-TW" altLang="en-US" sz="2400" dirty="0"/>
              <a:t>及</a:t>
            </a:r>
            <a:r>
              <a:rPr lang="en-US" altLang="zh-TW" sz="2400" dirty="0"/>
              <a:t>Testing/Analysis Engine</a:t>
            </a:r>
            <a:r>
              <a:rPr lang="zh-TW" altLang="en-US" sz="2400" dirty="0"/>
              <a:t>，用來</a:t>
            </a:r>
            <a:r>
              <a:rPr lang="zh-TW" altLang="en-US" sz="2400" dirty="0" smtClean="0"/>
              <a:t>快速、簡易</a:t>
            </a:r>
            <a:r>
              <a:rPr lang="zh-TW" altLang="en-US" sz="2400" dirty="0"/>
              <a:t>的鑑別出網路效能以及瓶頸</a:t>
            </a:r>
            <a:r>
              <a:rPr lang="zh-TW" altLang="en-US" sz="2400" dirty="0" smtClean="0"/>
              <a:t>點</a:t>
            </a:r>
            <a:endParaRPr lang="en-US" altLang="zh-TW" sz="2400" dirty="0" smtClean="0"/>
          </a:p>
          <a:p>
            <a:r>
              <a:rPr lang="zh-TW" altLang="en-US" sz="2400" dirty="0"/>
              <a:t>可</a:t>
            </a:r>
            <a:r>
              <a:rPr lang="zh-TW" altLang="en-US" sz="2400" dirty="0" smtClean="0"/>
              <a:t>給予</a:t>
            </a:r>
            <a:r>
              <a:rPr lang="zh-TW" altLang="en-US" sz="2400" dirty="0"/>
              <a:t>適當的建議</a:t>
            </a:r>
            <a:r>
              <a:rPr lang="zh-TW" altLang="en-US" sz="2400" dirty="0" smtClean="0"/>
              <a:t>，經由</a:t>
            </a:r>
            <a:r>
              <a:rPr lang="en-US" altLang="zh-TW" sz="2400" dirty="0"/>
              <a:t>Multi-Level Report</a:t>
            </a:r>
            <a:r>
              <a:rPr lang="zh-TW" altLang="en-US" sz="2400" dirty="0"/>
              <a:t>的機制</a:t>
            </a:r>
            <a:r>
              <a:rPr lang="zh-TW" altLang="en-US" sz="2400" dirty="0" smtClean="0"/>
              <a:t>，提供</a:t>
            </a:r>
            <a:r>
              <a:rPr lang="zh-TW" altLang="en-US" sz="2400" dirty="0"/>
              <a:t>了不同詳細程度的回報</a:t>
            </a:r>
            <a:r>
              <a:rPr lang="zh-TW" altLang="en-US" sz="2400" dirty="0" smtClean="0"/>
              <a:t>，讓</a:t>
            </a:r>
            <a:r>
              <a:rPr lang="zh-TW" altLang="en-US" sz="2400" dirty="0"/>
              <a:t>各種使用者能有效率的獲得所需</a:t>
            </a:r>
            <a:r>
              <a:rPr lang="zh-TW" altLang="en-US" sz="2400" dirty="0" smtClean="0"/>
              <a:t>資訊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2282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BWCTL</a:t>
            </a:r>
            <a:r>
              <a:rPr lang="zh-TW" altLang="en-US" b="1" dirty="0" smtClean="0"/>
              <a:t>介紹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TW" altLang="en-US"/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sz="2400" dirty="0"/>
              <a:t>BWCTL(Bandwidth Control)</a:t>
            </a:r>
            <a:r>
              <a:rPr lang="zh-TW" altLang="en-US" sz="2400" dirty="0"/>
              <a:t>是以</a:t>
            </a:r>
            <a:r>
              <a:rPr lang="en-US" altLang="zh-TW" sz="2400" dirty="0" err="1">
                <a:solidFill>
                  <a:srgbClr val="FF0000"/>
                </a:solidFill>
              </a:rPr>
              <a:t>Iperf</a:t>
            </a:r>
            <a:r>
              <a:rPr lang="zh-TW" altLang="en-US" sz="2400" dirty="0"/>
              <a:t>為開發基礎的一套</a:t>
            </a:r>
            <a:r>
              <a:rPr lang="en-US" altLang="zh-TW" sz="2400" dirty="0"/>
              <a:t>client-server</a:t>
            </a:r>
            <a:r>
              <a:rPr lang="zh-TW" altLang="en-US" sz="2400" dirty="0" smtClean="0"/>
              <a:t>應用程式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運用</a:t>
            </a:r>
            <a:r>
              <a:rPr lang="zh-TW" altLang="en-US" sz="2400" dirty="0">
                <a:solidFill>
                  <a:srgbClr val="FF0000"/>
                </a:solidFill>
              </a:rPr>
              <a:t>排程</a:t>
            </a:r>
            <a:r>
              <a:rPr lang="zh-TW" altLang="en-US" sz="2400" dirty="0"/>
              <a:t>的方式來達到網路頻寬的正確量</a:t>
            </a:r>
            <a:r>
              <a:rPr lang="zh-TW" altLang="en-US" sz="2400" dirty="0" smtClean="0"/>
              <a:t>測</a:t>
            </a:r>
            <a:endParaRPr lang="en-US" altLang="zh-TW" sz="2400" dirty="0" smtClean="0"/>
          </a:p>
          <a:p>
            <a:r>
              <a:rPr lang="zh-TW" altLang="en-US" sz="2400" dirty="0" smtClean="0"/>
              <a:t>能夠</a:t>
            </a:r>
            <a:r>
              <a:rPr lang="zh-TW" altLang="en-US" sz="2400" dirty="0"/>
              <a:t>藉由各種參數的調校，來量測目前</a:t>
            </a:r>
            <a:r>
              <a:rPr lang="en-US" altLang="zh-TW" sz="2400" dirty="0"/>
              <a:t>TCP</a:t>
            </a:r>
            <a:r>
              <a:rPr lang="zh-TW" altLang="en-US" sz="2400" dirty="0"/>
              <a:t>、</a:t>
            </a:r>
            <a:r>
              <a:rPr lang="en-US" altLang="zh-TW" sz="2400" dirty="0"/>
              <a:t>UDP bandwidth</a:t>
            </a:r>
            <a:r>
              <a:rPr lang="zh-TW" altLang="en-US" sz="2400" dirty="0"/>
              <a:t>、</a:t>
            </a:r>
            <a:r>
              <a:rPr lang="en-US" altLang="zh-TW" sz="2400" dirty="0"/>
              <a:t>Jitter</a:t>
            </a:r>
            <a:r>
              <a:rPr lang="zh-TW" altLang="en-US" sz="2400" dirty="0"/>
              <a:t>、</a:t>
            </a:r>
            <a:r>
              <a:rPr lang="en-US" altLang="zh-TW" sz="2400" dirty="0" smtClean="0"/>
              <a:t>delay</a:t>
            </a:r>
            <a:r>
              <a:rPr lang="zh-TW" altLang="en-US" dirty="0"/>
              <a:t> 、 </a:t>
            </a:r>
            <a:r>
              <a:rPr lang="en-US" altLang="zh-TW" sz="2400" dirty="0" smtClean="0"/>
              <a:t>datagram </a:t>
            </a:r>
            <a:r>
              <a:rPr lang="en-US" altLang="zh-TW" sz="2400" dirty="0"/>
              <a:t>loss…</a:t>
            </a:r>
            <a:r>
              <a:rPr lang="zh-TW" altLang="en-US" sz="2400" dirty="0" smtClean="0"/>
              <a:t>等</a:t>
            </a:r>
            <a:endParaRPr lang="en-US" altLang="zh-TW" sz="2400" dirty="0" smtClean="0"/>
          </a:p>
          <a:p>
            <a:r>
              <a:rPr lang="zh-TW" altLang="en-US" sz="2400" dirty="0" smtClean="0"/>
              <a:t>可量測</a:t>
            </a:r>
            <a:r>
              <a:rPr lang="en-US" altLang="zh-TW" sz="2400" dirty="0" smtClean="0"/>
              <a:t>IPv4</a:t>
            </a:r>
            <a:r>
              <a:rPr lang="zh-TW" altLang="en-US" sz="2400" dirty="0"/>
              <a:t>、</a:t>
            </a:r>
            <a:r>
              <a:rPr lang="en-US" altLang="zh-TW" sz="2400" dirty="0"/>
              <a:t>IPv6</a:t>
            </a:r>
            <a:r>
              <a:rPr lang="zh-TW" altLang="en-US" sz="2400" dirty="0"/>
              <a:t>上的</a:t>
            </a:r>
            <a:r>
              <a:rPr lang="en-US" altLang="zh-TW" sz="2400" dirty="0"/>
              <a:t>TCP/UDP…</a:t>
            </a:r>
            <a:r>
              <a:rPr lang="zh-TW" altLang="en-US" sz="2400" dirty="0"/>
              <a:t>等網路頻寬效能量</a:t>
            </a:r>
            <a:r>
              <a:rPr lang="zh-TW" altLang="en-US" sz="2400" dirty="0" smtClean="0"/>
              <a:t>測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8318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修改</a:t>
            </a:r>
            <a:r>
              <a:rPr lang="en-US" altLang="zh-TW" b="1" dirty="0" smtClean="0"/>
              <a:t>TCP Buffer size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err="1"/>
              <a:t>net.core.rmem_max</a:t>
            </a:r>
            <a:r>
              <a:rPr lang="en-US" altLang="zh-TW" dirty="0"/>
              <a:t> = 33554432</a:t>
            </a:r>
          </a:p>
          <a:p>
            <a:r>
              <a:rPr lang="en-US" altLang="zh-TW" dirty="0" err="1"/>
              <a:t>net.core.wmem_max</a:t>
            </a:r>
            <a:r>
              <a:rPr lang="en-US" altLang="zh-TW" dirty="0"/>
              <a:t> = 33554432</a:t>
            </a:r>
          </a:p>
          <a:p>
            <a:r>
              <a:rPr lang="en-US" altLang="zh-TW" dirty="0"/>
              <a:t>net.ipv4.tcp_rmem = 4096 87380 16777216</a:t>
            </a:r>
          </a:p>
          <a:p>
            <a:r>
              <a:rPr lang="en-US" altLang="zh-TW" dirty="0"/>
              <a:t>net.ipv4.tcp_wmem = 4096 87380 16777216</a:t>
            </a:r>
          </a:p>
          <a:p>
            <a:r>
              <a:rPr lang="en-US" altLang="zh-TW" dirty="0" err="1"/>
              <a:t>net.core.netdev_max_backlog</a:t>
            </a:r>
            <a:r>
              <a:rPr lang="en-US" altLang="zh-TW" dirty="0"/>
              <a:t> = 30000</a:t>
            </a:r>
          </a:p>
          <a:p>
            <a:r>
              <a:rPr lang="en-US" altLang="zh-TW" dirty="0"/>
              <a:t>net.ipv4.tcp_no_metrics_save = 1</a:t>
            </a:r>
          </a:p>
          <a:p>
            <a:r>
              <a:rPr lang="en-US" altLang="zh-TW" dirty="0"/>
              <a:t>net.ipv4.tcp_congestion_control = </a:t>
            </a:r>
            <a:r>
              <a:rPr lang="en-US" altLang="zh-TW" dirty="0" err="1"/>
              <a:t>htcp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5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sz="5400" b="1" dirty="0" smtClean="0">
                <a:solidFill>
                  <a:schemeClr val="tx1"/>
                </a:solidFill>
              </a:rPr>
              <a:t>建置方法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65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/>
              <a:t>系統要求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TW" altLang="en-US"/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sz="2400" dirty="0" smtClean="0"/>
              <a:t>CPU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en-US" altLang="zh-TW" sz="2000" dirty="0"/>
              <a:t>Single Core CPU: 2.6 GHz or better</a:t>
            </a:r>
          </a:p>
          <a:p>
            <a:pPr lvl="1"/>
            <a:r>
              <a:rPr lang="en-US" altLang="zh-TW" sz="2000" dirty="0"/>
              <a:t>Dual Core CPU: 1.8 GHz or </a:t>
            </a:r>
            <a:r>
              <a:rPr lang="en-US" altLang="zh-TW" sz="2000" dirty="0" smtClean="0"/>
              <a:t>better</a:t>
            </a:r>
            <a:endParaRPr lang="en-US" altLang="zh-TW" sz="2000" dirty="0"/>
          </a:p>
          <a:p>
            <a:r>
              <a:rPr lang="zh-TW" altLang="en-US" sz="2400" dirty="0" smtClean="0"/>
              <a:t>記憶體</a:t>
            </a:r>
            <a:r>
              <a:rPr lang="en-US" altLang="zh-TW" sz="2400" dirty="0" smtClean="0"/>
              <a:t>2GB</a:t>
            </a:r>
            <a:r>
              <a:rPr lang="zh-TW" altLang="en-US" sz="2400" dirty="0" smtClean="0"/>
              <a:t>以上</a:t>
            </a:r>
            <a:endParaRPr lang="en-US" altLang="zh-TW" sz="2400" dirty="0" smtClean="0"/>
          </a:p>
          <a:p>
            <a:r>
              <a:rPr lang="en-US" altLang="zh-TW" sz="2400" dirty="0" smtClean="0"/>
              <a:t>500GB</a:t>
            </a:r>
            <a:r>
              <a:rPr lang="zh-TW" altLang="en-US" sz="2400" dirty="0" smtClean="0"/>
              <a:t>以上之硬碟空間</a:t>
            </a:r>
            <a:r>
              <a:rPr lang="en-US" altLang="zh-TW" sz="2400" dirty="0"/>
              <a:t> </a:t>
            </a:r>
            <a:endParaRPr lang="en-US" altLang="zh-TW" sz="2400" dirty="0" smtClean="0"/>
          </a:p>
          <a:p>
            <a:r>
              <a:rPr lang="en-US" altLang="zh-TW" sz="2400" dirty="0"/>
              <a:t>Network Interface </a:t>
            </a:r>
            <a:r>
              <a:rPr lang="en-US" altLang="zh-TW" sz="2400" dirty="0" smtClean="0"/>
              <a:t>Cards</a:t>
            </a:r>
            <a:r>
              <a:rPr lang="zh-TW" altLang="en-US" sz="2400" dirty="0" smtClean="0"/>
              <a:t>：速度為</a:t>
            </a:r>
            <a:r>
              <a:rPr lang="en-US" altLang="zh-TW" sz="2400" dirty="0" smtClean="0"/>
              <a:t>1Gbps</a:t>
            </a:r>
            <a:r>
              <a:rPr lang="zh-TW" altLang="en-US" sz="2400" dirty="0" smtClean="0"/>
              <a:t>以上或</a:t>
            </a:r>
            <a:r>
              <a:rPr lang="en-US" altLang="zh-TW" sz="2400" dirty="0" smtClean="0"/>
              <a:t>10Gpbs</a:t>
            </a:r>
            <a:r>
              <a:rPr lang="zh-TW" altLang="en-US" sz="2400" dirty="0" smtClean="0"/>
              <a:t>之網卡，</a:t>
            </a:r>
            <a:r>
              <a:rPr lang="zh-TW" altLang="en-US" sz="2400" dirty="0"/>
              <a:t>建議使用非</a:t>
            </a:r>
            <a:r>
              <a:rPr lang="en-US" altLang="zh-TW" sz="2400" dirty="0"/>
              <a:t>on-board</a:t>
            </a:r>
            <a:r>
              <a:rPr lang="zh-TW" altLang="en-US" sz="2400" dirty="0"/>
              <a:t>的網</a:t>
            </a:r>
            <a:r>
              <a:rPr lang="zh-TW" altLang="en-US" sz="2400" dirty="0" smtClean="0"/>
              <a:t>卡</a:t>
            </a:r>
            <a:endParaRPr lang="en-US" altLang="zh-TW" sz="2400" dirty="0"/>
          </a:p>
          <a:p>
            <a:r>
              <a:rPr lang="zh-TW" altLang="en-US" sz="2400" dirty="0" smtClean="0"/>
              <a:t>安裝媒介：</a:t>
            </a:r>
            <a:endParaRPr lang="en-US" altLang="zh-TW" sz="2400" dirty="0" smtClean="0"/>
          </a:p>
          <a:p>
            <a:pPr lvl="1"/>
            <a:r>
              <a:rPr lang="en-US" altLang="zh-TW" sz="2000" b="1" dirty="0" err="1" smtClean="0"/>
              <a:t>Netinstall</a:t>
            </a:r>
            <a:r>
              <a:rPr lang="en-US" altLang="zh-TW" sz="2000" b="1" dirty="0" smtClean="0"/>
              <a:t> CD(</a:t>
            </a:r>
            <a:r>
              <a:rPr lang="zh-TW" altLang="en-US" sz="2000" b="1" dirty="0" smtClean="0"/>
              <a:t>建議</a:t>
            </a:r>
            <a:r>
              <a:rPr lang="en-US" altLang="zh-TW" sz="2000" b="1" dirty="0" smtClean="0"/>
              <a:t>)</a:t>
            </a:r>
          </a:p>
          <a:p>
            <a:pPr lvl="1"/>
            <a:r>
              <a:rPr lang="en-US" altLang="zh-TW" sz="2000" dirty="0" smtClean="0"/>
              <a:t>Live CD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zh-TW" altLang="en-US" sz="2400" b="1" dirty="0"/>
              <a:t>不建議使用</a:t>
            </a:r>
            <a:r>
              <a:rPr lang="en-US" altLang="zh-TW" sz="2400" b="1" dirty="0"/>
              <a:t>VM</a:t>
            </a:r>
            <a:r>
              <a:rPr lang="zh-TW" altLang="en-US" sz="2400" b="1" dirty="0"/>
              <a:t>系統來裝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9160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/>
              <a:t>Firewall Ports</a:t>
            </a:r>
            <a:endParaRPr lang="zh-TW" altLang="en-US" sz="4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7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81873"/>
              </p:ext>
            </p:extLst>
          </p:nvPr>
        </p:nvGraphicFramePr>
        <p:xfrm>
          <a:off x="107504" y="1412776"/>
          <a:ext cx="4716016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616"/>
                <a:gridCol w="1242392"/>
                <a:gridCol w="845840"/>
                <a:gridCol w="1512168"/>
              </a:tblGrid>
              <a:tr h="266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Service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Protocol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Local Ports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Direction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61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SNMP MA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8065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Incoming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6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9990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61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Traceroute MA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 (control), TCP/UDP/ICMP (measurement)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8086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Incoming/Outgoing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779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8087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PingER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 (control), ICMP (measurement)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8075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 (control), outgoing (measurement)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614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perfSONAR-BUOY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8085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6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8569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Incoming/Outgoing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6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8570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614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Lookup Service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8090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Incoming/Outgoing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6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8095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6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9995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61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BWCTL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4823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Incoming/Outgoing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6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TCP/UDP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TCP/UDP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6001-6200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5001-5600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66379"/>
              </p:ext>
            </p:extLst>
          </p:nvPr>
        </p:nvGraphicFramePr>
        <p:xfrm>
          <a:off x="4895528" y="1412776"/>
          <a:ext cx="4139952" cy="4887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988"/>
                <a:gridCol w="909228"/>
                <a:gridCol w="864096"/>
                <a:gridCol w="1331640"/>
              </a:tblGrid>
              <a:tr h="276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Service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Protocol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Local Ports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Direction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OWAMP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861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Incoming/Outgoing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UDP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8760-8960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425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NDT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3001-3003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Incoming/Outgoing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7123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NPAD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4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8001-8020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Incoming/Outgoing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Apache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443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SSH (Optional)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NTP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UDP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DNS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UDP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4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ICMP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-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Incoming/Outgoing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Echo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TCP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Incoming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Ping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ICMP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33434-33534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Incoming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9872" y="2852936"/>
            <a:ext cx="5482952" cy="535514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9872" y="3426998"/>
            <a:ext cx="5482952" cy="3412976"/>
          </a:xfrm>
        </p:spPr>
        <p:txBody>
          <a:bodyPr>
            <a:normAutofit/>
          </a:bodyPr>
          <a:lstStyle/>
          <a:p>
            <a:r>
              <a:rPr lang="en-US" altLang="zh-TW" sz="2000" dirty="0" err="1"/>
              <a:t>perfSONAR</a:t>
            </a:r>
            <a:r>
              <a:rPr lang="en-US" altLang="zh-TW" sz="2000" dirty="0"/>
              <a:t> Toolkit</a:t>
            </a:r>
            <a:r>
              <a:rPr lang="zh-TW" altLang="en-US" sz="2000" dirty="0"/>
              <a:t>介紹</a:t>
            </a:r>
            <a:endParaRPr lang="en-US" altLang="zh-TW" sz="2000" dirty="0"/>
          </a:p>
          <a:p>
            <a:pPr lvl="1"/>
            <a:r>
              <a:rPr lang="zh-TW" altLang="en-US" sz="2000" dirty="0"/>
              <a:t>動機</a:t>
            </a:r>
            <a:endParaRPr lang="en-US" altLang="zh-TW" sz="2000" dirty="0"/>
          </a:p>
          <a:p>
            <a:pPr lvl="1"/>
            <a:r>
              <a:rPr lang="en-US" altLang="zh-TW" sz="2000" dirty="0"/>
              <a:t>What is </a:t>
            </a:r>
            <a:r>
              <a:rPr lang="en-US" altLang="zh-TW" sz="2000" dirty="0" err="1"/>
              <a:t>perfSONAR</a:t>
            </a:r>
            <a:r>
              <a:rPr lang="zh-TW" altLang="en-US" sz="2000" dirty="0"/>
              <a:t>？</a:t>
            </a:r>
            <a:endParaRPr lang="en-US" altLang="zh-TW" sz="2000" dirty="0"/>
          </a:p>
          <a:p>
            <a:r>
              <a:rPr lang="zh-TW" altLang="en-US" sz="2000" dirty="0"/>
              <a:t>如何利用</a:t>
            </a:r>
            <a:r>
              <a:rPr lang="en-US" altLang="zh-TW" sz="2000" dirty="0" err="1"/>
              <a:t>perfSONAR</a:t>
            </a:r>
            <a:r>
              <a:rPr lang="zh-TW" altLang="en-US" sz="2000" dirty="0"/>
              <a:t>建置網路效能量測系統</a:t>
            </a:r>
            <a:endParaRPr lang="en-US" altLang="zh-TW" sz="2000" dirty="0"/>
          </a:p>
          <a:p>
            <a:pPr lvl="1"/>
            <a:r>
              <a:rPr lang="zh-TW" altLang="en-US" sz="2000" dirty="0"/>
              <a:t>建置方法</a:t>
            </a:r>
            <a:endParaRPr lang="en-US" altLang="zh-TW" sz="2000" dirty="0"/>
          </a:p>
          <a:p>
            <a:pPr lvl="1"/>
            <a:r>
              <a:rPr lang="zh-TW" altLang="en-US" sz="2000" dirty="0"/>
              <a:t>設定方法</a:t>
            </a:r>
            <a:endParaRPr lang="en-US" altLang="zh-TW" sz="2000" dirty="0"/>
          </a:p>
          <a:p>
            <a:r>
              <a:rPr lang="en-US" altLang="zh-TW" sz="2000" dirty="0"/>
              <a:t>TWAREN</a:t>
            </a:r>
            <a:r>
              <a:rPr lang="zh-TW" altLang="en-US" sz="2000" dirty="0"/>
              <a:t>線上測速系統</a:t>
            </a:r>
            <a:endParaRPr lang="en-US" altLang="zh-TW" sz="2000" dirty="0"/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89BA-FE0E-45BF-B169-3D66554D97DF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419872" y="692696"/>
            <a:ext cx="5482952" cy="53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7000F"/>
                </a:solidFill>
                <a:latin typeface="Myriad Pro" pitchFamily="34" charset="0"/>
                <a:ea typeface="微軟正黑體" pitchFamily="34" charset="-120"/>
                <a:cs typeface="+mj-cs"/>
              </a:defRPr>
            </a:lvl1pPr>
          </a:lstStyle>
          <a:p>
            <a:r>
              <a:rPr lang="en-US" altLang="zh-TW" b="1" dirty="0" smtClean="0"/>
              <a:t>Goal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419872" y="1340768"/>
            <a:ext cx="5635352" cy="162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/>
              <a:t>了解</a:t>
            </a:r>
            <a:r>
              <a:rPr lang="en-US" altLang="zh-TW" sz="2000" dirty="0" err="1"/>
              <a:t>perfSONAR</a:t>
            </a:r>
            <a:r>
              <a:rPr lang="en-US" altLang="zh-TW" sz="2000" dirty="0"/>
              <a:t> Toolkit</a:t>
            </a:r>
            <a:r>
              <a:rPr lang="zh-TW" altLang="en-US" sz="2000" dirty="0" smtClean="0"/>
              <a:t>之內容及用途</a:t>
            </a:r>
            <a:endParaRPr lang="en-US" altLang="zh-TW" sz="2000" dirty="0" smtClean="0"/>
          </a:p>
          <a:p>
            <a:r>
              <a:rPr lang="zh-TW" altLang="en-US" sz="2000" dirty="0" smtClean="0"/>
              <a:t>未來</a:t>
            </a:r>
            <a:r>
              <a:rPr lang="zh-TW" altLang="en-US" sz="2000" dirty="0"/>
              <a:t>區網中心可建立自己</a:t>
            </a:r>
            <a:r>
              <a:rPr lang="zh-TW" altLang="en-US" sz="2000" dirty="0" smtClean="0"/>
              <a:t>的</a:t>
            </a:r>
            <a:r>
              <a:rPr lang="en-US" altLang="zh-TW" sz="2000" dirty="0" err="1" smtClean="0"/>
              <a:t>perfSONAR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網路效能監測</a:t>
            </a:r>
            <a:r>
              <a:rPr lang="en-US" altLang="zh-TW" sz="2000" dirty="0" smtClean="0"/>
              <a:t>Community</a:t>
            </a:r>
            <a:r>
              <a:rPr lang="zh-TW" altLang="en-US" sz="2000" dirty="0" smtClean="0"/>
              <a:t>，並與</a:t>
            </a:r>
            <a:r>
              <a:rPr lang="en-US" altLang="zh-TW" sz="2000" dirty="0" smtClean="0"/>
              <a:t>TWAREN</a:t>
            </a:r>
            <a:r>
              <a:rPr lang="zh-TW" altLang="en-US" sz="2000" dirty="0" smtClean="0"/>
              <a:t>及其他國際研網接軌</a:t>
            </a:r>
            <a:endParaRPr lang="en-US" altLang="zh-TW" sz="2000" dirty="0"/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7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2800" b="1" dirty="0" err="1" smtClean="0"/>
              <a:t>perfSONAR</a:t>
            </a:r>
            <a:r>
              <a:rPr lang="en-US" altLang="zh-TW" sz="2800" b="1" dirty="0" smtClean="0"/>
              <a:t> Toolkit</a:t>
            </a:r>
            <a:r>
              <a:rPr lang="zh-TW" altLang="en-US" sz="2800" b="1" dirty="0" smtClean="0"/>
              <a:t>安裝畫面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/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 algn="ctr">
              <a:buNone/>
            </a:pPr>
            <a:r>
              <a:rPr lang="zh-TW" altLang="en-US" sz="4400" dirty="0" smtClean="0"/>
              <a:t>詳如</a:t>
            </a:r>
            <a:r>
              <a:rPr lang="en-US" altLang="zh-TW" sz="4400" dirty="0" smtClean="0"/>
              <a:t>Appendix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40685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altLang="zh-TW" sz="5400" b="1" dirty="0" smtClean="0">
              <a:solidFill>
                <a:schemeClr val="tx1"/>
              </a:solidFill>
            </a:endParaRPr>
          </a:p>
          <a:p>
            <a:pPr algn="ctr"/>
            <a:endParaRPr lang="en-US" altLang="zh-TW" sz="5400" b="1" dirty="0"/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chemeClr val="tx1"/>
                </a:solidFill>
              </a:rPr>
              <a:t>設定方法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/>
              <a:t>perfSONAR</a:t>
            </a:r>
            <a:r>
              <a:rPr lang="en-US" altLang="zh-TW" b="1" dirty="0" smtClean="0"/>
              <a:t> toolkit</a:t>
            </a:r>
            <a:r>
              <a:rPr lang="zh-TW" altLang="en-US" b="1" dirty="0" smtClean="0"/>
              <a:t>首頁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12516"/>
            <a:ext cx="6912768" cy="5457104"/>
          </a:xfrm>
        </p:spPr>
      </p:pic>
      <p:sp>
        <p:nvSpPr>
          <p:cNvPr id="5" name="橢圓 4"/>
          <p:cNvSpPr/>
          <p:nvPr/>
        </p:nvSpPr>
        <p:spPr bwMode="auto">
          <a:xfrm>
            <a:off x="1217265" y="4020433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4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/>
              <a:t>輸入</a:t>
            </a:r>
            <a:r>
              <a:rPr lang="en-US" altLang="zh-TW" sz="4000" b="1" dirty="0" smtClean="0"/>
              <a:t>root</a:t>
            </a:r>
            <a:r>
              <a:rPr lang="zh-TW" altLang="en-US" sz="4000" b="1" dirty="0" smtClean="0"/>
              <a:t>帳號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77087"/>
            <a:ext cx="8256587" cy="4624551"/>
          </a:xfrm>
        </p:spPr>
      </p:pic>
    </p:spTree>
    <p:extLst>
      <p:ext uri="{BB962C8B-B14F-4D97-AF65-F5344CB8AC3E}">
        <p14:creationId xmlns:p14="http://schemas.microsoft.com/office/powerpoint/2010/main" val="14781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/>
              <a:t>基本資料設定</a:t>
            </a:r>
            <a:endParaRPr lang="zh-TW" altLang="en-US" sz="4000" b="1" dirty="0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8" y="1341438"/>
            <a:ext cx="7616496" cy="4895850"/>
          </a:xfrm>
        </p:spPr>
      </p:pic>
    </p:spTree>
    <p:extLst>
      <p:ext uri="{BB962C8B-B14F-4D97-AF65-F5344CB8AC3E}">
        <p14:creationId xmlns:p14="http://schemas.microsoft.com/office/powerpoint/2010/main" val="12305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err="1" smtClean="0"/>
              <a:t>Pinger</a:t>
            </a:r>
            <a:r>
              <a:rPr lang="zh-TW" altLang="en-US" sz="4000" b="1" dirty="0" smtClean="0"/>
              <a:t>設定畫面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797235" cy="5508139"/>
          </a:xfrm>
        </p:spPr>
      </p:pic>
      <p:sp>
        <p:nvSpPr>
          <p:cNvPr id="5" name="橢圓 4"/>
          <p:cNvSpPr/>
          <p:nvPr/>
        </p:nvSpPr>
        <p:spPr bwMode="auto">
          <a:xfrm>
            <a:off x="2098386" y="4581128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9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err="1"/>
              <a:t>Pinger</a:t>
            </a:r>
            <a:r>
              <a:rPr lang="zh-TW" altLang="en-US" sz="4000" b="1" dirty="0"/>
              <a:t>設定畫面</a:t>
            </a:r>
            <a:endParaRPr lang="zh-TW" altLang="en-US" sz="4000" b="1" dirty="0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03811"/>
            <a:ext cx="8256587" cy="3971103"/>
          </a:xfrm>
        </p:spPr>
      </p:pic>
      <p:sp>
        <p:nvSpPr>
          <p:cNvPr id="11" name="橢圓 10"/>
          <p:cNvSpPr/>
          <p:nvPr/>
        </p:nvSpPr>
        <p:spPr bwMode="auto">
          <a:xfrm>
            <a:off x="7200292" y="3534792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0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err="1" smtClean="0"/>
              <a:t>Pinger</a:t>
            </a:r>
            <a:r>
              <a:rPr lang="zh-TW" altLang="en-US" sz="4000" b="1" dirty="0" smtClean="0"/>
              <a:t>新增</a:t>
            </a:r>
            <a:r>
              <a:rPr lang="en-US" altLang="zh-TW" sz="4000" b="1" dirty="0" smtClean="0"/>
              <a:t>host</a:t>
            </a:r>
            <a:r>
              <a:rPr lang="zh-TW" altLang="en-US" sz="4000" b="1" dirty="0" smtClean="0"/>
              <a:t>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1" y="1341438"/>
            <a:ext cx="5037611" cy="4895850"/>
          </a:xfrm>
        </p:spPr>
      </p:pic>
    </p:spTree>
    <p:extLst>
      <p:ext uri="{BB962C8B-B14F-4D97-AF65-F5344CB8AC3E}">
        <p14:creationId xmlns:p14="http://schemas.microsoft.com/office/powerpoint/2010/main" val="8546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err="1" smtClean="0"/>
              <a:t>Pinger</a:t>
            </a:r>
            <a:r>
              <a:rPr lang="zh-TW" altLang="en-US" sz="4000" b="1" dirty="0" smtClean="0"/>
              <a:t>查詢畫面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3" y="1967597"/>
            <a:ext cx="8859693" cy="3909675"/>
          </a:xfrm>
        </p:spPr>
      </p:pic>
      <p:sp>
        <p:nvSpPr>
          <p:cNvPr id="7" name="橢圓 6"/>
          <p:cNvSpPr/>
          <p:nvPr/>
        </p:nvSpPr>
        <p:spPr bwMode="auto">
          <a:xfrm>
            <a:off x="0" y="4077072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err="1" smtClean="0"/>
              <a:t>Pinger</a:t>
            </a:r>
            <a:r>
              <a:rPr lang="zh-TW" altLang="en-US" sz="4000" b="1" dirty="0" smtClean="0"/>
              <a:t>查詢顯示畫面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638959"/>
            <a:ext cx="8256587" cy="4300807"/>
          </a:xfrm>
        </p:spPr>
      </p:pic>
      <p:grpSp>
        <p:nvGrpSpPr>
          <p:cNvPr id="12" name="群組 11"/>
          <p:cNvGrpSpPr/>
          <p:nvPr/>
        </p:nvGrpSpPr>
        <p:grpSpPr>
          <a:xfrm>
            <a:off x="4788024" y="2564904"/>
            <a:ext cx="1440160" cy="693368"/>
            <a:chOff x="4788024" y="2564904"/>
            <a:chExt cx="1440160" cy="693368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4788024" y="2564904"/>
              <a:ext cx="1440160" cy="648072"/>
            </a:xfrm>
            <a:prstGeom prst="straightConnector1">
              <a:avLst/>
            </a:prstGeom>
            <a:ln w="635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4788024" y="28889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WHY?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0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5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TW" sz="5400" b="1" dirty="0"/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chemeClr val="tx1"/>
                </a:solidFill>
              </a:rPr>
              <a:t>動機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smtClean="0"/>
              <a:t>BWCTL</a:t>
            </a:r>
            <a:r>
              <a:rPr lang="zh-TW" altLang="en-US" sz="4000" b="1" dirty="0" smtClean="0"/>
              <a:t>查詢畫面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59"/>
            <a:ext cx="7560840" cy="5510911"/>
          </a:xfrm>
        </p:spPr>
      </p:pic>
      <p:sp>
        <p:nvSpPr>
          <p:cNvPr id="5" name="橢圓 4"/>
          <p:cNvSpPr/>
          <p:nvPr/>
        </p:nvSpPr>
        <p:spPr bwMode="auto">
          <a:xfrm>
            <a:off x="611560" y="3068960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1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smtClean="0"/>
              <a:t>BWCTL</a:t>
            </a:r>
            <a:r>
              <a:rPr lang="zh-TW" altLang="en-US" sz="4000" b="1" dirty="0" smtClean="0"/>
              <a:t>設定</a:t>
            </a:r>
            <a:r>
              <a:rPr lang="zh-TW" altLang="en-US" sz="4000" b="1" dirty="0"/>
              <a:t>畫面</a:t>
            </a:r>
            <a:endParaRPr lang="zh-TW" altLang="en-US" sz="4000" b="1" dirty="0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" y="1556792"/>
            <a:ext cx="8719634" cy="4193811"/>
          </a:xfrm>
        </p:spPr>
      </p:pic>
      <p:sp>
        <p:nvSpPr>
          <p:cNvPr id="11" name="橢圓 10"/>
          <p:cNvSpPr/>
          <p:nvPr/>
        </p:nvSpPr>
        <p:spPr bwMode="auto">
          <a:xfrm>
            <a:off x="7226148" y="3214948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6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smtClean="0"/>
              <a:t>BWCTL</a:t>
            </a:r>
            <a:r>
              <a:rPr lang="zh-TW" altLang="en-US" sz="4000" b="1" dirty="0"/>
              <a:t>查詢結果</a:t>
            </a:r>
            <a:r>
              <a:rPr lang="zh-TW" altLang="en-US" sz="4000" b="1" dirty="0" smtClean="0"/>
              <a:t>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7828"/>
            <a:ext cx="7632848" cy="5510193"/>
          </a:xfrm>
        </p:spPr>
      </p:pic>
    </p:spTree>
    <p:extLst>
      <p:ext uri="{BB962C8B-B14F-4D97-AF65-F5344CB8AC3E}">
        <p14:creationId xmlns:p14="http://schemas.microsoft.com/office/powerpoint/2010/main" val="6249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smtClean="0"/>
              <a:t>BWCTL</a:t>
            </a:r>
            <a:r>
              <a:rPr lang="zh-TW" altLang="en-US" sz="4000" b="1" dirty="0" smtClean="0"/>
              <a:t>查詢顯示畫面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4" y="1442296"/>
            <a:ext cx="8728265" cy="4962298"/>
          </a:xfrm>
        </p:spPr>
      </p:pic>
    </p:spTree>
    <p:extLst>
      <p:ext uri="{BB962C8B-B14F-4D97-AF65-F5344CB8AC3E}">
        <p14:creationId xmlns:p14="http://schemas.microsoft.com/office/powerpoint/2010/main" val="6083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b="1" dirty="0" smtClean="0"/>
              <a:t>OWAMP</a:t>
            </a:r>
            <a:r>
              <a:rPr lang="zh-TW" altLang="en-US" sz="4000" b="1" dirty="0" smtClean="0"/>
              <a:t>查詢畫面</a:t>
            </a: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3481-471F-4E8F-A523-7D4BD5D2B0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696744" cy="5442507"/>
          </a:xfrm>
        </p:spPr>
      </p:pic>
      <p:sp>
        <p:nvSpPr>
          <p:cNvPr id="5" name="橢圓 4"/>
          <p:cNvSpPr/>
          <p:nvPr/>
        </p:nvSpPr>
        <p:spPr bwMode="auto">
          <a:xfrm>
            <a:off x="1259632" y="3176972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OWAMP</a:t>
            </a:r>
            <a:r>
              <a:rPr lang="zh-TW" altLang="en-US" b="1" dirty="0" smtClean="0"/>
              <a:t>查詢畫面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6626" name="圖片 4" descr="Nona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96" y="1340768"/>
            <a:ext cx="8459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8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OWAMP</a:t>
            </a:r>
            <a:r>
              <a:rPr lang="zh-TW" altLang="en-US" b="1" dirty="0" smtClean="0"/>
              <a:t>查詢顯示畫面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36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圖片 3" descr="Nona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11681"/>
            <a:ext cx="8491012" cy="5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1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5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TW" sz="5400" b="1" dirty="0"/>
          </a:p>
          <a:p>
            <a:pPr marL="0" indent="0" algn="ctr">
              <a:buNone/>
            </a:pPr>
            <a:r>
              <a:rPr lang="en-US" altLang="zh-TW" sz="5400" b="1" dirty="0" smtClean="0">
                <a:solidFill>
                  <a:schemeClr val="tx1"/>
                </a:solidFill>
              </a:rPr>
              <a:t>TWARE</a:t>
            </a:r>
            <a:r>
              <a:rPr lang="zh-TW" altLang="en-US" sz="5400" b="1" dirty="0" smtClean="0">
                <a:solidFill>
                  <a:schemeClr val="tx1"/>
                </a:solidFill>
              </a:rPr>
              <a:t>線上測速系統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smtClean="0"/>
              <a:t>NDT</a:t>
            </a:r>
            <a:endParaRPr lang="zh-TW" altLang="en-US" b="1" smtClean="0"/>
          </a:p>
        </p:txBody>
      </p:sp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8C467-96D4-45F6-90EB-C34F5EEB53C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8321"/>
            <a:ext cx="8784975" cy="4735555"/>
          </a:xfrm>
        </p:spPr>
      </p:pic>
    </p:spTree>
    <p:extLst>
      <p:ext uri="{BB962C8B-B14F-4D97-AF65-F5344CB8AC3E}">
        <p14:creationId xmlns:p14="http://schemas.microsoft.com/office/powerpoint/2010/main" val="42655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smtClean="0"/>
              <a:t>NDT </a:t>
            </a:r>
            <a:r>
              <a:rPr lang="zh-TW" altLang="en-US" b="1" smtClean="0"/>
              <a:t>測試項目</a:t>
            </a: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C9530-67CC-4CC4-888D-3BD7B93966C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TW" altLang="en-US"/>
          </a:p>
        </p:txBody>
      </p:sp>
      <p:sp>
        <p:nvSpPr>
          <p:cNvPr id="20482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mtClean="0"/>
              <a:t>Network Diagnostic Tool</a:t>
            </a:r>
            <a:r>
              <a:rPr lang="en-US" altLang="zh-TW" smtClean="0"/>
              <a:t>(NDT)</a:t>
            </a:r>
          </a:p>
          <a:p>
            <a:pPr lvl="1"/>
            <a:r>
              <a:rPr lang="en-US" altLang="zh-TW" smtClean="0"/>
              <a:t>Result for throughput</a:t>
            </a:r>
            <a:r>
              <a:rPr lang="zh-TW" altLang="en-US" smtClean="0"/>
              <a:t>、</a:t>
            </a:r>
            <a:r>
              <a:rPr lang="en-US" altLang="zh-TW" smtClean="0"/>
              <a:t>RTT</a:t>
            </a:r>
            <a:r>
              <a:rPr lang="zh-TW" altLang="en-US" smtClean="0"/>
              <a:t>、</a:t>
            </a:r>
            <a:r>
              <a:rPr lang="en-US" altLang="zh-TW" smtClean="0"/>
              <a:t>buffer size</a:t>
            </a:r>
            <a:r>
              <a:rPr lang="zh-TW" altLang="en-US" smtClean="0"/>
              <a:t>、</a:t>
            </a:r>
            <a:r>
              <a:rPr lang="en-US" altLang="zh-TW" smtClean="0"/>
              <a:t>Duplex Mismatch </a:t>
            </a:r>
            <a:endParaRPr lang="zh-TW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997200"/>
            <a:ext cx="70294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5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為何需要網路效能量測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網路應用者對於網路品質是貪婪的</a:t>
            </a:r>
            <a:endParaRPr lang="en-US" altLang="zh-TW" dirty="0" smtClean="0"/>
          </a:p>
          <a:p>
            <a:r>
              <a:rPr lang="zh-TW" altLang="en-US" dirty="0" smtClean="0"/>
              <a:t>網路</a:t>
            </a:r>
            <a:r>
              <a:rPr lang="zh-TW" altLang="en-US" dirty="0"/>
              <a:t>設計者較考慮</a:t>
            </a:r>
            <a:r>
              <a:rPr lang="zh-TW" altLang="en-US" dirty="0" smtClean="0"/>
              <a:t>保護性</a:t>
            </a:r>
            <a:r>
              <a:rPr lang="en-US" altLang="zh-TW" dirty="0" smtClean="0"/>
              <a:t>(protection)</a:t>
            </a:r>
            <a:r>
              <a:rPr lang="zh-TW" altLang="en-US" dirty="0" smtClean="0"/>
              <a:t>及可用性</a:t>
            </a:r>
            <a:r>
              <a:rPr lang="en-US" altLang="zh-TW" dirty="0"/>
              <a:t>(</a:t>
            </a:r>
            <a:r>
              <a:rPr lang="en-US" altLang="zh-TW" dirty="0" smtClean="0"/>
              <a:t>availability)</a:t>
            </a:r>
            <a:r>
              <a:rPr lang="zh-TW" altLang="en-US" dirty="0" smtClean="0"/>
              <a:t>甚於網路</a:t>
            </a:r>
            <a:r>
              <a:rPr lang="zh-TW" altLang="en-US" dirty="0" smtClean="0"/>
              <a:t>效能</a:t>
            </a:r>
            <a:endParaRPr lang="en-US" altLang="zh-TW" dirty="0" smtClean="0"/>
          </a:p>
          <a:p>
            <a:r>
              <a:rPr lang="zh-TW" altLang="en-US" dirty="0"/>
              <a:t>頻</a:t>
            </a:r>
            <a:r>
              <a:rPr lang="zh-TW" altLang="en-US" dirty="0" smtClean="0"/>
              <a:t>寬再大，但效能品質</a:t>
            </a:r>
            <a:r>
              <a:rPr lang="zh-TW" altLang="en-US" dirty="0"/>
              <a:t>不佳，只是浪費頻寬</a:t>
            </a:r>
            <a:endParaRPr lang="en-US" altLang="zh-TW" dirty="0" smtClean="0"/>
          </a:p>
          <a:p>
            <a:r>
              <a:rPr lang="en-US" altLang="zh-TW" b="1" dirty="0" smtClean="0"/>
              <a:t>“</a:t>
            </a:r>
            <a:r>
              <a:rPr lang="en-US" altLang="zh-TW" b="1" dirty="0" smtClean="0">
                <a:solidFill>
                  <a:srgbClr val="FF0000"/>
                </a:solidFill>
              </a:rPr>
              <a:t>Big</a:t>
            </a:r>
            <a:r>
              <a:rPr lang="en-US" altLang="zh-TW" b="1" dirty="0" smtClean="0"/>
              <a:t>”</a:t>
            </a:r>
            <a:r>
              <a:rPr lang="en-US" altLang="zh-TW" dirty="0" smtClean="0"/>
              <a:t> Science</a:t>
            </a:r>
            <a:r>
              <a:rPr lang="zh-TW" altLang="en-US" dirty="0" smtClean="0"/>
              <a:t>正在全球</a:t>
            </a:r>
            <a:r>
              <a:rPr lang="zh-TW" altLang="en-US" dirty="0" smtClean="0"/>
              <a:t>流行，唯有良好的品質，才可傳輸海量資料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6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TCP Bandwidth Test</a:t>
            </a:r>
            <a:endParaRPr lang="zh-TW" altLang="en-US" b="1" dirty="0" smtClean="0"/>
          </a:p>
        </p:txBody>
      </p:sp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9491F-69C6-4A37-BC1B-350A3F98177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TW" altLang="en-US"/>
          </a:p>
        </p:txBody>
      </p:sp>
      <p:pic>
        <p:nvPicPr>
          <p:cNvPr id="2150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8313" y="1909487"/>
            <a:ext cx="8256587" cy="3759751"/>
          </a:xfrm>
        </p:spPr>
      </p:pic>
    </p:spTree>
    <p:extLst>
      <p:ext uri="{BB962C8B-B14F-4D97-AF65-F5344CB8AC3E}">
        <p14:creationId xmlns:p14="http://schemas.microsoft.com/office/powerpoint/2010/main" val="26061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TW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TW" sz="3600" dirty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TW" sz="5400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TW" sz="5400" dirty="0" smtClean="0">
                <a:latin typeface="Arial" pitchFamily="34" charset="0"/>
                <a:cs typeface="Arial" pitchFamily="34" charset="0"/>
              </a:rPr>
              <a:t>Thank You</a:t>
            </a:r>
            <a:endParaRPr lang="zh-TW" alt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42</a:t>
            </a:fld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5400" dirty="0" smtClean="0"/>
          </a:p>
          <a:p>
            <a:pPr marL="0" indent="0" algn="ctr">
              <a:buNone/>
            </a:pPr>
            <a:endParaRPr lang="en-US" altLang="zh-TW" sz="5400" dirty="0"/>
          </a:p>
          <a:p>
            <a:pPr marL="0" indent="0" algn="ctr">
              <a:buNone/>
            </a:pPr>
            <a:r>
              <a:rPr lang="en-US" altLang="zh-TW" sz="5400" dirty="0" smtClean="0"/>
              <a:t>Appendix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535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CD</a:t>
            </a:r>
            <a:r>
              <a:rPr lang="zh-TW" altLang="en-US" dirty="0" smtClean="0"/>
              <a:t>安裝畫面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43</a:t>
            </a:fld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3" y="1341438"/>
            <a:ext cx="7907727" cy="4895850"/>
          </a:xfrm>
        </p:spPr>
      </p:pic>
    </p:spTree>
    <p:extLst>
      <p:ext uri="{BB962C8B-B14F-4D97-AF65-F5344CB8AC3E}">
        <p14:creationId xmlns:p14="http://schemas.microsoft.com/office/powerpoint/2010/main" val="17522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CD</a:t>
            </a:r>
            <a:r>
              <a:rPr lang="zh-TW" altLang="en-US" dirty="0" smtClean="0"/>
              <a:t>開機畫面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23414"/>
            <a:ext cx="8256587" cy="4531897"/>
          </a:xfrm>
        </p:spPr>
      </p:pic>
    </p:spTree>
    <p:extLst>
      <p:ext uri="{BB962C8B-B14F-4D97-AF65-F5344CB8AC3E}">
        <p14:creationId xmlns:p14="http://schemas.microsoft.com/office/powerpoint/2010/main" val="16631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CD</a:t>
            </a:r>
            <a:r>
              <a:rPr lang="zh-TW" altLang="en-US" dirty="0" smtClean="0"/>
              <a:t>開機畫面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45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90784"/>
            <a:ext cx="8256587" cy="4597157"/>
          </a:xfrm>
        </p:spPr>
      </p:pic>
    </p:spTree>
    <p:extLst>
      <p:ext uri="{BB962C8B-B14F-4D97-AF65-F5344CB8AC3E}">
        <p14:creationId xmlns:p14="http://schemas.microsoft.com/office/powerpoint/2010/main" val="10272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IP </a:t>
            </a:r>
            <a:r>
              <a:rPr lang="zh-TW" altLang="en-US" dirty="0" smtClean="0"/>
              <a:t>設定畫面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46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92677"/>
            <a:ext cx="8256587" cy="4593372"/>
          </a:xfrm>
        </p:spPr>
      </p:pic>
    </p:spTree>
    <p:extLst>
      <p:ext uri="{BB962C8B-B14F-4D97-AF65-F5344CB8AC3E}">
        <p14:creationId xmlns:p14="http://schemas.microsoft.com/office/powerpoint/2010/main" val="25976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時區設定畫面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84399"/>
            <a:ext cx="8256587" cy="4609927"/>
          </a:xfrm>
        </p:spPr>
      </p:pic>
    </p:spTree>
    <p:extLst>
      <p:ext uri="{BB962C8B-B14F-4D97-AF65-F5344CB8AC3E}">
        <p14:creationId xmlns:p14="http://schemas.microsoft.com/office/powerpoint/2010/main" val="4030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ROOT</a:t>
            </a:r>
            <a:r>
              <a:rPr lang="zh-TW" altLang="en-US" dirty="0" smtClean="0"/>
              <a:t>密碼設定畫面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48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01600"/>
            <a:ext cx="8256587" cy="4575525"/>
          </a:xfrm>
        </p:spPr>
      </p:pic>
    </p:spTree>
    <p:extLst>
      <p:ext uri="{BB962C8B-B14F-4D97-AF65-F5344CB8AC3E}">
        <p14:creationId xmlns:p14="http://schemas.microsoft.com/office/powerpoint/2010/main" val="34588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磁碟格式化畫面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49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04160"/>
            <a:ext cx="8256587" cy="4570405"/>
          </a:xfrm>
        </p:spPr>
      </p:pic>
    </p:spTree>
    <p:extLst>
      <p:ext uri="{BB962C8B-B14F-4D97-AF65-F5344CB8AC3E}">
        <p14:creationId xmlns:p14="http://schemas.microsoft.com/office/powerpoint/2010/main" val="18555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Typical Scenario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400" dirty="0" smtClean="0"/>
              <a:t>使用者想抓取檔案，如</a:t>
            </a:r>
            <a:r>
              <a:rPr lang="en-US" altLang="zh-TW" sz="2400" dirty="0" err="1" smtClean="0"/>
              <a:t>iso</a:t>
            </a:r>
            <a:r>
              <a:rPr lang="zh-TW" altLang="en-US" sz="2400" dirty="0" smtClean="0"/>
              <a:t>檔案</a:t>
            </a:r>
            <a:endParaRPr lang="en-US" altLang="zh-TW" sz="2400" dirty="0" smtClean="0"/>
          </a:p>
          <a:p>
            <a:r>
              <a:rPr lang="zh-TW" altLang="en-US" sz="2400" dirty="0" smtClean="0"/>
              <a:t>使用</a:t>
            </a:r>
            <a:r>
              <a:rPr lang="zh-TW" altLang="en-US" sz="2400" dirty="0"/>
              <a:t>一般</a:t>
            </a:r>
            <a:r>
              <a:rPr lang="zh-TW" altLang="en-US" sz="2400" dirty="0" smtClean="0"/>
              <a:t>常用</a:t>
            </a:r>
            <a:r>
              <a:rPr lang="en-US" altLang="zh-TW" sz="2400" dirty="0" err="1" smtClean="0"/>
              <a:t>scp</a:t>
            </a:r>
            <a:r>
              <a:rPr lang="zh-TW" altLang="en-US" sz="2400" dirty="0" smtClean="0"/>
              <a:t>或是透過網頁抓取</a:t>
            </a:r>
            <a:endParaRPr lang="en-US" altLang="zh-TW" sz="2400" dirty="0" smtClean="0"/>
          </a:p>
          <a:p>
            <a:r>
              <a:rPr lang="zh-TW" altLang="en-US" sz="2400" dirty="0" smtClean="0"/>
              <a:t>使用者所期待的</a:t>
            </a:r>
            <a:endParaRPr lang="en-US" altLang="zh-TW" sz="2400" dirty="0"/>
          </a:p>
          <a:p>
            <a:pPr lvl="1"/>
            <a:r>
              <a:rPr lang="zh-TW" altLang="en-US" sz="2000" dirty="0" smtClean="0"/>
              <a:t>對外</a:t>
            </a:r>
            <a:r>
              <a:rPr lang="zh-TW" altLang="en-US" sz="2000" dirty="0"/>
              <a:t>網路</a:t>
            </a:r>
            <a:r>
              <a:rPr lang="zh-TW" altLang="en-US" sz="2000" dirty="0" smtClean="0"/>
              <a:t>是</a:t>
            </a:r>
            <a:r>
              <a:rPr lang="en-US" altLang="zh-TW" sz="2000" dirty="0" smtClean="0"/>
              <a:t>1Gbps</a:t>
            </a:r>
          </a:p>
          <a:p>
            <a:pPr lvl="1"/>
            <a:r>
              <a:rPr lang="en-US" altLang="zh-TW" sz="2000" dirty="0" smtClean="0"/>
              <a:t>600MB * 8 = 4800Mb</a:t>
            </a:r>
          </a:p>
          <a:p>
            <a:pPr lvl="1"/>
            <a:r>
              <a:rPr lang="zh-TW" altLang="en-US" sz="2000" dirty="0" smtClean="0"/>
              <a:t>預期傳輸時間</a:t>
            </a:r>
            <a:r>
              <a:rPr lang="en-US" altLang="zh-TW" sz="2000" dirty="0" smtClean="0"/>
              <a:t>:4800Mb / 1000Mbps = 4.8</a:t>
            </a:r>
            <a:r>
              <a:rPr lang="zh-TW" altLang="en-US" sz="2000" dirty="0" smtClean="0"/>
              <a:t>秒</a:t>
            </a:r>
            <a:endParaRPr lang="en-US" altLang="zh-TW" sz="2000" dirty="0"/>
          </a:p>
          <a:p>
            <a:r>
              <a:rPr lang="zh-TW" altLang="en-US" sz="2400" dirty="0"/>
              <a:t>可能出現的</a:t>
            </a:r>
            <a:r>
              <a:rPr lang="zh-TW" altLang="en-US" sz="2400" dirty="0" smtClean="0"/>
              <a:t>結果</a:t>
            </a:r>
            <a:endParaRPr lang="en-US" altLang="zh-TW" sz="2400" dirty="0"/>
          </a:p>
          <a:p>
            <a:pPr lvl="1"/>
            <a:r>
              <a:rPr lang="zh-TW" altLang="en-US" sz="2000" dirty="0" smtClean="0"/>
              <a:t>傳輸速度顯示每秒只有幾</a:t>
            </a:r>
            <a:r>
              <a:rPr lang="en-US" altLang="zh-TW" sz="2000" dirty="0" smtClean="0"/>
              <a:t>MB</a:t>
            </a:r>
            <a:r>
              <a:rPr lang="zh-TW" altLang="en-US" sz="2000" dirty="0" smtClean="0"/>
              <a:t>或是幾</a:t>
            </a:r>
            <a:r>
              <a:rPr lang="en-US" altLang="zh-TW" sz="2000" dirty="0" smtClean="0"/>
              <a:t>KB</a:t>
            </a:r>
            <a:r>
              <a:rPr lang="zh-TW" altLang="en-US" sz="2000" dirty="0" smtClean="0"/>
              <a:t>的速度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網路</a:t>
            </a:r>
            <a:r>
              <a:rPr lang="zh-TW" altLang="en-US" sz="2000" dirty="0"/>
              <a:t>擁塞及其他</a:t>
            </a:r>
            <a:r>
              <a:rPr lang="zh-TW" altLang="en-US" sz="2000" dirty="0" smtClean="0"/>
              <a:t>因素</a:t>
            </a:r>
            <a:r>
              <a:rPr lang="en-US" altLang="zh-TW" sz="2000" dirty="0" smtClean="0"/>
              <a:t>?</a:t>
            </a:r>
            <a:endParaRPr lang="en-US" altLang="zh-TW" sz="2000" dirty="0"/>
          </a:p>
          <a:p>
            <a:pPr lvl="1">
              <a:lnSpc>
                <a:spcPct val="90000"/>
              </a:lnSpc>
            </a:pPr>
            <a:r>
              <a:rPr lang="zh-TW" altLang="en-US" sz="2000" dirty="0" smtClean="0"/>
              <a:t>使用者主機效能、通訊協定的選擇、應用程式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效能</a:t>
            </a:r>
            <a:r>
              <a:rPr lang="en-US" altLang="zh-TW" sz="20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該如何</a:t>
            </a:r>
            <a:r>
              <a:rPr lang="zh-TW" altLang="en-US" sz="2400" dirty="0" smtClean="0"/>
              <a:t>解決</a:t>
            </a:r>
            <a:r>
              <a:rPr lang="en-US" altLang="zh-TW" sz="2400" dirty="0" smtClean="0"/>
              <a:t>??</a:t>
            </a:r>
            <a:endParaRPr lang="en-US" altLang="zh-TW" dirty="0" smtClean="0"/>
          </a:p>
          <a:p>
            <a:pPr lvl="1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01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Package</a:t>
            </a:r>
            <a:r>
              <a:rPr lang="zh-TW" altLang="en-US" dirty="0" smtClean="0"/>
              <a:t>安裝畫面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50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86270"/>
            <a:ext cx="8256587" cy="4606185"/>
          </a:xfrm>
        </p:spPr>
      </p:pic>
    </p:spTree>
    <p:extLst>
      <p:ext uri="{BB962C8B-B14F-4D97-AF65-F5344CB8AC3E}">
        <p14:creationId xmlns:p14="http://schemas.microsoft.com/office/powerpoint/2010/main" val="30929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Package</a:t>
            </a:r>
            <a:r>
              <a:rPr lang="zh-TW" altLang="en-US" dirty="0" smtClean="0"/>
              <a:t>安裝畫面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51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85066"/>
            <a:ext cx="8256587" cy="4608593"/>
          </a:xfrm>
        </p:spPr>
      </p:pic>
    </p:spTree>
    <p:extLst>
      <p:ext uri="{BB962C8B-B14F-4D97-AF65-F5344CB8AC3E}">
        <p14:creationId xmlns:p14="http://schemas.microsoft.com/office/powerpoint/2010/main" val="491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安裝</a:t>
            </a:r>
            <a:r>
              <a:rPr lang="zh-TW" altLang="en-US" dirty="0" smtClean="0"/>
              <a:t>完成畫面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52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95228"/>
            <a:ext cx="8256587" cy="4588270"/>
          </a:xfrm>
        </p:spPr>
      </p:pic>
    </p:spTree>
    <p:extLst>
      <p:ext uri="{BB962C8B-B14F-4D97-AF65-F5344CB8AC3E}">
        <p14:creationId xmlns:p14="http://schemas.microsoft.com/office/powerpoint/2010/main" val="1431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重新開機畫面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53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76" y="1341438"/>
            <a:ext cx="6823861" cy="4895850"/>
          </a:xfrm>
        </p:spPr>
      </p:pic>
    </p:spTree>
    <p:extLst>
      <p:ext uri="{BB962C8B-B14F-4D97-AF65-F5344CB8AC3E}">
        <p14:creationId xmlns:p14="http://schemas.microsoft.com/office/powerpoint/2010/main" val="32029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重新開機畫面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54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88820"/>
            <a:ext cx="8256587" cy="4601086"/>
          </a:xfrm>
        </p:spPr>
      </p:pic>
    </p:spTree>
    <p:extLst>
      <p:ext uri="{BB962C8B-B14F-4D97-AF65-F5344CB8AC3E}">
        <p14:creationId xmlns:p14="http://schemas.microsoft.com/office/powerpoint/2010/main" val="34562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開機完成畫面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55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5" y="1341438"/>
            <a:ext cx="7884383" cy="4895850"/>
          </a:xfrm>
        </p:spPr>
      </p:pic>
      <p:sp>
        <p:nvSpPr>
          <p:cNvPr id="3" name="橢圓 2"/>
          <p:cNvSpPr/>
          <p:nvPr/>
        </p:nvSpPr>
        <p:spPr bwMode="auto">
          <a:xfrm>
            <a:off x="395536" y="4784631"/>
            <a:ext cx="7416824" cy="36004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2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使用者解決步驟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Application Level</a:t>
            </a:r>
          </a:p>
          <a:p>
            <a:pPr lvl="1"/>
            <a:r>
              <a:rPr lang="zh-TW" altLang="en-US" sz="2000" dirty="0"/>
              <a:t>是否有其他使用者反應一樣問題？所使用的傳輸程式版本是否為最新</a:t>
            </a:r>
            <a:r>
              <a:rPr lang="zh-TW" altLang="en-US" sz="2000" dirty="0"/>
              <a:t>？</a:t>
            </a:r>
            <a:r>
              <a:rPr lang="zh-TW" altLang="en-US" sz="2000" dirty="0" smtClean="0"/>
              <a:t>傳輸</a:t>
            </a:r>
            <a:r>
              <a:rPr lang="zh-TW" altLang="en-US" sz="2000" dirty="0"/>
              <a:t>的工具是否</a:t>
            </a:r>
            <a:r>
              <a:rPr lang="zh-TW" altLang="en-US" sz="2000" dirty="0" smtClean="0"/>
              <a:t>適合</a:t>
            </a:r>
            <a:r>
              <a:rPr lang="en-US" altLang="zh-TW" sz="2000" dirty="0" smtClean="0"/>
              <a:t>?</a:t>
            </a:r>
            <a:endParaRPr lang="en-US" altLang="zh-TW" sz="2000" dirty="0"/>
          </a:p>
          <a:p>
            <a:r>
              <a:rPr lang="en-US" altLang="zh-TW" sz="2400" dirty="0" smtClean="0"/>
              <a:t>Protocol Level</a:t>
            </a:r>
          </a:p>
          <a:p>
            <a:pPr lvl="1"/>
            <a:r>
              <a:rPr lang="en-US" altLang="zh-TW" sz="2000" dirty="0" smtClean="0"/>
              <a:t>TCP/IP</a:t>
            </a:r>
            <a:r>
              <a:rPr lang="zh-TW" altLang="en-US" sz="2000" dirty="0" smtClean="0"/>
              <a:t>通訊協定</a:t>
            </a:r>
            <a:r>
              <a:rPr lang="zh-TW" altLang="en-US" sz="2000" dirty="0"/>
              <a:t>是否有做過調整優化</a:t>
            </a:r>
            <a:r>
              <a:rPr lang="zh-TW" altLang="en-US" sz="2000" dirty="0" smtClean="0"/>
              <a:t>？</a:t>
            </a:r>
            <a:endParaRPr lang="en-US" altLang="zh-TW" sz="2000" dirty="0" smtClean="0"/>
          </a:p>
          <a:p>
            <a:r>
              <a:rPr lang="en-US" altLang="zh-TW" sz="2400" dirty="0" smtClean="0"/>
              <a:t>Host Level</a:t>
            </a:r>
          </a:p>
          <a:p>
            <a:pPr lvl="1"/>
            <a:r>
              <a:rPr lang="zh-TW" altLang="en-US" sz="2000" dirty="0" smtClean="0"/>
              <a:t>硬體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網卡、</a:t>
            </a:r>
            <a:r>
              <a:rPr lang="en-US" altLang="zh-TW" sz="2000" dirty="0" smtClean="0"/>
              <a:t>CPU)</a:t>
            </a:r>
            <a:r>
              <a:rPr lang="zh-TW" altLang="en-US" sz="2000" dirty="0" smtClean="0"/>
              <a:t>、軟體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驅動程式、作業系統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是否運作正常</a:t>
            </a:r>
            <a:endParaRPr lang="en-US" altLang="zh-TW" sz="2000" dirty="0" smtClean="0"/>
          </a:p>
          <a:p>
            <a:r>
              <a:rPr lang="en-US" altLang="zh-TW" sz="2400" dirty="0" smtClean="0"/>
              <a:t>LAN Networks</a:t>
            </a:r>
          </a:p>
          <a:p>
            <a:pPr lvl="1"/>
            <a:r>
              <a:rPr lang="zh-TW" altLang="en-US" sz="2000" dirty="0" smtClean="0"/>
              <a:t>詢問當地的網管</a:t>
            </a:r>
            <a:r>
              <a:rPr lang="zh-TW" altLang="en-US" sz="2000" dirty="0"/>
              <a:t>目前之</a:t>
            </a:r>
            <a:r>
              <a:rPr lang="zh-TW" altLang="en-US" sz="2000" dirty="0" smtClean="0"/>
              <a:t>網路狀態</a:t>
            </a:r>
            <a:endParaRPr lang="en-US" altLang="zh-TW" sz="2000" dirty="0"/>
          </a:p>
          <a:p>
            <a:r>
              <a:rPr lang="en-US" altLang="zh-TW" sz="2400" dirty="0" smtClean="0"/>
              <a:t>Backbone Networks</a:t>
            </a:r>
          </a:p>
          <a:p>
            <a:pPr lvl="1"/>
            <a:r>
              <a:rPr lang="zh-TW" altLang="en-US" sz="2000" dirty="0" smtClean="0"/>
              <a:t>詢問遠端之骨幹網管目前之網路</a:t>
            </a:r>
            <a:r>
              <a:rPr lang="zh-TW" altLang="en-US" sz="2000" dirty="0"/>
              <a:t>狀態</a:t>
            </a:r>
            <a:endParaRPr lang="en-US" altLang="zh-TW" sz="20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6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實際可能發生情形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Application Level</a:t>
            </a:r>
          </a:p>
          <a:p>
            <a:pPr lvl="1"/>
            <a:r>
              <a:rPr lang="zh-TW" altLang="en-US" sz="2000" dirty="0" smtClean="0"/>
              <a:t>這步驟會被省略，程式開發者或使用者會直接抱怨網路有問題</a:t>
            </a:r>
            <a:endParaRPr lang="en-US" altLang="zh-TW" sz="2000" dirty="0" smtClean="0"/>
          </a:p>
          <a:p>
            <a:r>
              <a:rPr lang="en-US" altLang="zh-TW" sz="2400" dirty="0" smtClean="0"/>
              <a:t>Protocol Level</a:t>
            </a:r>
          </a:p>
          <a:p>
            <a:pPr lvl="1"/>
            <a:r>
              <a:rPr lang="zh-TW" altLang="en-US" sz="2000" dirty="0" smtClean="0"/>
              <a:t>直覺認為這部份</a:t>
            </a:r>
            <a:r>
              <a:rPr lang="zh-TW" altLang="en-US" sz="2000" dirty="0"/>
              <a:t>應該是自動化調整才對</a:t>
            </a:r>
            <a:endParaRPr lang="en-US" altLang="zh-TW" sz="2000" dirty="0" smtClean="0"/>
          </a:p>
          <a:p>
            <a:r>
              <a:rPr lang="en-US" altLang="zh-TW" sz="2400" dirty="0" smtClean="0"/>
              <a:t>Host Level</a:t>
            </a:r>
          </a:p>
          <a:p>
            <a:pPr lvl="1"/>
            <a:r>
              <a:rPr lang="en-US" altLang="zh-TW" sz="2000" dirty="0" smtClean="0"/>
              <a:t>Ping</a:t>
            </a:r>
            <a:r>
              <a:rPr lang="zh-TW" altLang="en-US" sz="2000" dirty="0" smtClean="0"/>
              <a:t>得通之後，就停止檢查及診斷主機狀態</a:t>
            </a:r>
            <a:endParaRPr lang="en-US" altLang="zh-TW" sz="2000" dirty="0" smtClean="0"/>
          </a:p>
          <a:p>
            <a:r>
              <a:rPr lang="en-US" altLang="zh-TW" sz="2400" dirty="0" smtClean="0"/>
              <a:t>LAN Networks</a:t>
            </a:r>
          </a:p>
          <a:p>
            <a:pPr lvl="1"/>
            <a:r>
              <a:rPr lang="zh-TW" altLang="en-US" sz="2000" dirty="0" smtClean="0"/>
              <a:t>網管認為內部網路是良好的並認為是來源端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網路問題</a:t>
            </a:r>
            <a:endParaRPr lang="en-US" altLang="zh-TW" sz="2000" dirty="0"/>
          </a:p>
          <a:p>
            <a:r>
              <a:rPr lang="en-US" altLang="zh-TW" sz="2400" dirty="0" smtClean="0"/>
              <a:t>Backbone Networks</a:t>
            </a:r>
          </a:p>
          <a:p>
            <a:pPr lvl="1"/>
            <a:r>
              <a:rPr lang="zh-TW" altLang="en-US" sz="2000" dirty="0" smtClean="0"/>
              <a:t>網管只監控網路流量，認為骨幹</a:t>
            </a:r>
            <a:r>
              <a:rPr lang="zh-TW" altLang="en-US" sz="2000" dirty="0"/>
              <a:t>還很空</a:t>
            </a:r>
            <a:r>
              <a:rPr lang="zh-TW" altLang="en-US" sz="2000" dirty="0" smtClean="0"/>
              <a:t>，應該是</a:t>
            </a:r>
            <a:r>
              <a:rPr lang="zh-TW" altLang="en-US" sz="2000" dirty="0"/>
              <a:t>來源</a:t>
            </a:r>
            <a:r>
              <a:rPr lang="zh-TW" altLang="en-US" sz="2000" dirty="0" smtClean="0"/>
              <a:t>端或目的端的網路</a:t>
            </a:r>
            <a:r>
              <a:rPr lang="zh-TW" altLang="en-US" sz="2000" dirty="0"/>
              <a:t>問題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81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解決時可能發生的問題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缺乏清楚的處理程序</a:t>
            </a:r>
            <a:endParaRPr lang="en-US" altLang="zh-TW" sz="2400" dirty="0" smtClean="0"/>
          </a:p>
          <a:p>
            <a:pPr lvl="1"/>
            <a:r>
              <a:rPr lang="zh-TW" altLang="en-US" sz="2000" dirty="0"/>
              <a:t>正確</a:t>
            </a:r>
            <a:r>
              <a:rPr lang="zh-TW" altLang="en-US" sz="2000" dirty="0" smtClean="0"/>
              <a:t>處理問題的程序其所需的知識很重要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所需的知識不僅對使用者很重要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對於程式開發者及網路管理者亦相當的重要</a:t>
            </a:r>
            <a:endParaRPr lang="en-US" altLang="zh-TW" sz="2000" dirty="0" smtClean="0"/>
          </a:p>
          <a:p>
            <a:r>
              <a:rPr lang="zh-TW" altLang="en-US" sz="2400" dirty="0" smtClean="0"/>
              <a:t>缺少耐心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使用者</a:t>
            </a:r>
            <a:r>
              <a:rPr lang="zh-TW" altLang="en-US" sz="2000" dirty="0"/>
              <a:t>對管理者抱怨，</a:t>
            </a:r>
            <a:r>
              <a:rPr lang="zh-TW" altLang="en-US" sz="2000" dirty="0" smtClean="0"/>
              <a:t>而管理者</a:t>
            </a:r>
            <a:r>
              <a:rPr lang="zh-TW" altLang="en-US" sz="2000" dirty="0"/>
              <a:t>不想聽到</a:t>
            </a:r>
            <a:r>
              <a:rPr lang="zh-TW" altLang="en-US" sz="2000" dirty="0" smtClean="0"/>
              <a:t>使用者的</a:t>
            </a:r>
            <a:r>
              <a:rPr lang="zh-TW" altLang="en-US" sz="2000" dirty="0"/>
              <a:t>抱怨</a:t>
            </a:r>
            <a:endParaRPr lang="en-US" altLang="zh-TW" sz="2000" dirty="0"/>
          </a:p>
          <a:p>
            <a:r>
              <a:rPr lang="zh-TW" altLang="en-US" sz="2400" dirty="0" smtClean="0"/>
              <a:t>無效的資訊來源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缺乏有效的效能資訊，例如目前的提供對內、對外的網路之效能為何</a:t>
            </a:r>
            <a:r>
              <a:rPr lang="en-US" altLang="zh-TW" sz="2000" dirty="0"/>
              <a:t>?</a:t>
            </a:r>
            <a:endParaRPr lang="en-US" altLang="zh-TW" sz="2000" dirty="0" smtClean="0"/>
          </a:p>
          <a:p>
            <a:r>
              <a:rPr lang="zh-TW" altLang="en-US" sz="2400" dirty="0" smtClean="0"/>
              <a:t>溝通問題</a:t>
            </a:r>
            <a:endParaRPr lang="en-US" altLang="zh-TW" sz="2400" dirty="0" smtClean="0"/>
          </a:p>
          <a:p>
            <a:pPr lvl="1"/>
            <a:r>
              <a:rPr lang="zh-TW" altLang="en-US" sz="2000" dirty="0"/>
              <a:t>有問題時該找誰</a:t>
            </a:r>
            <a:r>
              <a:rPr lang="zh-TW" altLang="en-US" sz="2000" dirty="0" smtClean="0"/>
              <a:t>詢問及幫忙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往往會不知找誰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44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可能的解決方法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EC34-E58D-473A-B68F-53F637C2EA12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利用</a:t>
            </a:r>
            <a:r>
              <a:rPr lang="zh-TW" altLang="en-US" sz="2800" dirty="0" smtClean="0"/>
              <a:t>兩種管道一起找尋效能問題</a:t>
            </a:r>
            <a:endParaRPr lang="en-US" altLang="zh-TW" sz="2800" dirty="0" smtClean="0"/>
          </a:p>
          <a:p>
            <a:pPr lvl="1"/>
            <a:r>
              <a:rPr lang="zh-TW" altLang="en-US" sz="2400" dirty="0"/>
              <a:t>使用診斷</a:t>
            </a:r>
            <a:r>
              <a:rPr lang="zh-TW" altLang="en-US" sz="2400" dirty="0" smtClean="0"/>
              <a:t>工具發現本機問題</a:t>
            </a:r>
            <a:endParaRPr lang="en-US" altLang="zh-TW" sz="2400" dirty="0" smtClean="0"/>
          </a:p>
          <a:p>
            <a:pPr lvl="2"/>
            <a:r>
              <a:rPr lang="zh-TW" altLang="en-US" sz="2000" dirty="0"/>
              <a:t>可</a:t>
            </a:r>
            <a:r>
              <a:rPr lang="zh-TW" altLang="en-US" sz="2000" dirty="0" smtClean="0"/>
              <a:t>監控網路</a:t>
            </a:r>
            <a:r>
              <a:rPr lang="en-US" altLang="zh-TW" sz="2000" dirty="0" smtClean="0"/>
              <a:t>Latency</a:t>
            </a:r>
            <a:r>
              <a:rPr lang="zh-TW" altLang="en-US" sz="2000" dirty="0" smtClean="0"/>
              <a:t>、網路可用頻寬等資訊</a:t>
            </a:r>
            <a:endParaRPr lang="en-US" altLang="zh-TW" sz="2000" dirty="0" smtClean="0"/>
          </a:p>
          <a:p>
            <a:pPr lvl="2"/>
            <a:r>
              <a:rPr lang="zh-TW" altLang="en-US" sz="2000" dirty="0" smtClean="0"/>
              <a:t>可</a:t>
            </a:r>
            <a:r>
              <a:rPr lang="zh-TW" altLang="en-US" sz="2000" dirty="0"/>
              <a:t>簡易判斷本機可能問題</a:t>
            </a:r>
            <a:endParaRPr lang="en-US" altLang="zh-TW" sz="2000" dirty="0" smtClean="0"/>
          </a:p>
          <a:p>
            <a:pPr lvl="1"/>
            <a:r>
              <a:rPr lang="zh-TW" altLang="en-US" sz="2400" dirty="0" smtClean="0"/>
              <a:t>定期的監控</a:t>
            </a:r>
            <a:endParaRPr lang="en-US" altLang="zh-TW" sz="2400" dirty="0" smtClean="0"/>
          </a:p>
          <a:p>
            <a:pPr lvl="2"/>
            <a:r>
              <a:rPr lang="zh-TW" altLang="en-US" sz="2000" dirty="0" smtClean="0"/>
              <a:t>透過定期</a:t>
            </a:r>
            <a:r>
              <a:rPr lang="zh-TW" altLang="en-US" sz="2000" dirty="0"/>
              <a:t>監控建立效能基準</a:t>
            </a:r>
            <a:r>
              <a:rPr lang="zh-TW" altLang="en-US" sz="2000" dirty="0" smtClean="0"/>
              <a:t>點</a:t>
            </a:r>
            <a:endParaRPr lang="en-US" altLang="zh-TW" sz="2000" dirty="0" smtClean="0"/>
          </a:p>
          <a:p>
            <a:pPr lvl="2"/>
            <a:r>
              <a:rPr lang="zh-TW" altLang="en-US" sz="2000" dirty="0"/>
              <a:t>長</a:t>
            </a:r>
            <a:r>
              <a:rPr lang="zh-TW" altLang="en-US" sz="2000" dirty="0" smtClean="0"/>
              <a:t>時間</a:t>
            </a:r>
            <a:r>
              <a:rPr lang="zh-TW" altLang="en-US" sz="2000" dirty="0"/>
              <a:t>觀察網路品質及趨勢</a:t>
            </a:r>
            <a:endParaRPr lang="en-US" altLang="zh-TW" sz="2000" dirty="0" smtClean="0"/>
          </a:p>
          <a:p>
            <a:r>
              <a:rPr lang="zh-TW" altLang="en-US" sz="2800" dirty="0"/>
              <a:t>與其他單位一起</a:t>
            </a:r>
            <a:r>
              <a:rPr lang="zh-TW" altLang="en-US" sz="2800" dirty="0" smtClean="0"/>
              <a:t>合作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大家使用同一平台共同</a:t>
            </a:r>
            <a:r>
              <a:rPr lang="zh-TW" altLang="en-US" sz="2400" dirty="0"/>
              <a:t>參與</a:t>
            </a:r>
            <a:r>
              <a:rPr lang="zh-TW" altLang="en-US" sz="2400" dirty="0" smtClean="0"/>
              <a:t>監控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跨網路之</a:t>
            </a:r>
            <a:r>
              <a:rPr lang="zh-TW" altLang="en-US" sz="2400" dirty="0" smtClean="0"/>
              <a:t>監控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大家互相分享量測</a:t>
            </a:r>
            <a:r>
              <a:rPr lang="zh-TW" altLang="en-US" sz="2400" dirty="0" smtClean="0"/>
              <a:t>數據</a:t>
            </a:r>
            <a:endParaRPr lang="en-US" altLang="zh-TW" sz="24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46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1146</Words>
  <Application>Microsoft Office PowerPoint</Application>
  <PresentationFormat>如螢幕大小 (4:3)</PresentationFormat>
  <Paragraphs>340</Paragraphs>
  <Slides>55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Office 佈景主題</vt:lpstr>
      <vt:lpstr>TWAREN perfSONAR-based  網路效能監測系統</vt:lpstr>
      <vt:lpstr>Outline</vt:lpstr>
      <vt:lpstr>PowerPoint 簡報</vt:lpstr>
      <vt:lpstr>為何需要網路效能量測?</vt:lpstr>
      <vt:lpstr>Typical Scenario </vt:lpstr>
      <vt:lpstr>使用者解決步驟</vt:lpstr>
      <vt:lpstr>實際可能發生情形</vt:lpstr>
      <vt:lpstr>解決時可能發生的問題</vt:lpstr>
      <vt:lpstr>可能的解決方法</vt:lpstr>
      <vt:lpstr>PowerPoint 簡報</vt:lpstr>
      <vt:lpstr>perfSONAR介紹</vt:lpstr>
      <vt:lpstr>perfSONAR Architecture Overview</vt:lpstr>
      <vt:lpstr>perfSONAR Toolkit</vt:lpstr>
      <vt:lpstr>NDT介紹</vt:lpstr>
      <vt:lpstr>BWCTL介紹</vt:lpstr>
      <vt:lpstr>修改TCP Buffer size</vt:lpstr>
      <vt:lpstr>PowerPoint 簡報</vt:lpstr>
      <vt:lpstr>系統要求</vt:lpstr>
      <vt:lpstr>Firewall Ports</vt:lpstr>
      <vt:lpstr>perfSONAR Toolkit安裝畫面</vt:lpstr>
      <vt:lpstr>PowerPoint 簡報</vt:lpstr>
      <vt:lpstr>perfSONAR toolkit首頁</vt:lpstr>
      <vt:lpstr>輸入root帳號</vt:lpstr>
      <vt:lpstr>基本資料設定</vt:lpstr>
      <vt:lpstr>Pinger設定畫面</vt:lpstr>
      <vt:lpstr>Pinger設定畫面</vt:lpstr>
      <vt:lpstr>Pinger新增host畫面</vt:lpstr>
      <vt:lpstr>Pinger查詢畫面</vt:lpstr>
      <vt:lpstr>Pinger查詢顯示畫面</vt:lpstr>
      <vt:lpstr>BWCTL查詢畫面</vt:lpstr>
      <vt:lpstr>BWCTL設定畫面</vt:lpstr>
      <vt:lpstr>BWCTL查詢結果畫面</vt:lpstr>
      <vt:lpstr>BWCTL查詢顯示畫面</vt:lpstr>
      <vt:lpstr>OWAMP查詢畫面</vt:lpstr>
      <vt:lpstr>OWAMP查詢畫面</vt:lpstr>
      <vt:lpstr>OWAMP查詢顯示畫面</vt:lpstr>
      <vt:lpstr>PowerPoint 簡報</vt:lpstr>
      <vt:lpstr>NDT</vt:lpstr>
      <vt:lpstr>NDT 測試項目</vt:lpstr>
      <vt:lpstr>TCP Bandwidth Test</vt:lpstr>
      <vt:lpstr>PowerPoint 簡報</vt:lpstr>
      <vt:lpstr>PowerPoint 簡報</vt:lpstr>
      <vt:lpstr>CD安裝畫面</vt:lpstr>
      <vt:lpstr>CD開機畫面</vt:lpstr>
      <vt:lpstr>CD開機畫面</vt:lpstr>
      <vt:lpstr>IP 設定畫面</vt:lpstr>
      <vt:lpstr>時區設定畫面</vt:lpstr>
      <vt:lpstr>ROOT密碼設定畫面</vt:lpstr>
      <vt:lpstr>磁碟格式化畫面</vt:lpstr>
      <vt:lpstr>Package安裝畫面</vt:lpstr>
      <vt:lpstr>Package安裝畫面</vt:lpstr>
      <vt:lpstr>安裝完成畫面</vt:lpstr>
      <vt:lpstr>重新開機畫面</vt:lpstr>
      <vt:lpstr>重新開機畫面</vt:lpstr>
      <vt:lpstr>開機完成畫面</vt:lpstr>
    </vt:vector>
  </TitlesOfParts>
  <Company>NCHC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NCHC</dc:creator>
  <cp:lastModifiedBy>sun1</cp:lastModifiedBy>
  <cp:revision>15</cp:revision>
  <dcterms:created xsi:type="dcterms:W3CDTF">2013-06-04T10:48:22Z</dcterms:created>
  <dcterms:modified xsi:type="dcterms:W3CDTF">2013-08-07T01:17:41Z</dcterms:modified>
</cp:coreProperties>
</file>