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363" r:id="rId2"/>
    <p:sldId id="390" r:id="rId3"/>
    <p:sldId id="407" r:id="rId4"/>
    <p:sldId id="408" r:id="rId5"/>
    <p:sldId id="391" r:id="rId6"/>
    <p:sldId id="392" r:id="rId7"/>
    <p:sldId id="410" r:id="rId8"/>
    <p:sldId id="409" r:id="rId9"/>
    <p:sldId id="395" r:id="rId10"/>
    <p:sldId id="406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387" r:id="rId22"/>
  </p:sldIdLst>
  <p:sldSz cx="9144000" cy="6858000" type="screen4x3"/>
  <p:notesSz cx="9928225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7" autoAdjust="0"/>
    <p:restoredTop sz="99269" autoAdjust="0"/>
  </p:normalViewPr>
  <p:slideViewPr>
    <p:cSldViewPr>
      <p:cViewPr>
        <p:scale>
          <a:sx n="80" d="100"/>
          <a:sy n="80" d="100"/>
        </p:scale>
        <p:origin x="-153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8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1A901D66-B5C0-4C7D-8800-F9DC54C80B4E}" type="datetimeFigureOut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21A860FF-5631-4C29-9576-D52D35992AF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24B86493-E418-4236-92A6-CC053E9CD11D}" type="datetimeFigureOut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E2CC66FC-DF87-4AB5-9319-D364EEC9EE0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500188"/>
            <a:ext cx="5357813" cy="242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ea typeface="標楷體" pitchFamily="65" charset="-120"/>
            </a:endParaRPr>
          </a:p>
        </p:txBody>
      </p:sp>
      <p:pic>
        <p:nvPicPr>
          <p:cNvPr id="5" name="圖片 10" descr="nctu_studen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233488"/>
            <a:ext cx="3786187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單箭頭接點 5"/>
          <p:cNvCxnSpPr/>
          <p:nvPr userDrawn="1"/>
        </p:nvCxnSpPr>
        <p:spPr>
          <a:xfrm>
            <a:off x="0" y="5475288"/>
            <a:ext cx="5357813" cy="0"/>
          </a:xfrm>
          <a:prstGeom prst="straightConnector1">
            <a:avLst/>
          </a:prstGeom>
          <a:ln w="6350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圖片 12" descr="NCTU_Mott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586413"/>
            <a:ext cx="949325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 userDrawn="1"/>
        </p:nvSpPr>
        <p:spPr>
          <a:xfrm>
            <a:off x="4429125" y="5786438"/>
            <a:ext cx="3429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+mn-lt"/>
                <a:ea typeface="標楷體" pitchFamily="65" charset="-120"/>
              </a:rPr>
              <a:t>NCTU Motto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dirty="0">
                <a:latin typeface="+mn-lt"/>
                <a:ea typeface="標楷體" pitchFamily="65" charset="-120"/>
              </a:rPr>
              <a:t>Absorb the new to look far ahead,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dirty="0">
                <a:latin typeface="+mn-lt"/>
                <a:ea typeface="標楷體" pitchFamily="65" charset="-120"/>
              </a:rPr>
              <a:t>and work pragmatically.</a:t>
            </a:r>
            <a:endParaRPr kumimoji="0" lang="zh-TW" altLang="en-US" dirty="0">
              <a:latin typeface="+mn-lt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01E5-7F1C-431D-AEED-62ACC4531710}" type="datetimeFigureOut">
              <a:rPr lang="zh-TW" altLang="en-US"/>
              <a:pPr>
                <a:defRPr/>
              </a:pPr>
              <a:t>2013/8/8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97F0-A7B0-44C9-AFC2-266A22022B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4C75-4B9E-479B-BA81-3A561CBA6C64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E776-7646-4AAF-9060-EE88C6B416E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5668-1AD7-48EA-A960-177FC4D7CC2A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C04B-A484-46E4-B402-4F7D2A25A4A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C64D-80F6-4AC8-932D-DD2F60E275FD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F9A2-9885-4EA7-9A92-E27E4B71203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C5A32-7B9B-4C0B-92CD-C21B05810B1B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47FF-BAB3-4B42-AE70-E42736FFA6D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03375-0150-4675-A96A-39CF3C327D9D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2C5F-BB9E-495A-9BAE-09790D34719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B466-EE34-47CA-BD7F-F2536D2832EA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A6EC-7532-4024-B8C7-39DA6B2FB53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83BC-AE31-413E-AA0C-81F7E54C2BD7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9A55-C3D5-4F69-ACFA-B737C017970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2868-209A-42C2-B44D-16B4BCE0595B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30BB-42A9-46B6-B40E-FDA1CA3DCB2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E029-86B3-422F-ACCC-3604FF69BE5E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A20A-664D-440D-BF7E-09484A4AD49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C315-A4D5-4EE8-B68F-1282CA94E57B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6FFA-CB09-4C0E-8F06-6034EBFD4C1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18B8-E242-44B6-82DA-31568B428438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7340-942E-46BC-BC94-AB9B21CD708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8525CE53-7B7B-4104-9097-353F8ACDE7ED}" type="datetime1">
              <a:rPr lang="zh-TW" altLang="en-US"/>
              <a:pPr>
                <a:defRPr/>
              </a:pPr>
              <a:t>2013/8/8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1482D813-B46D-4487-A9EC-3297CB8CC83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7" name="圖片 6" descr="NCTU-Logo.jpg"/>
          <p:cNvPicPr>
            <a:picLocks noChangeAspect="1"/>
          </p:cNvPicPr>
          <p:nvPr userDrawn="1"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034" y="392113"/>
            <a:ext cx="7929618" cy="5947213"/>
          </a:xfrm>
          <a:prstGeom prst="rect">
            <a:avLst/>
          </a:prstGeom>
        </p:spPr>
      </p:pic>
      <p:pic>
        <p:nvPicPr>
          <p:cNvPr id="1032" name="圖片 7" descr="nctu_logo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588"/>
            <a:ext cx="9144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>
          <a:xfrm>
            <a:off x="428625" y="2428875"/>
            <a:ext cx="8229600" cy="1500188"/>
          </a:xfrm>
        </p:spPr>
        <p:txBody>
          <a:bodyPr/>
          <a:lstStyle/>
          <a:p>
            <a:pPr eaLnBrk="1" hangingPunct="1"/>
            <a:r>
              <a:rPr lang="en-US" altLang="zh-TW" i="1" dirty="0" err="1" smtClean="0">
                <a:solidFill>
                  <a:schemeClr val="tx2"/>
                </a:solidFill>
              </a:rPr>
              <a:t>TANET</a:t>
            </a:r>
            <a:r>
              <a:rPr lang="en-US" i="1" dirty="0" err="1" smtClean="0">
                <a:solidFill>
                  <a:schemeClr val="tx2"/>
                </a:solidFill>
              </a:rPr>
              <a:t>竹苗區域網路中心</a:t>
            </a:r>
            <a:r>
              <a:rPr lang="en-US" i="1" dirty="0" smtClean="0">
                <a:solidFill>
                  <a:schemeClr val="tx2"/>
                </a:solidFill>
              </a:rPr>
              <a:t/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zh-TW" altLang="en-US" i="1" dirty="0" smtClean="0">
                <a:solidFill>
                  <a:schemeClr val="tx2"/>
                </a:solidFill>
              </a:rPr>
              <a:t>頻寬管理設備應用</a:t>
            </a:r>
            <a:r>
              <a:rPr lang="en-US" i="1" dirty="0" err="1" smtClean="0">
                <a:solidFill>
                  <a:schemeClr val="tx2"/>
                </a:solidFill>
              </a:rPr>
              <a:t>報告</a:t>
            </a:r>
            <a:endParaRPr lang="zh-TW" altLang="en-US" dirty="0" smtClean="0">
              <a:solidFill>
                <a:schemeClr val="tx2"/>
              </a:solidFill>
            </a:endParaRP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285750" y="3143250"/>
            <a:ext cx="8229600" cy="33401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zh-TW" altLang="en-US" dirty="0" smtClean="0"/>
              <a:t>         </a:t>
            </a:r>
            <a:endParaRPr lang="zh-TW" altLang="en-US" sz="8000" dirty="0" smtClean="0">
              <a:latin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BFC0-A819-4465-95CA-AAC10EE0FCA0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1857375" y="4929188"/>
            <a:ext cx="6072188" cy="11096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15900" lvl="1" indent="-285750" fontAlgn="auto">
              <a:spcBef>
                <a:spcPct val="20000"/>
              </a:spcBef>
              <a:spcAft>
                <a:spcPts val="0"/>
              </a:spcAft>
              <a:buSzPct val="45000"/>
              <a:buFont typeface="Wingdings 3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zh-TW" altLang="en-US" sz="3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國立</a:t>
            </a:r>
            <a:r>
              <a:rPr kumimoji="0" lang="en-US" sz="3400" dirty="0" err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交通大學</a:t>
            </a:r>
            <a:r>
              <a:rPr kumimoji="0" lang="en-US" sz="3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3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資訊技術服務中心</a:t>
            </a:r>
            <a:r>
              <a:rPr kumimoji="0" lang="en-US" sz="3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3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endParaRPr kumimoji="0" lang="en-US" altLang="zh-TW" sz="34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215900" lvl="1" indent="-285750" fontAlgn="auto">
              <a:spcBef>
                <a:spcPct val="20000"/>
              </a:spcBef>
              <a:spcAft>
                <a:spcPts val="0"/>
              </a:spcAft>
              <a:buSzPct val="45000"/>
              <a:buFont typeface="Wingdings 3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kumimoji="0" lang="zh-TW" altLang="en-US" sz="2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                               </a:t>
            </a:r>
            <a:r>
              <a:rPr kumimoji="0" lang="en-US" sz="2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en-US" sz="21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0" lang="en-US" altLang="zh-TW" sz="21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2.08.08</a:t>
            </a:r>
            <a:r>
              <a:rPr kumimoji="0"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kumimoji="0"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endParaRPr kumimoji="0" lang="zh-TW" altLang="en-US" sz="3200" dirty="0">
              <a:latin typeface="+mn-lt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10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zh-TW" sz="2000" dirty="0" smtClean="0">
                <a:latin typeface="標楷體" pitchFamily="65" charset="-120"/>
              </a:rPr>
              <a:t>含相關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</a:rPr>
              <a:t>流量分析、</a:t>
            </a:r>
            <a:r>
              <a:rPr lang="zh-TW" altLang="zh-TW" sz="2000" dirty="0" smtClean="0">
                <a:latin typeface="標楷體" pitchFamily="65" charset="-120"/>
              </a:rPr>
              <a:t>設備對於頻寬管理功能及特色介紹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zh-TW" altLang="zh-TW" sz="2400" dirty="0" smtClean="0">
                <a:latin typeface="標楷體" pitchFamily="65" charset="-120"/>
              </a:rPr>
              <a:t>因目前</a:t>
            </a:r>
            <a:r>
              <a:rPr lang="en-US" altLang="zh-TW" sz="2400" dirty="0" smtClean="0">
                <a:latin typeface="標楷體" pitchFamily="65" charset="-120"/>
              </a:rPr>
              <a:t>PaloAlto PA5060 </a:t>
            </a:r>
            <a:r>
              <a:rPr lang="zh-TW" altLang="zh-TW" sz="2400" dirty="0" smtClean="0">
                <a:latin typeface="標楷體" pitchFamily="65" charset="-120"/>
              </a:rPr>
              <a:t>為透通模式之方式上線</a:t>
            </a:r>
            <a:r>
              <a:rPr lang="zh-TW" altLang="en-US" sz="2400" dirty="0" smtClean="0">
                <a:latin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設定</a:t>
            </a:r>
            <a:r>
              <a:rPr lang="zh-TW" altLang="zh-TW" sz="2400" dirty="0" smtClean="0">
                <a:latin typeface="標楷體" pitchFamily="65" charset="-120"/>
              </a:rPr>
              <a:t>四組</a:t>
            </a:r>
            <a:r>
              <a:rPr lang="en-US" altLang="zh-TW" sz="2400" dirty="0" smtClean="0">
                <a:latin typeface="標楷體" pitchFamily="65" charset="-120"/>
              </a:rPr>
              <a:t>V-Wires</a:t>
            </a:r>
            <a:r>
              <a:rPr lang="zh-TW" altLang="en-US" sz="2400" dirty="0" smtClean="0">
                <a:latin typeface="標楷體" pitchFamily="65" charset="-120"/>
              </a:rPr>
              <a:t>，一組為</a:t>
            </a:r>
            <a:r>
              <a:rPr lang="en-US" altLang="zh-TW" sz="2400" dirty="0" smtClean="0">
                <a:latin typeface="標楷體" pitchFamily="65" charset="-120"/>
              </a:rPr>
              <a:t>1G</a:t>
            </a:r>
            <a:r>
              <a:rPr lang="zh-TW" altLang="en-US" sz="2400" dirty="0" smtClean="0">
                <a:latin typeface="標楷體" pitchFamily="65" charset="-120"/>
              </a:rPr>
              <a:t>之介面共</a:t>
            </a:r>
            <a:r>
              <a:rPr lang="en-US" altLang="zh-TW" sz="2400" dirty="0" smtClean="0">
                <a:latin typeface="標楷體" pitchFamily="65" charset="-120"/>
              </a:rPr>
              <a:t>4G</a:t>
            </a:r>
            <a:r>
              <a:rPr lang="zh-TW" altLang="en-US" sz="2400" dirty="0" smtClean="0">
                <a:latin typeface="標楷體" pitchFamily="65" charset="-120"/>
              </a:rPr>
              <a:t>。</a:t>
            </a:r>
            <a:endParaRPr lang="zh-TW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QOS</a:t>
            </a:r>
            <a:r>
              <a:rPr lang="zh-TW" altLang="en-US" sz="2400" dirty="0" smtClean="0">
                <a:latin typeface="標楷體" pitchFamily="65" charset="-120"/>
              </a:rPr>
              <a:t>使用</a:t>
            </a:r>
            <a:r>
              <a:rPr lang="zh-TW" altLang="zh-TW" sz="2400" dirty="0" smtClean="0">
                <a:latin typeface="標楷體" pitchFamily="65" charset="-120"/>
              </a:rPr>
              <a:t>四組</a:t>
            </a:r>
            <a:r>
              <a:rPr lang="en-US" altLang="zh-TW" sz="2400" dirty="0" smtClean="0">
                <a:latin typeface="標楷體" pitchFamily="65" charset="-120"/>
              </a:rPr>
              <a:t>V-Wires</a:t>
            </a:r>
            <a:r>
              <a:rPr lang="zh-TW" altLang="zh-TW" sz="2400" dirty="0" smtClean="0">
                <a:latin typeface="標楷體" pitchFamily="65" charset="-120"/>
              </a:rPr>
              <a:t>使用相同</a:t>
            </a:r>
            <a:r>
              <a:rPr lang="en-US" altLang="zh-TW" sz="2400" dirty="0" smtClean="0">
                <a:latin typeface="標楷體" pitchFamily="65" charset="-120"/>
              </a:rPr>
              <a:t>QOS Profiles ,</a:t>
            </a:r>
            <a:r>
              <a:rPr lang="zh-TW" altLang="zh-TW" sz="2400" dirty="0" smtClean="0">
                <a:latin typeface="標楷體" pitchFamily="65" charset="-120"/>
              </a:rPr>
              <a:t>分別是</a:t>
            </a:r>
            <a:r>
              <a:rPr lang="zh-TW" altLang="en-US" sz="2400" dirty="0" smtClean="0">
                <a:latin typeface="標楷體" pitchFamily="65" charset="-120"/>
              </a:rPr>
              <a:t>以</a:t>
            </a:r>
            <a:r>
              <a:rPr lang="en-US" altLang="zh-TW" sz="2400" dirty="0" smtClean="0">
                <a:latin typeface="標楷體" pitchFamily="65" charset="-120"/>
              </a:rPr>
              <a:t>Inbound BM &amp; Outbound BM</a:t>
            </a:r>
            <a:r>
              <a:rPr lang="zh-TW" altLang="zh-TW" sz="2400" dirty="0" smtClean="0">
                <a:latin typeface="標楷體" pitchFamily="65" charset="-120"/>
              </a:rPr>
              <a:t>作為控管依據</a:t>
            </a:r>
            <a:r>
              <a:rPr lang="en-US" altLang="zh-TW" sz="2400" dirty="0" smtClean="0">
                <a:latin typeface="標楷體" pitchFamily="65" charset="-120"/>
              </a:rPr>
              <a:t>.</a:t>
            </a:r>
            <a:endParaRPr lang="zh-TW" altLang="zh-TW" sz="24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QOS</a:t>
            </a:r>
            <a:r>
              <a:rPr lang="zh-TW" altLang="en-US" sz="2000" dirty="0" smtClean="0">
                <a:latin typeface="標楷體" pitchFamily="65" charset="-120"/>
              </a:rPr>
              <a:t>設定前竹苗縣市網</a:t>
            </a: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</a:rPr>
              <a:t>包含高中、國中小學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</a:rPr>
              <a:t>一日流量使用情況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0" y="5842337"/>
            <a:ext cx="8604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最高頻寬使用量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苗栗縣網約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840M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、新竹市網約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470M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及新竹縣網約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490M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，加總後約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1,800M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網路使用量間峰期約在上午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08:00~12:00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及下午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13:00~16:00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Picture 2" descr="H:\TaNet 102年度\mlc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609555" cy="1152128"/>
          </a:xfrm>
          <a:prstGeom prst="rect">
            <a:avLst/>
          </a:prstGeom>
          <a:noFill/>
        </p:spPr>
      </p:pic>
      <p:pic>
        <p:nvPicPr>
          <p:cNvPr id="9" name="Picture 3" descr="H:\TaNet 102年度\hcc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84984"/>
            <a:ext cx="6696744" cy="1990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12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QOS</a:t>
            </a:r>
            <a:r>
              <a:rPr lang="zh-TW" altLang="en-US" sz="2000" dirty="0" smtClean="0">
                <a:latin typeface="標楷體" pitchFamily="65" charset="-120"/>
              </a:rPr>
              <a:t>設定後竹苗縣市網</a:t>
            </a: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</a:rPr>
              <a:t>包含高中、國中小學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</a:rPr>
              <a:t>一日流量使用情況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0" y="5842337"/>
            <a:ext cx="8460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最高頻寬使用量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苗栗縣網約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830M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、新竹市網約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410M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及新竹縣網約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470M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，加總後約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1,710M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網路使用量間峰期依舊為落在上午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08:00~12:00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及下午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13:00~16:00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Picture 2" descr="H:\TaNet 102年度\mlc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5734050" cy="1152127"/>
          </a:xfrm>
          <a:prstGeom prst="rect">
            <a:avLst/>
          </a:prstGeom>
          <a:noFill/>
        </p:spPr>
      </p:pic>
      <p:pic>
        <p:nvPicPr>
          <p:cNvPr id="9" name="Picture 3" descr="H:\TaNet 102年度\hcc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5724525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</a:rPr>
              <a:t>設定相關說明</a:t>
            </a:r>
            <a:r>
              <a:rPr lang="en-US" altLang="zh-TW" sz="2000" dirty="0" smtClean="0">
                <a:latin typeface="標楷體" pitchFamily="65" charset="-120"/>
              </a:rPr>
              <a:t>-1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pPr lvl="0"/>
            <a:r>
              <a:rPr lang="en-US" altLang="zh-TW" sz="2400" dirty="0" smtClean="0"/>
              <a:t> Create QOS Profiles : Inbound BM &amp; Outbound BM</a:t>
            </a:r>
            <a:endParaRPr lang="zh-TW" altLang="zh-TW" sz="2400" dirty="0" smtClean="0"/>
          </a:p>
          <a:p>
            <a:r>
              <a:rPr lang="en-US" altLang="zh-TW" sz="2400" dirty="0" smtClean="0"/>
              <a:t>Total : Four Classes </a:t>
            </a:r>
            <a:endParaRPr lang="zh-TW" altLang="zh-TW" sz="24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7" name="Picture 2" descr="H:\TaNet 102年度\config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6521153" cy="3158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</a:rPr>
              <a:t>設定相關說明</a:t>
            </a:r>
            <a:r>
              <a:rPr lang="en-US" altLang="zh-TW" sz="2000" dirty="0" smtClean="0">
                <a:latin typeface="標楷體" pitchFamily="65" charset="-120"/>
              </a:rPr>
              <a:t>-2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Apply QOS Profiles to Interface 1/13~1/20 </a:t>
            </a:r>
            <a:endParaRPr lang="zh-TW" altLang="zh-TW" sz="2400" dirty="0" smtClean="0"/>
          </a:p>
          <a:p>
            <a:r>
              <a:rPr lang="en-US" altLang="zh-TW" sz="2400" dirty="0" smtClean="0"/>
              <a:t>Total : Four V-Wires.</a:t>
            </a:r>
            <a:endParaRPr lang="zh-TW" altLang="zh-TW" sz="24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7" name="圖片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3284984"/>
            <a:ext cx="6120680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15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</a:rPr>
              <a:t>設定相關說明</a:t>
            </a:r>
            <a:r>
              <a:rPr lang="en-US" altLang="zh-TW" sz="2000" dirty="0" smtClean="0">
                <a:latin typeface="標楷體" pitchFamily="65" charset="-120"/>
              </a:rPr>
              <a:t>-3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493096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Apply QOS Policy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於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Both Directions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並使用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schedules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schedules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週一至周五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08:00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16:00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Class1 :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竹苗縣市網國小、國中及高中及竹苗區網中心連線高中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Class2 :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大專院校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Class3 : IPV6 Group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Class4 : Default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7" name="圖片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4653136"/>
            <a:ext cx="6840760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16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</a:rPr>
              <a:t>設定相關說明</a:t>
            </a:r>
            <a:r>
              <a:rPr lang="en-US" altLang="zh-TW" sz="2000" dirty="0" smtClean="0">
                <a:latin typeface="標楷體" pitchFamily="65" charset="-120"/>
              </a:rPr>
              <a:t>-5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itchFamily="65" charset="-120"/>
              </a:rPr>
              <a:t>Class1 : </a:t>
            </a:r>
            <a:r>
              <a:rPr lang="zh-TW" altLang="en-US" sz="2400" dirty="0" smtClean="0">
                <a:latin typeface="標楷體" pitchFamily="65" charset="-120"/>
              </a:rPr>
              <a:t>國小、國中及高中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</a:rPr>
              <a:t>    </a:t>
            </a:r>
            <a:r>
              <a:rPr lang="zh-TW" altLang="en-US" sz="2000" dirty="0" smtClean="0">
                <a:latin typeface="標楷體" pitchFamily="65" charset="-120"/>
              </a:rPr>
              <a:t>未限制前每日最大流量約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1,800M </a:t>
            </a: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</a:rPr>
              <a:t>      保證頻寬 </a:t>
            </a:r>
            <a:r>
              <a:rPr lang="en-US" altLang="zh-TW" sz="2000" dirty="0" smtClean="0">
                <a:latin typeface="標楷體" pitchFamily="65" charset="-120"/>
              </a:rPr>
              <a:t>300M*4=1,200M </a:t>
            </a:r>
            <a:endParaRPr lang="en-US" altLang="zh-TW" sz="2000" dirty="0" smtClean="0">
              <a:latin typeface="標楷體" pitchFamily="65" charset="-120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</a:rPr>
              <a:t>      MAX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500M*4=2,000M</a:t>
            </a:r>
            <a:endParaRPr lang="zh-TW" altLang="zh-TW" sz="20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Class2 : </a:t>
            </a:r>
            <a:r>
              <a:rPr lang="zh-TW" altLang="en-US" sz="2400" dirty="0" smtClean="0">
                <a:latin typeface="標楷體" pitchFamily="65" charset="-120"/>
              </a:rPr>
              <a:t>大專院校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</a:rPr>
              <a:t>    </a:t>
            </a:r>
            <a:r>
              <a:rPr lang="zh-TW" altLang="en-US" sz="2000" dirty="0" smtClean="0">
                <a:latin typeface="標楷體" pitchFamily="65" charset="-120"/>
              </a:rPr>
              <a:t>未限制前每日最大流量約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1,500M </a:t>
            </a: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</a:rPr>
              <a:t>      保證頻寬 </a:t>
            </a:r>
            <a:r>
              <a:rPr lang="en-US" altLang="zh-TW" sz="2000" dirty="0" smtClean="0">
                <a:latin typeface="標楷體" pitchFamily="65" charset="-120"/>
              </a:rPr>
              <a:t>200M*4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=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800M </a:t>
            </a:r>
            <a:endParaRPr lang="en-US" altLang="zh-TW" sz="2000" dirty="0" smtClean="0">
              <a:latin typeface="標楷體" pitchFamily="65" charset="-120"/>
            </a:endParaRP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</a:rPr>
              <a:t>      MAX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4</a:t>
            </a:r>
            <a:r>
              <a:rPr lang="en-US" altLang="zh-TW" sz="2000" dirty="0" smtClean="0">
                <a:latin typeface="標楷體" pitchFamily="65" charset="-120"/>
              </a:rPr>
              <a:t>00M*4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=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1,600M</a:t>
            </a:r>
            <a:endParaRPr lang="zh-TW" altLang="zh-TW" sz="20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Class3 : IPV6 Group</a:t>
            </a:r>
            <a:r>
              <a:rPr lang="zh-TW" altLang="en-US" sz="24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</a:rPr>
              <a:t>保證頻寬 </a:t>
            </a:r>
            <a:r>
              <a:rPr lang="en-US" altLang="zh-TW" sz="2000" dirty="0" smtClean="0">
                <a:latin typeface="標楷體" pitchFamily="65" charset="-120"/>
              </a:rPr>
              <a:t>:400M</a:t>
            </a:r>
            <a:r>
              <a:rPr lang="zh-TW" altLang="en-US" sz="2000" dirty="0" smtClean="0">
                <a:latin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</a:rPr>
              <a:t>MAX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800M)</a:t>
            </a:r>
            <a:endParaRPr lang="zh-TW" altLang="zh-TW" sz="20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Class4 : Default</a:t>
            </a:r>
            <a:r>
              <a:rPr lang="zh-TW" altLang="en-US" sz="24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</a:rPr>
              <a:t>保證頻寬 </a:t>
            </a:r>
            <a:r>
              <a:rPr lang="en-US" altLang="zh-TW" sz="2000" dirty="0" smtClean="0">
                <a:latin typeface="標楷體" pitchFamily="65" charset="-120"/>
              </a:rPr>
              <a:t>:400M</a:t>
            </a:r>
            <a:r>
              <a:rPr lang="zh-TW" altLang="en-US" sz="2000" dirty="0" smtClean="0">
                <a:latin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</a:rPr>
              <a:t>MAX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</a:rPr>
              <a:t>400M)</a:t>
            </a:r>
            <a:endParaRPr lang="zh-TW" altLang="zh-TW" sz="20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17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困難及建議事項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10000" dirty="0" smtClean="0">
                <a:latin typeface="標楷體" pitchFamily="65" charset="-120"/>
              </a:rPr>
              <a:t>頻寬再大</a:t>
            </a:r>
            <a:endParaRPr lang="en-US" altLang="zh-TW" sz="100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10000" dirty="0" smtClean="0">
                <a:latin typeface="標楷體" pitchFamily="65" charset="-120"/>
              </a:rPr>
              <a:t>都不夠</a:t>
            </a:r>
            <a:r>
              <a:rPr lang="en-US" altLang="zh-TW" sz="10000" dirty="0" smtClean="0">
                <a:latin typeface="標楷體" pitchFamily="65" charset="-120"/>
              </a:rPr>
              <a:t>????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18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困難及建議事項</a:t>
            </a:r>
            <a:r>
              <a:rPr lang="en-US" altLang="zh-TW" sz="2000" dirty="0" smtClean="0">
                <a:latin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</a:rPr>
              <a:t>續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0" y="1700808"/>
            <a:ext cx="8507288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一日應用程式使用量排名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TOP10</a:t>
            </a:r>
            <a:r>
              <a:rPr kumimoji="0" lang="en-US" altLang="zh-TW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by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標楷體" pitchFamily="65" charset="-120"/>
              <a:cs typeface="+mn-cs"/>
            </a:endParaRPr>
          </a:p>
        </p:txBody>
      </p:sp>
      <p:pic>
        <p:nvPicPr>
          <p:cNvPr id="8" name="Picture 2" descr="H:\TaNet 102年度\top1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7629526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19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困難及建議事項</a:t>
            </a:r>
            <a:r>
              <a:rPr lang="en-US" altLang="zh-TW" sz="2000" dirty="0" smtClean="0">
                <a:latin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</a:rPr>
              <a:t>續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0" y="1700808"/>
            <a:ext cx="8507288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一日網路使用威脅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(threat)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排名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TOP15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by session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標楷體" pitchFamily="65" charset="-120"/>
              <a:cs typeface="+mn-cs"/>
            </a:endParaRPr>
          </a:p>
        </p:txBody>
      </p:sp>
      <p:pic>
        <p:nvPicPr>
          <p:cNvPr id="8" name="Picture 2" descr="H:\TaNet 102年度\sess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7572375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</a:rPr>
              <a:t>大綱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892480" cy="4493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頻寬管理設備建置細部架構圖</a:t>
            </a:r>
          </a:p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目前設定組態</a:t>
            </a:r>
          </a:p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三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設備管理範圍</a:t>
            </a:r>
          </a:p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四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報表作業說明</a:t>
            </a:r>
          </a:p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五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目前運作現況說明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六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困難及建議事項。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20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困難及建議事項</a:t>
            </a:r>
            <a:r>
              <a:rPr lang="en-US" altLang="zh-TW" sz="2000" dirty="0" smtClean="0">
                <a:latin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</a:rPr>
              <a:t>續</a:t>
            </a:r>
            <a:r>
              <a:rPr lang="en-US" altLang="zh-TW" sz="2000" dirty="0" smtClean="0">
                <a:latin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</a:rPr>
            </a:br>
            <a:r>
              <a:rPr lang="zh-TW" altLang="en-US" sz="2200" dirty="0" smtClean="0">
                <a:latin typeface="標楷體" pitchFamily="65" charset="-120"/>
              </a:rPr>
              <a:t>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964488" cy="449309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</a:rPr>
              <a:t>目前觀察竹苗區網學術網路之應用程式型態，由影音相關之應用程式居多，如</a:t>
            </a:r>
            <a:r>
              <a:rPr lang="en-US" altLang="zh-TW" sz="2400" dirty="0" err="1" smtClean="0">
                <a:latin typeface="標楷體" pitchFamily="65" charset="-120"/>
              </a:rPr>
              <a:t>youtube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err="1" smtClean="0">
                <a:latin typeface="標楷體" pitchFamily="65" charset="-120"/>
              </a:rPr>
              <a:t>ppstream</a:t>
            </a:r>
            <a:r>
              <a:rPr lang="en-US" altLang="zh-TW" sz="2400" dirty="0" smtClean="0">
                <a:latin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err="1" smtClean="0">
                <a:latin typeface="標楷體" pitchFamily="65" charset="-120"/>
              </a:rPr>
              <a:t>funshion</a:t>
            </a:r>
            <a:r>
              <a:rPr lang="en-US" altLang="zh-TW" sz="2400" dirty="0" smtClean="0">
                <a:latin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</a:rPr>
              <a:t>等等</a:t>
            </a:r>
            <a:r>
              <a:rPr lang="en-US" altLang="zh-TW" sz="2400" dirty="0" smtClean="0">
                <a:latin typeface="標楷體" pitchFamily="65" charset="-120"/>
              </a:rPr>
              <a:t>…</a:t>
            </a:r>
            <a:r>
              <a:rPr lang="zh-TW" altLang="en-US" sz="2400" dirty="0" smtClean="0">
                <a:latin typeface="標楷體" pitchFamily="65" charset="-120"/>
              </a:rPr>
              <a:t>或多點下載之應用程式，如</a:t>
            </a:r>
            <a:r>
              <a:rPr lang="en-US" altLang="zh-TW" sz="2400" dirty="0" err="1" smtClean="0">
                <a:latin typeface="標楷體" pitchFamily="65" charset="-120"/>
              </a:rPr>
              <a:t>bittorrent</a:t>
            </a:r>
            <a:r>
              <a:rPr lang="en-US" altLang="zh-TW" sz="2400" dirty="0" smtClean="0">
                <a:latin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err="1" smtClean="0">
                <a:latin typeface="標楷體" pitchFamily="65" charset="-120"/>
              </a:rPr>
              <a:t>xunlei</a:t>
            </a:r>
            <a:r>
              <a:rPr lang="zh-TW" altLang="en-US" sz="2400" dirty="0" smtClean="0">
                <a:latin typeface="標楷體" pitchFamily="65" charset="-120"/>
              </a:rPr>
              <a:t>等等</a:t>
            </a:r>
            <a:r>
              <a:rPr lang="en-US" altLang="zh-TW" sz="2400" dirty="0" smtClean="0">
                <a:latin typeface="標楷體" pitchFamily="65" charset="-120"/>
              </a:rPr>
              <a:t>…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此二類型之應用程式約占每日流量</a:t>
            </a:r>
            <a:r>
              <a:rPr lang="en-US" altLang="zh-TW" sz="2400" dirty="0" smtClean="0">
                <a:latin typeface="標楷體" pitchFamily="65" charset="-120"/>
              </a:rPr>
              <a:t>50%</a:t>
            </a:r>
            <a:r>
              <a:rPr lang="zh-TW" altLang="en-US" sz="2400" dirty="0" smtClean="0">
                <a:latin typeface="標楷體" pitchFamily="65" charset="-120"/>
              </a:rPr>
              <a:t>以上，學術網路是否應適當限制非學術網路使用之網路應用程式</a:t>
            </a:r>
            <a:r>
              <a:rPr lang="en-US" altLang="zh-TW" sz="2400" dirty="0" smtClean="0">
                <a:latin typeface="標楷體" pitchFamily="65" charset="-120"/>
              </a:rPr>
              <a:t>?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大量的網路攻擊行為造成頻寬使用之浪費，如何有效阻擋惡意之網路行為</a:t>
            </a:r>
            <a:r>
              <a:rPr lang="en-US" altLang="zh-TW" sz="2400" dirty="0" smtClean="0">
                <a:latin typeface="標楷體" pitchFamily="65" charset="-120"/>
              </a:rPr>
              <a:t>?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81D0D-44AE-4401-8EC0-C79A06D76D66}" type="slidenum">
              <a:rPr lang="zh-TW" altLang="en-US"/>
              <a:pPr>
                <a:defRPr/>
              </a:pPr>
              <a:t>21</a:t>
            </a:fld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8000" i="1" smtClean="0">
                <a:solidFill>
                  <a:srgbClr val="0033CC"/>
                </a:solidFill>
                <a:latin typeface="標楷體" pitchFamily="65" charset="-120"/>
              </a:rPr>
              <a:t>  報告完畢</a:t>
            </a:r>
            <a:endParaRPr lang="en-US" altLang="zh-TW" sz="8000" i="1" smtClean="0">
              <a:solidFill>
                <a:srgbClr val="0033CC"/>
              </a:solidFill>
              <a:latin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8000" i="1" smtClean="0">
                <a:solidFill>
                  <a:srgbClr val="0033CC"/>
                </a:solidFill>
                <a:latin typeface="標楷體" pitchFamily="65" charset="-120"/>
              </a:rPr>
              <a:t>     敬請指教</a:t>
            </a:r>
            <a:endParaRPr lang="en-US" altLang="zh-TW" sz="8000" i="1" smtClean="0">
              <a:solidFill>
                <a:srgbClr val="0033CC"/>
              </a:solidFill>
              <a:latin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</a:rPr>
              <a:t>                         </a:t>
            </a:r>
            <a:endParaRPr lang="en-US" altLang="zh-TW" smtClean="0">
              <a:latin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000" i="1" smtClean="0">
                <a:latin typeface="標楷體" pitchFamily="65" charset="-120"/>
              </a:rPr>
              <a:t>             </a:t>
            </a:r>
            <a:r>
              <a:rPr lang="en-US" altLang="zh-TW" sz="4000" i="1" smtClean="0">
                <a:solidFill>
                  <a:srgbClr val="0033CC"/>
                </a:solidFill>
                <a:latin typeface="標楷體" pitchFamily="65" charset="-120"/>
              </a:rPr>
              <a:t>Thanks!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頻寬管理設備建置細部架構圖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H:\TaNet 102年度\ma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839524" cy="4548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目前設定組態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設備配置模式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inline</a:t>
            </a:r>
          </a:p>
          <a:p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Qos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分配群組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縣市網中心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高中、國中、國小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大專院校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IPV6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流量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其他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設備管理範圍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</a:rPr>
              <a:t>新竹市網路中心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</a:rPr>
              <a:t>  包含國小、國中、高中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新竹縣網路中心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</a:rPr>
              <a:t>  包含國小、國中、高中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苗栗線網路中心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</a:rPr>
              <a:t>  包含國小、國中、高中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竹苗區網中心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</a:rPr>
              <a:t>   包含大學</a:t>
            </a:r>
            <a:r>
              <a:rPr lang="en-US" altLang="zh-TW" sz="2400" dirty="0" smtClean="0">
                <a:latin typeface="標楷體" pitchFamily="65" charset="-120"/>
              </a:rPr>
              <a:t>14</a:t>
            </a:r>
            <a:r>
              <a:rPr lang="zh-TW" altLang="en-US" sz="2400" dirty="0" smtClean="0">
                <a:latin typeface="標楷體" pitchFamily="65" charset="-120"/>
              </a:rPr>
              <a:t>所、高中 </a:t>
            </a:r>
            <a:r>
              <a:rPr lang="en-US" altLang="zh-TW" sz="2400" dirty="0" smtClean="0">
                <a:latin typeface="標楷體" pitchFamily="65" charset="-120"/>
              </a:rPr>
              <a:t>9</a:t>
            </a:r>
            <a:r>
              <a:rPr lang="zh-TW" altLang="en-US" sz="2400" dirty="0" smtClean="0">
                <a:latin typeface="標楷體" pitchFamily="65" charset="-120"/>
              </a:rPr>
              <a:t>所、其他連線單位</a:t>
            </a:r>
            <a:r>
              <a:rPr lang="en-US" altLang="zh-TW" sz="2400" dirty="0" smtClean="0">
                <a:latin typeface="標楷體" pitchFamily="65" charset="-120"/>
              </a:rPr>
              <a:t>7</a:t>
            </a:r>
            <a:r>
              <a:rPr lang="zh-TW" altLang="en-US" sz="2400" dirty="0" smtClean="0">
                <a:latin typeface="標楷體" pitchFamily="65" charset="-120"/>
              </a:rPr>
              <a:t>所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報表作業說明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</a:rPr>
              <a:t>(Report</a:t>
            </a:r>
            <a:r>
              <a:rPr lang="zh-TW" altLang="zh-TW" sz="2000" dirty="0" smtClean="0">
                <a:latin typeface="標楷體" pitchFamily="65" charset="-120"/>
              </a:rPr>
              <a:t>功能、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</a:rPr>
              <a:t>分析類型</a:t>
            </a:r>
            <a:r>
              <a:rPr lang="zh-TW" altLang="zh-TW" sz="2000" dirty="0" smtClean="0">
                <a:latin typeface="標楷體" pitchFamily="65" charset="-120"/>
              </a:rPr>
              <a:t>等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itchFamily="65" charset="-120"/>
              </a:rPr>
              <a:t>1.TOP</a:t>
            </a:r>
            <a:r>
              <a:rPr lang="zh-TW" altLang="en-US" sz="2400" dirty="0" smtClean="0">
                <a:latin typeface="標楷體" pitchFamily="65" charset="-120"/>
              </a:rPr>
              <a:t>流量統計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</a:rPr>
              <a:t>應用程式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3.</a:t>
            </a:r>
            <a:r>
              <a:rPr lang="zh-TW" altLang="en-US" sz="2400" dirty="0" smtClean="0">
                <a:latin typeface="標楷體" pitchFamily="65" charset="-120"/>
              </a:rPr>
              <a:t>威脅特徵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4.SESSION </a:t>
            </a:r>
            <a:r>
              <a:rPr lang="zh-TW" altLang="en-US" sz="2400" dirty="0" smtClean="0">
                <a:latin typeface="標楷體" pitchFamily="65" charset="-120"/>
              </a:rPr>
              <a:t>數量統計等等</a:t>
            </a:r>
            <a:r>
              <a:rPr lang="en-US" altLang="zh-TW" sz="2400" dirty="0" smtClean="0">
                <a:latin typeface="標楷體" pitchFamily="65" charset="-120"/>
              </a:rPr>
              <a:t>…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報表作業說明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</a:rPr>
              <a:t>(Report</a:t>
            </a:r>
            <a:r>
              <a:rPr lang="zh-TW" altLang="zh-TW" sz="2000" dirty="0" smtClean="0">
                <a:latin typeface="標楷體" pitchFamily="65" charset="-120"/>
              </a:rPr>
              <a:t>功能、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</a:rPr>
              <a:t>分析類型</a:t>
            </a:r>
            <a:r>
              <a:rPr lang="zh-TW" altLang="zh-TW" sz="2000" dirty="0" smtClean="0">
                <a:latin typeface="標楷體" pitchFamily="65" charset="-120"/>
              </a:rPr>
              <a:t>等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7" name="圖片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5274310" cy="2590761"/>
          </a:xfrm>
          <a:prstGeom prst="rect">
            <a:avLst/>
          </a:prstGeom>
        </p:spPr>
      </p:pic>
      <p:pic>
        <p:nvPicPr>
          <p:cNvPr id="8" name="圖片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3068960"/>
            <a:ext cx="5274310" cy="2590761"/>
          </a:xfrm>
          <a:prstGeom prst="rect">
            <a:avLst/>
          </a:prstGeom>
        </p:spPr>
      </p:pic>
      <p:pic>
        <p:nvPicPr>
          <p:cNvPr id="9" name="圖片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7824" y="3933056"/>
            <a:ext cx="5274310" cy="25907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報表作業說明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</a:rPr>
              <a:t>Report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</a:rPr>
              <a:t>功能</a:t>
            </a:r>
            <a:r>
              <a:rPr lang="zh-TW" altLang="zh-TW" sz="2000" dirty="0" smtClean="0">
                <a:latin typeface="標楷體" pitchFamily="65" charset="-120"/>
              </a:rPr>
              <a:t>、分析類型等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8697144" cy="4493096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</a:rPr>
              <a:t>客制化報表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2.PDF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</a:rPr>
              <a:t>CSV</a:t>
            </a:r>
            <a:r>
              <a:rPr lang="zh-TW" altLang="en-US" sz="2400" dirty="0" smtClean="0">
                <a:latin typeface="標楷體" pitchFamily="65" charset="-120"/>
              </a:rPr>
              <a:t>及</a:t>
            </a:r>
            <a:r>
              <a:rPr lang="en-US" altLang="zh-TW" sz="2400" dirty="0" smtClean="0">
                <a:latin typeface="標楷體" pitchFamily="65" charset="-120"/>
              </a:rPr>
              <a:t>XML</a:t>
            </a:r>
            <a:r>
              <a:rPr lang="zh-TW" altLang="en-US" sz="2400" dirty="0" smtClean="0">
                <a:latin typeface="標楷體" pitchFamily="65" charset="-120"/>
              </a:rPr>
              <a:t>方式產出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3.</a:t>
            </a:r>
            <a:r>
              <a:rPr lang="zh-TW" altLang="en-US" sz="2400" smtClean="0">
                <a:latin typeface="標楷體" pitchFamily="65" charset="-120"/>
              </a:rPr>
              <a:t>郵件通知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A47FF-BAB3-4B42-AE70-E42736FFA6D0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TW" altLang="zh-TW" dirty="0" smtClean="0">
                <a:latin typeface="標楷體" pitchFamily="65" charset="-120"/>
              </a:rPr>
              <a:t>目前運作現況說明</a:t>
            </a:r>
            <a:r>
              <a:rPr lang="en-US" altLang="zh-TW" dirty="0" smtClean="0">
                <a:latin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</a:rPr>
              <a:t>(</a:t>
            </a:r>
            <a:r>
              <a:rPr lang="zh-TW" altLang="zh-TW" sz="2000" dirty="0" smtClean="0">
                <a:latin typeface="標楷體" pitchFamily="65" charset="-120"/>
              </a:rPr>
              <a:t>含相關流量分析、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</a:rPr>
              <a:t>設備對於頻寬管理功能及特色介紹</a:t>
            </a:r>
            <a:r>
              <a:rPr lang="en-US" altLang="zh-TW" sz="2000" dirty="0" smtClean="0">
                <a:latin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493096"/>
          </a:xfrm>
        </p:spPr>
        <p:txBody>
          <a:bodyPr>
            <a:normAutofit/>
          </a:bodyPr>
          <a:lstStyle/>
          <a:p>
            <a:pPr lvl="0"/>
            <a:r>
              <a:rPr lang="zh-TW" altLang="zh-TW" sz="2400" dirty="0" smtClean="0">
                <a:latin typeface="標楷體" pitchFamily="65" charset="-120"/>
              </a:rPr>
              <a:t>可針對特定應用程式進行阻擋或限制頻寬等管制措施，並可依排定時程進行。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</a:rPr>
              <a:t>具備攻擊威脅偵測防禦之能力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</a:rPr>
              <a:t>可明確的識別出網路中所使用的各種應用程式，具備達</a:t>
            </a:r>
            <a:r>
              <a:rPr lang="en-US" altLang="zh-TW" sz="2400" dirty="0" smtClean="0">
                <a:latin typeface="標楷體" pitchFamily="65" charset="-120"/>
              </a:rPr>
              <a:t>1300</a:t>
            </a:r>
            <a:r>
              <a:rPr lang="zh-TW" altLang="zh-TW" sz="2400" dirty="0" smtClean="0">
                <a:latin typeface="標楷體" pitchFamily="65" charset="-120"/>
              </a:rPr>
              <a:t>種以上之應用程式識別能力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</a:rPr>
              <a:t>支援</a:t>
            </a:r>
            <a:r>
              <a:rPr lang="en-US" altLang="zh-TW" sz="2400" dirty="0" smtClean="0">
                <a:latin typeface="標楷體" pitchFamily="65" charset="-120"/>
              </a:rPr>
              <a:t>IPv6</a:t>
            </a:r>
            <a:r>
              <a:rPr lang="zh-TW" altLang="zh-TW" sz="2400" dirty="0" smtClean="0">
                <a:latin typeface="標楷體" pitchFamily="65" charset="-120"/>
              </a:rPr>
              <a:t>；具備</a:t>
            </a:r>
            <a:r>
              <a:rPr lang="en-US" altLang="zh-TW" sz="2400" dirty="0" smtClean="0">
                <a:latin typeface="標楷體" pitchFamily="65" charset="-120"/>
              </a:rPr>
              <a:t>IPv6</a:t>
            </a:r>
            <a:r>
              <a:rPr lang="zh-TW" altLang="zh-TW" sz="2400" dirty="0" smtClean="0">
                <a:latin typeface="標楷體" pitchFamily="65" charset="-120"/>
              </a:rPr>
              <a:t>的識別能力，同樣可識別其應用程式。</a:t>
            </a:r>
          </a:p>
          <a:p>
            <a:pPr lvl="0">
              <a:buNone/>
            </a:pPr>
            <a:endParaRPr lang="en-US" altLang="zh-TW" sz="2600" dirty="0" smtClean="0">
              <a:latin typeface="標楷體" pitchFamily="65" charset="-120"/>
            </a:endParaRPr>
          </a:p>
          <a:p>
            <a:pPr lvl="0"/>
            <a:r>
              <a:rPr lang="zh-TW" altLang="en-US" sz="2600" dirty="0" smtClean="0">
                <a:latin typeface="標楷體" pitchFamily="65" charset="-120"/>
              </a:rPr>
              <a:t>                       </a:t>
            </a:r>
            <a:endParaRPr lang="zh-TW" altLang="zh-TW" sz="2600" dirty="0" smtClean="0">
              <a:latin typeface="標楷體" pitchFamily="65" charset="-120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23031</TotalTime>
  <Words>744</Words>
  <Application>Microsoft Office PowerPoint</Application>
  <PresentationFormat>如螢幕大小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TANET竹苗區域網路中心 頻寬管理設備應用報告</vt:lpstr>
      <vt:lpstr>大綱 </vt:lpstr>
      <vt:lpstr>頻寬管理設備建置細部架構圖 </vt:lpstr>
      <vt:lpstr>目前設定組態 </vt:lpstr>
      <vt:lpstr>設備管理範圍 </vt:lpstr>
      <vt:lpstr>報表作業說明 (Report功能、分析類型等)</vt:lpstr>
      <vt:lpstr>報表作業說明 (Report功能、分析類型等)</vt:lpstr>
      <vt:lpstr>報表作業說明 (Report功能、分析類型等)</vt:lpstr>
      <vt:lpstr>目前運作現況說明 (含相關流量分析、設備對於頻寬管理功能及特色介紹)</vt:lpstr>
      <vt:lpstr>目前運作現況說明 (含相關流量分析、設備對於頻寬管理功能及特色介紹)</vt:lpstr>
      <vt:lpstr>目前運作現況說明  QOS設定前竹苗縣市網(包含高中、國中小學)一日流量使用情況</vt:lpstr>
      <vt:lpstr>目前運作現況說明  QOS設定後竹苗縣市網(包含高中、國中小學)一日流量使用情況</vt:lpstr>
      <vt:lpstr>目前運作現況說明  設定相關說明-1</vt:lpstr>
      <vt:lpstr>目前運作現況說明  設定相關說明-2</vt:lpstr>
      <vt:lpstr>目前運作現況說明  設定相關說明-3</vt:lpstr>
      <vt:lpstr>目前運作現況說明  設定相關說明-5</vt:lpstr>
      <vt:lpstr>困難及建議事項  </vt:lpstr>
      <vt:lpstr>困難及建議事項-續  </vt:lpstr>
      <vt:lpstr>困難及建議事項-續  </vt:lpstr>
      <vt:lpstr>困難及建議事項-續  </vt:lpstr>
      <vt:lpstr>投影片 21</vt:lpstr>
    </vt:vector>
  </TitlesOfParts>
  <Company>國立交通大學 計網中心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曾彥鈞</dc:creator>
  <cp:lastModifiedBy>yy</cp:lastModifiedBy>
  <cp:revision>1724</cp:revision>
  <dcterms:created xsi:type="dcterms:W3CDTF">2009-07-02T03:37:41Z</dcterms:created>
  <dcterms:modified xsi:type="dcterms:W3CDTF">2013-08-07T23:42:52Z</dcterms:modified>
</cp:coreProperties>
</file>