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46"/>
  </p:notesMasterIdLst>
  <p:sldIdLst>
    <p:sldId id="892" r:id="rId2"/>
    <p:sldId id="1013" r:id="rId3"/>
    <p:sldId id="1093" r:id="rId4"/>
    <p:sldId id="1094" r:id="rId5"/>
    <p:sldId id="1095" r:id="rId6"/>
    <p:sldId id="1102" r:id="rId7"/>
    <p:sldId id="912" r:id="rId8"/>
    <p:sldId id="1096" r:id="rId9"/>
    <p:sldId id="1103" r:id="rId10"/>
    <p:sldId id="1021" r:id="rId11"/>
    <p:sldId id="1022" r:id="rId12"/>
    <p:sldId id="1097" r:id="rId13"/>
    <p:sldId id="1106" r:id="rId14"/>
    <p:sldId id="1107" r:id="rId15"/>
    <p:sldId id="1098" r:id="rId16"/>
    <p:sldId id="1099" r:id="rId17"/>
    <p:sldId id="1100" r:id="rId18"/>
    <p:sldId id="1101" r:id="rId19"/>
    <p:sldId id="1014" r:id="rId20"/>
    <p:sldId id="1016" r:id="rId21"/>
    <p:sldId id="1017" r:id="rId22"/>
    <p:sldId id="1029" r:id="rId23"/>
    <p:sldId id="1030" r:id="rId24"/>
    <p:sldId id="1026" r:id="rId25"/>
    <p:sldId id="1078" r:id="rId26"/>
    <p:sldId id="1079" r:id="rId27"/>
    <p:sldId id="1082" r:id="rId28"/>
    <p:sldId id="1070" r:id="rId29"/>
    <p:sldId id="1076" r:id="rId30"/>
    <p:sldId id="1075" r:id="rId31"/>
    <p:sldId id="1104" r:id="rId32"/>
    <p:sldId id="1110" r:id="rId33"/>
    <p:sldId id="1112" r:id="rId34"/>
    <p:sldId id="1111" r:id="rId35"/>
    <p:sldId id="1108" r:id="rId36"/>
    <p:sldId id="1109" r:id="rId37"/>
    <p:sldId id="987" r:id="rId38"/>
    <p:sldId id="1113" r:id="rId39"/>
    <p:sldId id="1084" r:id="rId40"/>
    <p:sldId id="1085" r:id="rId41"/>
    <p:sldId id="1086" r:id="rId42"/>
    <p:sldId id="1087" r:id="rId43"/>
    <p:sldId id="1088" r:id="rId44"/>
    <p:sldId id="1074" r:id="rId45"/>
  </p:sldIdLst>
  <p:sldSz cx="14630400" cy="8229600"/>
  <p:notesSz cx="7010400" cy="9296400"/>
  <p:defaultTextStyle>
    <a:defPPr>
      <a:defRPr lang="en-US"/>
    </a:defPPr>
    <a:lvl1pPr marL="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2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826724-09B2-49A6-9230-2066208E0175}">
          <p14:sldIdLst>
            <p14:sldId id="892"/>
            <p14:sldId id="1013"/>
            <p14:sldId id="1093"/>
            <p14:sldId id="1094"/>
            <p14:sldId id="1095"/>
            <p14:sldId id="1102"/>
            <p14:sldId id="912"/>
            <p14:sldId id="1096"/>
            <p14:sldId id="1103"/>
            <p14:sldId id="1021"/>
            <p14:sldId id="1022"/>
            <p14:sldId id="1097"/>
            <p14:sldId id="1106"/>
            <p14:sldId id="1107"/>
            <p14:sldId id="1098"/>
            <p14:sldId id="1099"/>
            <p14:sldId id="1100"/>
            <p14:sldId id="1101"/>
            <p14:sldId id="1014"/>
            <p14:sldId id="1016"/>
            <p14:sldId id="1017"/>
            <p14:sldId id="1029"/>
            <p14:sldId id="1030"/>
            <p14:sldId id="1026"/>
            <p14:sldId id="1078"/>
            <p14:sldId id="1079"/>
            <p14:sldId id="1082"/>
            <p14:sldId id="1070"/>
            <p14:sldId id="1076"/>
            <p14:sldId id="1075"/>
            <p14:sldId id="1104"/>
            <p14:sldId id="1110"/>
            <p14:sldId id="1112"/>
            <p14:sldId id="1111"/>
            <p14:sldId id="1108"/>
            <p14:sldId id="1109"/>
            <p14:sldId id="987"/>
            <p14:sldId id="1113"/>
            <p14:sldId id="1084"/>
            <p14:sldId id="1085"/>
            <p14:sldId id="1086"/>
            <p14:sldId id="1087"/>
            <p14:sldId id="1088"/>
            <p14:sldId id="10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2147">
          <p15:clr>
            <a:srgbClr val="A4A3A4"/>
          </p15:clr>
        </p15:guide>
        <p15:guide id="4" orient="horz" pos="1189">
          <p15:clr>
            <a:srgbClr val="A4A3A4"/>
          </p15:clr>
        </p15:guide>
        <p15:guide id="5" pos="568">
          <p15:clr>
            <a:srgbClr val="A4A3A4"/>
          </p15:clr>
        </p15:guide>
        <p15:guide id="6" pos="761">
          <p15:clr>
            <a:srgbClr val="A4A3A4"/>
          </p15:clr>
        </p15:guide>
        <p15:guide id="7" orient="horz" pos="3675">
          <p15:clr>
            <a:srgbClr val="A4A3A4"/>
          </p15:clr>
        </p15:guide>
        <p15:guide id="8" orient="horz" pos="2720">
          <p15:clr>
            <a:srgbClr val="A4A3A4"/>
          </p15:clr>
        </p15:guide>
        <p15:guide id="9" orient="horz" pos="1403">
          <p15:clr>
            <a:srgbClr val="A4A3A4"/>
          </p15:clr>
        </p15:guide>
        <p15:guide id="10" pos="4708">
          <p15:clr>
            <a:srgbClr val="A4A3A4"/>
          </p15:clr>
        </p15:guide>
        <p15:guide id="11" pos="992">
          <p15:clr>
            <a:srgbClr val="A4A3A4"/>
          </p15:clr>
        </p15:guide>
        <p15:guide id="12" pos="6259">
          <p15:clr>
            <a:srgbClr val="A4A3A4"/>
          </p15:clr>
        </p15:guide>
        <p15:guide id="13" orient="horz" pos="3043">
          <p15:clr>
            <a:srgbClr val="A4A3A4"/>
          </p15:clr>
        </p15:guide>
        <p15:guide id="14" orient="horz" pos="1221">
          <p15:clr>
            <a:srgbClr val="A4A3A4"/>
          </p15:clr>
        </p15:guide>
        <p15:guide id="15" orient="horz" pos="3910">
          <p15:clr>
            <a:srgbClr val="A4A3A4"/>
          </p15:clr>
        </p15:guide>
        <p15:guide id="16" orient="horz" pos="2821">
          <p15:clr>
            <a:srgbClr val="A4A3A4"/>
          </p15:clr>
        </p15:guide>
        <p15:guide id="17" pos="3926">
          <p15:clr>
            <a:srgbClr val="A4A3A4"/>
          </p15:clr>
        </p15:guide>
        <p15:guide id="18" pos="1507">
          <p15:clr>
            <a:srgbClr val="A4A3A4"/>
          </p15:clr>
        </p15:guide>
        <p15:guide id="19" pos="346">
          <p15:clr>
            <a:srgbClr val="A4A3A4"/>
          </p15:clr>
        </p15:guide>
        <p15:guide id="20" pos="4709">
          <p15:clr>
            <a:srgbClr val="A4A3A4"/>
          </p15:clr>
        </p15:guide>
        <p15:guide id="21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ey Cross" initials="KC" lastIdx="3" clrIdx="0">
    <p:extLst/>
  </p:cmAuthor>
  <p:cmAuthor id="2" name="Rene Paap" initials="RP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FF2929"/>
    <a:srgbClr val="F2B300"/>
    <a:srgbClr val="E2A700"/>
    <a:srgbClr val="002E58"/>
    <a:srgbClr val="000000"/>
    <a:srgbClr val="E4E4E4"/>
    <a:srgbClr val="0062BC"/>
    <a:srgbClr val="0069C8"/>
    <a:srgbClr val="007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88150" autoAdjust="0"/>
  </p:normalViewPr>
  <p:slideViewPr>
    <p:cSldViewPr snapToGrid="0">
      <p:cViewPr varScale="1">
        <p:scale>
          <a:sx n="67" d="100"/>
          <a:sy n="67" d="100"/>
        </p:scale>
        <p:origin x="-876" y="-102"/>
      </p:cViewPr>
      <p:guideLst>
        <p:guide orient="horz" pos="2592"/>
        <p:guide orient="horz" pos="2147"/>
        <p:guide orient="horz" pos="1189"/>
        <p:guide orient="horz" pos="3675"/>
        <p:guide orient="horz" pos="2720"/>
        <p:guide orient="horz" pos="1403"/>
        <p:guide orient="horz" pos="3043"/>
        <p:guide orient="horz" pos="1221"/>
        <p:guide orient="horz" pos="3910"/>
        <p:guide orient="horz" pos="2821"/>
        <p:guide pos="4608"/>
        <p:guide pos="568"/>
        <p:guide pos="761"/>
        <p:guide pos="4708"/>
        <p:guide pos="992"/>
        <p:guide pos="6259"/>
        <p:guide pos="3926"/>
        <p:guide pos="1507"/>
        <p:guide pos="346"/>
        <p:guide pos="4709"/>
        <p:guide pos="566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348"/>
    </p:cViewPr>
  </p:sorterViewPr>
  <p:notesViewPr>
    <p:cSldViewPr snapToGrid="0" snapToObjects="1">
      <p:cViewPr varScale="1">
        <p:scale>
          <a:sx n="171" d="100"/>
          <a:sy n="171" d="100"/>
        </p:scale>
        <p:origin x="-6488" y="-120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92615"/>
            </a:solidFill>
            <a:ln w="25400">
              <a:solidFill>
                <a:schemeClr val="accent4"/>
              </a:solidFill>
            </a:ln>
          </c:spPr>
          <c:dPt>
            <c:idx val="0"/>
            <c:bubble3D val="0"/>
            <c:spPr>
              <a:solidFill>
                <a:srgbClr val="C92615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D-4D18-ADE6-5A4809876CB4}"/>
              </c:ext>
            </c:extLst>
          </c:dPt>
          <c:dPt>
            <c:idx val="1"/>
            <c:bubble3D val="0"/>
            <c:spPr>
              <a:solidFill>
                <a:srgbClr val="FFB203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D-4D18-ADE6-5A4809876CB4}"/>
              </c:ext>
            </c:extLst>
          </c:dPt>
          <c:dPt>
            <c:idx val="2"/>
            <c:bubble3D val="0"/>
            <c:spPr>
              <a:solidFill>
                <a:srgbClr val="C92615"/>
              </a:solidFill>
              <a:ln w="254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D-4D18-ADE6-5A4809876CB4}"/>
              </c:ext>
            </c:extLst>
          </c:dPt>
          <c:dPt>
            <c:idx val="3"/>
            <c:bubble3D val="0"/>
            <c:spPr>
              <a:solidFill>
                <a:srgbClr val="C92615"/>
              </a:solidFill>
              <a:ln w="254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DD-4D18-ADE6-5A4809876CB4}"/>
              </c:ext>
            </c:extLst>
          </c:dPt>
          <c:cat>
            <c:strRef>
              <c:f>Sheet1!$A$2:$A$5</c:f>
              <c:strCache>
                <c:ptCount val="2"/>
                <c:pt idx="0">
                  <c:v>Encrypted</c:v>
                </c:pt>
                <c:pt idx="1">
                  <c:v>Unencrypted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DD-4D18-ADE6-5A4809876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B2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67-43C3-81A0-80469C042B82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67-43C3-81A0-80469C042B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67-43C3-81A0-80469C042B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67-43C3-81A0-80469C042B82}"/>
              </c:ext>
            </c:extLst>
          </c:dPt>
          <c:cat>
            <c:strRef>
              <c:f>Sheet1!$A$2:$A$5</c:f>
              <c:strCache>
                <c:ptCount val="2"/>
                <c:pt idx="0">
                  <c:v>Encrypted</c:v>
                </c:pt>
                <c:pt idx="1">
                  <c:v>Unencrypted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67-43C3-81A0-80469C042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1A343"/>
            </a:solidFill>
            <a:ln w="25400">
              <a:solidFill>
                <a:schemeClr val="accent4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17-4B19-B8D2-503AA1198F6A}"/>
              </c:ext>
            </c:extLst>
          </c:dPt>
          <c:dPt>
            <c:idx val="1"/>
            <c:bubble3D val="0"/>
            <c:spPr>
              <a:solidFill>
                <a:srgbClr val="C92615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17-4B19-B8D2-503AA1198F6A}"/>
              </c:ext>
            </c:extLst>
          </c:dPt>
          <c:dPt>
            <c:idx val="2"/>
            <c:bubble3D val="0"/>
            <c:spPr>
              <a:solidFill>
                <a:srgbClr val="21A343"/>
              </a:solidFill>
              <a:ln w="254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17-4B19-B8D2-503AA1198F6A}"/>
              </c:ext>
            </c:extLst>
          </c:dPt>
          <c:dPt>
            <c:idx val="3"/>
            <c:bubble3D val="0"/>
            <c:spPr>
              <a:solidFill>
                <a:srgbClr val="21A343"/>
              </a:solidFill>
              <a:ln w="2540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17-4B19-B8D2-503AA1198F6A}"/>
              </c:ext>
            </c:extLst>
          </c:dPt>
          <c:cat>
            <c:strRef>
              <c:f>Sheet1!$A$2:$A$5</c:f>
              <c:strCache>
                <c:ptCount val="2"/>
                <c:pt idx="0">
                  <c:v>Encrypted</c:v>
                </c:pt>
                <c:pt idx="1">
                  <c:v>Unencrypted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17-4B19-B8D2-503AA1198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C56EF2E-C020-43B4-9C7D-D86EC5BEC128}" type="datetimeFigureOut">
              <a:rPr lang="en-US" smtClean="0"/>
              <a:pPr/>
              <a:t>8/2/2016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29CFC5E-5338-4F01-B9E1-06270F57A6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53110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306221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959331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612442" algn="l" defTabSz="1306221" rtl="0" eaLnBrk="1" latinLnBrk="0" hangingPunct="1">
      <a:defRPr sz="18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3265550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6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3F3D0-3E27-40E7-8BEE-24DF7CCCD43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9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data based on list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data based on list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data based on list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2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data based on list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data based on list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6E61-B6E4-AC48-9C1D-E866CD95A45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2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FEB98-D0D7-4333-B8DD-1808183D18C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6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n-US" dirty="0" smtClean="0">
                <a:ea typeface="ＭＳ Ｐゴシック" pitchFamily="34" charset="-128"/>
              </a:rPr>
              <a:t>DNS Prefetching (or Pre-Resolving) – for example Chrome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41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350">
              <a:defRPr/>
            </a:pPr>
            <a:fld id="{0D03F3D0-3E27-40E7-8BEE-24DF7CCCD430}" type="slidenum">
              <a:rPr lang="en-US" altLang="en-US" sz="1800" kern="0">
                <a:solidFill>
                  <a:sysClr val="windowText" lastClr="000000"/>
                </a:solidFill>
                <a:latin typeface="Calibri"/>
              </a:rPr>
              <a:pPr defTabSz="914350">
                <a:defRPr/>
              </a:pPr>
              <a:t>40</a:t>
            </a:fld>
            <a:endParaRPr lang="en-US" alt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144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350">
              <a:defRPr/>
            </a:pPr>
            <a:fld id="{0D03F3D0-3E27-40E7-8BEE-24DF7CCCD430}" type="slidenum">
              <a:rPr lang="en-US" altLang="en-US" sz="1800" kern="0">
                <a:solidFill>
                  <a:sysClr val="windowText" lastClr="000000"/>
                </a:solidFill>
                <a:latin typeface="Calibri"/>
              </a:rPr>
              <a:pPr defTabSz="914350">
                <a:defRPr/>
              </a:pPr>
              <a:t>41</a:t>
            </a:fld>
            <a:endParaRPr lang="en-US" alt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069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350">
              <a:defRPr/>
            </a:pPr>
            <a:fld id="{0D03F3D0-3E27-40E7-8BEE-24DF7CCCD430}" type="slidenum">
              <a:rPr lang="en-US" altLang="en-US" sz="1800" kern="0">
                <a:solidFill>
                  <a:sysClr val="windowText" lastClr="000000"/>
                </a:solidFill>
                <a:latin typeface="Calibri"/>
              </a:rPr>
              <a:pPr defTabSz="914350">
                <a:defRPr/>
              </a:pPr>
              <a:t>42</a:t>
            </a:fld>
            <a:endParaRPr lang="en-US" alt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347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4350">
              <a:defRPr/>
            </a:pPr>
            <a:fld id="{0D03F3D0-3E27-40E7-8BEE-24DF7CCCD430}" type="slidenum">
              <a:rPr lang="en-US" altLang="en-US" sz="1800" kern="0">
                <a:solidFill>
                  <a:sysClr val="windowText" lastClr="000000"/>
                </a:solidFill>
                <a:latin typeface="Calibri"/>
              </a:rPr>
              <a:pPr defTabSz="914350">
                <a:defRPr/>
              </a:pPr>
              <a:t>43</a:t>
            </a:fld>
            <a:endParaRPr lang="en-US" alt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 http://www.informationisbeautiful.net/visualizations/worlds-biggest-data-breaches-hacks/ 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6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11424-0A5F-4629-B391-B5E7F59A4A8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7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Raleway"/>
              </a:rPr>
              <a:t>Tools like LOIC and HOIC are easy</a:t>
            </a:r>
            <a:r>
              <a:rPr lang="en-US" b="1" baseline="0" dirty="0" smtClean="0">
                <a:latin typeface="Raleway"/>
              </a:rPr>
              <a:t> to download and install on computer or even smartphone.</a:t>
            </a:r>
            <a:endParaRPr lang="en-US" b="1" dirty="0" smtClean="0">
              <a:latin typeface="Raleway"/>
            </a:endParaRPr>
          </a:p>
          <a:p>
            <a:r>
              <a:rPr lang="en-US" b="1" dirty="0" smtClean="0">
                <a:latin typeface="Raleway"/>
              </a:rPr>
              <a:t>New DDoS attack uses smartphone browsers to flood site with 4.5bn requests</a:t>
            </a:r>
          </a:p>
          <a:p>
            <a:r>
              <a:rPr lang="en-US" dirty="0" smtClean="0">
                <a:latin typeface="Raleway"/>
              </a:rPr>
              <a:t>Researchers have found that smartphone browsers can deliver a powerful flooding attack.</a:t>
            </a:r>
          </a:p>
          <a:p>
            <a:r>
              <a:rPr lang="en-US" b="0" i="0" dirty="0" smtClean="0">
                <a:effectLst/>
                <a:latin typeface="Raleway"/>
              </a:rPr>
              <a:t>Online </a:t>
            </a:r>
            <a:r>
              <a:rPr lang="en-US" b="0" i="0" dirty="0" err="1" smtClean="0">
                <a:effectLst/>
                <a:latin typeface="Raleway"/>
              </a:rPr>
              <a:t>stresser</a:t>
            </a:r>
            <a:r>
              <a:rPr lang="en-US" b="0" i="0" baseline="0" dirty="0" smtClean="0">
                <a:effectLst/>
                <a:latin typeface="Raleway"/>
              </a:rPr>
              <a:t> services are available and will launch an attack to anyone for little money</a:t>
            </a:r>
            <a:endParaRPr lang="en-US" b="0" i="0" dirty="0" smtClean="0">
              <a:effectLst/>
              <a:latin typeface="Raleway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0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Attacks are targeting the server, but everything that goes down in the path to the server</a:t>
            </a:r>
            <a:r>
              <a:rPr lang="en-US" baseline="0" dirty="0" smtClean="0"/>
              <a:t> makes the attack successful from attacker’s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CFC5E-5338-4F01-B9E1-06270F57A6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4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3F3D0-3E27-40E7-8BEE-24DF7CCCD43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59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invGray">
          <a:xfrm>
            <a:off x="0" y="0"/>
            <a:ext cx="14630400" cy="7532845"/>
          </a:xfrm>
          <a:prstGeom prst="rect">
            <a:avLst/>
          </a:prstGeom>
          <a:gradFill>
            <a:gsLst>
              <a:gs pos="0">
                <a:schemeClr val="tx2"/>
              </a:gs>
              <a:gs pos="7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06220"/>
            <a:endParaRPr lang="en-US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7376491"/>
            <a:ext cx="14630400" cy="2743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835547" y="1889910"/>
            <a:ext cx="7873025" cy="1764030"/>
          </a:xfrm>
          <a:prstGeom prst="rect">
            <a:avLst/>
          </a:prstGeom>
        </p:spPr>
        <p:txBody>
          <a:bodyPr lIns="0"/>
          <a:lstStyle>
            <a:lvl1pPr algn="l">
              <a:lnSpc>
                <a:spcPct val="90000"/>
              </a:lnSpc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35547" y="3961180"/>
            <a:ext cx="7834620" cy="576075"/>
          </a:xfrm>
        </p:spPr>
        <p:txBody>
          <a:bodyPr l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1427105" y="1631092"/>
            <a:ext cx="11776190" cy="5389870"/>
          </a:xfrm>
          <a:noFill/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924748" y="1940012"/>
            <a:ext cx="12780906" cy="4541602"/>
          </a:xfrm>
        </p:spPr>
        <p:txBody>
          <a:bodyPr anchor="ctr" anchorCtr="0"/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49759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8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invGray">
          <a:xfrm>
            <a:off x="0" y="0"/>
            <a:ext cx="14630400" cy="8229600"/>
          </a:xfrm>
          <a:prstGeom prst="rect">
            <a:avLst/>
          </a:prstGeom>
          <a:gradFill>
            <a:gsLst>
              <a:gs pos="0">
                <a:schemeClr val="tx2"/>
              </a:gs>
              <a:gs pos="7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06220"/>
            <a:endParaRPr lang="en-US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" b="12574"/>
          <a:stretch/>
        </p:blipFill>
        <p:spPr bwMode="invGray">
          <a:xfrm>
            <a:off x="5497769" y="4037991"/>
            <a:ext cx="9132631" cy="419161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165304" y="1426450"/>
            <a:ext cx="8222296" cy="1634490"/>
          </a:xfrm>
          <a:prstGeom prst="rect">
            <a:avLst/>
          </a:prstGeom>
        </p:spPr>
        <p:txBody>
          <a:bodyPr anchor="b" anchorCtr="0"/>
          <a:lstStyle>
            <a:lvl1pPr algn="l">
              <a:def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165304" y="3444990"/>
            <a:ext cx="8222296" cy="943050"/>
          </a:xfrm>
        </p:spPr>
        <p:txBody>
          <a:bodyPr anchor="t" anchorCtr="0"/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lang="en-US" sz="28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6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invGray">
          <a:xfrm>
            <a:off x="0" y="0"/>
            <a:ext cx="14630400" cy="8229600"/>
          </a:xfrm>
          <a:prstGeom prst="rect">
            <a:avLst/>
          </a:prstGeom>
          <a:gradFill>
            <a:gsLst>
              <a:gs pos="0">
                <a:schemeClr val="accent2"/>
              </a:gs>
              <a:gs pos="7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220"/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165304" y="1426450"/>
            <a:ext cx="8222296" cy="1634490"/>
          </a:xfrm>
          <a:prstGeom prst="rect">
            <a:avLst/>
          </a:prstGeom>
        </p:spPr>
        <p:txBody>
          <a:bodyPr anchor="b" anchorCtr="0"/>
          <a:lstStyle>
            <a:lvl1pPr algn="l">
              <a:def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165304" y="3444990"/>
            <a:ext cx="8222296" cy="943050"/>
          </a:xfrm>
        </p:spPr>
        <p:txBody>
          <a:bodyPr anchor="t" anchorCtr="0"/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lang="en-US" sz="2800" b="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" b="12574"/>
          <a:stretch/>
        </p:blipFill>
        <p:spPr bwMode="invGray">
          <a:xfrm>
            <a:off x="5497769" y="4037990"/>
            <a:ext cx="9132631" cy="41916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49759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4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49759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1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2" y="-1"/>
            <a:ext cx="14657832" cy="8229602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rgbClr val="005FAA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2089952"/>
            <a:endParaRPr lang="en-US" sz="4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21505" r="21228" b="14350"/>
          <a:stretch/>
        </p:blipFill>
        <p:spPr>
          <a:xfrm>
            <a:off x="0" y="5"/>
            <a:ext cx="14648688" cy="823221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" y="4793064"/>
            <a:ext cx="14657832" cy="30948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31520"/>
            <a:endParaRPr lang="en-US" sz="29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785074"/>
            <a:ext cx="14657832" cy="466344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914400">
              <a:defRPr/>
            </a:pPr>
            <a:endParaRPr lang="en-US" sz="1800" kern="0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2" y="7721972"/>
            <a:ext cx="14657832" cy="7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731520"/>
            <a:endParaRPr lang="en-US" sz="29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" y="2"/>
            <a:ext cx="14657832" cy="18268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52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31520"/>
            <a:endParaRPr lang="en-US" sz="29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460711" y="4887387"/>
            <a:ext cx="5683941" cy="1288845"/>
          </a:xfrm>
          <a:prstGeom prst="rect">
            <a:avLst/>
          </a:prstGeom>
        </p:spPr>
        <p:txBody>
          <a:bodyPr anchor="t" anchorCtr="0"/>
          <a:lstStyle>
            <a:lvl1pPr algn="l">
              <a:defRPr kumimoji="0" lang="en-US" sz="6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3062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49759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9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0709" y="198599"/>
            <a:ext cx="13853994" cy="62560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0493" y="1391715"/>
            <a:ext cx="13854210" cy="58982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 marL="1277621" indent="-269240"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 marL="1549400" indent="-271781">
              <a:spcBef>
                <a:spcPts val="0"/>
              </a:spcBef>
              <a:spcAft>
                <a:spcPts val="960"/>
              </a:spcAft>
              <a:buClr>
                <a:schemeClr val="accent1"/>
              </a:buClr>
              <a:buFont typeface="Lucida Grande"/>
              <a:buChar char="-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995763" y="7749759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93339"/>
            <a:ext cx="13167360" cy="1186496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1920244"/>
            <a:ext cx="13167360" cy="5550158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900"/>
            </a:lvl3pPr>
          </a:lstStyle>
          <a:p>
            <a:pPr lvl="0"/>
            <a:r>
              <a:rPr lang="en-US" dirty="0" smtClean="0"/>
              <a:t>18pt Medium Sub Line</a:t>
            </a:r>
          </a:p>
          <a:p>
            <a:pPr lvl="1"/>
            <a:r>
              <a:rPr lang="en-US" dirty="0" smtClean="0"/>
              <a:t>18pt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3966F50F-74B7-8640-8DA3-AAAA0044A327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49759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ext-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black">
          <a:xfrm>
            <a:off x="786350" y="1323241"/>
            <a:ext cx="12366822" cy="541510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Text-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786350" y="1913315"/>
            <a:ext cx="12366410" cy="47014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 bwMode="black">
          <a:xfrm>
            <a:off x="786349" y="1323241"/>
            <a:ext cx="12404815" cy="422290"/>
          </a:xfrm>
        </p:spPr>
        <p:txBody>
          <a:bodyPr/>
          <a:lstStyle>
            <a:lvl1pPr marL="111125" indent="-111125"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50" y="1323241"/>
            <a:ext cx="6106394" cy="600431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6747" y="1323241"/>
            <a:ext cx="6106395" cy="600431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50" y="1913315"/>
            <a:ext cx="6106349" cy="543895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74444" y="1913315"/>
            <a:ext cx="6108747" cy="543895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786349" y="1323241"/>
            <a:ext cx="6221611" cy="422290"/>
          </a:xfrm>
        </p:spPr>
        <p:txBody>
          <a:bodyPr/>
          <a:lstStyle>
            <a:lvl1pPr marL="111125" indent="-111125">
              <a:defRPr b="1">
                <a:solidFill>
                  <a:srgbClr val="2DB4E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7276794" y="1323241"/>
            <a:ext cx="6221611" cy="422290"/>
          </a:xfrm>
        </p:spPr>
        <p:txBody>
          <a:bodyPr/>
          <a:lstStyle>
            <a:lvl1pPr marL="111125" indent="-111125">
              <a:defRPr b="1">
                <a:solidFill>
                  <a:srgbClr val="2DB4E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8467349" y="1848904"/>
            <a:ext cx="6158791" cy="4685411"/>
          </a:xfrm>
          <a:noFill/>
          <a:ln w="254000">
            <a:noFill/>
          </a:ln>
          <a:effectLst/>
        </p:spPr>
        <p:txBody>
          <a:bodyPr anchor="ctr" anchorCtr="0"/>
          <a:lstStyle>
            <a:lvl1pPr algn="ctr">
              <a:buNone/>
              <a:defRPr sz="6000"/>
            </a:lvl1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86350" y="1913315"/>
            <a:ext cx="6528850" cy="5451312"/>
          </a:xfrm>
        </p:spPr>
        <p:txBody>
          <a:bodyPr/>
          <a:lstStyle>
            <a:lvl1pPr marL="111125" indent="-111125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Font typeface="Myriad Pro" pitchFamily="34" charset="0"/>
              <a:buChar char=" "/>
              <a:defRPr lang="en-US" sz="26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111125" lvl="0" indent="-111125" algn="l" defTabSz="130622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Myriad Pro" pitchFamily="34" charset="0"/>
              <a:buChar char=" "/>
            </a:pPr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6350" y="1323241"/>
            <a:ext cx="12366410" cy="49971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8467349" y="1848904"/>
            <a:ext cx="6158791" cy="4685411"/>
          </a:xfrm>
          <a:noFill/>
          <a:ln w="254000">
            <a:noFill/>
          </a:ln>
          <a:effectLst/>
        </p:spPr>
        <p:txBody>
          <a:bodyPr anchor="ctr" anchorCtr="0"/>
          <a:lstStyle>
            <a:lvl1pPr algn="ctr">
              <a:buNone/>
              <a:defRPr sz="6000"/>
            </a:lvl1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86350" y="1323241"/>
            <a:ext cx="6528850" cy="5917818"/>
          </a:xfrm>
        </p:spPr>
        <p:txBody>
          <a:bodyPr/>
          <a:lstStyle>
            <a:lvl1pPr marL="111125" indent="-111125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Font typeface="Myriad Pro" pitchFamily="34" charset="0"/>
              <a:buChar char=" "/>
              <a:defRPr lang="en-US" sz="26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111125" lvl="0" indent="-111125" algn="l" defTabSz="130622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Myriad Pro" pitchFamily="34" charset="0"/>
              <a:buChar char=" "/>
            </a:pPr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otone chart with sub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6624124" y="2271360"/>
            <a:ext cx="7373761" cy="4570194"/>
          </a:xfrm>
          <a:noFill/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86350" y="1913315"/>
            <a:ext cx="5338295" cy="5364815"/>
          </a:xfrm>
        </p:spPr>
        <p:txBody>
          <a:bodyPr/>
          <a:lstStyle>
            <a:lvl1pPr marL="111125" indent="-111125">
              <a:buFont typeface="Myriad Pro" pitchFamily="34" charset="0"/>
              <a:buChar char=" "/>
              <a:defRPr sz="2600"/>
            </a:lvl1pPr>
            <a:lvl2pPr marL="682625" indent="-280988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lang="en-US" sz="2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Font typeface="Myriad Pro" pitchFamily="34" charset="0"/>
              <a:buChar char="–"/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marL="682625" lvl="1" indent="-280988" algn="l" defTabSz="130622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786349" y="1323241"/>
            <a:ext cx="12404815" cy="422290"/>
          </a:xfrm>
        </p:spPr>
        <p:txBody>
          <a:bodyPr/>
          <a:lstStyle>
            <a:lvl1pPr marL="111125" indent="-111125">
              <a:defRPr b="1">
                <a:solidFill>
                  <a:srgbClr val="2DB4E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4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invGray">
          <a:xfrm>
            <a:off x="0" y="0"/>
            <a:ext cx="14630400" cy="8229600"/>
          </a:xfrm>
          <a:prstGeom prst="rect">
            <a:avLst/>
          </a:prstGeom>
          <a:gradFill>
            <a:gsLst>
              <a:gs pos="0">
                <a:schemeClr val="tx2"/>
              </a:gs>
              <a:gs pos="7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306220"/>
            <a:endParaRPr lang="en-US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>
            <a:off x="-6633" y="7801680"/>
            <a:ext cx="14630400" cy="4224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901566" y="241231"/>
            <a:ext cx="12366409" cy="72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50" y="1323241"/>
            <a:ext cx="12366410" cy="543115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83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3" r:id="rId15"/>
    <p:sldLayoutId id="2147483814" r:id="rId16"/>
    <p:sldLayoutId id="2147483821" r:id="rId17"/>
    <p:sldLayoutId id="2147483823" r:id="rId18"/>
  </p:sldLayoutIdLst>
  <p:timing>
    <p:tnLst>
      <p:par>
        <p:cTn id="1" dur="indefinite" restart="never" nodeType="tmRoot"/>
      </p:par>
    </p:tnLst>
  </p:timing>
  <p:txStyles>
    <p:titleStyle>
      <a:lvl1pPr algn="l" defTabSz="1306220" rtl="0" eaLnBrk="1" latinLnBrk="0" hangingPunct="1">
        <a:lnSpc>
          <a:spcPct val="95000"/>
        </a:lnSpc>
        <a:spcBef>
          <a:spcPct val="0"/>
        </a:spcBef>
        <a:spcAft>
          <a:spcPts val="200"/>
        </a:spcAft>
        <a:buNone/>
        <a:defRPr kumimoji="0" lang="en-US" sz="3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25" indent="-111125" algn="l" defTabSz="130622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4"/>
        </a:buClr>
        <a:buSzPct val="25000"/>
        <a:buFont typeface="Myriad Pro" pitchFamily="34" charset="0"/>
        <a:buChar char=" "/>
        <a:defRPr sz="2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2625" indent="-280988" algn="l" defTabSz="1306220" rtl="0" eaLnBrk="1" latinLnBrk="0" hangingPunct="1">
        <a:lnSpc>
          <a:spcPct val="95000"/>
        </a:lnSpc>
        <a:spcBef>
          <a:spcPts val="5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974725" indent="-292100" algn="l" defTabSz="1306220" rtl="0" eaLnBrk="1" latinLnBrk="0" hangingPunct="1">
        <a:lnSpc>
          <a:spcPct val="95000"/>
        </a:lnSpc>
        <a:spcBef>
          <a:spcPts val="40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54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66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02897" y="1889910"/>
            <a:ext cx="8818987" cy="1764030"/>
          </a:xfrm>
        </p:spPr>
        <p:txBody>
          <a:bodyPr/>
          <a:lstStyle/>
          <a:p>
            <a:r>
              <a:rPr lang="zh-TW" altLang="en-US" sz="4800" dirty="0"/>
              <a:t>資料中心的安全威脅與進階防護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02898" y="3961180"/>
            <a:ext cx="7834620" cy="576075"/>
          </a:xfrm>
        </p:spPr>
        <p:txBody>
          <a:bodyPr/>
          <a:lstStyle/>
          <a:p>
            <a:r>
              <a:rPr lang="en-US" altLang="zh-TW" dirty="0"/>
              <a:t>A10 Networks Taiwan System Engineer</a:t>
            </a:r>
          </a:p>
          <a:p>
            <a:r>
              <a:rPr lang="en-US" altLang="zh-TW" dirty="0"/>
              <a:t>Jack </a:t>
            </a:r>
            <a:r>
              <a:rPr lang="en-US" altLang="zh-TW" dirty="0" err="1"/>
              <a:t>Chien</a:t>
            </a:r>
            <a:endParaRPr lang="en-US" altLang="zh-TW" dirty="0"/>
          </a:p>
          <a:p>
            <a:r>
              <a:rPr lang="en-US" altLang="zh-TW" dirty="0"/>
              <a:t>jchien@a10networks.com</a:t>
            </a:r>
          </a:p>
          <a:p>
            <a:r>
              <a:rPr lang="en-US" altLang="zh-TW" dirty="0" smtClean="0"/>
              <a:t>August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2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4" y="1191180"/>
            <a:ext cx="9343188" cy="661627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資料外洩的影響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3680" y="7481471"/>
            <a:ext cx="306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Source:  Information Is Beautiful</a:t>
            </a:r>
          </a:p>
        </p:txBody>
      </p:sp>
      <p:sp>
        <p:nvSpPr>
          <p:cNvPr id="6" name="Title 8"/>
          <p:cNvSpPr txBox="1">
            <a:spLocks/>
          </p:cNvSpPr>
          <p:nvPr/>
        </p:nvSpPr>
        <p:spPr bwMode="black">
          <a:xfrm>
            <a:off x="919847" y="2806531"/>
            <a:ext cx="3657600" cy="883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dirty="0"/>
              <a:t>調查和通知</a:t>
            </a:r>
            <a:r>
              <a:rPr lang="zh-TW" altLang="en-US" sz="2800" dirty="0" smtClean="0"/>
              <a:t>費用</a:t>
            </a: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公司形象受損</a:t>
            </a: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收入減少</a:t>
            </a: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dirty="0"/>
              <a:t>違規</a:t>
            </a:r>
            <a:r>
              <a:rPr lang="zh-TW" altLang="en-US" sz="2800" dirty="0" smtClean="0"/>
              <a:t>處罰</a:t>
            </a:r>
            <a:endParaRPr lang="en-US" sz="2800" dirty="0" smtClean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訴訟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6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17824" y="1031887"/>
            <a:ext cx="14571352" cy="3240064"/>
          </a:xfrm>
          <a:custGeom>
            <a:avLst/>
            <a:gdLst>
              <a:gd name="connsiteX0" fmla="*/ 0 w 13310540"/>
              <a:gd name="connsiteY0" fmla="*/ 3736749 h 3736749"/>
              <a:gd name="connsiteX1" fmla="*/ 390768 w 13310540"/>
              <a:gd name="connsiteY1" fmla="*/ 3736749 h 3736749"/>
              <a:gd name="connsiteX2" fmla="*/ 887370 w 13310540"/>
              <a:gd name="connsiteY2" fmla="*/ 3370401 h 3736749"/>
              <a:gd name="connsiteX3" fmla="*/ 1677047 w 13310540"/>
              <a:gd name="connsiteY3" fmla="*/ 3459953 h 3736749"/>
              <a:gd name="connsiteX4" fmla="*/ 2377173 w 13310540"/>
              <a:gd name="connsiteY4" fmla="*/ 3012194 h 3736749"/>
              <a:gd name="connsiteX5" fmla="*/ 3207555 w 13310540"/>
              <a:gd name="connsiteY5" fmla="*/ 3215721 h 3736749"/>
              <a:gd name="connsiteX6" fmla="*/ 4721782 w 13310540"/>
              <a:gd name="connsiteY6" fmla="*/ 2474884 h 3736749"/>
              <a:gd name="connsiteX7" fmla="*/ 5552164 w 13310540"/>
              <a:gd name="connsiteY7" fmla="*/ 2808668 h 3736749"/>
              <a:gd name="connsiteX8" fmla="*/ 6317419 w 13310540"/>
              <a:gd name="connsiteY8" fmla="*/ 2450461 h 3736749"/>
              <a:gd name="connsiteX9" fmla="*/ 6944276 w 13310540"/>
              <a:gd name="connsiteY9" fmla="*/ 2629564 h 3736749"/>
              <a:gd name="connsiteX10" fmla="*/ 7628120 w 13310540"/>
              <a:gd name="connsiteY10" fmla="*/ 2100395 h 3736749"/>
              <a:gd name="connsiteX11" fmla="*/ 8564335 w 13310540"/>
              <a:gd name="connsiteY11" fmla="*/ 1986420 h 3736749"/>
              <a:gd name="connsiteX12" fmla="*/ 9500551 w 13310540"/>
              <a:gd name="connsiteY12" fmla="*/ 1416546 h 3736749"/>
              <a:gd name="connsiteX13" fmla="*/ 10127408 w 13310540"/>
              <a:gd name="connsiteY13" fmla="*/ 1579367 h 3736749"/>
              <a:gd name="connsiteX14" fmla="*/ 10558881 w 13310540"/>
              <a:gd name="connsiteY14" fmla="*/ 1351417 h 3736749"/>
              <a:gd name="connsiteX15" fmla="*/ 11820737 w 13310540"/>
              <a:gd name="connsiteY15" fmla="*/ 830389 h 3736749"/>
              <a:gd name="connsiteX16" fmla="*/ 12520863 w 13310540"/>
              <a:gd name="connsiteY16" fmla="*/ 683850 h 3736749"/>
              <a:gd name="connsiteX17" fmla="*/ 12984900 w 13310540"/>
              <a:gd name="connsiteY17" fmla="*/ 138398 h 3736749"/>
              <a:gd name="connsiteX18" fmla="*/ 13310540 w 13310540"/>
              <a:gd name="connsiteY18" fmla="*/ 0 h 3736749"/>
              <a:gd name="connsiteX19" fmla="*/ 13310540 w 13310540"/>
              <a:gd name="connsiteY19" fmla="*/ 0 h 373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10540" h="3736749">
                <a:moveTo>
                  <a:pt x="0" y="3736749"/>
                </a:moveTo>
                <a:lnTo>
                  <a:pt x="390768" y="3736749"/>
                </a:lnTo>
                <a:lnTo>
                  <a:pt x="887370" y="3370401"/>
                </a:lnTo>
                <a:lnTo>
                  <a:pt x="1677047" y="3459953"/>
                </a:lnTo>
                <a:lnTo>
                  <a:pt x="2377173" y="3012194"/>
                </a:lnTo>
                <a:lnTo>
                  <a:pt x="3207555" y="3215721"/>
                </a:lnTo>
                <a:lnTo>
                  <a:pt x="4721782" y="2474884"/>
                </a:lnTo>
                <a:lnTo>
                  <a:pt x="5552164" y="2808668"/>
                </a:lnTo>
                <a:lnTo>
                  <a:pt x="6317419" y="2450461"/>
                </a:lnTo>
                <a:lnTo>
                  <a:pt x="6944276" y="2629564"/>
                </a:lnTo>
                <a:lnTo>
                  <a:pt x="7628120" y="2100395"/>
                </a:lnTo>
                <a:lnTo>
                  <a:pt x="8564335" y="1986420"/>
                </a:lnTo>
                <a:lnTo>
                  <a:pt x="9500551" y="1416546"/>
                </a:lnTo>
                <a:lnTo>
                  <a:pt x="10127408" y="1579367"/>
                </a:lnTo>
                <a:lnTo>
                  <a:pt x="10558881" y="1351417"/>
                </a:lnTo>
                <a:lnTo>
                  <a:pt x="11820737" y="830389"/>
                </a:lnTo>
                <a:lnTo>
                  <a:pt x="12520863" y="683850"/>
                </a:lnTo>
                <a:lnTo>
                  <a:pt x="12984900" y="138398"/>
                </a:lnTo>
                <a:lnTo>
                  <a:pt x="13310540" y="0"/>
                </a:lnTo>
                <a:lnTo>
                  <a:pt x="13310540" y="0"/>
                </a:lnTo>
              </a:path>
            </a:pathLst>
          </a:custGeom>
          <a:ln>
            <a:solidFill>
              <a:schemeClr val="accent4">
                <a:alpha val="48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0" y="1321353"/>
            <a:ext cx="14642649" cy="6529801"/>
          </a:xfrm>
          <a:custGeom>
            <a:avLst/>
            <a:gdLst>
              <a:gd name="connsiteX0" fmla="*/ 0 w 13375668"/>
              <a:gd name="connsiteY0" fmla="*/ 3769313 h 7986385"/>
              <a:gd name="connsiteX1" fmla="*/ 423332 w 13375668"/>
              <a:gd name="connsiteY1" fmla="*/ 3769313 h 7986385"/>
              <a:gd name="connsiteX2" fmla="*/ 903652 w 13375668"/>
              <a:gd name="connsiteY2" fmla="*/ 3402965 h 7986385"/>
              <a:gd name="connsiteX3" fmla="*/ 1685188 w 13375668"/>
              <a:gd name="connsiteY3" fmla="*/ 3500658 h 7986385"/>
              <a:gd name="connsiteX4" fmla="*/ 2385314 w 13375668"/>
              <a:gd name="connsiteY4" fmla="*/ 3052899 h 7986385"/>
              <a:gd name="connsiteX5" fmla="*/ 3215696 w 13375668"/>
              <a:gd name="connsiteY5" fmla="*/ 3248285 h 7986385"/>
              <a:gd name="connsiteX6" fmla="*/ 4762487 w 13375668"/>
              <a:gd name="connsiteY6" fmla="*/ 2491166 h 7986385"/>
              <a:gd name="connsiteX7" fmla="*/ 5544023 w 13375668"/>
              <a:gd name="connsiteY7" fmla="*/ 2849373 h 7986385"/>
              <a:gd name="connsiteX8" fmla="*/ 6301137 w 13375668"/>
              <a:gd name="connsiteY8" fmla="*/ 2491166 h 7986385"/>
              <a:gd name="connsiteX9" fmla="*/ 6944276 w 13375668"/>
              <a:gd name="connsiteY9" fmla="*/ 2662128 h 7986385"/>
              <a:gd name="connsiteX10" fmla="*/ 7644402 w 13375668"/>
              <a:gd name="connsiteY10" fmla="*/ 2132959 h 7986385"/>
              <a:gd name="connsiteX11" fmla="*/ 8580617 w 13375668"/>
              <a:gd name="connsiteY11" fmla="*/ 2002702 h 7986385"/>
              <a:gd name="connsiteX12" fmla="*/ 9500551 w 13375668"/>
              <a:gd name="connsiteY12" fmla="*/ 1432827 h 7986385"/>
              <a:gd name="connsiteX13" fmla="*/ 10127408 w 13375668"/>
              <a:gd name="connsiteY13" fmla="*/ 1611931 h 7986385"/>
              <a:gd name="connsiteX14" fmla="*/ 10534458 w 13375668"/>
              <a:gd name="connsiteY14" fmla="*/ 1400263 h 7986385"/>
              <a:gd name="connsiteX15" fmla="*/ 11861442 w 13375668"/>
              <a:gd name="connsiteY15" fmla="*/ 854812 h 7986385"/>
              <a:gd name="connsiteX16" fmla="*/ 12529004 w 13375668"/>
              <a:gd name="connsiteY16" fmla="*/ 691990 h 7986385"/>
              <a:gd name="connsiteX17" fmla="*/ 13017464 w 13375668"/>
              <a:gd name="connsiteY17" fmla="*/ 203526 h 7986385"/>
              <a:gd name="connsiteX18" fmla="*/ 13343104 w 13375668"/>
              <a:gd name="connsiteY18" fmla="*/ 0 h 7986385"/>
              <a:gd name="connsiteX19" fmla="*/ 13375668 w 13375668"/>
              <a:gd name="connsiteY19" fmla="*/ 7986385 h 7986385"/>
              <a:gd name="connsiteX20" fmla="*/ 8141 w 13375668"/>
              <a:gd name="connsiteY20" fmla="*/ 7945680 h 7986385"/>
              <a:gd name="connsiteX21" fmla="*/ 0 w 13375668"/>
              <a:gd name="connsiteY21" fmla="*/ 3769313 h 798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375668" h="7986385">
                <a:moveTo>
                  <a:pt x="0" y="3769313"/>
                </a:moveTo>
                <a:lnTo>
                  <a:pt x="423332" y="3769313"/>
                </a:lnTo>
                <a:lnTo>
                  <a:pt x="903652" y="3402965"/>
                </a:lnTo>
                <a:lnTo>
                  <a:pt x="1685188" y="3500658"/>
                </a:lnTo>
                <a:lnTo>
                  <a:pt x="2385314" y="3052899"/>
                </a:lnTo>
                <a:lnTo>
                  <a:pt x="3215696" y="3248285"/>
                </a:lnTo>
                <a:lnTo>
                  <a:pt x="4762487" y="2491166"/>
                </a:lnTo>
                <a:lnTo>
                  <a:pt x="5544023" y="2849373"/>
                </a:lnTo>
                <a:lnTo>
                  <a:pt x="6301137" y="2491166"/>
                </a:lnTo>
                <a:lnTo>
                  <a:pt x="6944276" y="2662128"/>
                </a:lnTo>
                <a:lnTo>
                  <a:pt x="7644402" y="2132959"/>
                </a:lnTo>
                <a:lnTo>
                  <a:pt x="8580617" y="2002702"/>
                </a:lnTo>
                <a:lnTo>
                  <a:pt x="9500551" y="1432827"/>
                </a:lnTo>
                <a:lnTo>
                  <a:pt x="10127408" y="1611931"/>
                </a:lnTo>
                <a:lnTo>
                  <a:pt x="10534458" y="1400263"/>
                </a:lnTo>
                <a:lnTo>
                  <a:pt x="11861442" y="854812"/>
                </a:lnTo>
                <a:lnTo>
                  <a:pt x="12529004" y="691990"/>
                </a:lnTo>
                <a:lnTo>
                  <a:pt x="13017464" y="203526"/>
                </a:lnTo>
                <a:lnTo>
                  <a:pt x="13343104" y="0"/>
                </a:lnTo>
                <a:lnTo>
                  <a:pt x="13375668" y="7986385"/>
                </a:lnTo>
                <a:lnTo>
                  <a:pt x="8141" y="7945680"/>
                </a:lnTo>
                <a:cubicBezTo>
                  <a:pt x="10855" y="6558985"/>
                  <a:pt x="13568" y="5172290"/>
                  <a:pt x="0" y="3769313"/>
                </a:cubicBezTo>
                <a:close/>
              </a:path>
            </a:pathLst>
          </a:cu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1270040"/>
            <a:ext cx="14630400" cy="5798565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11" y="307731"/>
            <a:ext cx="13312616" cy="729694"/>
          </a:xfrm>
        </p:spPr>
        <p:txBody>
          <a:bodyPr anchor="ctr"/>
          <a:lstStyle/>
          <a:p>
            <a:r>
              <a:rPr lang="zh-TW" altLang="en-US" dirty="0" smtClean="0"/>
              <a:t>隱藏在</a:t>
            </a:r>
            <a:r>
              <a:rPr lang="en-US" altLang="zh-TW" dirty="0"/>
              <a:t>SSL</a:t>
            </a:r>
            <a:r>
              <a:rPr lang="zh-TW" altLang="en-US" dirty="0"/>
              <a:t>流量的</a:t>
            </a:r>
            <a:r>
              <a:rPr lang="zh-TW" altLang="en-US" dirty="0" smtClean="0"/>
              <a:t>網</a:t>
            </a:r>
            <a:r>
              <a:rPr lang="zh-TW" altLang="en-US" dirty="0"/>
              <a:t>絡</a:t>
            </a:r>
            <a:r>
              <a:rPr lang="zh-TW" altLang="en-US" dirty="0" smtClean="0"/>
              <a:t>威脅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448929177"/>
              </p:ext>
            </p:extLst>
          </p:nvPr>
        </p:nvGraphicFramePr>
        <p:xfrm>
          <a:off x="10416543" y="1773758"/>
          <a:ext cx="2168965" cy="205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10892676"/>
              </p:ext>
            </p:extLst>
          </p:nvPr>
        </p:nvGraphicFramePr>
        <p:xfrm>
          <a:off x="1359934" y="1773758"/>
          <a:ext cx="2168965" cy="205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37601316"/>
              </p:ext>
            </p:extLst>
          </p:nvPr>
        </p:nvGraphicFramePr>
        <p:xfrm>
          <a:off x="5888239" y="1773758"/>
          <a:ext cx="2168965" cy="205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44322" y="7178082"/>
            <a:ext cx="11972622" cy="45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96" spc="-72" dirty="0">
                <a:solidFill>
                  <a:schemeClr val="accent1"/>
                </a:solidFill>
                <a:latin typeface="+mj-lt"/>
              </a:rPr>
              <a:t>Sources: </a:t>
            </a:r>
          </a:p>
          <a:p>
            <a:pPr>
              <a:lnSpc>
                <a:spcPct val="90000"/>
              </a:lnSpc>
            </a:pPr>
            <a:r>
              <a:rPr lang="en-US" sz="1296" spc="-72" dirty="0" err="1" smtClean="0">
                <a:solidFill>
                  <a:schemeClr val="accent1"/>
                </a:solidFill>
                <a:latin typeface="+mj-lt"/>
              </a:rPr>
              <a:t>Sandvine</a:t>
            </a:r>
            <a:r>
              <a:rPr lang="en-US" sz="1296" spc="-72" dirty="0" smtClean="0">
                <a:solidFill>
                  <a:schemeClr val="accent1"/>
                </a:solidFill>
                <a:latin typeface="+mj-lt"/>
              </a:rPr>
              <a:t> Internet Phenomena Report</a:t>
            </a:r>
            <a:r>
              <a:rPr lang="en-US" sz="1296" spc="-72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96" spc="-72" dirty="0" smtClean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296" dirty="0">
                <a:solidFill>
                  <a:schemeClr val="accent1"/>
                </a:solidFill>
                <a:latin typeface="+mj-lt"/>
              </a:rPr>
              <a:t>Security Leaders Must Address </a:t>
            </a:r>
            <a:r>
              <a:rPr lang="en-US" sz="1296" dirty="0" smtClean="0">
                <a:solidFill>
                  <a:schemeClr val="accent1"/>
                </a:solidFill>
                <a:latin typeface="+mj-lt"/>
              </a:rPr>
              <a:t>Threats </a:t>
            </a:r>
            <a:r>
              <a:rPr lang="en-US" sz="1296" dirty="0">
                <a:solidFill>
                  <a:schemeClr val="accent1"/>
                </a:solidFill>
                <a:latin typeface="+mj-lt"/>
              </a:rPr>
              <a:t>From Rising SSL Traffic,” 2013 </a:t>
            </a:r>
            <a:r>
              <a:rPr lang="en-US" sz="1296" spc="-72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6335" y="3643345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Century Gothic" panose="020B0502020202020204" pitchFamily="34" charset="0"/>
              </a:rPr>
              <a:t>67%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7467" y="3643345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50%</a:t>
            </a:r>
            <a:endParaRPr lang="en-US" sz="6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2943" y="3643345"/>
            <a:ext cx="1633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80%</a:t>
            </a:r>
            <a:endParaRPr lang="en-US" sz="6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009" y="4746613"/>
            <a:ext cx="2488644" cy="186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of Internet traffic </a:t>
            </a:r>
            <a:r>
              <a:rPr lang="en-US" sz="2800" dirty="0">
                <a:solidFill>
                  <a:schemeClr val="bg1"/>
                </a:solidFill>
              </a:rPr>
              <a:t>will be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encrypted by 2016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6473" y="4746613"/>
            <a:ext cx="3283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</a:rPr>
              <a:t>of attacks will use encryption to bypass controls by 2017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3262" y="4746613"/>
            <a:ext cx="3283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entury Gothic" panose="020B0502020202020204" pitchFamily="34" charset="0"/>
              </a:rPr>
              <a:t>of organizations with firewalls, IPS, or UTM do not decrypt SSL traffic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漏洞和常見的攻擊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cont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漏洞</a:t>
            </a:r>
            <a:r>
              <a:rPr lang="en-US" dirty="0" smtClean="0"/>
              <a:t>Vulnerabilities –</a:t>
            </a:r>
            <a:r>
              <a:rPr lang="zh-TW" altLang="en-US" dirty="0" smtClean="0"/>
              <a:t>現今大多數發現的漏洞都由於以下的一個或幾個方面</a:t>
            </a:r>
            <a:r>
              <a:rPr lang="en-US" dirty="0" smtClean="0"/>
              <a:t>:</a:t>
            </a:r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安裝</a:t>
            </a:r>
            <a:r>
              <a:rPr lang="en-US" b="1" dirty="0" smtClean="0">
                <a:solidFill>
                  <a:srgbClr val="FFFF00"/>
                </a:solidFill>
              </a:rPr>
              <a:t>Implementation </a:t>
            </a:r>
            <a:r>
              <a:rPr lang="en-US" dirty="0" smtClean="0"/>
              <a:t>– </a:t>
            </a:r>
            <a:r>
              <a:rPr lang="zh-TW" altLang="en-US" dirty="0" smtClean="0"/>
              <a:t>軟體與協定流程不正確或錯誤的設計，不完整的測試等等</a:t>
            </a:r>
            <a:r>
              <a:rPr lang="en-US" dirty="0" smtClean="0"/>
              <a:t>.</a:t>
            </a:r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配置</a:t>
            </a:r>
            <a:r>
              <a:rPr lang="en-US" b="1" dirty="0" smtClean="0">
                <a:solidFill>
                  <a:srgbClr val="FFFF00"/>
                </a:solidFill>
              </a:rPr>
              <a:t>Configuration</a:t>
            </a:r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不正確的配置，使用預設的設定等等</a:t>
            </a:r>
            <a:r>
              <a:rPr lang="en-US" dirty="0" smtClean="0"/>
              <a:t>.</a:t>
            </a:r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設計</a:t>
            </a:r>
            <a:r>
              <a:rPr lang="en-US" b="1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–</a:t>
            </a:r>
            <a:r>
              <a:rPr lang="zh-TW" altLang="en-US" dirty="0" smtClean="0"/>
              <a:t>無效或安全設計不完善，缺乏或不完善的備援設計等等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弱點掃描</a:t>
            </a:r>
            <a:endParaRPr lang="zh-TW" altLang="en-US" dirty="0"/>
          </a:p>
        </p:txBody>
      </p:sp>
      <p:sp>
        <p:nvSpPr>
          <p:cNvPr id="8069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55339" indent="-555339" defTabSz="971844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dirty="0" smtClean="0">
                <a:latin typeface="+mn-ea"/>
              </a:rPr>
              <a:t>利用</a:t>
            </a:r>
            <a:r>
              <a:rPr lang="zh-TW" altLang="en-US" dirty="0">
                <a:latin typeface="+mn-ea"/>
              </a:rPr>
              <a:t>自動化工具檢查網路環境中設備和系統是否存在已知的弱點</a:t>
            </a:r>
          </a:p>
          <a:p>
            <a:pPr marL="555339" indent="-555339" defTabSz="971844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dirty="0">
                <a:latin typeface="+mn-ea"/>
              </a:rPr>
              <a:t>可自我檢測或委外進行測試</a:t>
            </a:r>
          </a:p>
          <a:p>
            <a:pPr marL="555339" indent="-555339" defTabSz="971844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dirty="0">
                <a:latin typeface="+mn-ea"/>
              </a:rPr>
              <a:t>並非一勞永逸，需要定期進行測試</a:t>
            </a:r>
          </a:p>
          <a:p>
            <a:pPr marL="555339" indent="-555339" defTabSz="971844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dirty="0">
                <a:latin typeface="+mn-ea"/>
              </a:rPr>
              <a:t>從網際網路和區域網路測試的結果會有所不同</a:t>
            </a:r>
          </a:p>
          <a:p>
            <a:pPr marL="555339" indent="-555339" defTabSz="971844">
              <a:lnSpc>
                <a:spcPct val="120000"/>
              </a:lnSpc>
              <a:buFontTx/>
              <a:buAutoNum type="arabicPeriod"/>
              <a:defRPr/>
            </a:pPr>
            <a:r>
              <a:rPr lang="zh-TW" altLang="en-US" dirty="0">
                <a:latin typeface="+mn-ea"/>
              </a:rPr>
              <a:t>常見的類型包括：通訊埠掃描、弱點掃描、網站掃描、無線掃描及資料庫掃描</a:t>
            </a:r>
            <a:r>
              <a:rPr lang="en-US" altLang="zh-TW" dirty="0">
                <a:latin typeface="+mn-ea"/>
              </a:rPr>
              <a:t>…</a:t>
            </a:r>
            <a:r>
              <a:rPr lang="zh-TW" altLang="en-US" dirty="0">
                <a:latin typeface="+mn-ea"/>
              </a:rPr>
              <a:t>等</a:t>
            </a:r>
          </a:p>
          <a:p>
            <a:pPr marL="555339" indent="-555339" defTabSz="971844">
              <a:lnSpc>
                <a:spcPct val="120000"/>
              </a:lnSpc>
              <a:buFontTx/>
              <a:buAutoNum type="arabicPeriod"/>
              <a:defRPr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1061304" indent="-408194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632776" indent="-326555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2285886" indent="-326555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938996" indent="-326555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CE2B97B-6ED3-48A5-A3FD-863A98285F4C}" type="slidenum">
              <a:rPr lang="zh-TW" altLang="en-US" sz="1400"/>
              <a:pPr/>
              <a:t>13</a:t>
            </a:fld>
            <a:endParaRPr lang="en-US" altLang="zh-TW" sz="140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89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常用漏洞掃描</a:t>
            </a:r>
            <a:r>
              <a:rPr lang="zh-TW" altLang="en-US" dirty="0" smtClean="0"/>
              <a:t>工具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731838" y="1920875"/>
          <a:ext cx="13166138" cy="420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954"/>
                <a:gridCol w="4205092"/>
                <a:gridCol w="4205092"/>
              </a:tblGrid>
              <a:tr h="8631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dirty="0" smtClean="0">
                          <a:solidFill>
                            <a:schemeClr val="tx1"/>
                          </a:solidFill>
                        </a:rPr>
                        <a:t>工具類型</a:t>
                      </a:r>
                      <a:endParaRPr lang="zh-TW" altLang="en-US" sz="2900" dirty="0">
                        <a:solidFill>
                          <a:schemeClr val="tx1"/>
                        </a:solidFill>
                      </a:endParaRPr>
                    </a:p>
                  </a:txBody>
                  <a:tcPr marL="153654" marR="153654" marT="54860" marB="5486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900" dirty="0" smtClean="0">
                          <a:solidFill>
                            <a:schemeClr val="tx1"/>
                          </a:solidFill>
                        </a:rPr>
                        <a:t>工具名稱</a:t>
                      </a:r>
                      <a:endParaRPr lang="zh-TW" altLang="en-US" sz="2900" dirty="0">
                        <a:solidFill>
                          <a:schemeClr val="tx1"/>
                        </a:solidFill>
                      </a:endParaRPr>
                    </a:p>
                  </a:txBody>
                  <a:tcPr marL="153654" marR="153654" marT="54860" marB="5486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97273">
                <a:tc>
                  <a:txBody>
                    <a:bodyPr/>
                    <a:lstStyle/>
                    <a:p>
                      <a:r>
                        <a:rPr lang="zh-TW" altLang="en-US" sz="2200" dirty="0" smtClean="0"/>
                        <a:t>網路、主機弱點掃描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2200" b="1" dirty="0" err="1" smtClean="0">
                          <a:solidFill>
                            <a:srgbClr val="FF0000"/>
                          </a:solidFill>
                        </a:rPr>
                        <a:t>Nessus</a:t>
                      </a:r>
                      <a:endParaRPr lang="en-US" altLang="zh-TW" sz="2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OpenVAS</a:t>
                      </a:r>
                      <a:endParaRPr lang="en-US" altLang="zh-TW" sz="2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CoreImpact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NeXpose</a:t>
                      </a:r>
                      <a:endParaRPr lang="en-US" altLang="zh-TW" sz="2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altLang="zh-TW" sz="2200" dirty="0" smtClean="0"/>
                        <a:t> GFI </a:t>
                      </a:r>
                      <a:r>
                        <a:rPr lang="en-US" altLang="zh-TW" sz="2200" dirty="0" err="1" smtClean="0"/>
                        <a:t>LanGuard</a:t>
                      </a:r>
                      <a:endParaRPr lang="en-US" altLang="zh-TW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QualysGuard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</a:tr>
              <a:tr h="1097273">
                <a:tc>
                  <a:txBody>
                    <a:bodyPr/>
                    <a:lstStyle/>
                    <a:p>
                      <a:r>
                        <a:rPr lang="zh-TW" altLang="en-US" sz="2200" dirty="0" smtClean="0"/>
                        <a:t>網站、網頁程式弱點掃描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Burp Suite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Nikto</a:t>
                      </a:r>
                      <a:endParaRPr lang="en-US" altLang="zh-TW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w3af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</a:rPr>
                        <a:t>Paros proxy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Acunetix</a:t>
                      </a:r>
                      <a:endParaRPr lang="en-US" altLang="zh-TW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WebInspect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</a:tr>
              <a:tr h="1097273">
                <a:tc>
                  <a:txBody>
                    <a:bodyPr/>
                    <a:lstStyle/>
                    <a:p>
                      <a:r>
                        <a:rPr lang="zh-TW" altLang="en-US" sz="2200" dirty="0" smtClean="0"/>
                        <a:t>無線網路弱點掃描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Aircrack</a:t>
                      </a:r>
                      <a:endParaRPr lang="en-US" altLang="zh-TW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Kismet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NetStumbler</a:t>
                      </a: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inSSIDer</a:t>
                      </a:r>
                      <a:endParaRPr lang="en-US" altLang="zh-TW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dirty="0" smtClean="0"/>
                        <a:t> </a:t>
                      </a:r>
                      <a:r>
                        <a:rPr lang="en-US" altLang="zh-TW" sz="2200" dirty="0" err="1" smtClean="0"/>
                        <a:t>KisMAC</a:t>
                      </a:r>
                      <a:endParaRPr lang="en-US" altLang="zh-TW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zh-TW" altLang="en-US" sz="2200" dirty="0"/>
                    </a:p>
                  </a:txBody>
                  <a:tcPr marL="153654" marR="153654" marT="54860" marB="54860" anchor="ctr"/>
                </a:tc>
              </a:tr>
            </a:tbl>
          </a:graphicData>
        </a:graphic>
      </p:graphicFrame>
      <p:sp>
        <p:nvSpPr>
          <p:cNvPr id="8501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1061304" indent="-408194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632776" indent="-326555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2285886" indent="-326555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938996" indent="-326555"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0A793BC-A45E-4405-B3A3-1454BBA9459D}" type="slidenum">
              <a:rPr lang="zh-TW" altLang="en-US" sz="1400" smtClean="0"/>
              <a:pPr/>
              <a:t>14</a:t>
            </a:fld>
            <a:endParaRPr lang="en-US" altLang="zh-TW" sz="1400">
              <a:ea typeface="新細明體" pitchFamily="18" charset="-120"/>
            </a:endParaRPr>
          </a:p>
        </p:txBody>
      </p:sp>
      <p:pic>
        <p:nvPicPr>
          <p:cNvPr id="850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r="82486" b="75595"/>
          <a:stretch>
            <a:fillRect/>
          </a:stretch>
        </p:blipFill>
        <p:spPr bwMode="auto">
          <a:xfrm>
            <a:off x="10424478" y="6187441"/>
            <a:ext cx="3644899" cy="144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5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漏洞和常見的攻擊</a:t>
            </a:r>
            <a:r>
              <a:rPr lang="en-US" altLang="zh-TW" smtClean="0"/>
              <a:t>(cont)</a:t>
            </a:r>
            <a:endParaRPr lang="en-GB" altLang="zh-TW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常見的攻擊</a:t>
            </a:r>
            <a:r>
              <a:rPr lang="en-US" dirty="0" smtClean="0"/>
              <a:t>attacks –</a:t>
            </a:r>
            <a:r>
              <a:rPr lang="zh-TW" altLang="en-US" dirty="0" smtClean="0"/>
              <a:t>以下是一些常見的攻擊方式</a:t>
            </a:r>
            <a:r>
              <a:rPr lang="en-US" dirty="0" smtClean="0"/>
              <a:t>. </a:t>
            </a:r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掃描或偵測</a:t>
            </a:r>
            <a:r>
              <a:rPr lang="en-US" b="1" dirty="0" smtClean="0">
                <a:solidFill>
                  <a:srgbClr val="FFFF00"/>
                </a:solidFill>
              </a:rPr>
              <a:t> Scanning or Probe</a:t>
            </a:r>
            <a:r>
              <a:rPr lang="en-US" dirty="0" smtClean="0"/>
              <a:t>– </a:t>
            </a:r>
            <a:r>
              <a:rPr lang="zh-TW" altLang="en-US" dirty="0" smtClean="0"/>
              <a:t>在攻擊之前發現的有關於系統與網路的訪問</a:t>
            </a:r>
            <a:r>
              <a:rPr lang="en-US" dirty="0" smtClean="0"/>
              <a:t>.</a:t>
            </a:r>
          </a:p>
          <a:p>
            <a:r>
              <a:rPr lang="en-US" dirty="0" smtClean="0"/>
              <a:t>-</a:t>
            </a:r>
            <a:r>
              <a:rPr lang="zh-TW" altLang="en-US" dirty="0" smtClean="0"/>
              <a:t>偵測常常是個人的嘗試，而掃描包括了由自動化工具大量訪問的探測器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zh-TW" altLang="en-US" b="1" dirty="0">
                <a:solidFill>
                  <a:srgbClr val="FFFF00"/>
                </a:solidFill>
              </a:rPr>
              <a:t>網路攻擊</a:t>
            </a:r>
            <a:r>
              <a:rPr lang="en-US" altLang="zh-TW" dirty="0"/>
              <a:t>– </a:t>
            </a:r>
            <a:r>
              <a:rPr lang="zh-TW" altLang="en-US" dirty="0"/>
              <a:t>目標為基礎網路而不是單一的系統或網路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Ex: SYN flood ( TCP ) </a:t>
            </a:r>
            <a:r>
              <a:rPr lang="en-US" altLang="zh-TW" dirty="0" smtClean="0"/>
              <a:t>, Ping </a:t>
            </a:r>
            <a:r>
              <a:rPr lang="en-US" altLang="zh-TW" dirty="0"/>
              <a:t>flood, all kinds of DDoS.</a:t>
            </a:r>
          </a:p>
          <a:p>
            <a:endParaRPr lang="en-US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應用程式攻擊</a:t>
            </a:r>
            <a:r>
              <a:rPr lang="en-US" altLang="zh-TW" dirty="0"/>
              <a:t>– </a:t>
            </a:r>
            <a:r>
              <a:rPr lang="zh-TW" altLang="en-US" dirty="0"/>
              <a:t>目標</a:t>
            </a:r>
            <a:r>
              <a:rPr lang="zh-TW" altLang="en-US" dirty="0" smtClean="0"/>
              <a:t>為系統或應用程式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/>
              <a:t>Ex: </a:t>
            </a:r>
            <a:r>
              <a:rPr lang="en-US" altLang="zh-TW" dirty="0" smtClean="0"/>
              <a:t>DNS Attack, HTTP </a:t>
            </a:r>
            <a:r>
              <a:rPr lang="en-US" altLang="zh-TW" dirty="0" err="1" smtClean="0"/>
              <a:t>Slowloris</a:t>
            </a:r>
            <a:r>
              <a:rPr lang="en-US" altLang="zh-TW" dirty="0" smtClean="0"/>
              <a:t>, HTTP Slow Attacks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漏洞和常見的攻擊</a:t>
            </a:r>
            <a:r>
              <a:rPr lang="en-US" altLang="zh-TW" smtClean="0"/>
              <a:t>(cont)</a:t>
            </a:r>
            <a:endParaRPr lang="en-GB" altLang="zh-TW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FFFF00"/>
                </a:solidFill>
              </a:rPr>
              <a:t>非法訪問</a:t>
            </a:r>
            <a:r>
              <a:rPr lang="en-US" dirty="0" smtClean="0"/>
              <a:t>–</a:t>
            </a:r>
            <a:r>
              <a:rPr lang="zh-TW" altLang="en-US" dirty="0" smtClean="0"/>
              <a:t>包括通過使用一個有效的帳號或後門方式獲得原本訪問受限的資源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 Ex: </a:t>
            </a:r>
            <a:r>
              <a:rPr lang="zh-TW" altLang="en-US" dirty="0" smtClean="0"/>
              <a:t>網路入侵</a:t>
            </a:r>
            <a:r>
              <a:rPr lang="en-US" dirty="0" smtClean="0"/>
              <a:t> (</a:t>
            </a:r>
            <a:r>
              <a:rPr lang="zh-TW" altLang="en-US" dirty="0" smtClean="0"/>
              <a:t>經由外部網路取得存取內部網路資源的權限</a:t>
            </a:r>
            <a:r>
              <a:rPr lang="en-US" dirty="0" smtClean="0"/>
              <a:t>), Backdoors, IP Spoofing.</a:t>
            </a:r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竊聽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/>
              <a:t>–</a:t>
            </a:r>
            <a:r>
              <a:rPr lang="en-US" dirty="0" smtClean="0"/>
              <a:t> </a:t>
            </a:r>
            <a:r>
              <a:rPr lang="zh-TW" altLang="en-US" dirty="0" smtClean="0"/>
              <a:t>截取在網路上未經加密的訊息</a:t>
            </a:r>
            <a:r>
              <a:rPr lang="en-US" dirty="0" smtClean="0"/>
              <a:t>,</a:t>
            </a:r>
            <a:r>
              <a:rPr lang="zh-TW" altLang="en-US" dirty="0" smtClean="0"/>
              <a:t>這些訊息可能包含了帳號密碼等等</a:t>
            </a:r>
            <a:r>
              <a:rPr lang="en-US" dirty="0" smtClean="0"/>
              <a:t>.</a:t>
            </a:r>
          </a:p>
          <a:p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病毒或蠕蟲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zh-TW" altLang="en-US" dirty="0" smtClean="0"/>
              <a:t>這兩種都是惡意的程式碼</a:t>
            </a:r>
            <a:r>
              <a:rPr lang="en-US" dirty="0" smtClean="0"/>
              <a:t>,</a:t>
            </a:r>
            <a:r>
              <a:rPr lang="zh-TW" altLang="en-US" dirty="0" smtClean="0"/>
              <a:t>隱藏在系統中直到它們的破壞被發現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 Ex: </a:t>
            </a:r>
            <a:r>
              <a:rPr lang="en-US" dirty="0" err="1" smtClean="0"/>
              <a:t>CodeRed</a:t>
            </a:r>
            <a:r>
              <a:rPr lang="en-US" dirty="0" smtClean="0"/>
              <a:t>, </a:t>
            </a:r>
            <a:r>
              <a:rPr lang="en-US" dirty="0" err="1" smtClean="0"/>
              <a:t>Nidma</a:t>
            </a:r>
            <a:r>
              <a:rPr lang="en-US" dirty="0" smtClean="0"/>
              <a:t>, SQL Slammer (are Examples to worms).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漏洞和常見的攻擊</a:t>
            </a:r>
            <a:r>
              <a:rPr lang="en-US" altLang="zh-TW" smtClean="0"/>
              <a:t>(cont)</a:t>
            </a:r>
            <a:endParaRPr lang="en-GB" altLang="zh-TW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FF00"/>
                </a:solidFill>
              </a:rPr>
              <a:t>緩衝區溢位攻擊</a:t>
            </a:r>
            <a:r>
              <a:rPr lang="en-US" altLang="zh-TW" b="1" dirty="0">
                <a:solidFill>
                  <a:srgbClr val="FFFF00"/>
                </a:solidFill>
              </a:rPr>
              <a:t> </a:t>
            </a:r>
            <a:r>
              <a:rPr lang="en-US" altLang="zh-TW" dirty="0"/>
              <a:t>– </a:t>
            </a:r>
            <a:r>
              <a:rPr lang="zh-TW" altLang="en-US" dirty="0"/>
              <a:t>當程式所擁有的記憶體空間超過了所保留的大小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Ex: </a:t>
            </a:r>
            <a:r>
              <a:rPr lang="zh-TW" altLang="en-US" dirty="0"/>
              <a:t>在與系統互動的介面上</a:t>
            </a:r>
            <a:r>
              <a:rPr lang="en-US" altLang="zh-TW" dirty="0"/>
              <a:t>(CLI/GUI)</a:t>
            </a:r>
            <a:r>
              <a:rPr lang="zh-TW" altLang="en-US" dirty="0"/>
              <a:t>輸入大量的資料</a:t>
            </a:r>
            <a:r>
              <a:rPr lang="en-US" altLang="zh-TW" dirty="0"/>
              <a:t>.</a:t>
            </a:r>
          </a:p>
          <a:p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信任關係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/>
              <a:t>–</a:t>
            </a:r>
            <a:r>
              <a:rPr lang="en-US" dirty="0" smtClean="0"/>
              <a:t> </a:t>
            </a:r>
            <a:r>
              <a:rPr lang="zh-TW" altLang="en-US" dirty="0" smtClean="0"/>
              <a:t>這些攻擊方式利用了伺服器彼此的信任方式</a:t>
            </a:r>
            <a:r>
              <a:rPr lang="en-US" dirty="0" smtClean="0"/>
              <a:t>.</a:t>
            </a:r>
          </a:p>
          <a:p>
            <a:r>
              <a:rPr lang="zh-TW" altLang="en-US" dirty="0" smtClean="0"/>
              <a:t>例如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同步</a:t>
            </a:r>
            <a:r>
              <a:rPr lang="en-US" altLang="zh-TW" dirty="0" smtClean="0"/>
              <a:t>,</a:t>
            </a:r>
            <a:r>
              <a:rPr lang="zh-TW" altLang="en-US" dirty="0" smtClean="0"/>
              <a:t>備份檔案或連接後端的資料庫都需要信任的權限</a:t>
            </a:r>
            <a:r>
              <a:rPr lang="en-US" altLang="zh-TW" dirty="0" smtClean="0"/>
              <a:t>,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連線劫持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</a:t>
            </a:r>
            <a:r>
              <a:rPr lang="zh-TW" altLang="en-US" dirty="0" smtClean="0"/>
              <a:t>包括偷竊目標和可信主機之間建立的一個合法連線</a:t>
            </a:r>
            <a:endParaRPr lang="en-US" dirty="0" smtClean="0"/>
          </a:p>
          <a:p>
            <a:r>
              <a:rPr lang="en-US" dirty="0" smtClean="0"/>
              <a:t>Ex: IP spoofing, MITM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3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漏洞和常見的攻擊</a:t>
            </a:r>
            <a:r>
              <a:rPr lang="en-US" altLang="zh-TW" smtClean="0"/>
              <a:t>(cont)</a:t>
            </a:r>
            <a:endParaRPr lang="en-GB" altLang="zh-TW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Layer 2</a:t>
            </a:r>
            <a:r>
              <a:rPr lang="zh-TW" altLang="en-US" b="1" dirty="0" smtClean="0">
                <a:solidFill>
                  <a:srgbClr val="FFFF00"/>
                </a:solidFill>
              </a:rPr>
              <a:t>的攻擊</a:t>
            </a:r>
            <a:r>
              <a:rPr lang="en-US" dirty="0" smtClean="0"/>
              <a:t>– 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Layer 2</a:t>
            </a:r>
            <a:r>
              <a:rPr lang="zh-TW" altLang="en-US" dirty="0" smtClean="0"/>
              <a:t>通訊協定的方式攻擊</a:t>
            </a:r>
            <a:r>
              <a:rPr lang="en-US" altLang="zh-TW" dirty="0" smtClean="0"/>
              <a:t>Layer 2 Switch</a:t>
            </a:r>
            <a:r>
              <a:rPr lang="zh-TW" altLang="en-US" dirty="0" smtClean="0"/>
              <a:t>或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的方式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Ex: Address Resolution Protocol (ARP) Spoofing, MAC Flooding.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768652" y="2080621"/>
            <a:ext cx="5525877" cy="22157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1492" y="2080621"/>
            <a:ext cx="6917479" cy="2215723"/>
          </a:xfrm>
          <a:prstGeom prst="roundRect">
            <a:avLst>
              <a:gd name="adj" fmla="val 0"/>
            </a:avLst>
          </a:prstGeom>
          <a:solidFill>
            <a:schemeClr val="tx1"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</a:t>
            </a:r>
            <a:r>
              <a:rPr lang="zh-TW" altLang="en-US" dirty="0" smtClean="0"/>
              <a:t>攻擊的演進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3039869"/>
            <a:ext cx="14172725" cy="743079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517893" y="3001055"/>
            <a:ext cx="810688" cy="810686"/>
            <a:chOff x="7620178" y="3191581"/>
            <a:chExt cx="1838195" cy="1838195"/>
          </a:xfrm>
        </p:grpSpPr>
        <p:sp>
          <p:nvSpPr>
            <p:cNvPr id="10" name="Oval 9"/>
            <p:cNvSpPr/>
            <p:nvPr/>
          </p:nvSpPr>
          <p:spPr>
            <a:xfrm>
              <a:off x="7620178" y="3191581"/>
              <a:ext cx="1838195" cy="1838195"/>
            </a:xfrm>
            <a:prstGeom prst="ellipse">
              <a:avLst/>
            </a:prstGeom>
            <a:solidFill>
              <a:schemeClr val="tx2">
                <a:lumMod val="50000"/>
                <a:alpha val="86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772578" y="3343981"/>
              <a:ext cx="1518585" cy="1518585"/>
            </a:xfrm>
            <a:prstGeom prst="ellipse">
              <a:avLst/>
            </a:prstGeom>
            <a:solidFill>
              <a:schemeClr val="bg2">
                <a:alpha val="57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90362" y="2881626"/>
            <a:ext cx="1049546" cy="1049544"/>
            <a:chOff x="7620178" y="3191581"/>
            <a:chExt cx="1838195" cy="1838195"/>
          </a:xfrm>
        </p:grpSpPr>
        <p:sp>
          <p:nvSpPr>
            <p:cNvPr id="16" name="Oval 15"/>
            <p:cNvSpPr/>
            <p:nvPr/>
          </p:nvSpPr>
          <p:spPr>
            <a:xfrm>
              <a:off x="7620178" y="3191581"/>
              <a:ext cx="1838195" cy="1838195"/>
            </a:xfrm>
            <a:prstGeom prst="ellipse">
              <a:avLst/>
            </a:prstGeom>
            <a:solidFill>
              <a:schemeClr val="tx2">
                <a:lumMod val="50000"/>
                <a:alpha val="86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772578" y="3343981"/>
              <a:ext cx="1518585" cy="1518585"/>
            </a:xfrm>
            <a:prstGeom prst="ellipse">
              <a:avLst/>
            </a:prstGeom>
            <a:solidFill>
              <a:schemeClr val="accent4">
                <a:alpha val="57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56183" y="2215727"/>
            <a:ext cx="2458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42B6FF"/>
                </a:solidFill>
              </a:rPr>
              <a:t>單一方式</a:t>
            </a:r>
            <a:endParaRPr lang="en-US" dirty="0" smtClean="0">
              <a:solidFill>
                <a:srgbClr val="42B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35894" y="2215727"/>
            <a:ext cx="2458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4"/>
                </a:solidFill>
              </a:rPr>
              <a:t>多重方式</a:t>
            </a:r>
            <a:endParaRPr lang="en-US" dirty="0" smtClean="0">
              <a:solidFill>
                <a:schemeClr val="accent4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83202" y="3001055"/>
            <a:ext cx="810688" cy="810686"/>
            <a:chOff x="7620178" y="3191581"/>
            <a:chExt cx="1838195" cy="1838195"/>
          </a:xfrm>
        </p:grpSpPr>
        <p:sp>
          <p:nvSpPr>
            <p:cNvPr id="35" name="Oval 34"/>
            <p:cNvSpPr/>
            <p:nvPr/>
          </p:nvSpPr>
          <p:spPr>
            <a:xfrm>
              <a:off x="7620178" y="3191581"/>
              <a:ext cx="1838195" cy="1838195"/>
            </a:xfrm>
            <a:prstGeom prst="ellipse">
              <a:avLst/>
            </a:prstGeom>
            <a:solidFill>
              <a:schemeClr val="tx2">
                <a:lumMod val="50000"/>
                <a:alpha val="86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772578" y="3343981"/>
              <a:ext cx="1518585" cy="1518585"/>
            </a:xfrm>
            <a:prstGeom prst="ellipse">
              <a:avLst/>
            </a:prstGeom>
            <a:solidFill>
              <a:schemeClr val="bg2">
                <a:alpha val="57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52583" y="3001055"/>
            <a:ext cx="810688" cy="810686"/>
            <a:chOff x="7620178" y="3191581"/>
            <a:chExt cx="1838195" cy="1838195"/>
          </a:xfrm>
        </p:grpSpPr>
        <p:sp>
          <p:nvSpPr>
            <p:cNvPr id="38" name="Oval 37"/>
            <p:cNvSpPr/>
            <p:nvPr/>
          </p:nvSpPr>
          <p:spPr>
            <a:xfrm>
              <a:off x="7620178" y="3191581"/>
              <a:ext cx="1838195" cy="1838195"/>
            </a:xfrm>
            <a:prstGeom prst="ellipse">
              <a:avLst/>
            </a:prstGeom>
            <a:solidFill>
              <a:schemeClr val="tx2">
                <a:lumMod val="50000"/>
                <a:alpha val="86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772578" y="3343981"/>
              <a:ext cx="1518585" cy="1518585"/>
            </a:xfrm>
            <a:prstGeom prst="ellipse">
              <a:avLst/>
            </a:prstGeom>
            <a:solidFill>
              <a:schemeClr val="bg2">
                <a:alpha val="57000"/>
              </a:schemeClr>
            </a:solidFill>
            <a:ln w="12700" cmpd="sng">
              <a:solidFill>
                <a:srgbClr val="0078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60" tIns="182880" rIns="182880" bIns="182880" rtlCol="0" anchor="ctr"/>
            <a:lstStyle/>
            <a:p>
              <a:pPr algn="ctr">
                <a:tabLst>
                  <a:tab pos="968375" algn="l"/>
                </a:tabLst>
              </a:pPr>
              <a:r>
                <a:rPr lang="en-US" sz="2400" dirty="0"/>
                <a:t>   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1783412" y="3850501"/>
            <a:ext cx="0" cy="25129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91081" y="3850501"/>
            <a:ext cx="0" cy="25129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066304" y="3850501"/>
            <a:ext cx="0" cy="25129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89983" y="4488377"/>
            <a:ext cx="1481572" cy="1288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592" tIns="0" rIns="0" bIns="0" numCol="1" spcCol="1270" anchor="t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網路層攻擊</a:t>
            </a:r>
            <a:endParaRPr lang="en-US" sz="1600" kern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Fragmentation</a:t>
            </a:r>
            <a:endParaRPr lang="en-US" sz="12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SYN floods</a:t>
            </a:r>
            <a:endParaRPr lang="en-US" sz="12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Ping floods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 smtClean="0">
                <a:solidFill>
                  <a:schemeClr val="bg1"/>
                </a:solidFill>
              </a:rPr>
              <a:t>…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75871" y="4488377"/>
            <a:ext cx="1819475" cy="10946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3639" tIns="0" rIns="0" bIns="0" numCol="1" spcCol="1270" anchor="t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rgbClr val="42B6FF"/>
                </a:solidFill>
              </a:rPr>
              <a:t>應用程式攻擊</a:t>
            </a:r>
            <a:endParaRPr lang="en-US" sz="1600" kern="1200" dirty="0" smtClean="0">
              <a:solidFill>
                <a:srgbClr val="42B6FF"/>
              </a:solidFill>
            </a:endParaRPr>
          </a:p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err="1" smtClean="0">
                <a:solidFill>
                  <a:schemeClr val="bg1"/>
                </a:solidFill>
              </a:rPr>
              <a:t>Slowloris</a:t>
            </a:r>
            <a:endParaRPr lang="en-US" sz="12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HTTP GET floods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 smtClean="0">
                <a:solidFill>
                  <a:schemeClr val="bg1"/>
                </a:solidFill>
              </a:rPr>
              <a:t>R.U.D.Y.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…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5162" y="4488377"/>
            <a:ext cx="1819475" cy="1320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321" tIns="0" rIns="0" bIns="0" numCol="1" spcCol="1270" anchor="t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kern="1200" dirty="0" smtClean="0">
                <a:solidFill>
                  <a:srgbClr val="42B6FF"/>
                </a:solidFill>
              </a:rPr>
              <a:t>放大攻擊</a:t>
            </a:r>
            <a:endParaRPr lang="en-US" sz="1600" kern="1200" dirty="0" smtClean="0">
              <a:solidFill>
                <a:srgbClr val="42B6FF"/>
              </a:solidFill>
            </a:endParaRPr>
          </a:p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DNS amplification</a:t>
            </a:r>
            <a:endParaRPr lang="en-US" sz="12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NTP amplification</a:t>
            </a:r>
            <a:endParaRPr lang="en-US" sz="1200" kern="1200" dirty="0">
              <a:solidFill>
                <a:schemeClr val="bg1"/>
              </a:solidFill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bg1"/>
                </a:solidFill>
              </a:rPr>
              <a:t>SSDP amplification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 smtClean="0">
                <a:solidFill>
                  <a:schemeClr val="bg1"/>
                </a:solidFill>
              </a:rPr>
              <a:t>…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9731644" y="3850501"/>
            <a:ext cx="0" cy="25129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904450" y="4488377"/>
            <a:ext cx="3254688" cy="1532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5958" tIns="0" rIns="0" bIns="0" numCol="1" spcCol="1270" anchor="t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kern="1200" baseline="0" dirty="0" smtClean="0">
                <a:solidFill>
                  <a:schemeClr val="accent4"/>
                </a:solidFill>
              </a:rPr>
              <a:t>多重方式的攻擊</a:t>
            </a:r>
            <a:endParaRPr lang="en-US" sz="2000" b="1" kern="1200" baseline="0" dirty="0" smtClean="0">
              <a:solidFill>
                <a:schemeClr val="accent4"/>
              </a:solidFill>
            </a:endParaRPr>
          </a:p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baseline="0" dirty="0">
              <a:solidFill>
                <a:schemeClr val="bg1"/>
              </a:solidFill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baseline="0" dirty="0" smtClean="0">
                <a:solidFill>
                  <a:schemeClr val="bg1"/>
                </a:solidFill>
              </a:rPr>
              <a:t>Simultaneous attacks on all levels</a:t>
            </a:r>
            <a:endParaRPr lang="en-US" sz="1600" b="1" kern="1200" baseline="0" dirty="0">
              <a:solidFill>
                <a:schemeClr val="bg1"/>
              </a:solidFill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baseline="0" dirty="0" smtClean="0">
                <a:solidFill>
                  <a:schemeClr val="bg1"/>
                </a:solidFill>
              </a:rPr>
              <a:t>Adaptive strategy</a:t>
            </a:r>
            <a:endParaRPr lang="en-US" sz="1600" b="1" kern="12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045" y="7841613"/>
            <a:ext cx="47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8DD6D3-D2D2-42AB-884E-0D6F2450DE54}" type="slidenum">
              <a:rPr lang="en-US" sz="1400" smtClean="0">
                <a:solidFill>
                  <a:schemeClr val="bg1"/>
                </a:solidFill>
              </a:rPr>
              <a:t>2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資料中心在哪裡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4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32035" y="2513480"/>
            <a:ext cx="3749624" cy="2909992"/>
            <a:chOff x="8602579" y="3071646"/>
            <a:chExt cx="3517144" cy="2729570"/>
          </a:xfrm>
        </p:grpSpPr>
        <p:pic>
          <p:nvPicPr>
            <p:cNvPr id="15" name="Picture 14" descr="stock-photo-55156616-laptop-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2579" y="3163358"/>
              <a:ext cx="3517144" cy="263785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827751" y="3071646"/>
              <a:ext cx="3052611" cy="2212706"/>
              <a:chOff x="8105266" y="2286207"/>
              <a:chExt cx="5447198" cy="3948439"/>
            </a:xfrm>
          </p:grpSpPr>
          <p:pic>
            <p:nvPicPr>
              <p:cNvPr id="6" name="Picture 5" descr="Screen Shot 2015-09-22 at 3.25.01 PM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5266" y="2286207"/>
                <a:ext cx="5445689" cy="3947473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8108387" y="2593329"/>
                <a:ext cx="5444077" cy="3641317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9294" y="3244717"/>
              <a:ext cx="2500177" cy="203307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05" y="1379059"/>
            <a:ext cx="7447829" cy="625606"/>
          </a:xfrm>
        </p:spPr>
        <p:txBody>
          <a:bodyPr/>
          <a:lstStyle/>
          <a:p>
            <a:r>
              <a:rPr lang="zh-TW" altLang="en-US" dirty="0" smtClean="0"/>
              <a:t>只要一個小小的應用程式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44" y="3061482"/>
            <a:ext cx="1469482" cy="3325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114" y="3060538"/>
            <a:ext cx="816810" cy="5642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089" y="5085303"/>
            <a:ext cx="428181" cy="579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228" y="2462988"/>
            <a:ext cx="262830" cy="481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925" y="5105686"/>
            <a:ext cx="783284" cy="5942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436" y="2109050"/>
            <a:ext cx="1107247" cy="8346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649" y="3297639"/>
            <a:ext cx="783284" cy="5942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698" y="5889510"/>
            <a:ext cx="1305481" cy="984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058" y="5092722"/>
            <a:ext cx="1453167" cy="1003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4889" y="4330805"/>
            <a:ext cx="262830" cy="4818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033" y="4313731"/>
            <a:ext cx="783284" cy="5942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994" y="5615863"/>
            <a:ext cx="262830" cy="4818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061" y="4128981"/>
            <a:ext cx="428181" cy="5790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3858" y="5214943"/>
            <a:ext cx="812753" cy="6126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7994" y="4510114"/>
            <a:ext cx="392603" cy="7197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836" y="4896491"/>
            <a:ext cx="783284" cy="5942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250" y="6265762"/>
            <a:ext cx="428181" cy="5790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263" y="1028352"/>
            <a:ext cx="1453167" cy="10038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200" y="1207815"/>
            <a:ext cx="262830" cy="4818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68" y="1409440"/>
            <a:ext cx="428181" cy="5790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2" y="1554024"/>
            <a:ext cx="521079" cy="3953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942" y="2247764"/>
            <a:ext cx="537528" cy="7269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6666" y="2717011"/>
            <a:ext cx="262830" cy="4818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3189" y="3571265"/>
            <a:ext cx="1146448" cy="7919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408" y="2017128"/>
            <a:ext cx="6955536" cy="4949952"/>
            <a:chOff x="261465" y="2241254"/>
            <a:chExt cx="6955536" cy="4949952"/>
          </a:xfrm>
        </p:grpSpPr>
        <p:pic>
          <p:nvPicPr>
            <p:cNvPr id="9" name="Picture 8" descr="loptop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65" y="2241254"/>
              <a:ext cx="6955536" cy="49499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498" y="2894951"/>
              <a:ext cx="4418244" cy="2668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0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13674" y="3543490"/>
            <a:ext cx="11547249" cy="604650"/>
            <a:chOff x="713674" y="2351874"/>
            <a:chExt cx="11547249" cy="604650"/>
          </a:xfrm>
        </p:grpSpPr>
        <p:pic>
          <p:nvPicPr>
            <p:cNvPr id="85" name="Picture 8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25" y="2425551"/>
              <a:ext cx="587677" cy="217391"/>
            </a:xfrm>
            <a:prstGeom prst="rect">
              <a:avLst/>
            </a:prstGeom>
          </p:spPr>
        </p:pic>
        <p:pic>
          <p:nvPicPr>
            <p:cNvPr id="86" name="Picture 8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136" y="2681135"/>
              <a:ext cx="744465" cy="275389"/>
            </a:xfrm>
            <a:prstGeom prst="rect">
              <a:avLst/>
            </a:prstGeom>
          </p:spPr>
        </p:pic>
        <p:pic>
          <p:nvPicPr>
            <p:cNvPr id="87" name="Picture 8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860" y="2351874"/>
              <a:ext cx="744465" cy="275389"/>
            </a:xfrm>
            <a:prstGeom prst="rect">
              <a:avLst/>
            </a:prstGeom>
          </p:spPr>
        </p:pic>
        <p:pic>
          <p:nvPicPr>
            <p:cNvPr id="88" name="Picture 8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761" y="2681136"/>
              <a:ext cx="556320" cy="205791"/>
            </a:xfrm>
            <a:prstGeom prst="rect">
              <a:avLst/>
            </a:prstGeom>
          </p:spPr>
        </p:pic>
        <p:pic>
          <p:nvPicPr>
            <p:cNvPr id="89" name="Picture 8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523" y="2425551"/>
              <a:ext cx="587677" cy="217391"/>
            </a:xfrm>
            <a:prstGeom prst="rect">
              <a:avLst/>
            </a:prstGeom>
          </p:spPr>
        </p:pic>
        <p:pic>
          <p:nvPicPr>
            <p:cNvPr id="90" name="Picture 8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634" y="2681135"/>
              <a:ext cx="744465" cy="275389"/>
            </a:xfrm>
            <a:prstGeom prst="rect">
              <a:avLst/>
            </a:prstGeom>
          </p:spPr>
        </p:pic>
        <p:pic>
          <p:nvPicPr>
            <p:cNvPr id="91" name="Picture 9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358" y="2351874"/>
              <a:ext cx="744465" cy="275389"/>
            </a:xfrm>
            <a:prstGeom prst="rect">
              <a:avLst/>
            </a:prstGeom>
          </p:spPr>
        </p:pic>
        <p:pic>
          <p:nvPicPr>
            <p:cNvPr id="92" name="Picture 9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259" y="2681136"/>
              <a:ext cx="556320" cy="205791"/>
            </a:xfrm>
            <a:prstGeom prst="rect">
              <a:avLst/>
            </a:prstGeom>
          </p:spPr>
        </p:pic>
        <p:pic>
          <p:nvPicPr>
            <p:cNvPr id="93" name="Picture 9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021" y="2425551"/>
              <a:ext cx="587677" cy="217391"/>
            </a:xfrm>
            <a:prstGeom prst="rect">
              <a:avLst/>
            </a:prstGeom>
          </p:spPr>
        </p:pic>
        <p:pic>
          <p:nvPicPr>
            <p:cNvPr id="94" name="Picture 9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132" y="2681135"/>
              <a:ext cx="744465" cy="275389"/>
            </a:xfrm>
            <a:prstGeom prst="rect">
              <a:avLst/>
            </a:prstGeom>
          </p:spPr>
        </p:pic>
        <p:pic>
          <p:nvPicPr>
            <p:cNvPr id="95" name="Picture 9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856" y="2351874"/>
              <a:ext cx="744465" cy="275389"/>
            </a:xfrm>
            <a:prstGeom prst="rect">
              <a:avLst/>
            </a:prstGeom>
          </p:spPr>
        </p:pic>
        <p:pic>
          <p:nvPicPr>
            <p:cNvPr id="96" name="Picture 9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757" y="2681136"/>
              <a:ext cx="556320" cy="205791"/>
            </a:xfrm>
            <a:prstGeom prst="rect">
              <a:avLst/>
            </a:prstGeom>
          </p:spPr>
        </p:pic>
        <p:pic>
          <p:nvPicPr>
            <p:cNvPr id="97" name="Picture 9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83" y="2425551"/>
              <a:ext cx="587677" cy="217391"/>
            </a:xfrm>
            <a:prstGeom prst="rect">
              <a:avLst/>
            </a:prstGeom>
          </p:spPr>
        </p:pic>
        <p:pic>
          <p:nvPicPr>
            <p:cNvPr id="98" name="Picture 9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594" y="2681135"/>
              <a:ext cx="744465" cy="275389"/>
            </a:xfrm>
            <a:prstGeom prst="rect">
              <a:avLst/>
            </a:prstGeom>
          </p:spPr>
        </p:pic>
        <p:pic>
          <p:nvPicPr>
            <p:cNvPr id="99" name="Picture 9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318" y="2351874"/>
              <a:ext cx="744465" cy="275389"/>
            </a:xfrm>
            <a:prstGeom prst="rect">
              <a:avLst/>
            </a:prstGeom>
          </p:spPr>
        </p:pic>
        <p:pic>
          <p:nvPicPr>
            <p:cNvPr id="100" name="Picture 9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219" y="2681136"/>
              <a:ext cx="556320" cy="205791"/>
            </a:xfrm>
            <a:prstGeom prst="rect">
              <a:avLst/>
            </a:prstGeom>
          </p:spPr>
        </p:pic>
        <p:pic>
          <p:nvPicPr>
            <p:cNvPr id="101" name="Picture 10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623" y="2425551"/>
              <a:ext cx="587677" cy="217391"/>
            </a:xfrm>
            <a:prstGeom prst="rect">
              <a:avLst/>
            </a:prstGeom>
          </p:spPr>
        </p:pic>
        <p:pic>
          <p:nvPicPr>
            <p:cNvPr id="102" name="Picture 10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34" y="2681135"/>
              <a:ext cx="744465" cy="275389"/>
            </a:xfrm>
            <a:prstGeom prst="rect">
              <a:avLst/>
            </a:prstGeom>
          </p:spPr>
        </p:pic>
        <p:pic>
          <p:nvPicPr>
            <p:cNvPr id="103" name="Picture 10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58" y="2351874"/>
              <a:ext cx="744465" cy="275389"/>
            </a:xfrm>
            <a:prstGeom prst="rect">
              <a:avLst/>
            </a:prstGeom>
          </p:spPr>
        </p:pic>
        <p:pic>
          <p:nvPicPr>
            <p:cNvPr id="104" name="Picture 10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359" y="2681136"/>
              <a:ext cx="556320" cy="205791"/>
            </a:xfrm>
            <a:prstGeom prst="rect">
              <a:avLst/>
            </a:prstGeom>
          </p:spPr>
        </p:pic>
        <p:pic>
          <p:nvPicPr>
            <p:cNvPr id="105" name="Picture 10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406" y="2425551"/>
              <a:ext cx="587677" cy="217391"/>
            </a:xfrm>
            <a:prstGeom prst="rect">
              <a:avLst/>
            </a:prstGeom>
          </p:spPr>
        </p:pic>
        <p:pic>
          <p:nvPicPr>
            <p:cNvPr id="106" name="Picture 10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517" y="2681135"/>
              <a:ext cx="744465" cy="275389"/>
            </a:xfrm>
            <a:prstGeom prst="rect">
              <a:avLst/>
            </a:prstGeom>
          </p:spPr>
        </p:pic>
        <p:pic>
          <p:nvPicPr>
            <p:cNvPr id="107" name="Picture 10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241" y="2351874"/>
              <a:ext cx="744465" cy="275389"/>
            </a:xfrm>
            <a:prstGeom prst="rect">
              <a:avLst/>
            </a:prstGeom>
          </p:spPr>
        </p:pic>
        <p:pic>
          <p:nvPicPr>
            <p:cNvPr id="108" name="Picture 10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142" y="2681136"/>
              <a:ext cx="556320" cy="205791"/>
            </a:xfrm>
            <a:prstGeom prst="rect">
              <a:avLst/>
            </a:prstGeom>
          </p:spPr>
        </p:pic>
        <p:pic>
          <p:nvPicPr>
            <p:cNvPr id="109" name="Picture 10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867" y="2425551"/>
              <a:ext cx="587677" cy="217391"/>
            </a:xfrm>
            <a:prstGeom prst="rect">
              <a:avLst/>
            </a:prstGeom>
          </p:spPr>
        </p:pic>
        <p:pic>
          <p:nvPicPr>
            <p:cNvPr id="110" name="Picture 10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978" y="2681135"/>
              <a:ext cx="744465" cy="275389"/>
            </a:xfrm>
            <a:prstGeom prst="rect">
              <a:avLst/>
            </a:prstGeom>
          </p:spPr>
        </p:pic>
        <p:pic>
          <p:nvPicPr>
            <p:cNvPr id="111" name="Picture 11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6702" y="2351874"/>
              <a:ext cx="744465" cy="275389"/>
            </a:xfrm>
            <a:prstGeom prst="rect">
              <a:avLst/>
            </a:prstGeom>
          </p:spPr>
        </p:pic>
        <p:pic>
          <p:nvPicPr>
            <p:cNvPr id="112" name="Picture 11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603" y="2681136"/>
              <a:ext cx="556320" cy="205791"/>
            </a:xfrm>
            <a:prstGeom prst="rect">
              <a:avLst/>
            </a:prstGeom>
          </p:spPr>
        </p:pic>
        <p:pic>
          <p:nvPicPr>
            <p:cNvPr id="113" name="Picture 11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74" y="2681135"/>
              <a:ext cx="744465" cy="275389"/>
            </a:xfrm>
            <a:prstGeom prst="rect">
              <a:avLst/>
            </a:prstGeom>
          </p:spPr>
        </p:pic>
        <p:pic>
          <p:nvPicPr>
            <p:cNvPr id="114" name="Picture 11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398" y="2351874"/>
              <a:ext cx="744465" cy="275389"/>
            </a:xfrm>
            <a:prstGeom prst="rect">
              <a:avLst/>
            </a:prstGeom>
          </p:spPr>
        </p:pic>
        <p:pic>
          <p:nvPicPr>
            <p:cNvPr id="115" name="Picture 11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299" y="2681136"/>
              <a:ext cx="556320" cy="205791"/>
            </a:xfrm>
            <a:prstGeom prst="rect">
              <a:avLst/>
            </a:prstGeom>
          </p:spPr>
        </p:pic>
      </p:grpSp>
      <p:grpSp>
        <p:nvGrpSpPr>
          <p:cNvPr id="116" name="Group 115"/>
          <p:cNvGrpSpPr/>
          <p:nvPr/>
        </p:nvGrpSpPr>
        <p:grpSpPr>
          <a:xfrm>
            <a:off x="713674" y="4719427"/>
            <a:ext cx="11547249" cy="604650"/>
            <a:chOff x="713674" y="2351874"/>
            <a:chExt cx="11547249" cy="604650"/>
          </a:xfrm>
        </p:grpSpPr>
        <p:pic>
          <p:nvPicPr>
            <p:cNvPr id="117" name="Picture 11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25" y="2425551"/>
              <a:ext cx="587677" cy="217391"/>
            </a:xfrm>
            <a:prstGeom prst="rect">
              <a:avLst/>
            </a:prstGeom>
          </p:spPr>
        </p:pic>
        <p:pic>
          <p:nvPicPr>
            <p:cNvPr id="118" name="Picture 11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136" y="2681135"/>
              <a:ext cx="744465" cy="275389"/>
            </a:xfrm>
            <a:prstGeom prst="rect">
              <a:avLst/>
            </a:prstGeom>
          </p:spPr>
        </p:pic>
        <p:pic>
          <p:nvPicPr>
            <p:cNvPr id="119" name="Picture 11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860" y="2351874"/>
              <a:ext cx="744465" cy="275389"/>
            </a:xfrm>
            <a:prstGeom prst="rect">
              <a:avLst/>
            </a:prstGeom>
          </p:spPr>
        </p:pic>
        <p:pic>
          <p:nvPicPr>
            <p:cNvPr id="120" name="Picture 11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761" y="2681136"/>
              <a:ext cx="556320" cy="205791"/>
            </a:xfrm>
            <a:prstGeom prst="rect">
              <a:avLst/>
            </a:prstGeom>
          </p:spPr>
        </p:pic>
        <p:pic>
          <p:nvPicPr>
            <p:cNvPr id="121" name="Picture 12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523" y="2425551"/>
              <a:ext cx="587677" cy="217391"/>
            </a:xfrm>
            <a:prstGeom prst="rect">
              <a:avLst/>
            </a:prstGeom>
          </p:spPr>
        </p:pic>
        <p:pic>
          <p:nvPicPr>
            <p:cNvPr id="122" name="Picture 12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634" y="2681135"/>
              <a:ext cx="744465" cy="275389"/>
            </a:xfrm>
            <a:prstGeom prst="rect">
              <a:avLst/>
            </a:prstGeom>
          </p:spPr>
        </p:pic>
        <p:pic>
          <p:nvPicPr>
            <p:cNvPr id="123" name="Picture 12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358" y="2351874"/>
              <a:ext cx="744465" cy="275389"/>
            </a:xfrm>
            <a:prstGeom prst="rect">
              <a:avLst/>
            </a:prstGeom>
          </p:spPr>
        </p:pic>
        <p:pic>
          <p:nvPicPr>
            <p:cNvPr id="124" name="Picture 12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259" y="2681136"/>
              <a:ext cx="556320" cy="205791"/>
            </a:xfrm>
            <a:prstGeom prst="rect">
              <a:avLst/>
            </a:prstGeom>
          </p:spPr>
        </p:pic>
        <p:pic>
          <p:nvPicPr>
            <p:cNvPr id="125" name="Picture 12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021" y="2425551"/>
              <a:ext cx="587677" cy="217391"/>
            </a:xfrm>
            <a:prstGeom prst="rect">
              <a:avLst/>
            </a:prstGeom>
          </p:spPr>
        </p:pic>
        <p:pic>
          <p:nvPicPr>
            <p:cNvPr id="126" name="Picture 12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132" y="2681135"/>
              <a:ext cx="744465" cy="275389"/>
            </a:xfrm>
            <a:prstGeom prst="rect">
              <a:avLst/>
            </a:prstGeom>
          </p:spPr>
        </p:pic>
        <p:pic>
          <p:nvPicPr>
            <p:cNvPr id="127" name="Picture 12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856" y="2351874"/>
              <a:ext cx="744465" cy="275389"/>
            </a:xfrm>
            <a:prstGeom prst="rect">
              <a:avLst/>
            </a:prstGeom>
          </p:spPr>
        </p:pic>
        <p:pic>
          <p:nvPicPr>
            <p:cNvPr id="128" name="Picture 12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757" y="2681136"/>
              <a:ext cx="556320" cy="205791"/>
            </a:xfrm>
            <a:prstGeom prst="rect">
              <a:avLst/>
            </a:prstGeom>
          </p:spPr>
        </p:pic>
        <p:pic>
          <p:nvPicPr>
            <p:cNvPr id="129" name="Picture 12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83" y="2425551"/>
              <a:ext cx="587677" cy="217391"/>
            </a:xfrm>
            <a:prstGeom prst="rect">
              <a:avLst/>
            </a:prstGeom>
          </p:spPr>
        </p:pic>
        <p:pic>
          <p:nvPicPr>
            <p:cNvPr id="130" name="Picture 12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594" y="2681135"/>
              <a:ext cx="744465" cy="275389"/>
            </a:xfrm>
            <a:prstGeom prst="rect">
              <a:avLst/>
            </a:prstGeom>
          </p:spPr>
        </p:pic>
        <p:pic>
          <p:nvPicPr>
            <p:cNvPr id="131" name="Picture 13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318" y="2351874"/>
              <a:ext cx="744465" cy="275389"/>
            </a:xfrm>
            <a:prstGeom prst="rect">
              <a:avLst/>
            </a:prstGeom>
          </p:spPr>
        </p:pic>
        <p:pic>
          <p:nvPicPr>
            <p:cNvPr id="132" name="Picture 13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219" y="2681136"/>
              <a:ext cx="556320" cy="205791"/>
            </a:xfrm>
            <a:prstGeom prst="rect">
              <a:avLst/>
            </a:prstGeom>
          </p:spPr>
        </p:pic>
        <p:pic>
          <p:nvPicPr>
            <p:cNvPr id="133" name="Picture 13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623" y="2425551"/>
              <a:ext cx="587677" cy="217391"/>
            </a:xfrm>
            <a:prstGeom prst="rect">
              <a:avLst/>
            </a:prstGeom>
          </p:spPr>
        </p:pic>
        <p:pic>
          <p:nvPicPr>
            <p:cNvPr id="134" name="Picture 13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34" y="2681135"/>
              <a:ext cx="744465" cy="275389"/>
            </a:xfrm>
            <a:prstGeom prst="rect">
              <a:avLst/>
            </a:prstGeom>
          </p:spPr>
        </p:pic>
        <p:pic>
          <p:nvPicPr>
            <p:cNvPr id="135" name="Picture 13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58" y="2351874"/>
              <a:ext cx="744465" cy="275389"/>
            </a:xfrm>
            <a:prstGeom prst="rect">
              <a:avLst/>
            </a:prstGeom>
          </p:spPr>
        </p:pic>
        <p:pic>
          <p:nvPicPr>
            <p:cNvPr id="136" name="Picture 13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359" y="2681136"/>
              <a:ext cx="556320" cy="205791"/>
            </a:xfrm>
            <a:prstGeom prst="rect">
              <a:avLst/>
            </a:prstGeom>
          </p:spPr>
        </p:pic>
        <p:pic>
          <p:nvPicPr>
            <p:cNvPr id="137" name="Picture 13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406" y="2425551"/>
              <a:ext cx="587677" cy="217391"/>
            </a:xfrm>
            <a:prstGeom prst="rect">
              <a:avLst/>
            </a:prstGeom>
          </p:spPr>
        </p:pic>
        <p:pic>
          <p:nvPicPr>
            <p:cNvPr id="138" name="Picture 13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517" y="2681135"/>
              <a:ext cx="744465" cy="275389"/>
            </a:xfrm>
            <a:prstGeom prst="rect">
              <a:avLst/>
            </a:prstGeom>
          </p:spPr>
        </p:pic>
        <p:pic>
          <p:nvPicPr>
            <p:cNvPr id="139" name="Picture 13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241" y="2351874"/>
              <a:ext cx="744465" cy="275389"/>
            </a:xfrm>
            <a:prstGeom prst="rect">
              <a:avLst/>
            </a:prstGeom>
          </p:spPr>
        </p:pic>
        <p:pic>
          <p:nvPicPr>
            <p:cNvPr id="140" name="Picture 13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142" y="2681136"/>
              <a:ext cx="556320" cy="205791"/>
            </a:xfrm>
            <a:prstGeom prst="rect">
              <a:avLst/>
            </a:prstGeom>
          </p:spPr>
        </p:pic>
        <p:pic>
          <p:nvPicPr>
            <p:cNvPr id="141" name="Picture 14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867" y="2425551"/>
              <a:ext cx="587677" cy="217391"/>
            </a:xfrm>
            <a:prstGeom prst="rect">
              <a:avLst/>
            </a:prstGeom>
          </p:spPr>
        </p:pic>
        <p:pic>
          <p:nvPicPr>
            <p:cNvPr id="142" name="Picture 14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978" y="2681135"/>
              <a:ext cx="744465" cy="275389"/>
            </a:xfrm>
            <a:prstGeom prst="rect">
              <a:avLst/>
            </a:prstGeom>
          </p:spPr>
        </p:pic>
        <p:pic>
          <p:nvPicPr>
            <p:cNvPr id="143" name="Picture 14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6702" y="2351874"/>
              <a:ext cx="744465" cy="275389"/>
            </a:xfrm>
            <a:prstGeom prst="rect">
              <a:avLst/>
            </a:prstGeom>
          </p:spPr>
        </p:pic>
        <p:pic>
          <p:nvPicPr>
            <p:cNvPr id="144" name="Picture 14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603" y="2681136"/>
              <a:ext cx="556320" cy="205791"/>
            </a:xfrm>
            <a:prstGeom prst="rect">
              <a:avLst/>
            </a:prstGeom>
          </p:spPr>
        </p:pic>
        <p:pic>
          <p:nvPicPr>
            <p:cNvPr id="145" name="Picture 14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74" y="2681135"/>
              <a:ext cx="744465" cy="275389"/>
            </a:xfrm>
            <a:prstGeom prst="rect">
              <a:avLst/>
            </a:prstGeom>
          </p:spPr>
        </p:pic>
        <p:pic>
          <p:nvPicPr>
            <p:cNvPr id="146" name="Picture 14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398" y="2351874"/>
              <a:ext cx="744465" cy="275389"/>
            </a:xfrm>
            <a:prstGeom prst="rect">
              <a:avLst/>
            </a:prstGeom>
          </p:spPr>
        </p:pic>
        <p:pic>
          <p:nvPicPr>
            <p:cNvPr id="147" name="Picture 14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299" y="2681136"/>
              <a:ext cx="556320" cy="205791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713674" y="2351874"/>
            <a:ext cx="11547249" cy="604650"/>
            <a:chOff x="713674" y="2351874"/>
            <a:chExt cx="11547249" cy="604650"/>
          </a:xfrm>
        </p:grpSpPr>
        <p:pic>
          <p:nvPicPr>
            <p:cNvPr id="22" name="Picture 2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25" y="2425551"/>
              <a:ext cx="587677" cy="217391"/>
            </a:xfrm>
            <a:prstGeom prst="rect">
              <a:avLst/>
            </a:prstGeom>
          </p:spPr>
        </p:pic>
        <p:pic>
          <p:nvPicPr>
            <p:cNvPr id="26" name="Picture 2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136" y="2681135"/>
              <a:ext cx="744465" cy="275389"/>
            </a:xfrm>
            <a:prstGeom prst="rect">
              <a:avLst/>
            </a:prstGeom>
          </p:spPr>
        </p:pic>
        <p:pic>
          <p:nvPicPr>
            <p:cNvPr id="27" name="Picture 2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860" y="2351874"/>
              <a:ext cx="744465" cy="275389"/>
            </a:xfrm>
            <a:prstGeom prst="rect">
              <a:avLst/>
            </a:prstGeom>
          </p:spPr>
        </p:pic>
        <p:pic>
          <p:nvPicPr>
            <p:cNvPr id="28" name="Picture 2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761" y="2681136"/>
              <a:ext cx="556320" cy="205791"/>
            </a:xfrm>
            <a:prstGeom prst="rect">
              <a:avLst/>
            </a:prstGeom>
          </p:spPr>
        </p:pic>
        <p:pic>
          <p:nvPicPr>
            <p:cNvPr id="49" name="Picture 4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523" y="2425551"/>
              <a:ext cx="587677" cy="217391"/>
            </a:xfrm>
            <a:prstGeom prst="rect">
              <a:avLst/>
            </a:prstGeom>
          </p:spPr>
        </p:pic>
        <p:pic>
          <p:nvPicPr>
            <p:cNvPr id="50" name="Picture 4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634" y="2681135"/>
              <a:ext cx="744465" cy="275389"/>
            </a:xfrm>
            <a:prstGeom prst="rect">
              <a:avLst/>
            </a:prstGeom>
          </p:spPr>
        </p:pic>
        <p:pic>
          <p:nvPicPr>
            <p:cNvPr id="51" name="Picture 5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358" y="2351874"/>
              <a:ext cx="744465" cy="275389"/>
            </a:xfrm>
            <a:prstGeom prst="rect">
              <a:avLst/>
            </a:prstGeom>
          </p:spPr>
        </p:pic>
        <p:pic>
          <p:nvPicPr>
            <p:cNvPr id="52" name="Picture 5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259" y="2681136"/>
              <a:ext cx="556320" cy="205791"/>
            </a:xfrm>
            <a:prstGeom prst="rect">
              <a:avLst/>
            </a:prstGeom>
          </p:spPr>
        </p:pic>
        <p:pic>
          <p:nvPicPr>
            <p:cNvPr id="53" name="Picture 5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021" y="2425551"/>
              <a:ext cx="587677" cy="217391"/>
            </a:xfrm>
            <a:prstGeom prst="rect">
              <a:avLst/>
            </a:prstGeom>
          </p:spPr>
        </p:pic>
        <p:pic>
          <p:nvPicPr>
            <p:cNvPr id="54" name="Picture 5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132" y="2681135"/>
              <a:ext cx="744465" cy="275389"/>
            </a:xfrm>
            <a:prstGeom prst="rect">
              <a:avLst/>
            </a:prstGeom>
          </p:spPr>
        </p:pic>
        <p:pic>
          <p:nvPicPr>
            <p:cNvPr id="55" name="Picture 5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856" y="2351874"/>
              <a:ext cx="744465" cy="275389"/>
            </a:xfrm>
            <a:prstGeom prst="rect">
              <a:avLst/>
            </a:prstGeom>
          </p:spPr>
        </p:pic>
        <p:pic>
          <p:nvPicPr>
            <p:cNvPr id="56" name="Picture 5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757" y="2681136"/>
              <a:ext cx="556320" cy="205791"/>
            </a:xfrm>
            <a:prstGeom prst="rect">
              <a:avLst/>
            </a:prstGeom>
          </p:spPr>
        </p:pic>
        <p:pic>
          <p:nvPicPr>
            <p:cNvPr id="57" name="Picture 5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83" y="2425551"/>
              <a:ext cx="587677" cy="217391"/>
            </a:xfrm>
            <a:prstGeom prst="rect">
              <a:avLst/>
            </a:prstGeom>
          </p:spPr>
        </p:pic>
        <p:pic>
          <p:nvPicPr>
            <p:cNvPr id="58" name="Picture 5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594" y="2681135"/>
              <a:ext cx="744465" cy="275389"/>
            </a:xfrm>
            <a:prstGeom prst="rect">
              <a:avLst/>
            </a:prstGeom>
          </p:spPr>
        </p:pic>
        <p:pic>
          <p:nvPicPr>
            <p:cNvPr id="59" name="Picture 5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318" y="2351874"/>
              <a:ext cx="744465" cy="275389"/>
            </a:xfrm>
            <a:prstGeom prst="rect">
              <a:avLst/>
            </a:prstGeom>
          </p:spPr>
        </p:pic>
        <p:pic>
          <p:nvPicPr>
            <p:cNvPr id="60" name="Picture 5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219" y="2681136"/>
              <a:ext cx="556320" cy="205791"/>
            </a:xfrm>
            <a:prstGeom prst="rect">
              <a:avLst/>
            </a:prstGeom>
          </p:spPr>
        </p:pic>
        <p:pic>
          <p:nvPicPr>
            <p:cNvPr id="61" name="Picture 6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623" y="2425551"/>
              <a:ext cx="587677" cy="217391"/>
            </a:xfrm>
            <a:prstGeom prst="rect">
              <a:avLst/>
            </a:prstGeom>
          </p:spPr>
        </p:pic>
        <p:pic>
          <p:nvPicPr>
            <p:cNvPr id="62" name="Picture 6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34" y="2681135"/>
              <a:ext cx="744465" cy="275389"/>
            </a:xfrm>
            <a:prstGeom prst="rect">
              <a:avLst/>
            </a:prstGeom>
          </p:spPr>
        </p:pic>
        <p:pic>
          <p:nvPicPr>
            <p:cNvPr id="63" name="Picture 62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58" y="2351874"/>
              <a:ext cx="744465" cy="275389"/>
            </a:xfrm>
            <a:prstGeom prst="rect">
              <a:avLst/>
            </a:prstGeom>
          </p:spPr>
        </p:pic>
        <p:pic>
          <p:nvPicPr>
            <p:cNvPr id="64" name="Picture 63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359" y="2681136"/>
              <a:ext cx="556320" cy="205791"/>
            </a:xfrm>
            <a:prstGeom prst="rect">
              <a:avLst/>
            </a:prstGeom>
          </p:spPr>
        </p:pic>
        <p:pic>
          <p:nvPicPr>
            <p:cNvPr id="65" name="Picture 64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406" y="2425551"/>
              <a:ext cx="587677" cy="217391"/>
            </a:xfrm>
            <a:prstGeom prst="rect">
              <a:avLst/>
            </a:prstGeom>
          </p:spPr>
        </p:pic>
        <p:pic>
          <p:nvPicPr>
            <p:cNvPr id="66" name="Picture 65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517" y="2681135"/>
              <a:ext cx="744465" cy="275389"/>
            </a:xfrm>
            <a:prstGeom prst="rect">
              <a:avLst/>
            </a:prstGeom>
          </p:spPr>
        </p:pic>
        <p:pic>
          <p:nvPicPr>
            <p:cNvPr id="67" name="Picture 66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241" y="2351874"/>
              <a:ext cx="744465" cy="275389"/>
            </a:xfrm>
            <a:prstGeom prst="rect">
              <a:avLst/>
            </a:prstGeom>
          </p:spPr>
        </p:pic>
        <p:pic>
          <p:nvPicPr>
            <p:cNvPr id="68" name="Picture 67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142" y="2681136"/>
              <a:ext cx="556320" cy="205791"/>
            </a:xfrm>
            <a:prstGeom prst="rect">
              <a:avLst/>
            </a:prstGeom>
          </p:spPr>
        </p:pic>
        <p:pic>
          <p:nvPicPr>
            <p:cNvPr id="69" name="Picture 68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867" y="2425551"/>
              <a:ext cx="587677" cy="217391"/>
            </a:xfrm>
            <a:prstGeom prst="rect">
              <a:avLst/>
            </a:prstGeom>
          </p:spPr>
        </p:pic>
        <p:pic>
          <p:nvPicPr>
            <p:cNvPr id="70" name="Picture 6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978" y="2681135"/>
              <a:ext cx="744465" cy="275389"/>
            </a:xfrm>
            <a:prstGeom prst="rect">
              <a:avLst/>
            </a:prstGeom>
          </p:spPr>
        </p:pic>
        <p:pic>
          <p:nvPicPr>
            <p:cNvPr id="71" name="Picture 7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6702" y="2351874"/>
              <a:ext cx="744465" cy="275389"/>
            </a:xfrm>
            <a:prstGeom prst="rect">
              <a:avLst/>
            </a:prstGeom>
          </p:spPr>
        </p:pic>
        <p:pic>
          <p:nvPicPr>
            <p:cNvPr id="72" name="Picture 7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603" y="2681136"/>
              <a:ext cx="556320" cy="205791"/>
            </a:xfrm>
            <a:prstGeom prst="rect">
              <a:avLst/>
            </a:prstGeom>
          </p:spPr>
        </p:pic>
        <p:pic>
          <p:nvPicPr>
            <p:cNvPr id="80" name="Picture 79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74" y="2681135"/>
              <a:ext cx="744465" cy="275389"/>
            </a:xfrm>
            <a:prstGeom prst="rect">
              <a:avLst/>
            </a:prstGeom>
          </p:spPr>
        </p:pic>
        <p:pic>
          <p:nvPicPr>
            <p:cNvPr id="81" name="Picture 80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398" y="2351874"/>
              <a:ext cx="744465" cy="275389"/>
            </a:xfrm>
            <a:prstGeom prst="rect">
              <a:avLst/>
            </a:prstGeom>
          </p:spPr>
        </p:pic>
        <p:pic>
          <p:nvPicPr>
            <p:cNvPr id="82" name="Picture 81" descr="DDoS_bomb_Right-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299" y="2681136"/>
              <a:ext cx="556320" cy="205791"/>
            </a:xfrm>
            <a:prstGeom prst="rect">
              <a:avLst/>
            </a:prstGeom>
          </p:spPr>
        </p:pic>
      </p:grpSp>
      <p:sp>
        <p:nvSpPr>
          <p:cNvPr id="148" name="Rectangle 147"/>
          <p:cNvSpPr/>
          <p:nvPr/>
        </p:nvSpPr>
        <p:spPr>
          <a:xfrm flipV="1">
            <a:off x="0" y="1709028"/>
            <a:ext cx="14630400" cy="5973759"/>
          </a:xfrm>
          <a:prstGeom prst="rect">
            <a:avLst/>
          </a:prstGeom>
          <a:solidFill>
            <a:schemeClr val="tx1">
              <a:alpha val="47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就能找到最脆弱的地方來攻擊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5884" y="6533533"/>
            <a:ext cx="14333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Internet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Pipe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6082" y="6533533"/>
            <a:ext cx="136608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Routers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31027" y="6533534"/>
            <a:ext cx="1170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18" name="Picture 17" descr="Building-02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82" y="4351032"/>
            <a:ext cx="1621536" cy="1658112"/>
          </a:xfrm>
          <a:prstGeom prst="rect">
            <a:avLst/>
          </a:prstGeom>
        </p:spPr>
      </p:pic>
      <p:pic>
        <p:nvPicPr>
          <p:cNvPr id="19" name="Picture 18" descr="Building-03.png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85" y="3241560"/>
            <a:ext cx="1621536" cy="2767584"/>
          </a:xfrm>
          <a:prstGeom prst="rect">
            <a:avLst/>
          </a:prstGeom>
        </p:spPr>
      </p:pic>
      <p:pic>
        <p:nvPicPr>
          <p:cNvPr id="20" name="Picture 19" descr="Building-04.png"/>
          <p:cNvPicPr>
            <a:picLocks noChangeAspect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89" y="2235720"/>
            <a:ext cx="1621536" cy="37734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66168" y="6194588"/>
            <a:ext cx="12966474" cy="9275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417711" y="2320515"/>
            <a:ext cx="1583572" cy="1019145"/>
          </a:xfrm>
          <a:prstGeom prst="rect">
            <a:avLst/>
          </a:prstGeom>
          <a:solidFill>
            <a:schemeClr val="accent1">
              <a:alpha val="5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363465" y="2618421"/>
            <a:ext cx="162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34889" y="3410217"/>
            <a:ext cx="4766394" cy="987787"/>
          </a:xfrm>
          <a:prstGeom prst="rect">
            <a:avLst/>
          </a:prstGeom>
          <a:solidFill>
            <a:schemeClr val="accent1">
              <a:alpha val="5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67745" y="4468562"/>
            <a:ext cx="7933538" cy="987787"/>
          </a:xfrm>
          <a:prstGeom prst="rect">
            <a:avLst/>
          </a:prstGeom>
          <a:solidFill>
            <a:schemeClr val="accent1">
              <a:alpha val="59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376305" y="3747321"/>
            <a:ext cx="1600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430094" y="4750788"/>
            <a:ext cx="149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Bandwidth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25666" y="4750788"/>
            <a:ext cx="149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Bandwidth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42844" y="4750788"/>
            <a:ext cx="149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Bandwidth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40519" y="3747321"/>
            <a:ext cx="1600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20494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建立安全的基礎網路以檢測並阻止攻擊</a:t>
            </a:r>
            <a:endParaRPr lang="en-US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90136" y="1691119"/>
            <a:ext cx="10821170" cy="5567051"/>
            <a:chOff x="1884927" y="2056879"/>
            <a:chExt cx="10821170" cy="5567051"/>
          </a:xfrm>
        </p:grpSpPr>
        <p:sp>
          <p:nvSpPr>
            <p:cNvPr id="614454" name="Line 54"/>
            <p:cNvSpPr>
              <a:spLocks noChangeShapeType="1"/>
            </p:cNvSpPr>
            <p:nvPr/>
          </p:nvSpPr>
          <p:spPr bwMode="auto">
            <a:xfrm>
              <a:off x="3544830" y="4664606"/>
              <a:ext cx="763524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79" name="Text Box 62"/>
            <p:cNvSpPr txBox="1">
              <a:spLocks noChangeArrowheads="1"/>
            </p:cNvSpPr>
            <p:nvPr/>
          </p:nvSpPr>
          <p:spPr bwMode="auto">
            <a:xfrm>
              <a:off x="9923339" y="4965317"/>
              <a:ext cx="131063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 dirty="0" smtClean="0">
                  <a:solidFill>
                    <a:schemeClr val="bg1"/>
                  </a:solidFill>
                  <a:latin typeface="+mn-lt"/>
                </a:rPr>
                <a:t>ATP</a:t>
              </a:r>
              <a:endParaRPr lang="en-US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9701548" y="5611689"/>
              <a:ext cx="288036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3" name="Line 54"/>
            <p:cNvSpPr>
              <a:spLocks noChangeShapeType="1"/>
            </p:cNvSpPr>
            <p:nvPr/>
          </p:nvSpPr>
          <p:spPr bwMode="auto">
            <a:xfrm rot="16200000">
              <a:off x="12098025" y="6115717"/>
              <a:ext cx="9144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4" name="Line 54"/>
            <p:cNvSpPr>
              <a:spLocks noChangeShapeType="1"/>
            </p:cNvSpPr>
            <p:nvPr/>
          </p:nvSpPr>
          <p:spPr bwMode="auto">
            <a:xfrm rot="16200000">
              <a:off x="10124018" y="5620833"/>
              <a:ext cx="192024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84927" y="2056879"/>
              <a:ext cx="10821170" cy="5567051"/>
              <a:chOff x="1884927" y="2056879"/>
              <a:chExt cx="10821170" cy="5567051"/>
            </a:xfrm>
          </p:grpSpPr>
          <p:sp>
            <p:nvSpPr>
              <p:cNvPr id="190" name="Line 54"/>
              <p:cNvSpPr>
                <a:spLocks noChangeShapeType="1"/>
              </p:cNvSpPr>
              <p:nvPr/>
            </p:nvSpPr>
            <p:spPr bwMode="auto">
              <a:xfrm rot="16200000">
                <a:off x="5447272" y="4744654"/>
                <a:ext cx="3749040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rot="16200000">
                <a:off x="6355084" y="3541539"/>
                <a:ext cx="2103120" cy="0"/>
              </a:xfrm>
              <a:prstGeom prst="line">
                <a:avLst/>
              </a:prstGeom>
              <a:ln w="412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462" name="Text Box 62"/>
              <p:cNvSpPr txBox="1">
                <a:spLocks noChangeArrowheads="1"/>
              </p:cNvSpPr>
              <p:nvPr/>
            </p:nvSpPr>
            <p:spPr bwMode="auto">
              <a:xfrm>
                <a:off x="4278015" y="4973307"/>
                <a:ext cx="13106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 sz="2000" dirty="0" smtClean="0">
                    <a:solidFill>
                      <a:schemeClr val="bg1"/>
                    </a:solidFill>
                    <a:latin typeface="+mn-lt"/>
                  </a:rPr>
                  <a:t>IPS</a:t>
                </a:r>
                <a:endParaRPr lang="en-US" alt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82" name="Picture 81" descr="Rout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5514" y="3170069"/>
                <a:ext cx="642260" cy="642260"/>
              </a:xfrm>
              <a:prstGeom prst="rect">
                <a:avLst/>
              </a:prstGeom>
            </p:spPr>
          </p:pic>
          <p:pic>
            <p:nvPicPr>
              <p:cNvPr id="80" name="Picture 79" descr="Cloud_Internet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832" y="2056879"/>
                <a:ext cx="1184039" cy="771973"/>
              </a:xfrm>
              <a:prstGeom prst="rect">
                <a:avLst/>
              </a:prstGeom>
            </p:spPr>
          </p:pic>
          <p:sp>
            <p:nvSpPr>
              <p:cNvPr id="161" name="Text Box 62"/>
              <p:cNvSpPr txBox="1">
                <a:spLocks noChangeArrowheads="1"/>
              </p:cNvSpPr>
              <p:nvPr/>
            </p:nvSpPr>
            <p:spPr bwMode="auto">
              <a:xfrm>
                <a:off x="7423023" y="5020670"/>
                <a:ext cx="13106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 sz="2000" dirty="0" smtClean="0">
                    <a:solidFill>
                      <a:schemeClr val="bg1"/>
                    </a:solidFill>
                    <a:latin typeface="+mn-lt"/>
                  </a:rPr>
                  <a:t>Firewall</a:t>
                </a:r>
                <a:endParaRPr lang="en-US" alt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7" name="Text Box 62"/>
              <p:cNvSpPr txBox="1">
                <a:spLocks noChangeArrowheads="1"/>
              </p:cNvSpPr>
              <p:nvPr/>
            </p:nvSpPr>
            <p:spPr bwMode="auto">
              <a:xfrm>
                <a:off x="5764466" y="3386613"/>
                <a:ext cx="13106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 sz="2000" dirty="0" smtClean="0">
                    <a:solidFill>
                      <a:schemeClr val="bg1"/>
                    </a:solidFill>
                    <a:latin typeface="+mn-lt"/>
                  </a:rPr>
                  <a:t>DLP</a:t>
                </a:r>
                <a:endParaRPr lang="en-US" alt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8" name="Text Box 62"/>
              <p:cNvSpPr txBox="1">
                <a:spLocks noChangeArrowheads="1"/>
              </p:cNvSpPr>
              <p:nvPr/>
            </p:nvSpPr>
            <p:spPr bwMode="auto">
              <a:xfrm>
                <a:off x="7852283" y="2790524"/>
                <a:ext cx="2381731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+mn-lt"/>
                  </a:rPr>
                  <a:t/>
                </a:r>
                <a:br>
                  <a:rPr lang="en-US" altLang="en-US" sz="2000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altLang="en-US" sz="2000" dirty="0" smtClean="0">
                    <a:solidFill>
                      <a:schemeClr val="bg1"/>
                    </a:solidFill>
                    <a:latin typeface="+mn-lt"/>
                  </a:rPr>
                  <a:t>Network  Forensics</a:t>
                </a:r>
                <a:endParaRPr lang="en-US" alt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2" name="Line 54"/>
              <p:cNvSpPr>
                <a:spLocks noChangeShapeType="1"/>
              </p:cNvSpPr>
              <p:nvPr/>
            </p:nvSpPr>
            <p:spPr bwMode="auto">
              <a:xfrm rot="16200000">
                <a:off x="9257387" y="6076507"/>
                <a:ext cx="914400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sp>
            <p:nvSpPr>
              <p:cNvPr id="187" name="Line 54"/>
              <p:cNvSpPr>
                <a:spLocks noChangeShapeType="1"/>
              </p:cNvSpPr>
              <p:nvPr/>
            </p:nvSpPr>
            <p:spPr bwMode="auto">
              <a:xfrm>
                <a:off x="5920914" y="5649910"/>
                <a:ext cx="2880360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sp>
            <p:nvSpPr>
              <p:cNvPr id="188" name="Line 54"/>
              <p:cNvSpPr>
                <a:spLocks noChangeShapeType="1"/>
              </p:cNvSpPr>
              <p:nvPr/>
            </p:nvSpPr>
            <p:spPr bwMode="auto">
              <a:xfrm rot="16200000">
                <a:off x="5476753" y="6114728"/>
                <a:ext cx="914400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sp>
            <p:nvSpPr>
              <p:cNvPr id="189" name="Line 54"/>
              <p:cNvSpPr>
                <a:spLocks noChangeShapeType="1"/>
              </p:cNvSpPr>
              <p:nvPr/>
            </p:nvSpPr>
            <p:spPr bwMode="auto">
              <a:xfrm rot="16200000">
                <a:off x="8335679" y="6153938"/>
                <a:ext cx="914400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grpSp>
            <p:nvGrpSpPr>
              <p:cNvPr id="191" name="Group 190"/>
              <p:cNvGrpSpPr/>
              <p:nvPr/>
            </p:nvGrpSpPr>
            <p:grpSpPr>
              <a:xfrm>
                <a:off x="2208282" y="4700027"/>
                <a:ext cx="2880360" cy="1920240"/>
                <a:chOff x="2220474" y="4657355"/>
                <a:chExt cx="2880360" cy="1920240"/>
              </a:xfrm>
            </p:grpSpPr>
            <p:sp>
              <p:nvSpPr>
                <p:cNvPr id="192" name="Line 54"/>
                <p:cNvSpPr>
                  <a:spLocks noChangeShapeType="1"/>
                </p:cNvSpPr>
                <p:nvPr/>
              </p:nvSpPr>
              <p:spPr bwMode="auto">
                <a:xfrm>
                  <a:off x="2220474" y="5608331"/>
                  <a:ext cx="2880360" cy="0"/>
                </a:xfrm>
                <a:prstGeom prst="line">
                  <a:avLst/>
                </a:prstGeom>
                <a:noFill/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120"/>
                </a:p>
              </p:txBody>
            </p:sp>
            <p:sp>
              <p:nvSpPr>
                <p:cNvPr id="193" name="Line 54"/>
                <p:cNvSpPr>
                  <a:spLocks noChangeShapeType="1"/>
                </p:cNvSpPr>
                <p:nvPr/>
              </p:nvSpPr>
              <p:spPr bwMode="auto">
                <a:xfrm rot="16200000">
                  <a:off x="1776313" y="6073149"/>
                  <a:ext cx="914400" cy="0"/>
                </a:xfrm>
                <a:prstGeom prst="line">
                  <a:avLst/>
                </a:prstGeom>
                <a:noFill/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120"/>
                </a:p>
              </p:txBody>
            </p:sp>
            <p:sp>
              <p:nvSpPr>
                <p:cNvPr id="194" name="Line 54"/>
                <p:cNvSpPr>
                  <a:spLocks noChangeShapeType="1"/>
                </p:cNvSpPr>
                <p:nvPr/>
              </p:nvSpPr>
              <p:spPr bwMode="auto">
                <a:xfrm rot="16200000">
                  <a:off x="4635239" y="6112359"/>
                  <a:ext cx="914400" cy="0"/>
                </a:xfrm>
                <a:prstGeom prst="line">
                  <a:avLst/>
                </a:prstGeom>
                <a:noFill/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120"/>
                </a:p>
              </p:txBody>
            </p:sp>
            <p:sp>
              <p:nvSpPr>
                <p:cNvPr id="195" name="Line 54"/>
                <p:cNvSpPr>
                  <a:spLocks noChangeShapeType="1"/>
                </p:cNvSpPr>
                <p:nvPr/>
              </p:nvSpPr>
              <p:spPr bwMode="auto">
                <a:xfrm rot="16200000">
                  <a:off x="2551504" y="5617475"/>
                  <a:ext cx="1920240" cy="0"/>
                </a:xfrm>
                <a:prstGeom prst="line">
                  <a:avLst/>
                </a:prstGeom>
                <a:noFill/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12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884927" y="4794754"/>
                <a:ext cx="10821170" cy="2829176"/>
                <a:chOff x="1793487" y="4107902"/>
                <a:chExt cx="10821170" cy="282917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188733" y="4107902"/>
                  <a:ext cx="10230332" cy="1716185"/>
                  <a:chOff x="2188733" y="4107902"/>
                  <a:chExt cx="10230332" cy="1716185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188733" y="4107902"/>
                    <a:ext cx="10230332" cy="933974"/>
                    <a:chOff x="1877840" y="4363989"/>
                    <a:chExt cx="10230332" cy="933974"/>
                  </a:xfrm>
                </p:grpSpPr>
                <p:cxnSp>
                  <p:nvCxnSpPr>
                    <p:cNvPr id="3" name="Straight Connector 2"/>
                    <p:cNvCxnSpPr/>
                    <p:nvPr/>
                  </p:nvCxnSpPr>
                  <p:spPr>
                    <a:xfrm>
                      <a:off x="3185672" y="4363989"/>
                      <a:ext cx="7626096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1877840" y="5297963"/>
                      <a:ext cx="10230332" cy="0"/>
                      <a:chOff x="1877840" y="5297963"/>
                      <a:chExt cx="10230332" cy="0"/>
                    </a:xfrm>
                  </p:grpSpPr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>
                        <a:off x="1877840" y="5297963"/>
                        <a:ext cx="2743200" cy="0"/>
                      </a:xfrm>
                      <a:prstGeom prst="line">
                        <a:avLst/>
                      </a:prstGeom>
                      <a:ln w="41275"/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>
                        <a:off x="5621406" y="5297963"/>
                        <a:ext cx="2743200" cy="0"/>
                      </a:xfrm>
                      <a:prstGeom prst="line">
                        <a:avLst/>
                      </a:prstGeom>
                      <a:ln w="41275"/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>
                        <a:off x="9364972" y="5297963"/>
                        <a:ext cx="2743200" cy="0"/>
                      </a:xfrm>
                      <a:prstGeom prst="line">
                        <a:avLst/>
                      </a:prstGeom>
                      <a:ln w="41275"/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6200000">
                      <a:off x="2739595" y="4833146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16200000">
                      <a:off x="6539183" y="4833147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16200000">
                      <a:off x="10338771" y="4833146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221704" y="5031207"/>
                    <a:ext cx="10179073" cy="792880"/>
                    <a:chOff x="2221704" y="5031206"/>
                    <a:chExt cx="10179073" cy="956137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2221704" y="5049494"/>
                      <a:ext cx="2706893" cy="914400"/>
                      <a:chOff x="2221704" y="5049494"/>
                      <a:chExt cx="2706893" cy="914400"/>
                    </a:xfrm>
                  </p:grpSpPr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 rot="16200000">
                        <a:off x="1764504" y="5506694"/>
                        <a:ext cx="914400" cy="0"/>
                      </a:xfrm>
                      <a:prstGeom prst="line">
                        <a:avLst/>
                      </a:prstGeom>
                      <a:ln w="41275"/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rot="16200000">
                        <a:off x="3050488" y="5506694"/>
                        <a:ext cx="914400" cy="0"/>
                      </a:xfrm>
                      <a:prstGeom prst="line">
                        <a:avLst/>
                      </a:prstGeom>
                      <a:ln w="41275"/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rot="16200000">
                        <a:off x="4471397" y="5506694"/>
                        <a:ext cx="914400" cy="0"/>
                      </a:xfrm>
                      <a:prstGeom prst="line">
                        <a:avLst/>
                      </a:prstGeom>
                      <a:ln w="41275"/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rot="16200000">
                      <a:off x="5478130" y="5530143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16200000">
                      <a:off x="6855554" y="5530143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rot="16200000">
                      <a:off x="8185023" y="5530143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rot="5400000" flipH="1">
                      <a:off x="11943577" y="5488406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5400000" flipH="1">
                      <a:off x="10639305" y="5488406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5400000" flipH="1">
                      <a:off x="9236684" y="5488406"/>
                      <a:ext cx="914400" cy="0"/>
                    </a:xfrm>
                    <a:prstGeom prst="line">
                      <a:avLst/>
                    </a:prstGeom>
                    <a:ln w="41275"/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1447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6505381" y="6536968"/>
                  <a:ext cx="118333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 sz="2000" dirty="0" smtClean="0">
                      <a:solidFill>
                        <a:schemeClr val="bg1"/>
                      </a:solidFill>
                      <a:latin typeface="+mn-lt"/>
                    </a:rPr>
                    <a:t>Finance</a:t>
                  </a:r>
                  <a:endParaRPr lang="en-US" altLang="en-US" sz="20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61447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0316030" y="6536968"/>
                  <a:ext cx="165301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 sz="2000" dirty="0">
                      <a:solidFill>
                        <a:schemeClr val="bg1"/>
                      </a:solidFill>
                      <a:latin typeface="+mn-lt"/>
                    </a:rPr>
                    <a:t>Engineering</a:t>
                  </a:r>
                </a:p>
              </p:txBody>
            </p:sp>
            <p:sp>
              <p:nvSpPr>
                <p:cNvPr id="61447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247090" y="6536968"/>
                  <a:ext cx="2390398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 sz="2000" dirty="0">
                      <a:solidFill>
                        <a:schemeClr val="bg1"/>
                      </a:solidFill>
                      <a:latin typeface="+mn-lt"/>
                    </a:rPr>
                    <a:t>Sales &amp; Marketing</a:t>
                  </a:r>
                </a:p>
              </p:txBody>
            </p:sp>
            <p:pic>
              <p:nvPicPr>
                <p:cNvPr id="77" name="Picture 76" descr="Laptop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8137" y="5681528"/>
                  <a:ext cx="816810" cy="57908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Desktop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3487" y="5655622"/>
                  <a:ext cx="783284" cy="604988"/>
                </a:xfrm>
                <a:prstGeom prst="rect">
                  <a:avLst/>
                </a:prstGeom>
              </p:spPr>
            </p:pic>
            <p:pic>
              <p:nvPicPr>
                <p:cNvPr id="79" name="Picture 78" descr="Tablet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7488" y="5681528"/>
                  <a:ext cx="435914" cy="579082"/>
                </a:xfrm>
                <a:prstGeom prst="rect">
                  <a:avLst/>
                </a:prstGeom>
              </p:spPr>
            </p:pic>
            <p:pic>
              <p:nvPicPr>
                <p:cNvPr id="117" name="Picture 116" descr="Laptop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5088" y="5681528"/>
                  <a:ext cx="816810" cy="579082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Desktop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0438" y="5655622"/>
                  <a:ext cx="783284" cy="604988"/>
                </a:xfrm>
                <a:prstGeom prst="rect">
                  <a:avLst/>
                </a:prstGeom>
              </p:spPr>
            </p:pic>
            <p:pic>
              <p:nvPicPr>
                <p:cNvPr id="119" name="Picture 118" descr="Tablet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07863" y="5681528"/>
                  <a:ext cx="435914" cy="579082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Laptop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95968" y="5681528"/>
                  <a:ext cx="816810" cy="579082"/>
                </a:xfrm>
                <a:prstGeom prst="rect">
                  <a:avLst/>
                </a:prstGeom>
              </p:spPr>
            </p:pic>
            <p:pic>
              <p:nvPicPr>
                <p:cNvPr id="121" name="Picture 120" descr="Desktop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89606" y="5655622"/>
                  <a:ext cx="783284" cy="604988"/>
                </a:xfrm>
                <a:prstGeom prst="rect">
                  <a:avLst/>
                </a:prstGeom>
              </p:spPr>
            </p:pic>
            <p:pic>
              <p:nvPicPr>
                <p:cNvPr id="122" name="Picture 121" descr="Tablet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78743" y="5681528"/>
                  <a:ext cx="435914" cy="579082"/>
                </a:xfrm>
                <a:prstGeom prst="rect">
                  <a:avLst/>
                </a:prstGeom>
              </p:spPr>
            </p:pic>
          </p:grpSp>
          <p:pic>
            <p:nvPicPr>
              <p:cNvPr id="81" name="Picture 80" descr="Firewall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220" y="4430819"/>
                <a:ext cx="748988" cy="630966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8040753" y="3815841"/>
                <a:ext cx="1579978" cy="1253408"/>
                <a:chOff x="8040753" y="3815841"/>
                <a:chExt cx="1579978" cy="1253408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8469229" y="4485683"/>
                  <a:ext cx="758269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3" name="Picture 162" descr="Switch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7494" y="4516683"/>
                  <a:ext cx="552566" cy="552566"/>
                </a:xfrm>
                <a:prstGeom prst="rect">
                  <a:avLst/>
                </a:prstGeom>
              </p:spPr>
            </p:pic>
            <p:pic>
              <p:nvPicPr>
                <p:cNvPr id="164" name="Picture 163" descr="Server.png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0753" y="3815841"/>
                  <a:ext cx="1579978" cy="400481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5267575" y="3815841"/>
                <a:ext cx="1579978" cy="1253408"/>
                <a:chOff x="8040753" y="3815841"/>
                <a:chExt cx="1579978" cy="1253408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 rot="16200000">
                  <a:off x="8469229" y="4485683"/>
                  <a:ext cx="758269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1" name="Picture 170" descr="Switch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7494" y="4516683"/>
                  <a:ext cx="552566" cy="552566"/>
                </a:xfrm>
                <a:prstGeom prst="rect">
                  <a:avLst/>
                </a:prstGeom>
              </p:spPr>
            </p:pic>
            <p:pic>
              <p:nvPicPr>
                <p:cNvPr id="172" name="Picture 171" descr="Server.png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0753" y="3815841"/>
                  <a:ext cx="1579978" cy="400481"/>
                </a:xfrm>
                <a:prstGeom prst="rect">
                  <a:avLst/>
                </a:prstGeom>
              </p:spPr>
            </p:pic>
          </p:grpSp>
          <p:pic>
            <p:nvPicPr>
              <p:cNvPr id="85" name="Picture 84" descr="Server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5859" y="4594513"/>
                <a:ext cx="1579978" cy="400481"/>
              </a:xfrm>
              <a:prstGeom prst="rect">
                <a:avLst/>
              </a:prstGeom>
            </p:spPr>
          </p:pic>
          <p:pic>
            <p:nvPicPr>
              <p:cNvPr id="162" name="Picture 161" descr="Server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1968" y="4580701"/>
                <a:ext cx="1579978" cy="400481"/>
              </a:xfrm>
              <a:prstGeom prst="rect">
                <a:avLst/>
              </a:prstGeom>
            </p:spPr>
          </p:pic>
        </p:grpSp>
      </p:grpSp>
      <p:sp>
        <p:nvSpPr>
          <p:cNvPr id="614465" name="Oval 65"/>
          <p:cNvSpPr>
            <a:spLocks noChangeArrowheads="1"/>
          </p:cNvSpPr>
          <p:nvPr/>
        </p:nvSpPr>
        <p:spPr bwMode="auto">
          <a:xfrm>
            <a:off x="12415714" y="5862414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614467" name="Oval 67"/>
          <p:cNvSpPr>
            <a:spLocks noChangeArrowheads="1"/>
          </p:cNvSpPr>
          <p:nvPr/>
        </p:nvSpPr>
        <p:spPr bwMode="auto">
          <a:xfrm>
            <a:off x="2081773" y="580305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614468" name="Oval 68"/>
          <p:cNvSpPr>
            <a:spLocks noChangeArrowheads="1"/>
          </p:cNvSpPr>
          <p:nvPr/>
        </p:nvSpPr>
        <p:spPr bwMode="auto">
          <a:xfrm>
            <a:off x="12304893" y="5883729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00" dirty="0" smtClean="0"/>
              <a:t>z</a:t>
            </a:r>
            <a:endParaRPr lang="en-US" sz="100" dirty="0"/>
          </a:p>
        </p:txBody>
      </p:sp>
      <p:sp>
        <p:nvSpPr>
          <p:cNvPr id="474" name="Oval 67"/>
          <p:cNvSpPr>
            <a:spLocks noChangeArrowheads="1"/>
          </p:cNvSpPr>
          <p:nvPr/>
        </p:nvSpPr>
        <p:spPr bwMode="auto">
          <a:xfrm>
            <a:off x="2234173" y="595545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21" name="TextBox 20"/>
          <p:cNvSpPr txBox="1"/>
          <p:nvPr/>
        </p:nvSpPr>
        <p:spPr>
          <a:xfrm>
            <a:off x="4599758" y="290837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Alert</a:t>
            </a:r>
          </a:p>
        </p:txBody>
      </p:sp>
      <p:sp>
        <p:nvSpPr>
          <p:cNvPr id="477" name="TextBox 476"/>
          <p:cNvSpPr txBox="1"/>
          <p:nvPr/>
        </p:nvSpPr>
        <p:spPr>
          <a:xfrm>
            <a:off x="9445208" y="2866148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Alert</a:t>
            </a:r>
          </a:p>
        </p:txBody>
      </p:sp>
      <p:sp>
        <p:nvSpPr>
          <p:cNvPr id="478" name="TextBox 477"/>
          <p:cNvSpPr txBox="1"/>
          <p:nvPr/>
        </p:nvSpPr>
        <p:spPr>
          <a:xfrm>
            <a:off x="4047651" y="377064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Block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9743873" y="3730584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323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98 0.00618 L -0.61198 -0.19714 L -0.34777 -0.19714 L -0.34777 -0.4174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1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5" y="-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70811 0.02855 C 0.7131 0.01524 0.70616 -0.05671 0.71137 -0.07002 C 0.68956 -0.06558 0.65245 -0.06906 0.63085 -0.06443 C 0.6149 -0.09934 0.63661 -0.14815 0.62076 -0.18325 C 0.52539 -0.16049 0.54112 -0.18113 0.38411 -0.18383 C 0.38411 -0.25443 0.38313 -0.11632 0.38313 -0.18673 " pathEditMode="relative" rAng="0" ptsTypes="AAAAAA">
                                      <p:cBhvr>
                                        <p:cTn id="14" dur="1000" fill="hold"/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2" y="-11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4494 0.03144 C -0.34494 -0.03009 -0.34494 -0.05845 -0.34494 -0.11979 C -0.34494 -0.13349 -0.34494 -0.18017 -0.34494 -0.19386 L -0.34494 -0.19984 L -0.34494 -0.41358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22 -1.41975E-6 C -0.0051 -0.01331 0.00163 -0.08545 -0.00304 -0.09876 C 0.01791 -0.09433 0.05382 -0.09761 0.07509 -0.09317 C 0.0905 -0.12808 0.06945 -0.17689 0.08475 -0.212 C 0.17763 -0.18923 0.16233 -0.20988 0.31554 -0.21258 C 0.31554 -0.28298 0.31663 -0.13908 0.31663 -0.20949 " pathEditMode="relative" rAng="0" ptsTypes="AAAAAA">
                                      <p:cBhvr>
                                        <p:cTn id="30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1" y="-11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9" grpId="0"/>
      <p:bldP spid="614465" grpId="0" animBg="1"/>
      <p:bldP spid="614467" grpId="0" animBg="1"/>
      <p:bldP spid="614467" grpId="1" animBg="1"/>
      <p:bldP spid="614468" grpId="0" animBg="1"/>
      <p:bldP spid="614468" grpId="1" animBg="1"/>
      <p:bldP spid="474" grpId="0" animBg="1"/>
      <p:bldP spid="474" grpId="1" animBg="1"/>
      <p:bldP spid="21" grpId="0"/>
      <p:bldP spid="477" grpId="0"/>
      <p:bldP spid="478" grpId="0"/>
      <p:bldP spid="5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 Box 62"/>
          <p:cNvSpPr txBox="1">
            <a:spLocks noChangeArrowheads="1"/>
          </p:cNvSpPr>
          <p:nvPr/>
        </p:nvSpPr>
        <p:spPr bwMode="auto">
          <a:xfrm>
            <a:off x="9828548" y="4599557"/>
            <a:ext cx="1310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ATP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 rot="16200000">
            <a:off x="6260293" y="3175779"/>
            <a:ext cx="2103120" cy="0"/>
          </a:xfrm>
          <a:prstGeom prst="line">
            <a:avLst/>
          </a:prstGeom>
          <a:ln w="412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62" name="Text Box 62"/>
          <p:cNvSpPr txBox="1">
            <a:spLocks noChangeArrowheads="1"/>
          </p:cNvSpPr>
          <p:nvPr/>
        </p:nvSpPr>
        <p:spPr bwMode="auto">
          <a:xfrm>
            <a:off x="4183224" y="4607547"/>
            <a:ext cx="1310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IPS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0" name="Picture 79" descr="Cloud_Inter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41" y="1691119"/>
            <a:ext cx="1184039" cy="771973"/>
          </a:xfrm>
          <a:prstGeom prst="rect">
            <a:avLst/>
          </a:prstGeom>
        </p:spPr>
      </p:pic>
      <p:sp>
        <p:nvSpPr>
          <p:cNvPr id="161" name="Text Box 62"/>
          <p:cNvSpPr txBox="1">
            <a:spLocks noChangeArrowheads="1"/>
          </p:cNvSpPr>
          <p:nvPr/>
        </p:nvSpPr>
        <p:spPr bwMode="auto">
          <a:xfrm>
            <a:off x="7328232" y="4654910"/>
            <a:ext cx="1310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Firewall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7" name="Text Box 62"/>
          <p:cNvSpPr txBox="1">
            <a:spLocks noChangeArrowheads="1"/>
          </p:cNvSpPr>
          <p:nvPr/>
        </p:nvSpPr>
        <p:spPr bwMode="auto">
          <a:xfrm>
            <a:off x="5669675" y="3020853"/>
            <a:ext cx="1310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DLP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8" name="Text Box 62"/>
          <p:cNvSpPr txBox="1">
            <a:spLocks noChangeArrowheads="1"/>
          </p:cNvSpPr>
          <p:nvPr/>
        </p:nvSpPr>
        <p:spPr bwMode="auto">
          <a:xfrm>
            <a:off x="7757492" y="2424764"/>
            <a:ext cx="2381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+mn-lt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Network  Forensics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3491" y="2504374"/>
            <a:ext cx="10373626" cy="3750133"/>
            <a:chOff x="2113491" y="2504374"/>
            <a:chExt cx="10373626" cy="3750133"/>
          </a:xfrm>
        </p:grpSpPr>
        <p:sp>
          <p:nvSpPr>
            <p:cNvPr id="614454" name="Line 54"/>
            <p:cNvSpPr>
              <a:spLocks noChangeShapeType="1"/>
            </p:cNvSpPr>
            <p:nvPr/>
          </p:nvSpPr>
          <p:spPr bwMode="auto">
            <a:xfrm>
              <a:off x="3450039" y="4298846"/>
              <a:ext cx="763524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9606757" y="5245929"/>
              <a:ext cx="288036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3" name="Line 54"/>
            <p:cNvSpPr>
              <a:spLocks noChangeShapeType="1"/>
            </p:cNvSpPr>
            <p:nvPr/>
          </p:nvSpPr>
          <p:spPr bwMode="auto">
            <a:xfrm rot="16200000">
              <a:off x="12003234" y="5749957"/>
              <a:ext cx="91440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4" name="Line 54"/>
            <p:cNvSpPr>
              <a:spLocks noChangeShapeType="1"/>
            </p:cNvSpPr>
            <p:nvPr/>
          </p:nvSpPr>
          <p:spPr bwMode="auto">
            <a:xfrm rot="16200000">
              <a:off x="10029227" y="5255073"/>
              <a:ext cx="192024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90" name="Line 54"/>
            <p:cNvSpPr>
              <a:spLocks noChangeShapeType="1"/>
            </p:cNvSpPr>
            <p:nvPr/>
          </p:nvSpPr>
          <p:spPr bwMode="auto">
            <a:xfrm rot="16200000">
              <a:off x="5352481" y="4378894"/>
              <a:ext cx="374904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2" name="Line 54"/>
            <p:cNvSpPr>
              <a:spLocks noChangeShapeType="1"/>
            </p:cNvSpPr>
            <p:nvPr/>
          </p:nvSpPr>
          <p:spPr bwMode="auto">
            <a:xfrm rot="16200000">
              <a:off x="9162596" y="5710747"/>
              <a:ext cx="91440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7" name="Line 54"/>
            <p:cNvSpPr>
              <a:spLocks noChangeShapeType="1"/>
            </p:cNvSpPr>
            <p:nvPr/>
          </p:nvSpPr>
          <p:spPr bwMode="auto">
            <a:xfrm>
              <a:off x="5826123" y="5284150"/>
              <a:ext cx="288036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8" name="Line 54"/>
            <p:cNvSpPr>
              <a:spLocks noChangeShapeType="1"/>
            </p:cNvSpPr>
            <p:nvPr/>
          </p:nvSpPr>
          <p:spPr bwMode="auto">
            <a:xfrm rot="16200000">
              <a:off x="5381962" y="5748968"/>
              <a:ext cx="91440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sp>
          <p:nvSpPr>
            <p:cNvPr id="189" name="Line 54"/>
            <p:cNvSpPr>
              <a:spLocks noChangeShapeType="1"/>
            </p:cNvSpPr>
            <p:nvPr/>
          </p:nvSpPr>
          <p:spPr bwMode="auto">
            <a:xfrm rot="16200000">
              <a:off x="8240888" y="5788178"/>
              <a:ext cx="914400" cy="0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120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2113491" y="4334267"/>
              <a:ext cx="2880360" cy="1920240"/>
              <a:chOff x="2220474" y="4657355"/>
              <a:chExt cx="2880360" cy="1920240"/>
            </a:xfrm>
          </p:grpSpPr>
          <p:sp>
            <p:nvSpPr>
              <p:cNvPr id="192" name="Line 54"/>
              <p:cNvSpPr>
                <a:spLocks noChangeShapeType="1"/>
              </p:cNvSpPr>
              <p:nvPr/>
            </p:nvSpPr>
            <p:spPr bwMode="auto">
              <a:xfrm>
                <a:off x="2220474" y="5608331"/>
                <a:ext cx="2880360" cy="0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sp>
            <p:nvSpPr>
              <p:cNvPr id="193" name="Line 54"/>
              <p:cNvSpPr>
                <a:spLocks noChangeShapeType="1"/>
              </p:cNvSpPr>
              <p:nvPr/>
            </p:nvSpPr>
            <p:spPr bwMode="auto">
              <a:xfrm rot="16200000">
                <a:off x="1776313" y="6073149"/>
                <a:ext cx="914400" cy="0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sp>
            <p:nvSpPr>
              <p:cNvPr id="194" name="Line 54"/>
              <p:cNvSpPr>
                <a:spLocks noChangeShapeType="1"/>
              </p:cNvSpPr>
              <p:nvPr/>
            </p:nvSpPr>
            <p:spPr bwMode="auto">
              <a:xfrm rot="16200000">
                <a:off x="4635239" y="6112359"/>
                <a:ext cx="914400" cy="0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  <p:sp>
            <p:nvSpPr>
              <p:cNvPr id="195" name="Line 54"/>
              <p:cNvSpPr>
                <a:spLocks noChangeShapeType="1"/>
              </p:cNvSpPr>
              <p:nvPr/>
            </p:nvSpPr>
            <p:spPr bwMode="auto">
              <a:xfrm rot="16200000">
                <a:off x="2551504" y="5617475"/>
                <a:ext cx="1920240" cy="0"/>
              </a:xfrm>
              <a:prstGeom prst="line">
                <a:avLst/>
              </a:prstGeom>
              <a:noFill/>
              <a:ln w="50800">
                <a:solidFill>
                  <a:schemeClr val="accent3">
                    <a:lumMod val="7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12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784331" y="4424648"/>
            <a:ext cx="10821170" cy="2829176"/>
            <a:chOff x="1793487" y="4107902"/>
            <a:chExt cx="10821170" cy="2829176"/>
          </a:xfrm>
        </p:grpSpPr>
        <p:grpSp>
          <p:nvGrpSpPr>
            <p:cNvPr id="15" name="Group 14"/>
            <p:cNvGrpSpPr/>
            <p:nvPr/>
          </p:nvGrpSpPr>
          <p:grpSpPr>
            <a:xfrm>
              <a:off x="2188733" y="4107902"/>
              <a:ext cx="10230332" cy="1716185"/>
              <a:chOff x="2188733" y="4107902"/>
              <a:chExt cx="10230332" cy="171618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88733" y="4107902"/>
                <a:ext cx="10230332" cy="933974"/>
                <a:chOff x="1877840" y="4363989"/>
                <a:chExt cx="10230332" cy="933974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3185672" y="4363989"/>
                  <a:ext cx="7626096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/>
                <p:cNvGrpSpPr/>
                <p:nvPr/>
              </p:nvGrpSpPr>
              <p:grpSpPr>
                <a:xfrm>
                  <a:off x="1877840" y="5297963"/>
                  <a:ext cx="10230332" cy="0"/>
                  <a:chOff x="1877840" y="5297963"/>
                  <a:chExt cx="10230332" cy="0"/>
                </a:xfrm>
              </p:grpSpPr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1877840" y="5297963"/>
                    <a:ext cx="2743200" cy="0"/>
                  </a:xfrm>
                  <a:prstGeom prst="line">
                    <a:avLst/>
                  </a:prstGeom>
                  <a:ln w="41275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5621406" y="5297963"/>
                    <a:ext cx="2743200" cy="0"/>
                  </a:xfrm>
                  <a:prstGeom prst="line">
                    <a:avLst/>
                  </a:prstGeom>
                  <a:ln w="41275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9364972" y="5297963"/>
                    <a:ext cx="2743200" cy="0"/>
                  </a:xfrm>
                  <a:prstGeom prst="line">
                    <a:avLst/>
                  </a:prstGeom>
                  <a:ln w="41275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2739595" y="4833146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539183" y="4833147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10338771" y="4833146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221704" y="5031207"/>
                <a:ext cx="10179073" cy="792880"/>
                <a:chOff x="2221704" y="5031206"/>
                <a:chExt cx="10179073" cy="95613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221704" y="5049494"/>
                  <a:ext cx="2706893" cy="914400"/>
                  <a:chOff x="2221704" y="5049494"/>
                  <a:chExt cx="2706893" cy="91440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rot="16200000">
                    <a:off x="1764504" y="5506694"/>
                    <a:ext cx="914400" cy="0"/>
                  </a:xfrm>
                  <a:prstGeom prst="line">
                    <a:avLst/>
                  </a:prstGeom>
                  <a:ln w="41275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6200000">
                    <a:off x="3050488" y="5506694"/>
                    <a:ext cx="914400" cy="0"/>
                  </a:xfrm>
                  <a:prstGeom prst="line">
                    <a:avLst/>
                  </a:prstGeom>
                  <a:ln w="41275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16200000">
                    <a:off x="4471397" y="5506694"/>
                    <a:ext cx="914400" cy="0"/>
                  </a:xfrm>
                  <a:prstGeom prst="line">
                    <a:avLst/>
                  </a:prstGeom>
                  <a:ln w="41275"/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Straight Connector 101"/>
                <p:cNvCxnSpPr/>
                <p:nvPr/>
              </p:nvCxnSpPr>
              <p:spPr>
                <a:xfrm rot="16200000">
                  <a:off x="5478130" y="5530143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>
                  <a:off x="6855554" y="5530143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>
                  <a:off x="8185023" y="5530143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>
                  <a:off x="11943577" y="5488406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 flipH="1">
                  <a:off x="10639305" y="5488406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>
                  <a:off x="9236684" y="5488406"/>
                  <a:ext cx="914400" cy="0"/>
                </a:xfrm>
                <a:prstGeom prst="line">
                  <a:avLst/>
                </a:prstGeom>
                <a:ln w="41275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4476" name="Text Box 76"/>
            <p:cNvSpPr txBox="1">
              <a:spLocks noChangeArrowheads="1"/>
            </p:cNvSpPr>
            <p:nvPr/>
          </p:nvSpPr>
          <p:spPr bwMode="auto">
            <a:xfrm>
              <a:off x="6505381" y="6536968"/>
              <a:ext cx="11833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Finance</a:t>
              </a:r>
            </a:p>
          </p:txBody>
        </p:sp>
        <p:sp>
          <p:nvSpPr>
            <p:cNvPr id="614477" name="Text Box 77"/>
            <p:cNvSpPr txBox="1">
              <a:spLocks noChangeArrowheads="1"/>
            </p:cNvSpPr>
            <p:nvPr/>
          </p:nvSpPr>
          <p:spPr bwMode="auto">
            <a:xfrm>
              <a:off x="10316030" y="6536968"/>
              <a:ext cx="16530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Engineering</a:t>
              </a:r>
            </a:p>
          </p:txBody>
        </p:sp>
        <p:sp>
          <p:nvSpPr>
            <p:cNvPr id="614478" name="Text Box 78"/>
            <p:cNvSpPr txBox="1">
              <a:spLocks noChangeArrowheads="1"/>
            </p:cNvSpPr>
            <p:nvPr/>
          </p:nvSpPr>
          <p:spPr bwMode="auto">
            <a:xfrm>
              <a:off x="2247090" y="6536968"/>
              <a:ext cx="23903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+mn-lt"/>
                </a:rPr>
                <a:t>Sales &amp; Marketing</a:t>
              </a:r>
            </a:p>
          </p:txBody>
        </p:sp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137" y="5681528"/>
              <a:ext cx="816810" cy="579082"/>
            </a:xfrm>
            <a:prstGeom prst="rect">
              <a:avLst/>
            </a:prstGeom>
          </p:spPr>
        </p:pic>
        <p:pic>
          <p:nvPicPr>
            <p:cNvPr id="78" name="Picture 77" descr="Desk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487" y="5655622"/>
              <a:ext cx="783284" cy="604988"/>
            </a:xfrm>
            <a:prstGeom prst="rect">
              <a:avLst/>
            </a:prstGeom>
          </p:spPr>
        </p:pic>
        <p:pic>
          <p:nvPicPr>
            <p:cNvPr id="79" name="Picture 78" descr="Table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488" y="5681528"/>
              <a:ext cx="435914" cy="579082"/>
            </a:xfrm>
            <a:prstGeom prst="rect">
              <a:avLst/>
            </a:prstGeom>
          </p:spPr>
        </p:pic>
        <p:pic>
          <p:nvPicPr>
            <p:cNvPr id="117" name="Picture 116" descr="Lapt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088" y="5681528"/>
              <a:ext cx="816810" cy="579082"/>
            </a:xfrm>
            <a:prstGeom prst="rect">
              <a:avLst/>
            </a:prstGeom>
          </p:spPr>
        </p:pic>
        <p:pic>
          <p:nvPicPr>
            <p:cNvPr id="118" name="Picture 117" descr="Desk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438" y="5655622"/>
              <a:ext cx="783284" cy="604988"/>
            </a:xfrm>
            <a:prstGeom prst="rect">
              <a:avLst/>
            </a:prstGeom>
          </p:spPr>
        </p:pic>
        <p:pic>
          <p:nvPicPr>
            <p:cNvPr id="119" name="Picture 118" descr="Table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863" y="5681528"/>
              <a:ext cx="435914" cy="579082"/>
            </a:xfrm>
            <a:prstGeom prst="rect">
              <a:avLst/>
            </a:prstGeom>
          </p:spPr>
        </p:pic>
        <p:pic>
          <p:nvPicPr>
            <p:cNvPr id="120" name="Picture 119" descr="Lapt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5968" y="5681528"/>
              <a:ext cx="816810" cy="579082"/>
            </a:xfrm>
            <a:prstGeom prst="rect">
              <a:avLst/>
            </a:prstGeom>
          </p:spPr>
        </p:pic>
        <p:pic>
          <p:nvPicPr>
            <p:cNvPr id="121" name="Picture 120" descr="Desk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606" y="5655622"/>
              <a:ext cx="783284" cy="604988"/>
            </a:xfrm>
            <a:prstGeom prst="rect">
              <a:avLst/>
            </a:prstGeom>
          </p:spPr>
        </p:pic>
        <p:pic>
          <p:nvPicPr>
            <p:cNvPr id="122" name="Picture 121" descr="Table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743" y="5681528"/>
              <a:ext cx="435914" cy="579082"/>
            </a:xfrm>
            <a:prstGeom prst="rect">
              <a:avLst/>
            </a:prstGeom>
          </p:spPr>
        </p:pic>
      </p:grpSp>
      <p:pic>
        <p:nvPicPr>
          <p:cNvPr id="81" name="Picture 80" descr="Firewa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29" y="4065059"/>
            <a:ext cx="748988" cy="6309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945962" y="3450081"/>
            <a:ext cx="1579978" cy="1253408"/>
            <a:chOff x="8040753" y="3815841"/>
            <a:chExt cx="1579978" cy="1253408"/>
          </a:xfrm>
        </p:grpSpPr>
        <p:cxnSp>
          <p:nvCxnSpPr>
            <p:cNvPr id="150" name="Straight Connector 149"/>
            <p:cNvCxnSpPr/>
            <p:nvPr/>
          </p:nvCxnSpPr>
          <p:spPr>
            <a:xfrm rot="16200000">
              <a:off x="8469229" y="4485683"/>
              <a:ext cx="758269" cy="0"/>
            </a:xfrm>
            <a:prstGeom prst="line">
              <a:avLst/>
            </a:prstGeom>
            <a:ln w="412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Picture 162" descr="Swit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494" y="4516683"/>
              <a:ext cx="552566" cy="552566"/>
            </a:xfrm>
            <a:prstGeom prst="rect">
              <a:avLst/>
            </a:prstGeom>
          </p:spPr>
        </p:pic>
        <p:pic>
          <p:nvPicPr>
            <p:cNvPr id="164" name="Picture 163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753" y="3815841"/>
              <a:ext cx="1579978" cy="40048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5172784" y="3450081"/>
            <a:ext cx="1579978" cy="1253408"/>
            <a:chOff x="8040753" y="3815841"/>
            <a:chExt cx="1579978" cy="1253408"/>
          </a:xfrm>
        </p:grpSpPr>
        <p:cxnSp>
          <p:nvCxnSpPr>
            <p:cNvPr id="170" name="Straight Connector 169"/>
            <p:cNvCxnSpPr/>
            <p:nvPr/>
          </p:nvCxnSpPr>
          <p:spPr>
            <a:xfrm rot="16200000">
              <a:off x="8469229" y="4485683"/>
              <a:ext cx="758269" cy="0"/>
            </a:xfrm>
            <a:prstGeom prst="line">
              <a:avLst/>
            </a:prstGeom>
            <a:ln w="412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170" descr="Swit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494" y="4516683"/>
              <a:ext cx="552566" cy="552566"/>
            </a:xfrm>
            <a:prstGeom prst="rect">
              <a:avLst/>
            </a:prstGeom>
          </p:spPr>
        </p:pic>
        <p:pic>
          <p:nvPicPr>
            <p:cNvPr id="172" name="Picture 171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753" y="3815841"/>
              <a:ext cx="1579978" cy="400481"/>
            </a:xfrm>
            <a:prstGeom prst="rect">
              <a:avLst/>
            </a:prstGeom>
          </p:spPr>
        </p:pic>
      </p:grpSp>
      <p:pic>
        <p:nvPicPr>
          <p:cNvPr id="85" name="Picture 84" descr="Serv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68" y="4228753"/>
            <a:ext cx="1579978" cy="400481"/>
          </a:xfrm>
          <a:prstGeom prst="rect">
            <a:avLst/>
          </a:prstGeom>
        </p:spPr>
      </p:pic>
      <p:pic>
        <p:nvPicPr>
          <p:cNvPr id="162" name="Picture 161" descr="Serv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77" y="4214941"/>
            <a:ext cx="1579978" cy="400481"/>
          </a:xfrm>
          <a:prstGeom prst="rect">
            <a:avLst/>
          </a:prstGeom>
        </p:spPr>
      </p:pic>
      <p:sp>
        <p:nvSpPr>
          <p:cNvPr id="614465" name="Oval 65"/>
          <p:cNvSpPr>
            <a:spLocks noChangeArrowheads="1"/>
          </p:cNvSpPr>
          <p:nvPr/>
        </p:nvSpPr>
        <p:spPr bwMode="auto">
          <a:xfrm>
            <a:off x="12383511" y="5867590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614467" name="Oval 67"/>
          <p:cNvSpPr>
            <a:spLocks noChangeArrowheads="1"/>
          </p:cNvSpPr>
          <p:nvPr/>
        </p:nvSpPr>
        <p:spPr bwMode="auto">
          <a:xfrm>
            <a:off x="2081773" y="580305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614468" name="Oval 68"/>
          <p:cNvSpPr>
            <a:spLocks noChangeArrowheads="1"/>
          </p:cNvSpPr>
          <p:nvPr/>
        </p:nvSpPr>
        <p:spPr bwMode="auto">
          <a:xfrm>
            <a:off x="12304893" y="5883729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00" dirty="0" smtClean="0"/>
              <a:t>z</a:t>
            </a:r>
            <a:endParaRPr lang="en-US" sz="100" dirty="0"/>
          </a:p>
        </p:txBody>
      </p:sp>
      <p:sp>
        <p:nvSpPr>
          <p:cNvPr id="474" name="Oval 67"/>
          <p:cNvSpPr>
            <a:spLocks noChangeArrowheads="1"/>
          </p:cNvSpPr>
          <p:nvPr/>
        </p:nvSpPr>
        <p:spPr bwMode="auto">
          <a:xfrm>
            <a:off x="2234173" y="595545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21" name="TextBox 20"/>
          <p:cNvSpPr txBox="1"/>
          <p:nvPr/>
        </p:nvSpPr>
        <p:spPr>
          <a:xfrm>
            <a:off x="5324132" y="2219064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2929"/>
                </a:solidFill>
              </a:rPr>
              <a:t>Data </a:t>
            </a:r>
          </a:p>
          <a:p>
            <a:pPr algn="ctr"/>
            <a:r>
              <a:rPr lang="en-US" sz="2000" b="1" dirty="0" smtClean="0">
                <a:solidFill>
                  <a:srgbClr val="FF2929"/>
                </a:solidFill>
              </a:rPr>
              <a:t>Exfiltration</a:t>
            </a:r>
          </a:p>
        </p:txBody>
      </p:sp>
      <p:sp>
        <p:nvSpPr>
          <p:cNvPr id="477" name="TextBox 476"/>
          <p:cNvSpPr txBox="1"/>
          <p:nvPr/>
        </p:nvSpPr>
        <p:spPr>
          <a:xfrm>
            <a:off x="8134367" y="1911767"/>
            <a:ext cx="157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2929"/>
                </a:solidFill>
              </a:rPr>
              <a:t>Anomalous Activity</a:t>
            </a:r>
          </a:p>
        </p:txBody>
      </p:sp>
      <p:sp>
        <p:nvSpPr>
          <p:cNvPr id="478" name="TextBox 477"/>
          <p:cNvSpPr txBox="1"/>
          <p:nvPr/>
        </p:nvSpPr>
        <p:spPr>
          <a:xfrm>
            <a:off x="2677231" y="3435607"/>
            <a:ext cx="154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2929"/>
                </a:solidFill>
              </a:rPr>
              <a:t>Successful </a:t>
            </a:r>
          </a:p>
          <a:p>
            <a:pPr algn="ctr"/>
            <a:r>
              <a:rPr lang="en-US" sz="2000" b="1" dirty="0" smtClean="0">
                <a:solidFill>
                  <a:srgbClr val="FF2929"/>
                </a:solidFill>
              </a:rPr>
              <a:t>Attack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9796130" y="3408894"/>
            <a:ext cx="168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2929"/>
                </a:solidFill>
              </a:rPr>
              <a:t>Undetected Malware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但加密的流量使得安全設備像瞎了一樣的無法看到攻擊行為</a:t>
            </a:r>
            <a:endParaRPr lang="en-US" dirty="0"/>
          </a:p>
        </p:txBody>
      </p:sp>
      <p:pic>
        <p:nvPicPr>
          <p:cNvPr id="82" name="Picture 81" descr="Rou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23" y="2804309"/>
            <a:ext cx="642260" cy="6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98 0.00617 L -0.61198 -0.19714 L -0.34777 -0.19714 L -0.34777 -0.4174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1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5" y="-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708 0.02855 C 0.71343 0.01524 0.70583 -0.05671 0.71137 -0.07002 C 0.68782 -0.06558 0.64767 -0.06886 0.62424 -0.06443 C 0.60698 -0.09934 0.63042 -0.14815 0.61328 -0.18325 C 0.50998 -0.16049 0.52701 -0.18113 0.35687 -0.18383 L 0.35687 -0.39525 " pathEditMode="relative" rAng="0" ptsTypes="AAAAAA">
                                      <p:cBhvr>
                                        <p:cTn id="11" dur="1000" fill="hold"/>
                                        <p:tgtEl>
                                          <p:spTgt spid="614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4" y="-21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4494 0.03144 C -0.34494 -0.03009 -0.34494 -0.05845 -0.34494 -0.11979 C -0.34494 -0.13349 -0.34494 -0.18017 -0.34494 -0.19386 L -0.34494 -0.19984 L -0.34494 -0.41358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14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011 -1.41975E-6 C -0.00521 -0.01331 0.00206 -0.08526 -0.00304 -0.09857 C 0.01921 -0.09413 0.0574 -0.09741 0.07975 -0.09298 C 0.09625 -0.12789 0.07379 -0.1767 0.09017 -0.2118 C 0.18848 -0.18904 0.17231 -0.20968 0.33453 -0.21238 L 0.33453 -0.4238 " pathEditMode="relative" rAng="0" ptsTypes="AAAAAA">
                                      <p:cBhvr>
                                        <p:cTn id="27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58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5" grpId="0" animBg="1"/>
      <p:bldP spid="614467" grpId="0" animBg="1"/>
      <p:bldP spid="614467" grpId="1" animBg="1"/>
      <p:bldP spid="614468" grpId="0" animBg="1"/>
      <p:bldP spid="614468" grpId="1" animBg="1"/>
      <p:bldP spid="474" grpId="0" animBg="1"/>
      <p:bldP spid="474" grpId="1" animBg="1"/>
      <p:bldP spid="21" grpId="0"/>
      <p:bldP spid="477" grpId="0"/>
      <p:bldP spid="478" grpId="0"/>
      <p:bldP spid="5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5336732"/>
            <a:ext cx="3296811" cy="2129563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777863" y="5336732"/>
            <a:ext cx="3296811" cy="2129563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555726" y="5336732"/>
            <a:ext cx="3296811" cy="2129563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1333589" y="5336732"/>
            <a:ext cx="3296811" cy="2129563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641436"/>
            <a:ext cx="14630400" cy="872350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2437450"/>
            <a:ext cx="3296811" cy="5016015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 w="2857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77863" y="2437450"/>
            <a:ext cx="3296811" cy="5016015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 w="2857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55726" y="2437450"/>
            <a:ext cx="3296811" cy="5016015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 w="28575" cmpd="sng">
            <a:solidFill>
              <a:srgbClr val="2DB4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333589" y="2437450"/>
            <a:ext cx="3296811" cy="5016015"/>
          </a:xfrm>
          <a:prstGeom prst="roundRect">
            <a:avLst>
              <a:gd name="adj" fmla="val 0"/>
            </a:avLst>
          </a:prstGeom>
          <a:solidFill>
            <a:schemeClr val="tx1">
              <a:alpha val="38000"/>
            </a:schemeClr>
          </a:solidFill>
          <a:ln w="28575" cmpd="sng">
            <a:solidFill>
              <a:srgbClr val="2DB4E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616335" y="1539443"/>
            <a:ext cx="0" cy="423346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26269" y="1539443"/>
            <a:ext cx="0" cy="423346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23374" y="1539443"/>
            <a:ext cx="0" cy="423346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69168" y="1539443"/>
            <a:ext cx="0" cy="423346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56585" y="731236"/>
            <a:ext cx="528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600" dirty="0" smtClean="0">
                <a:solidFill>
                  <a:schemeClr val="bg1"/>
                </a:solidFill>
              </a:rPr>
              <a:t>滲透</a:t>
            </a:r>
            <a:r>
              <a:rPr lang="zh-TW" altLang="en-US" sz="3600" dirty="0">
                <a:solidFill>
                  <a:schemeClr val="bg1"/>
                </a:solidFill>
              </a:rPr>
              <a:t>和攻擊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733" y="2783824"/>
            <a:ext cx="2809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srgbClr val="FFFFFF"/>
                </a:solidFill>
              </a:rPr>
              <a:t>惡意</a:t>
            </a:r>
            <a:r>
              <a:rPr lang="zh-TW" altLang="en-US" dirty="0" smtClean="0">
                <a:solidFill>
                  <a:srgbClr val="FFFFFF"/>
                </a:solidFill>
              </a:rPr>
              <a:t>廣告使用了</a:t>
            </a:r>
            <a:r>
              <a:rPr lang="en-US" altLang="zh-TW" dirty="0" smtClean="0">
                <a:solidFill>
                  <a:srgbClr val="FFFFFF"/>
                </a:solidFill>
              </a:rPr>
              <a:t>SSL</a:t>
            </a:r>
            <a:r>
              <a:rPr lang="zh-TW" altLang="en-US" dirty="0">
                <a:solidFill>
                  <a:srgbClr val="FFFFFF"/>
                </a:solidFill>
              </a:rPr>
              <a:t>加密</a:t>
            </a:r>
            <a:r>
              <a:rPr lang="zh-TW" altLang="en-US" dirty="0" smtClean="0">
                <a:solidFill>
                  <a:srgbClr val="FFFFFF"/>
                </a:solidFill>
              </a:rPr>
              <a:t>的技術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3666" y="2783824"/>
            <a:ext cx="2809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srgbClr val="FFFFFF"/>
                </a:solidFill>
              </a:rPr>
              <a:t>惡意</a:t>
            </a:r>
            <a:r>
              <a:rPr lang="zh-TW" altLang="en-US" dirty="0" smtClean="0">
                <a:solidFill>
                  <a:srgbClr val="FFFFFF"/>
                </a:solidFill>
              </a:rPr>
              <a:t>軟體通過</a:t>
            </a:r>
            <a:r>
              <a:rPr lang="zh-TW" altLang="en-US" dirty="0">
                <a:solidFill>
                  <a:srgbClr val="FFFFFF"/>
                </a:solidFill>
              </a:rPr>
              <a:t>社交媒體</a:t>
            </a:r>
            <a:r>
              <a:rPr lang="zh-TW" altLang="en-US" dirty="0" smtClean="0">
                <a:solidFill>
                  <a:srgbClr val="FFFFFF"/>
                </a:solidFill>
              </a:rPr>
              <a:t>分佈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2287" y="2783824"/>
            <a:ext cx="2809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惡意軟件發送的電子郵件附件和</a:t>
            </a:r>
            <a:r>
              <a:rPr lang="zh-TW" altLang="en-US" dirty="0" smtClean="0">
                <a:solidFill>
                  <a:schemeClr val="bg1"/>
                </a:solidFill>
              </a:rPr>
              <a:t>即時通訊應用程式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22220" y="2783824"/>
            <a:ext cx="2809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DDoS</a:t>
            </a:r>
            <a:r>
              <a:rPr lang="zh-TW" altLang="en-US" dirty="0" smtClean="0">
                <a:solidFill>
                  <a:srgbClr val="FFFFFF"/>
                </a:solidFill>
              </a:rPr>
              <a:t>與網頁應用程式攻擊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280" y="5426533"/>
            <a:ext cx="3053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E4E4E4"/>
                </a:solidFill>
              </a:rPr>
              <a:t>Yahoo </a:t>
            </a:r>
            <a:r>
              <a:rPr lang="en-US" sz="2000" dirty="0" err="1">
                <a:solidFill>
                  <a:srgbClr val="E4E4E4"/>
                </a:solidFill>
              </a:rPr>
              <a:t>malvertising</a:t>
            </a:r>
            <a:r>
              <a:rPr lang="en-US" sz="2000" dirty="0">
                <a:solidFill>
                  <a:srgbClr val="E4E4E4"/>
                </a:solidFill>
              </a:rPr>
              <a:t> </a:t>
            </a:r>
            <a:r>
              <a:rPr lang="en-US" sz="2000" dirty="0" smtClean="0">
                <a:solidFill>
                  <a:srgbClr val="E4E4E4"/>
                </a:solidFill>
              </a:rPr>
              <a:t>attack</a:t>
            </a:r>
            <a:endParaRPr lang="en-US" sz="2000" dirty="0">
              <a:solidFill>
                <a:srgbClr val="E4E4E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9729" y="5426533"/>
            <a:ext cx="3027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E4E4E4"/>
                </a:solidFill>
              </a:rPr>
              <a:t>Facebook, Twitter, LinkedIn use SSL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E4E4E4"/>
                </a:solidFill>
              </a:rPr>
              <a:t>Koobface</a:t>
            </a:r>
            <a:r>
              <a:rPr lang="en-US" sz="2000" dirty="0">
                <a:solidFill>
                  <a:srgbClr val="E4E4E4"/>
                </a:solidFill>
              </a:rPr>
              <a:t> was a multimillion malware campaign that used Facebook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6834" y="5426533"/>
            <a:ext cx="30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Skype, </a:t>
            </a:r>
            <a:r>
              <a:rPr lang="en-US" sz="2000" dirty="0" err="1">
                <a:solidFill>
                  <a:schemeClr val="bg1"/>
                </a:solidFill>
              </a:rPr>
              <a:t>Whatsapp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Snapchat</a:t>
            </a:r>
            <a:r>
              <a:rPr lang="en-US" sz="2000" dirty="0">
                <a:solidFill>
                  <a:schemeClr val="bg1"/>
                </a:solidFill>
              </a:rPr>
              <a:t> encrypt IM</a:t>
            </a:r>
          </a:p>
        </p:txBody>
      </p:sp>
      <p:sp>
        <p:nvSpPr>
          <p:cNvPr id="30" name="Oval 29"/>
          <p:cNvSpPr/>
          <p:nvPr/>
        </p:nvSpPr>
        <p:spPr>
          <a:xfrm>
            <a:off x="1167353" y="1872988"/>
            <a:ext cx="897964" cy="897964"/>
          </a:xfrm>
          <a:prstGeom prst="ellipse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77287" y="1872988"/>
            <a:ext cx="897964" cy="897964"/>
          </a:xfrm>
          <a:prstGeom prst="ellipse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800048" y="1872988"/>
            <a:ext cx="897964" cy="897964"/>
          </a:xfrm>
          <a:prstGeom prst="ellipse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2533013" y="1872988"/>
            <a:ext cx="897964" cy="897964"/>
          </a:xfrm>
          <a:prstGeom prst="ellipse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455455" y="5426533"/>
            <a:ext cx="30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Attackers can use SSL to bypass controls or overwhelm servers </a:t>
            </a:r>
          </a:p>
        </p:txBody>
      </p:sp>
      <p:pic>
        <p:nvPicPr>
          <p:cNvPr id="36" name="Picture 35" descr="Security-26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54" y="1988468"/>
            <a:ext cx="667069" cy="667069"/>
          </a:xfrm>
          <a:prstGeom prst="rect">
            <a:avLst/>
          </a:prstGeom>
        </p:spPr>
      </p:pic>
      <p:pic>
        <p:nvPicPr>
          <p:cNvPr id="2" name="Picture 1" descr="Malware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67" y="1940300"/>
            <a:ext cx="539980" cy="715237"/>
          </a:xfrm>
          <a:prstGeom prst="rect">
            <a:avLst/>
          </a:prstGeom>
        </p:spPr>
      </p:pic>
      <p:pic>
        <p:nvPicPr>
          <p:cNvPr id="3" name="Picture 2" descr="Malware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1" y="2050123"/>
            <a:ext cx="680340" cy="577823"/>
          </a:xfrm>
          <a:prstGeom prst="rect">
            <a:avLst/>
          </a:prstGeom>
        </p:spPr>
      </p:pic>
      <p:pic>
        <p:nvPicPr>
          <p:cNvPr id="5" name="Picture 4" descr="Malware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4" y="1994559"/>
            <a:ext cx="619115" cy="5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DDoS</a:t>
            </a:r>
            <a:r>
              <a:rPr lang="en-US" altLang="zh-TW" dirty="0" smtClean="0"/>
              <a:t> </a:t>
            </a:r>
            <a:r>
              <a:rPr lang="zh-TW" altLang="en-US" dirty="0" smtClean="0"/>
              <a:t>攻擊</a:t>
            </a:r>
            <a:r>
              <a:rPr lang="zh-TW" altLang="en-US" dirty="0"/>
              <a:t>類型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(1)</a:t>
            </a:r>
            <a:endParaRPr lang="en-US" dirty="0"/>
          </a:p>
        </p:txBody>
      </p:sp>
      <p:cxnSp>
        <p:nvCxnSpPr>
          <p:cNvPr id="74" name="Straight Connector 149"/>
          <p:cNvCxnSpPr/>
          <p:nvPr/>
        </p:nvCxnSpPr>
        <p:spPr>
          <a:xfrm flipH="1">
            <a:off x="10218845" y="4359725"/>
            <a:ext cx="1306139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49"/>
          <p:cNvCxnSpPr/>
          <p:nvPr/>
        </p:nvCxnSpPr>
        <p:spPr>
          <a:xfrm flipV="1">
            <a:off x="10218845" y="4353660"/>
            <a:ext cx="0" cy="638352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63"/>
          <p:cNvGrpSpPr/>
          <p:nvPr/>
        </p:nvGrpSpPr>
        <p:grpSpPr>
          <a:xfrm>
            <a:off x="11527095" y="4361997"/>
            <a:ext cx="1999380" cy="947087"/>
            <a:chOff x="10111179" y="4884149"/>
            <a:chExt cx="1999380" cy="947087"/>
          </a:xfrm>
        </p:grpSpPr>
        <p:cxnSp>
          <p:nvCxnSpPr>
            <p:cNvPr id="77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63"/>
          <p:cNvGrpSpPr/>
          <p:nvPr/>
        </p:nvGrpSpPr>
        <p:grpSpPr>
          <a:xfrm>
            <a:off x="11524823" y="4359725"/>
            <a:ext cx="1999380" cy="947087"/>
            <a:chOff x="10111179" y="4884149"/>
            <a:chExt cx="1999380" cy="947087"/>
          </a:xfrm>
        </p:grpSpPr>
        <p:cxnSp>
          <p:nvCxnSpPr>
            <p:cNvPr id="89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149"/>
          <p:cNvCxnSpPr/>
          <p:nvPr/>
        </p:nvCxnSpPr>
        <p:spPr>
          <a:xfrm flipV="1">
            <a:off x="11487491" y="1685911"/>
            <a:ext cx="0" cy="2673909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12"/>
          <p:cNvGrpSpPr/>
          <p:nvPr/>
        </p:nvGrpSpPr>
        <p:grpSpPr>
          <a:xfrm>
            <a:off x="10640796" y="1227675"/>
            <a:ext cx="884027" cy="3145794"/>
            <a:chOff x="6301691" y="1172321"/>
            <a:chExt cx="884027" cy="3145794"/>
          </a:xfrm>
        </p:grpSpPr>
        <p:grpSp>
          <p:nvGrpSpPr>
            <p:cNvPr id="97" name="Group 135"/>
            <p:cNvGrpSpPr/>
            <p:nvPr/>
          </p:nvGrpSpPr>
          <p:grpSpPr>
            <a:xfrm>
              <a:off x="6301691" y="1172321"/>
              <a:ext cx="668443" cy="388924"/>
              <a:chOff x="9081476" y="1518696"/>
              <a:chExt cx="668443" cy="388924"/>
            </a:xfrm>
          </p:grpSpPr>
          <p:cxnSp>
            <p:nvCxnSpPr>
              <p:cNvPr id="101" name="Straight Connector 136"/>
              <p:cNvCxnSpPr/>
              <p:nvPr/>
            </p:nvCxnSpPr>
            <p:spPr>
              <a:xfrm>
                <a:off x="9094152" y="1518696"/>
                <a:ext cx="0" cy="3818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37"/>
              <p:cNvCxnSpPr/>
              <p:nvPr/>
            </p:nvCxnSpPr>
            <p:spPr>
              <a:xfrm>
                <a:off x="9081476" y="1907620"/>
                <a:ext cx="66844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138"/>
            <p:cNvCxnSpPr>
              <a:endCxn id="103" idx="0"/>
            </p:cNvCxnSpPr>
            <p:nvPr/>
          </p:nvCxnSpPr>
          <p:spPr>
            <a:xfrm>
              <a:off x="7180957" y="1678553"/>
              <a:ext cx="4761" cy="13388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39"/>
            <p:cNvCxnSpPr>
              <a:stCxn id="103" idx="2"/>
            </p:cNvCxnSpPr>
            <p:nvPr/>
          </p:nvCxnSpPr>
          <p:spPr>
            <a:xfrm flipH="1">
              <a:off x="7180957" y="3658808"/>
              <a:ext cx="4761" cy="65930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6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38" y="3072765"/>
            <a:ext cx="761370" cy="641397"/>
          </a:xfrm>
          <a:prstGeom prst="rect">
            <a:avLst/>
          </a:prstGeom>
        </p:spPr>
      </p:pic>
      <p:sp>
        <p:nvSpPr>
          <p:cNvPr id="105" name="TextBox 73"/>
          <p:cNvSpPr txBox="1"/>
          <p:nvPr/>
        </p:nvSpPr>
        <p:spPr>
          <a:xfrm>
            <a:off x="12303512" y="564065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</a:rPr>
              <a:t>DNS</a:t>
            </a:r>
            <a:r>
              <a:rPr lang="en-US" sz="1200" dirty="0" smtClean="0">
                <a:solidFill>
                  <a:schemeClr val="bg1"/>
                </a:solidFill>
              </a:rPr>
              <a:t> Apps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06" name="Group 78"/>
          <p:cNvGrpSpPr/>
          <p:nvPr/>
        </p:nvGrpSpPr>
        <p:grpSpPr>
          <a:xfrm>
            <a:off x="10132090" y="1942277"/>
            <a:ext cx="387670" cy="888410"/>
            <a:chOff x="5363206" y="1741221"/>
            <a:chExt cx="532564" cy="1313029"/>
          </a:xfrm>
        </p:grpSpPr>
        <p:pic>
          <p:nvPicPr>
            <p:cNvPr id="107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08" name="TextBox 80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09" name="Group 81"/>
          <p:cNvGrpSpPr/>
          <p:nvPr/>
        </p:nvGrpSpPr>
        <p:grpSpPr>
          <a:xfrm>
            <a:off x="10745187" y="1942277"/>
            <a:ext cx="387670" cy="888410"/>
            <a:chOff x="5363206" y="1741221"/>
            <a:chExt cx="532564" cy="1313029"/>
          </a:xfrm>
        </p:grpSpPr>
        <p:pic>
          <p:nvPicPr>
            <p:cNvPr id="110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11" name="TextBox 83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12" name="Group 84"/>
          <p:cNvGrpSpPr/>
          <p:nvPr/>
        </p:nvGrpSpPr>
        <p:grpSpPr>
          <a:xfrm>
            <a:off x="11358284" y="1942277"/>
            <a:ext cx="387670" cy="888410"/>
            <a:chOff x="5363206" y="1741221"/>
            <a:chExt cx="532564" cy="1313029"/>
          </a:xfrm>
        </p:grpSpPr>
        <p:pic>
          <p:nvPicPr>
            <p:cNvPr id="125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26" name="TextBox 86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27" name="Group 87"/>
          <p:cNvGrpSpPr/>
          <p:nvPr/>
        </p:nvGrpSpPr>
        <p:grpSpPr>
          <a:xfrm>
            <a:off x="11971381" y="1942277"/>
            <a:ext cx="387670" cy="888410"/>
            <a:chOff x="5363206" y="1741221"/>
            <a:chExt cx="532564" cy="1313029"/>
          </a:xfrm>
        </p:grpSpPr>
        <p:pic>
          <p:nvPicPr>
            <p:cNvPr id="128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66" name="TextBox 89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76" name="Group 90"/>
          <p:cNvGrpSpPr/>
          <p:nvPr/>
        </p:nvGrpSpPr>
        <p:grpSpPr>
          <a:xfrm>
            <a:off x="12584479" y="1942277"/>
            <a:ext cx="387670" cy="888410"/>
            <a:chOff x="5363206" y="1741221"/>
            <a:chExt cx="532564" cy="1313029"/>
          </a:xfrm>
        </p:grpSpPr>
        <p:pic>
          <p:nvPicPr>
            <p:cNvPr id="177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78" name="TextBox 92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sp>
        <p:nvSpPr>
          <p:cNvPr id="179" name="Rounded Rectangle 94"/>
          <p:cNvSpPr/>
          <p:nvPr/>
        </p:nvSpPr>
        <p:spPr>
          <a:xfrm>
            <a:off x="11725670" y="4194569"/>
            <a:ext cx="2012428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DMZ</a:t>
            </a:r>
            <a:endParaRPr lang="en-US" sz="1200" dirty="0"/>
          </a:p>
        </p:txBody>
      </p:sp>
      <p:pic>
        <p:nvPicPr>
          <p:cNvPr id="182" name="Picture 100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38" y="5234023"/>
            <a:ext cx="644109" cy="436384"/>
          </a:xfrm>
          <a:prstGeom prst="rect">
            <a:avLst/>
          </a:prstGeom>
        </p:spPr>
      </p:pic>
      <p:pic>
        <p:nvPicPr>
          <p:cNvPr id="183" name="Picture 101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055" y="5234023"/>
            <a:ext cx="644109" cy="436384"/>
          </a:xfrm>
          <a:prstGeom prst="rect">
            <a:avLst/>
          </a:prstGeom>
        </p:spPr>
      </p:pic>
      <p:pic>
        <p:nvPicPr>
          <p:cNvPr id="184" name="Picture 102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60" y="5234023"/>
            <a:ext cx="644109" cy="436384"/>
          </a:xfrm>
          <a:prstGeom prst="rect">
            <a:avLst/>
          </a:prstGeom>
        </p:spPr>
      </p:pic>
      <p:grpSp>
        <p:nvGrpSpPr>
          <p:cNvPr id="186" name="Group 62"/>
          <p:cNvGrpSpPr/>
          <p:nvPr/>
        </p:nvGrpSpPr>
        <p:grpSpPr>
          <a:xfrm>
            <a:off x="12375191" y="3051346"/>
            <a:ext cx="605445" cy="456168"/>
            <a:chOff x="8379016" y="2140284"/>
            <a:chExt cx="695074" cy="523698"/>
          </a:xfrm>
        </p:grpSpPr>
        <p:sp>
          <p:nvSpPr>
            <p:cNvPr id="187" name="Rounded Rectangle 74"/>
            <p:cNvSpPr/>
            <p:nvPr/>
          </p:nvSpPr>
          <p:spPr>
            <a:xfrm>
              <a:off x="8379016" y="2140284"/>
              <a:ext cx="695074" cy="523698"/>
            </a:xfrm>
            <a:prstGeom prst="roundRect">
              <a:avLst>
                <a:gd name="adj" fmla="val 12293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8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839" y="2221670"/>
              <a:ext cx="378512" cy="377480"/>
            </a:xfrm>
            <a:prstGeom prst="rect">
              <a:avLst/>
            </a:prstGeom>
          </p:spPr>
        </p:pic>
      </p:grpSp>
      <p:sp>
        <p:nvSpPr>
          <p:cNvPr id="190" name="Rounded Rectangle 144"/>
          <p:cNvSpPr/>
          <p:nvPr/>
        </p:nvSpPr>
        <p:spPr>
          <a:xfrm>
            <a:off x="9357744" y="4221864"/>
            <a:ext cx="2006075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Internal LAN</a:t>
            </a:r>
          </a:p>
        </p:txBody>
      </p:sp>
      <p:pic>
        <p:nvPicPr>
          <p:cNvPr id="191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5106350"/>
            <a:ext cx="859536" cy="585216"/>
          </a:xfrm>
          <a:prstGeom prst="rect">
            <a:avLst/>
          </a:prstGeom>
        </p:spPr>
      </p:pic>
      <p:pic>
        <p:nvPicPr>
          <p:cNvPr id="192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66" y="5109740"/>
            <a:ext cx="859536" cy="585216"/>
          </a:xfrm>
          <a:prstGeom prst="rect">
            <a:avLst/>
          </a:prstGeom>
        </p:spPr>
      </p:pic>
      <p:pic>
        <p:nvPicPr>
          <p:cNvPr id="193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2" y="5112012"/>
            <a:ext cx="859536" cy="585216"/>
          </a:xfrm>
          <a:prstGeom prst="rect">
            <a:avLst/>
          </a:prstGeom>
        </p:spPr>
      </p:pic>
      <p:pic>
        <p:nvPicPr>
          <p:cNvPr id="194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79" y="590011"/>
            <a:ext cx="746448" cy="505718"/>
          </a:xfrm>
          <a:prstGeom prst="rect">
            <a:avLst/>
          </a:prstGeom>
        </p:spPr>
      </p:pic>
      <p:grpSp>
        <p:nvGrpSpPr>
          <p:cNvPr id="195" name="Group 129"/>
          <p:cNvGrpSpPr/>
          <p:nvPr/>
        </p:nvGrpSpPr>
        <p:grpSpPr>
          <a:xfrm>
            <a:off x="12882481" y="810091"/>
            <a:ext cx="172077" cy="172077"/>
            <a:chOff x="12593373" y="2002525"/>
            <a:chExt cx="423952" cy="423952"/>
          </a:xfrm>
        </p:grpSpPr>
        <p:sp>
          <p:nvSpPr>
            <p:cNvPr id="196" name="Oval 130"/>
            <p:cNvSpPr/>
            <p:nvPr/>
          </p:nvSpPr>
          <p:spPr>
            <a:xfrm>
              <a:off x="12593373" y="2002525"/>
              <a:ext cx="423952" cy="4239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L-Shape 131"/>
            <p:cNvSpPr/>
            <p:nvPr/>
          </p:nvSpPr>
          <p:spPr>
            <a:xfrm rot="2464252" flipH="1">
              <a:off x="12733948" y="2100230"/>
              <a:ext cx="142802" cy="198662"/>
            </a:xfrm>
            <a:prstGeom prst="corner">
              <a:avLst>
                <a:gd name="adj1" fmla="val 38257"/>
                <a:gd name="adj2" fmla="val 4339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47"/>
          <p:cNvGrpSpPr/>
          <p:nvPr/>
        </p:nvGrpSpPr>
        <p:grpSpPr>
          <a:xfrm flipH="1">
            <a:off x="11705421" y="1186949"/>
            <a:ext cx="668443" cy="388924"/>
            <a:chOff x="9081476" y="1518696"/>
            <a:chExt cx="668443" cy="388924"/>
          </a:xfrm>
        </p:grpSpPr>
        <p:cxnSp>
          <p:nvCxnSpPr>
            <p:cNvPr id="199" name="Straight Connector 148"/>
            <p:cNvCxnSpPr/>
            <p:nvPr/>
          </p:nvCxnSpPr>
          <p:spPr>
            <a:xfrm>
              <a:off x="9094152" y="1518696"/>
              <a:ext cx="0" cy="381894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49"/>
            <p:cNvCxnSpPr/>
            <p:nvPr/>
          </p:nvCxnSpPr>
          <p:spPr>
            <a:xfrm>
              <a:off x="9081476" y="1907620"/>
              <a:ext cx="668443" cy="0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8"/>
          <p:cNvGrpSpPr/>
          <p:nvPr/>
        </p:nvGrpSpPr>
        <p:grpSpPr>
          <a:xfrm>
            <a:off x="9694918" y="595379"/>
            <a:ext cx="1406765" cy="682114"/>
            <a:chOff x="5366149" y="580751"/>
            <a:chExt cx="1406765" cy="682114"/>
          </a:xfrm>
        </p:grpSpPr>
        <p:pic>
          <p:nvPicPr>
            <p:cNvPr id="202" name="Picture 1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149" y="580751"/>
              <a:ext cx="746448" cy="505719"/>
            </a:xfrm>
            <a:prstGeom prst="rect">
              <a:avLst/>
            </a:prstGeom>
          </p:spPr>
        </p:pic>
        <p:grpSp>
          <p:nvGrpSpPr>
            <p:cNvPr id="203" name="Group 122"/>
            <p:cNvGrpSpPr/>
            <p:nvPr/>
          </p:nvGrpSpPr>
          <p:grpSpPr>
            <a:xfrm>
              <a:off x="5630682" y="776665"/>
              <a:ext cx="232098" cy="236791"/>
              <a:chOff x="7423748" y="881185"/>
              <a:chExt cx="486370" cy="496202"/>
            </a:xfrm>
          </p:grpSpPr>
          <p:sp>
            <p:nvSpPr>
              <p:cNvPr id="205" name="Isosceles Triangle 127"/>
              <p:cNvSpPr/>
              <p:nvPr/>
            </p:nvSpPr>
            <p:spPr>
              <a:xfrm>
                <a:off x="7423748" y="881185"/>
                <a:ext cx="486370" cy="41928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128"/>
              <p:cNvSpPr txBox="1"/>
              <p:nvPr/>
            </p:nvSpPr>
            <p:spPr>
              <a:xfrm>
                <a:off x="7450814" y="893672"/>
                <a:ext cx="454644" cy="48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  <p:pic>
          <p:nvPicPr>
            <p:cNvPr id="204" name="Picture 1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3989" y="626745"/>
              <a:ext cx="938925" cy="636120"/>
            </a:xfrm>
            <a:prstGeom prst="rect">
              <a:avLst/>
            </a:prstGeom>
          </p:spPr>
        </p:pic>
      </p:grpSp>
      <p:pic>
        <p:nvPicPr>
          <p:cNvPr id="207" name="Picture 89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868" y="628811"/>
            <a:ext cx="859536" cy="585216"/>
          </a:xfrm>
          <a:prstGeom prst="rect">
            <a:avLst/>
          </a:prstGeom>
        </p:spPr>
      </p:pic>
      <p:pic>
        <p:nvPicPr>
          <p:cNvPr id="208" name="Picture 70" descr="cloudx_plai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11" y="1127317"/>
            <a:ext cx="1030862" cy="698409"/>
          </a:xfrm>
          <a:prstGeom prst="rect">
            <a:avLst/>
          </a:prstGeom>
        </p:spPr>
      </p:pic>
      <p:grpSp>
        <p:nvGrpSpPr>
          <p:cNvPr id="211" name="群組 210"/>
          <p:cNvGrpSpPr/>
          <p:nvPr/>
        </p:nvGrpSpPr>
        <p:grpSpPr>
          <a:xfrm>
            <a:off x="11356038" y="3245663"/>
            <a:ext cx="2306653" cy="2382303"/>
            <a:chOff x="11356038" y="3245663"/>
            <a:chExt cx="2306653" cy="2382303"/>
          </a:xfrm>
        </p:grpSpPr>
        <p:sp>
          <p:nvSpPr>
            <p:cNvPr id="213" name="&quot;No&quot; Symbol 77"/>
            <p:cNvSpPr/>
            <p:nvPr/>
          </p:nvSpPr>
          <p:spPr>
            <a:xfrm>
              <a:off x="11356038" y="3245663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&quot;No&quot; Symbol 77"/>
            <p:cNvSpPr/>
            <p:nvPr/>
          </p:nvSpPr>
          <p:spPr>
            <a:xfrm>
              <a:off x="11844062" y="5291638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&quot;No&quot; Symbol 77"/>
            <p:cNvSpPr/>
            <p:nvPr/>
          </p:nvSpPr>
          <p:spPr>
            <a:xfrm>
              <a:off x="12597532" y="5306812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&quot;No&quot; Symbol 77"/>
            <p:cNvSpPr/>
            <p:nvPr/>
          </p:nvSpPr>
          <p:spPr>
            <a:xfrm>
              <a:off x="13341537" y="5296726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TextBox 7"/>
          <p:cNvSpPr txBox="1"/>
          <p:nvPr/>
        </p:nvSpPr>
        <p:spPr>
          <a:xfrm>
            <a:off x="901566" y="6362952"/>
            <a:ext cx="45984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accent3"/>
                </a:solidFill>
              </a:rPr>
              <a:t>Source: IDG,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" y="1284079"/>
            <a:ext cx="82391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DDoS</a:t>
            </a:r>
            <a:r>
              <a:rPr lang="en-US" altLang="zh-TW" dirty="0" smtClean="0"/>
              <a:t> </a:t>
            </a:r>
            <a:r>
              <a:rPr lang="zh-TW" altLang="en-US" dirty="0" smtClean="0"/>
              <a:t>攻擊</a:t>
            </a:r>
            <a:r>
              <a:rPr lang="zh-TW" altLang="en-US" dirty="0"/>
              <a:t>類型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(2)</a:t>
            </a:r>
            <a:endParaRPr lang="en-US" dirty="0"/>
          </a:p>
        </p:txBody>
      </p:sp>
      <p:cxnSp>
        <p:nvCxnSpPr>
          <p:cNvPr id="74" name="Straight Connector 149"/>
          <p:cNvCxnSpPr/>
          <p:nvPr/>
        </p:nvCxnSpPr>
        <p:spPr>
          <a:xfrm flipH="1">
            <a:off x="10218845" y="4359725"/>
            <a:ext cx="1306139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49"/>
          <p:cNvCxnSpPr/>
          <p:nvPr/>
        </p:nvCxnSpPr>
        <p:spPr>
          <a:xfrm flipV="1">
            <a:off x="10218845" y="4353660"/>
            <a:ext cx="0" cy="638352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63"/>
          <p:cNvGrpSpPr/>
          <p:nvPr/>
        </p:nvGrpSpPr>
        <p:grpSpPr>
          <a:xfrm>
            <a:off x="11527095" y="4361997"/>
            <a:ext cx="1999380" cy="947087"/>
            <a:chOff x="10111179" y="4884149"/>
            <a:chExt cx="1999380" cy="947087"/>
          </a:xfrm>
        </p:grpSpPr>
        <p:cxnSp>
          <p:nvCxnSpPr>
            <p:cNvPr id="77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63"/>
          <p:cNvGrpSpPr/>
          <p:nvPr/>
        </p:nvGrpSpPr>
        <p:grpSpPr>
          <a:xfrm>
            <a:off x="11524823" y="4359725"/>
            <a:ext cx="1999380" cy="947087"/>
            <a:chOff x="10111179" y="4884149"/>
            <a:chExt cx="1999380" cy="947087"/>
          </a:xfrm>
        </p:grpSpPr>
        <p:cxnSp>
          <p:nvCxnSpPr>
            <p:cNvPr id="89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149"/>
          <p:cNvCxnSpPr/>
          <p:nvPr/>
        </p:nvCxnSpPr>
        <p:spPr>
          <a:xfrm flipV="1">
            <a:off x="11487491" y="1685911"/>
            <a:ext cx="0" cy="2673909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12"/>
          <p:cNvGrpSpPr/>
          <p:nvPr/>
        </p:nvGrpSpPr>
        <p:grpSpPr>
          <a:xfrm>
            <a:off x="10640796" y="1227675"/>
            <a:ext cx="884027" cy="3145794"/>
            <a:chOff x="6301691" y="1172321"/>
            <a:chExt cx="884027" cy="3145794"/>
          </a:xfrm>
        </p:grpSpPr>
        <p:grpSp>
          <p:nvGrpSpPr>
            <p:cNvPr id="97" name="Group 135"/>
            <p:cNvGrpSpPr/>
            <p:nvPr/>
          </p:nvGrpSpPr>
          <p:grpSpPr>
            <a:xfrm>
              <a:off x="6301691" y="1172321"/>
              <a:ext cx="668443" cy="388924"/>
              <a:chOff x="9081476" y="1518696"/>
              <a:chExt cx="668443" cy="388924"/>
            </a:xfrm>
          </p:grpSpPr>
          <p:cxnSp>
            <p:nvCxnSpPr>
              <p:cNvPr id="101" name="Straight Connector 136"/>
              <p:cNvCxnSpPr/>
              <p:nvPr/>
            </p:nvCxnSpPr>
            <p:spPr>
              <a:xfrm>
                <a:off x="9094152" y="1518696"/>
                <a:ext cx="0" cy="3818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37"/>
              <p:cNvCxnSpPr/>
              <p:nvPr/>
            </p:nvCxnSpPr>
            <p:spPr>
              <a:xfrm>
                <a:off x="9081476" y="1907620"/>
                <a:ext cx="66844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138"/>
            <p:cNvCxnSpPr>
              <a:endCxn id="103" idx="0"/>
            </p:cNvCxnSpPr>
            <p:nvPr/>
          </p:nvCxnSpPr>
          <p:spPr>
            <a:xfrm>
              <a:off x="7180957" y="1678553"/>
              <a:ext cx="4761" cy="13388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39"/>
            <p:cNvCxnSpPr>
              <a:stCxn id="103" idx="2"/>
            </p:cNvCxnSpPr>
            <p:nvPr/>
          </p:nvCxnSpPr>
          <p:spPr>
            <a:xfrm flipH="1">
              <a:off x="7180957" y="3658808"/>
              <a:ext cx="4761" cy="65930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6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38" y="3072765"/>
            <a:ext cx="761370" cy="641397"/>
          </a:xfrm>
          <a:prstGeom prst="rect">
            <a:avLst/>
          </a:prstGeom>
        </p:spPr>
      </p:pic>
      <p:sp>
        <p:nvSpPr>
          <p:cNvPr id="105" name="TextBox 73"/>
          <p:cNvSpPr txBox="1"/>
          <p:nvPr/>
        </p:nvSpPr>
        <p:spPr>
          <a:xfrm>
            <a:off x="12303512" y="564065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</a:rPr>
              <a:t>DNS</a:t>
            </a:r>
            <a:r>
              <a:rPr lang="en-US" sz="1200" dirty="0" smtClean="0">
                <a:solidFill>
                  <a:schemeClr val="bg1"/>
                </a:solidFill>
              </a:rPr>
              <a:t> Apps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06" name="Group 78"/>
          <p:cNvGrpSpPr/>
          <p:nvPr/>
        </p:nvGrpSpPr>
        <p:grpSpPr>
          <a:xfrm>
            <a:off x="10132090" y="1942277"/>
            <a:ext cx="387670" cy="888410"/>
            <a:chOff x="5363206" y="1741221"/>
            <a:chExt cx="532564" cy="1313029"/>
          </a:xfrm>
        </p:grpSpPr>
        <p:pic>
          <p:nvPicPr>
            <p:cNvPr id="107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08" name="TextBox 80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09" name="Group 81"/>
          <p:cNvGrpSpPr/>
          <p:nvPr/>
        </p:nvGrpSpPr>
        <p:grpSpPr>
          <a:xfrm>
            <a:off x="10745187" y="1942277"/>
            <a:ext cx="387670" cy="888410"/>
            <a:chOff x="5363206" y="1741221"/>
            <a:chExt cx="532564" cy="1313029"/>
          </a:xfrm>
        </p:grpSpPr>
        <p:pic>
          <p:nvPicPr>
            <p:cNvPr id="110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11" name="TextBox 83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12" name="Group 84"/>
          <p:cNvGrpSpPr/>
          <p:nvPr/>
        </p:nvGrpSpPr>
        <p:grpSpPr>
          <a:xfrm>
            <a:off x="11358284" y="1942277"/>
            <a:ext cx="387670" cy="888410"/>
            <a:chOff x="5363206" y="1741221"/>
            <a:chExt cx="532564" cy="1313029"/>
          </a:xfrm>
        </p:grpSpPr>
        <p:pic>
          <p:nvPicPr>
            <p:cNvPr id="125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26" name="TextBox 86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27" name="Group 87"/>
          <p:cNvGrpSpPr/>
          <p:nvPr/>
        </p:nvGrpSpPr>
        <p:grpSpPr>
          <a:xfrm>
            <a:off x="11971381" y="1942277"/>
            <a:ext cx="387670" cy="888410"/>
            <a:chOff x="5363206" y="1741221"/>
            <a:chExt cx="532564" cy="1313029"/>
          </a:xfrm>
        </p:grpSpPr>
        <p:pic>
          <p:nvPicPr>
            <p:cNvPr id="128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66" name="TextBox 89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76" name="Group 90"/>
          <p:cNvGrpSpPr/>
          <p:nvPr/>
        </p:nvGrpSpPr>
        <p:grpSpPr>
          <a:xfrm>
            <a:off x="12584479" y="1942277"/>
            <a:ext cx="387670" cy="888410"/>
            <a:chOff x="5363206" y="1741221"/>
            <a:chExt cx="532564" cy="1313029"/>
          </a:xfrm>
        </p:grpSpPr>
        <p:pic>
          <p:nvPicPr>
            <p:cNvPr id="177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78" name="TextBox 92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sp>
        <p:nvSpPr>
          <p:cNvPr id="179" name="Rounded Rectangle 94"/>
          <p:cNvSpPr/>
          <p:nvPr/>
        </p:nvSpPr>
        <p:spPr>
          <a:xfrm>
            <a:off x="11725670" y="4194569"/>
            <a:ext cx="2012428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DMZ</a:t>
            </a:r>
            <a:endParaRPr lang="en-US" sz="1200" dirty="0"/>
          </a:p>
        </p:txBody>
      </p:sp>
      <p:pic>
        <p:nvPicPr>
          <p:cNvPr id="182" name="Picture 100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38" y="5234023"/>
            <a:ext cx="644109" cy="436384"/>
          </a:xfrm>
          <a:prstGeom prst="rect">
            <a:avLst/>
          </a:prstGeom>
        </p:spPr>
      </p:pic>
      <p:pic>
        <p:nvPicPr>
          <p:cNvPr id="183" name="Picture 101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055" y="5234023"/>
            <a:ext cx="644109" cy="436384"/>
          </a:xfrm>
          <a:prstGeom prst="rect">
            <a:avLst/>
          </a:prstGeom>
        </p:spPr>
      </p:pic>
      <p:pic>
        <p:nvPicPr>
          <p:cNvPr id="184" name="Picture 102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60" y="5234023"/>
            <a:ext cx="644109" cy="436384"/>
          </a:xfrm>
          <a:prstGeom prst="rect">
            <a:avLst/>
          </a:prstGeom>
        </p:spPr>
      </p:pic>
      <p:grpSp>
        <p:nvGrpSpPr>
          <p:cNvPr id="186" name="Group 62"/>
          <p:cNvGrpSpPr/>
          <p:nvPr/>
        </p:nvGrpSpPr>
        <p:grpSpPr>
          <a:xfrm>
            <a:off x="12375191" y="3051346"/>
            <a:ext cx="605445" cy="456168"/>
            <a:chOff x="8379016" y="2140284"/>
            <a:chExt cx="695074" cy="523698"/>
          </a:xfrm>
        </p:grpSpPr>
        <p:sp>
          <p:nvSpPr>
            <p:cNvPr id="187" name="Rounded Rectangle 74"/>
            <p:cNvSpPr/>
            <p:nvPr/>
          </p:nvSpPr>
          <p:spPr>
            <a:xfrm>
              <a:off x="8379016" y="2140284"/>
              <a:ext cx="695074" cy="523698"/>
            </a:xfrm>
            <a:prstGeom prst="roundRect">
              <a:avLst>
                <a:gd name="adj" fmla="val 12293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8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839" y="2221670"/>
              <a:ext cx="378512" cy="377480"/>
            </a:xfrm>
            <a:prstGeom prst="rect">
              <a:avLst/>
            </a:prstGeom>
          </p:spPr>
        </p:pic>
      </p:grpSp>
      <p:sp>
        <p:nvSpPr>
          <p:cNvPr id="190" name="Rounded Rectangle 144"/>
          <p:cNvSpPr/>
          <p:nvPr/>
        </p:nvSpPr>
        <p:spPr>
          <a:xfrm>
            <a:off x="9357744" y="4221864"/>
            <a:ext cx="2006075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Internal LAN</a:t>
            </a:r>
          </a:p>
        </p:txBody>
      </p:sp>
      <p:pic>
        <p:nvPicPr>
          <p:cNvPr id="191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5106350"/>
            <a:ext cx="859536" cy="585216"/>
          </a:xfrm>
          <a:prstGeom prst="rect">
            <a:avLst/>
          </a:prstGeom>
        </p:spPr>
      </p:pic>
      <p:pic>
        <p:nvPicPr>
          <p:cNvPr id="192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66" y="5109740"/>
            <a:ext cx="859536" cy="585216"/>
          </a:xfrm>
          <a:prstGeom prst="rect">
            <a:avLst/>
          </a:prstGeom>
        </p:spPr>
      </p:pic>
      <p:pic>
        <p:nvPicPr>
          <p:cNvPr id="193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2" y="5112012"/>
            <a:ext cx="859536" cy="585216"/>
          </a:xfrm>
          <a:prstGeom prst="rect">
            <a:avLst/>
          </a:prstGeom>
        </p:spPr>
      </p:pic>
      <p:pic>
        <p:nvPicPr>
          <p:cNvPr id="194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79" y="590011"/>
            <a:ext cx="746448" cy="505718"/>
          </a:xfrm>
          <a:prstGeom prst="rect">
            <a:avLst/>
          </a:prstGeom>
        </p:spPr>
      </p:pic>
      <p:grpSp>
        <p:nvGrpSpPr>
          <p:cNvPr id="195" name="Group 129"/>
          <p:cNvGrpSpPr/>
          <p:nvPr/>
        </p:nvGrpSpPr>
        <p:grpSpPr>
          <a:xfrm>
            <a:off x="12882481" y="810091"/>
            <a:ext cx="172077" cy="172077"/>
            <a:chOff x="12593373" y="2002525"/>
            <a:chExt cx="423952" cy="423952"/>
          </a:xfrm>
        </p:grpSpPr>
        <p:sp>
          <p:nvSpPr>
            <p:cNvPr id="196" name="Oval 130"/>
            <p:cNvSpPr/>
            <p:nvPr/>
          </p:nvSpPr>
          <p:spPr>
            <a:xfrm>
              <a:off x="12593373" y="2002525"/>
              <a:ext cx="423952" cy="4239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L-Shape 131"/>
            <p:cNvSpPr/>
            <p:nvPr/>
          </p:nvSpPr>
          <p:spPr>
            <a:xfrm rot="2464252" flipH="1">
              <a:off x="12733948" y="2100230"/>
              <a:ext cx="142802" cy="198662"/>
            </a:xfrm>
            <a:prstGeom prst="corner">
              <a:avLst>
                <a:gd name="adj1" fmla="val 38257"/>
                <a:gd name="adj2" fmla="val 4339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47"/>
          <p:cNvGrpSpPr/>
          <p:nvPr/>
        </p:nvGrpSpPr>
        <p:grpSpPr>
          <a:xfrm flipH="1">
            <a:off x="11705421" y="1186949"/>
            <a:ext cx="668443" cy="388924"/>
            <a:chOff x="9081476" y="1518696"/>
            <a:chExt cx="668443" cy="388924"/>
          </a:xfrm>
        </p:grpSpPr>
        <p:cxnSp>
          <p:nvCxnSpPr>
            <p:cNvPr id="199" name="Straight Connector 148"/>
            <p:cNvCxnSpPr/>
            <p:nvPr/>
          </p:nvCxnSpPr>
          <p:spPr>
            <a:xfrm>
              <a:off x="9094152" y="1518696"/>
              <a:ext cx="0" cy="381894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49"/>
            <p:cNvCxnSpPr/>
            <p:nvPr/>
          </p:nvCxnSpPr>
          <p:spPr>
            <a:xfrm>
              <a:off x="9081476" y="1907620"/>
              <a:ext cx="668443" cy="0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8"/>
          <p:cNvGrpSpPr/>
          <p:nvPr/>
        </p:nvGrpSpPr>
        <p:grpSpPr>
          <a:xfrm>
            <a:off x="9694918" y="595379"/>
            <a:ext cx="1406765" cy="682114"/>
            <a:chOff x="5366149" y="580751"/>
            <a:chExt cx="1406765" cy="682114"/>
          </a:xfrm>
        </p:grpSpPr>
        <p:pic>
          <p:nvPicPr>
            <p:cNvPr id="202" name="Picture 1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149" y="580751"/>
              <a:ext cx="746448" cy="505719"/>
            </a:xfrm>
            <a:prstGeom prst="rect">
              <a:avLst/>
            </a:prstGeom>
          </p:spPr>
        </p:pic>
        <p:grpSp>
          <p:nvGrpSpPr>
            <p:cNvPr id="203" name="Group 122"/>
            <p:cNvGrpSpPr/>
            <p:nvPr/>
          </p:nvGrpSpPr>
          <p:grpSpPr>
            <a:xfrm>
              <a:off x="5630682" y="776665"/>
              <a:ext cx="232098" cy="236791"/>
              <a:chOff x="7423748" y="881185"/>
              <a:chExt cx="486370" cy="496202"/>
            </a:xfrm>
          </p:grpSpPr>
          <p:sp>
            <p:nvSpPr>
              <p:cNvPr id="205" name="Isosceles Triangle 127"/>
              <p:cNvSpPr/>
              <p:nvPr/>
            </p:nvSpPr>
            <p:spPr>
              <a:xfrm>
                <a:off x="7423748" y="881185"/>
                <a:ext cx="486370" cy="41928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128"/>
              <p:cNvSpPr txBox="1"/>
              <p:nvPr/>
            </p:nvSpPr>
            <p:spPr>
              <a:xfrm>
                <a:off x="7450814" y="893672"/>
                <a:ext cx="454644" cy="48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  <p:pic>
          <p:nvPicPr>
            <p:cNvPr id="204" name="Picture 1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3989" y="626745"/>
              <a:ext cx="938925" cy="636120"/>
            </a:xfrm>
            <a:prstGeom prst="rect">
              <a:avLst/>
            </a:prstGeom>
          </p:spPr>
        </p:pic>
      </p:grpSp>
      <p:pic>
        <p:nvPicPr>
          <p:cNvPr id="207" name="Picture 89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868" y="628811"/>
            <a:ext cx="859536" cy="585216"/>
          </a:xfrm>
          <a:prstGeom prst="rect">
            <a:avLst/>
          </a:prstGeom>
        </p:spPr>
      </p:pic>
      <p:pic>
        <p:nvPicPr>
          <p:cNvPr id="208" name="Picture 70" descr="cloudx_plai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11" y="1127317"/>
            <a:ext cx="1030862" cy="698409"/>
          </a:xfrm>
          <a:prstGeom prst="rect">
            <a:avLst/>
          </a:prstGeom>
        </p:spPr>
      </p:pic>
      <p:grpSp>
        <p:nvGrpSpPr>
          <p:cNvPr id="211" name="群組 210"/>
          <p:cNvGrpSpPr/>
          <p:nvPr/>
        </p:nvGrpSpPr>
        <p:grpSpPr>
          <a:xfrm>
            <a:off x="11356038" y="3245663"/>
            <a:ext cx="2306653" cy="2382303"/>
            <a:chOff x="11356038" y="3245663"/>
            <a:chExt cx="2306653" cy="2382303"/>
          </a:xfrm>
        </p:grpSpPr>
        <p:sp>
          <p:nvSpPr>
            <p:cNvPr id="213" name="&quot;No&quot; Symbol 77"/>
            <p:cNvSpPr/>
            <p:nvPr/>
          </p:nvSpPr>
          <p:spPr>
            <a:xfrm>
              <a:off x="11356038" y="3245663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&quot;No&quot; Symbol 77"/>
            <p:cNvSpPr/>
            <p:nvPr/>
          </p:nvSpPr>
          <p:spPr>
            <a:xfrm>
              <a:off x="11844062" y="5291638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&quot;No&quot; Symbol 77"/>
            <p:cNvSpPr/>
            <p:nvPr/>
          </p:nvSpPr>
          <p:spPr>
            <a:xfrm>
              <a:off x="12597532" y="5306812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&quot;No&quot; Symbol 77"/>
            <p:cNvSpPr/>
            <p:nvPr/>
          </p:nvSpPr>
          <p:spPr>
            <a:xfrm>
              <a:off x="13341537" y="5296726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TextBox 7"/>
          <p:cNvSpPr txBox="1"/>
          <p:nvPr/>
        </p:nvSpPr>
        <p:spPr>
          <a:xfrm>
            <a:off x="901566" y="6867928"/>
            <a:ext cx="45984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chemeClr val="accent3"/>
                </a:solidFill>
              </a:rPr>
              <a:t>Source: IDG,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7" y="1377895"/>
            <a:ext cx="5512882" cy="53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DDoS</a:t>
            </a:r>
            <a:r>
              <a:rPr lang="en-US" altLang="zh-TW" dirty="0" smtClean="0"/>
              <a:t> </a:t>
            </a:r>
            <a:r>
              <a:rPr lang="zh-TW" altLang="en-US" dirty="0" smtClean="0"/>
              <a:t>攻擊目標分析</a:t>
            </a:r>
            <a:endParaRPr lang="en-US" dirty="0"/>
          </a:p>
        </p:txBody>
      </p:sp>
      <p:cxnSp>
        <p:nvCxnSpPr>
          <p:cNvPr id="74" name="Straight Connector 149"/>
          <p:cNvCxnSpPr/>
          <p:nvPr/>
        </p:nvCxnSpPr>
        <p:spPr>
          <a:xfrm flipH="1">
            <a:off x="10218845" y="4359725"/>
            <a:ext cx="1306139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49"/>
          <p:cNvCxnSpPr/>
          <p:nvPr/>
        </p:nvCxnSpPr>
        <p:spPr>
          <a:xfrm flipV="1">
            <a:off x="10218845" y="4353660"/>
            <a:ext cx="0" cy="638352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63"/>
          <p:cNvGrpSpPr/>
          <p:nvPr/>
        </p:nvGrpSpPr>
        <p:grpSpPr>
          <a:xfrm>
            <a:off x="11527095" y="4361997"/>
            <a:ext cx="1999380" cy="947087"/>
            <a:chOff x="10111179" y="4884149"/>
            <a:chExt cx="1999380" cy="947087"/>
          </a:xfrm>
        </p:grpSpPr>
        <p:cxnSp>
          <p:nvCxnSpPr>
            <p:cNvPr id="77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63"/>
          <p:cNvGrpSpPr/>
          <p:nvPr/>
        </p:nvGrpSpPr>
        <p:grpSpPr>
          <a:xfrm>
            <a:off x="11524823" y="4359725"/>
            <a:ext cx="1999380" cy="947087"/>
            <a:chOff x="10111179" y="4884149"/>
            <a:chExt cx="1999380" cy="947087"/>
          </a:xfrm>
        </p:grpSpPr>
        <p:cxnSp>
          <p:nvCxnSpPr>
            <p:cNvPr id="89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149"/>
          <p:cNvCxnSpPr/>
          <p:nvPr/>
        </p:nvCxnSpPr>
        <p:spPr>
          <a:xfrm flipV="1">
            <a:off x="11487491" y="1685911"/>
            <a:ext cx="0" cy="2673909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12"/>
          <p:cNvGrpSpPr/>
          <p:nvPr/>
        </p:nvGrpSpPr>
        <p:grpSpPr>
          <a:xfrm>
            <a:off x="10640796" y="1227675"/>
            <a:ext cx="884027" cy="3145794"/>
            <a:chOff x="6301691" y="1172321"/>
            <a:chExt cx="884027" cy="3145794"/>
          </a:xfrm>
        </p:grpSpPr>
        <p:grpSp>
          <p:nvGrpSpPr>
            <p:cNvPr id="97" name="Group 135"/>
            <p:cNvGrpSpPr/>
            <p:nvPr/>
          </p:nvGrpSpPr>
          <p:grpSpPr>
            <a:xfrm>
              <a:off x="6301691" y="1172321"/>
              <a:ext cx="668443" cy="388924"/>
              <a:chOff x="9081476" y="1518696"/>
              <a:chExt cx="668443" cy="388924"/>
            </a:xfrm>
          </p:grpSpPr>
          <p:cxnSp>
            <p:nvCxnSpPr>
              <p:cNvPr id="101" name="Straight Connector 136"/>
              <p:cNvCxnSpPr/>
              <p:nvPr/>
            </p:nvCxnSpPr>
            <p:spPr>
              <a:xfrm>
                <a:off x="9094152" y="1518696"/>
                <a:ext cx="0" cy="3818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37"/>
              <p:cNvCxnSpPr/>
              <p:nvPr/>
            </p:nvCxnSpPr>
            <p:spPr>
              <a:xfrm>
                <a:off x="9081476" y="1907620"/>
                <a:ext cx="66844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138"/>
            <p:cNvCxnSpPr>
              <a:endCxn id="103" idx="0"/>
            </p:cNvCxnSpPr>
            <p:nvPr/>
          </p:nvCxnSpPr>
          <p:spPr>
            <a:xfrm>
              <a:off x="7180957" y="1678553"/>
              <a:ext cx="4761" cy="13388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39"/>
            <p:cNvCxnSpPr>
              <a:stCxn id="103" idx="2"/>
            </p:cNvCxnSpPr>
            <p:nvPr/>
          </p:nvCxnSpPr>
          <p:spPr>
            <a:xfrm flipH="1">
              <a:off x="7180957" y="3658808"/>
              <a:ext cx="4761" cy="65930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6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38" y="3072765"/>
            <a:ext cx="761370" cy="641397"/>
          </a:xfrm>
          <a:prstGeom prst="rect">
            <a:avLst/>
          </a:prstGeom>
        </p:spPr>
      </p:pic>
      <p:sp>
        <p:nvSpPr>
          <p:cNvPr id="105" name="TextBox 73"/>
          <p:cNvSpPr txBox="1"/>
          <p:nvPr/>
        </p:nvSpPr>
        <p:spPr>
          <a:xfrm>
            <a:off x="12303512" y="564065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</a:rPr>
              <a:t>DNS</a:t>
            </a:r>
            <a:r>
              <a:rPr lang="en-US" sz="1200" dirty="0" smtClean="0">
                <a:solidFill>
                  <a:schemeClr val="bg1"/>
                </a:solidFill>
              </a:rPr>
              <a:t> Apps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06" name="Group 78"/>
          <p:cNvGrpSpPr/>
          <p:nvPr/>
        </p:nvGrpSpPr>
        <p:grpSpPr>
          <a:xfrm>
            <a:off x="10132090" y="1942277"/>
            <a:ext cx="387670" cy="888410"/>
            <a:chOff x="5363206" y="1741221"/>
            <a:chExt cx="532564" cy="1313029"/>
          </a:xfrm>
        </p:grpSpPr>
        <p:pic>
          <p:nvPicPr>
            <p:cNvPr id="107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08" name="TextBox 80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09" name="Group 81"/>
          <p:cNvGrpSpPr/>
          <p:nvPr/>
        </p:nvGrpSpPr>
        <p:grpSpPr>
          <a:xfrm>
            <a:off x="10745187" y="1942277"/>
            <a:ext cx="387670" cy="888410"/>
            <a:chOff x="5363206" y="1741221"/>
            <a:chExt cx="532564" cy="1313029"/>
          </a:xfrm>
        </p:grpSpPr>
        <p:pic>
          <p:nvPicPr>
            <p:cNvPr id="110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11" name="TextBox 83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12" name="Group 84"/>
          <p:cNvGrpSpPr/>
          <p:nvPr/>
        </p:nvGrpSpPr>
        <p:grpSpPr>
          <a:xfrm>
            <a:off x="11358284" y="1942277"/>
            <a:ext cx="387670" cy="888410"/>
            <a:chOff x="5363206" y="1741221"/>
            <a:chExt cx="532564" cy="1313029"/>
          </a:xfrm>
        </p:grpSpPr>
        <p:pic>
          <p:nvPicPr>
            <p:cNvPr id="125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26" name="TextBox 86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27" name="Group 87"/>
          <p:cNvGrpSpPr/>
          <p:nvPr/>
        </p:nvGrpSpPr>
        <p:grpSpPr>
          <a:xfrm>
            <a:off x="11971381" y="1942277"/>
            <a:ext cx="387670" cy="888410"/>
            <a:chOff x="5363206" y="1741221"/>
            <a:chExt cx="532564" cy="1313029"/>
          </a:xfrm>
        </p:grpSpPr>
        <p:pic>
          <p:nvPicPr>
            <p:cNvPr id="128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66" name="TextBox 89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76" name="Group 90"/>
          <p:cNvGrpSpPr/>
          <p:nvPr/>
        </p:nvGrpSpPr>
        <p:grpSpPr>
          <a:xfrm>
            <a:off x="12584479" y="1942277"/>
            <a:ext cx="387670" cy="888410"/>
            <a:chOff x="5363206" y="1741221"/>
            <a:chExt cx="532564" cy="1313029"/>
          </a:xfrm>
        </p:grpSpPr>
        <p:pic>
          <p:nvPicPr>
            <p:cNvPr id="177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78" name="TextBox 92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sp>
        <p:nvSpPr>
          <p:cNvPr id="179" name="Rounded Rectangle 94"/>
          <p:cNvSpPr/>
          <p:nvPr/>
        </p:nvSpPr>
        <p:spPr>
          <a:xfrm>
            <a:off x="11725670" y="4194569"/>
            <a:ext cx="2012428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DMZ</a:t>
            </a:r>
            <a:endParaRPr lang="en-US" sz="1200" dirty="0"/>
          </a:p>
        </p:txBody>
      </p:sp>
      <p:pic>
        <p:nvPicPr>
          <p:cNvPr id="182" name="Picture 100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38" y="5234023"/>
            <a:ext cx="644109" cy="436384"/>
          </a:xfrm>
          <a:prstGeom prst="rect">
            <a:avLst/>
          </a:prstGeom>
        </p:spPr>
      </p:pic>
      <p:pic>
        <p:nvPicPr>
          <p:cNvPr id="183" name="Picture 101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055" y="5234023"/>
            <a:ext cx="644109" cy="436384"/>
          </a:xfrm>
          <a:prstGeom prst="rect">
            <a:avLst/>
          </a:prstGeom>
        </p:spPr>
      </p:pic>
      <p:pic>
        <p:nvPicPr>
          <p:cNvPr id="184" name="Picture 102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60" y="5234023"/>
            <a:ext cx="644109" cy="436384"/>
          </a:xfrm>
          <a:prstGeom prst="rect">
            <a:avLst/>
          </a:prstGeom>
        </p:spPr>
      </p:pic>
      <p:grpSp>
        <p:nvGrpSpPr>
          <p:cNvPr id="186" name="Group 62"/>
          <p:cNvGrpSpPr/>
          <p:nvPr/>
        </p:nvGrpSpPr>
        <p:grpSpPr>
          <a:xfrm>
            <a:off x="12375191" y="3051346"/>
            <a:ext cx="605445" cy="456168"/>
            <a:chOff x="8379016" y="2140284"/>
            <a:chExt cx="695074" cy="523698"/>
          </a:xfrm>
        </p:grpSpPr>
        <p:sp>
          <p:nvSpPr>
            <p:cNvPr id="187" name="Rounded Rectangle 74"/>
            <p:cNvSpPr/>
            <p:nvPr/>
          </p:nvSpPr>
          <p:spPr>
            <a:xfrm>
              <a:off x="8379016" y="2140284"/>
              <a:ext cx="695074" cy="523698"/>
            </a:xfrm>
            <a:prstGeom prst="roundRect">
              <a:avLst>
                <a:gd name="adj" fmla="val 12293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8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839" y="2221670"/>
              <a:ext cx="378512" cy="377480"/>
            </a:xfrm>
            <a:prstGeom prst="rect">
              <a:avLst/>
            </a:prstGeom>
          </p:spPr>
        </p:pic>
      </p:grpSp>
      <p:sp>
        <p:nvSpPr>
          <p:cNvPr id="190" name="Rounded Rectangle 144"/>
          <p:cNvSpPr/>
          <p:nvPr/>
        </p:nvSpPr>
        <p:spPr>
          <a:xfrm>
            <a:off x="9357744" y="4221864"/>
            <a:ext cx="2006075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Internal LAN</a:t>
            </a:r>
          </a:p>
        </p:txBody>
      </p:sp>
      <p:pic>
        <p:nvPicPr>
          <p:cNvPr id="191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5106350"/>
            <a:ext cx="859536" cy="585216"/>
          </a:xfrm>
          <a:prstGeom prst="rect">
            <a:avLst/>
          </a:prstGeom>
        </p:spPr>
      </p:pic>
      <p:pic>
        <p:nvPicPr>
          <p:cNvPr id="192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66" y="5109740"/>
            <a:ext cx="859536" cy="585216"/>
          </a:xfrm>
          <a:prstGeom prst="rect">
            <a:avLst/>
          </a:prstGeom>
        </p:spPr>
      </p:pic>
      <p:pic>
        <p:nvPicPr>
          <p:cNvPr id="193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2" y="5112012"/>
            <a:ext cx="859536" cy="585216"/>
          </a:xfrm>
          <a:prstGeom prst="rect">
            <a:avLst/>
          </a:prstGeom>
        </p:spPr>
      </p:pic>
      <p:pic>
        <p:nvPicPr>
          <p:cNvPr id="194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79" y="590011"/>
            <a:ext cx="746448" cy="505718"/>
          </a:xfrm>
          <a:prstGeom prst="rect">
            <a:avLst/>
          </a:prstGeom>
        </p:spPr>
      </p:pic>
      <p:grpSp>
        <p:nvGrpSpPr>
          <p:cNvPr id="195" name="Group 129"/>
          <p:cNvGrpSpPr/>
          <p:nvPr/>
        </p:nvGrpSpPr>
        <p:grpSpPr>
          <a:xfrm>
            <a:off x="12882481" y="810091"/>
            <a:ext cx="172077" cy="172077"/>
            <a:chOff x="12593373" y="2002525"/>
            <a:chExt cx="423952" cy="423952"/>
          </a:xfrm>
        </p:grpSpPr>
        <p:sp>
          <p:nvSpPr>
            <p:cNvPr id="196" name="Oval 130"/>
            <p:cNvSpPr/>
            <p:nvPr/>
          </p:nvSpPr>
          <p:spPr>
            <a:xfrm>
              <a:off x="12593373" y="2002525"/>
              <a:ext cx="423952" cy="4239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L-Shape 131"/>
            <p:cNvSpPr/>
            <p:nvPr/>
          </p:nvSpPr>
          <p:spPr>
            <a:xfrm rot="2464252" flipH="1">
              <a:off x="12733948" y="2100230"/>
              <a:ext cx="142802" cy="198662"/>
            </a:xfrm>
            <a:prstGeom prst="corner">
              <a:avLst>
                <a:gd name="adj1" fmla="val 38257"/>
                <a:gd name="adj2" fmla="val 4339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47"/>
          <p:cNvGrpSpPr/>
          <p:nvPr/>
        </p:nvGrpSpPr>
        <p:grpSpPr>
          <a:xfrm flipH="1">
            <a:off x="11705421" y="1186949"/>
            <a:ext cx="668443" cy="388924"/>
            <a:chOff x="9081476" y="1518696"/>
            <a:chExt cx="668443" cy="388924"/>
          </a:xfrm>
        </p:grpSpPr>
        <p:cxnSp>
          <p:nvCxnSpPr>
            <p:cNvPr id="199" name="Straight Connector 148"/>
            <p:cNvCxnSpPr/>
            <p:nvPr/>
          </p:nvCxnSpPr>
          <p:spPr>
            <a:xfrm>
              <a:off x="9094152" y="1518696"/>
              <a:ext cx="0" cy="381894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49"/>
            <p:cNvCxnSpPr/>
            <p:nvPr/>
          </p:nvCxnSpPr>
          <p:spPr>
            <a:xfrm>
              <a:off x="9081476" y="1907620"/>
              <a:ext cx="668443" cy="0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8"/>
          <p:cNvGrpSpPr/>
          <p:nvPr/>
        </p:nvGrpSpPr>
        <p:grpSpPr>
          <a:xfrm>
            <a:off x="9694918" y="595379"/>
            <a:ext cx="1406765" cy="682114"/>
            <a:chOff x="5366149" y="580751"/>
            <a:chExt cx="1406765" cy="682114"/>
          </a:xfrm>
        </p:grpSpPr>
        <p:pic>
          <p:nvPicPr>
            <p:cNvPr id="202" name="Picture 1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149" y="580751"/>
              <a:ext cx="746448" cy="505719"/>
            </a:xfrm>
            <a:prstGeom prst="rect">
              <a:avLst/>
            </a:prstGeom>
          </p:spPr>
        </p:pic>
        <p:grpSp>
          <p:nvGrpSpPr>
            <p:cNvPr id="203" name="Group 122"/>
            <p:cNvGrpSpPr/>
            <p:nvPr/>
          </p:nvGrpSpPr>
          <p:grpSpPr>
            <a:xfrm>
              <a:off x="5630682" y="776665"/>
              <a:ext cx="232098" cy="236791"/>
              <a:chOff x="7423748" y="881185"/>
              <a:chExt cx="486370" cy="496202"/>
            </a:xfrm>
          </p:grpSpPr>
          <p:sp>
            <p:nvSpPr>
              <p:cNvPr id="205" name="Isosceles Triangle 127"/>
              <p:cNvSpPr/>
              <p:nvPr/>
            </p:nvSpPr>
            <p:spPr>
              <a:xfrm>
                <a:off x="7423748" y="881185"/>
                <a:ext cx="486370" cy="41928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128"/>
              <p:cNvSpPr txBox="1"/>
              <p:nvPr/>
            </p:nvSpPr>
            <p:spPr>
              <a:xfrm>
                <a:off x="7450814" y="893672"/>
                <a:ext cx="454644" cy="48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  <p:pic>
          <p:nvPicPr>
            <p:cNvPr id="204" name="Picture 1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3989" y="626745"/>
              <a:ext cx="938925" cy="636120"/>
            </a:xfrm>
            <a:prstGeom prst="rect">
              <a:avLst/>
            </a:prstGeom>
          </p:spPr>
        </p:pic>
      </p:grpSp>
      <p:pic>
        <p:nvPicPr>
          <p:cNvPr id="207" name="Picture 89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868" y="628811"/>
            <a:ext cx="859536" cy="585216"/>
          </a:xfrm>
          <a:prstGeom prst="rect">
            <a:avLst/>
          </a:prstGeom>
        </p:spPr>
      </p:pic>
      <p:pic>
        <p:nvPicPr>
          <p:cNvPr id="208" name="Picture 70" descr="cloudx_plai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11" y="1127317"/>
            <a:ext cx="1030862" cy="698409"/>
          </a:xfrm>
          <a:prstGeom prst="rect">
            <a:avLst/>
          </a:prstGeom>
        </p:spPr>
      </p:pic>
      <p:grpSp>
        <p:nvGrpSpPr>
          <p:cNvPr id="211" name="群組 210"/>
          <p:cNvGrpSpPr/>
          <p:nvPr/>
        </p:nvGrpSpPr>
        <p:grpSpPr>
          <a:xfrm>
            <a:off x="11356038" y="3245663"/>
            <a:ext cx="2306653" cy="2382303"/>
            <a:chOff x="11356038" y="3245663"/>
            <a:chExt cx="2306653" cy="2382303"/>
          </a:xfrm>
        </p:grpSpPr>
        <p:sp>
          <p:nvSpPr>
            <p:cNvPr id="213" name="&quot;No&quot; Symbol 77"/>
            <p:cNvSpPr/>
            <p:nvPr/>
          </p:nvSpPr>
          <p:spPr>
            <a:xfrm>
              <a:off x="11356038" y="3245663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&quot;No&quot; Symbol 77"/>
            <p:cNvSpPr/>
            <p:nvPr/>
          </p:nvSpPr>
          <p:spPr>
            <a:xfrm>
              <a:off x="11844062" y="5291638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&quot;No&quot; Symbol 77"/>
            <p:cNvSpPr/>
            <p:nvPr/>
          </p:nvSpPr>
          <p:spPr>
            <a:xfrm>
              <a:off x="12597532" y="5306812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&quot;No&quot; Symbol 77"/>
            <p:cNvSpPr/>
            <p:nvPr/>
          </p:nvSpPr>
          <p:spPr>
            <a:xfrm>
              <a:off x="13341537" y="5296726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TextBox 7"/>
          <p:cNvSpPr txBox="1"/>
          <p:nvPr/>
        </p:nvSpPr>
        <p:spPr>
          <a:xfrm>
            <a:off x="901566" y="6362952"/>
            <a:ext cx="45984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accent3"/>
                </a:solidFill>
              </a:rPr>
              <a:t>Source: Akamai</a:t>
            </a:r>
            <a:r>
              <a:rPr lang="zh-TW" altLang="en-US" sz="2100" dirty="0" smtClean="0">
                <a:solidFill>
                  <a:schemeClr val="accent3"/>
                </a:solidFill>
              </a:rPr>
              <a:t> </a:t>
            </a:r>
            <a:r>
              <a:rPr lang="en-US" altLang="zh-TW" sz="2100" dirty="0" smtClean="0">
                <a:solidFill>
                  <a:schemeClr val="accent3"/>
                </a:solidFill>
              </a:rPr>
              <a:t>Q4 2014</a:t>
            </a:r>
            <a:endParaRPr lang="en-US" sz="2100" dirty="0" smtClean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5" y="1227675"/>
            <a:ext cx="7498837" cy="499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045" y="7841613"/>
            <a:ext cx="47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8DD6D3-D2D2-42AB-884E-0D6F2450DE54}" type="slidenum">
              <a:rPr lang="en-US" sz="1400" smtClean="0">
                <a:solidFill>
                  <a:schemeClr val="bg1"/>
                </a:solidFill>
              </a:rPr>
              <a:t>28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303" y="1426450"/>
            <a:ext cx="10440353" cy="1634490"/>
          </a:xfrm>
        </p:spPr>
        <p:txBody>
          <a:bodyPr/>
          <a:lstStyle/>
          <a:p>
            <a:r>
              <a:rPr lang="zh-TW" altLang="en-US" b="1" dirty="0" smtClean="0">
                <a:latin typeface="Century Gothic"/>
                <a:cs typeface="Century Gothic"/>
              </a:rPr>
              <a:t>案例分享</a:t>
            </a:r>
            <a:endParaRPr lang="en-US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15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DNS </a:t>
            </a:r>
            <a:r>
              <a:rPr lang="zh-TW" altLang="en-US" dirty="0" smtClean="0"/>
              <a:t>服務 </a:t>
            </a:r>
            <a:r>
              <a:rPr lang="en-US" altLang="zh-TW" dirty="0" err="1" smtClean="0"/>
              <a:t>DDoS</a:t>
            </a:r>
            <a:r>
              <a:rPr lang="en-US" altLang="zh-TW" dirty="0" smtClean="0"/>
              <a:t> </a:t>
            </a:r>
            <a:r>
              <a:rPr lang="zh-TW" altLang="en-US" dirty="0" smtClean="0"/>
              <a:t>攻擊事件</a:t>
            </a:r>
            <a:endParaRPr lang="en-US" dirty="0"/>
          </a:p>
        </p:txBody>
      </p:sp>
      <p:cxnSp>
        <p:nvCxnSpPr>
          <p:cNvPr id="74" name="Straight Connector 149"/>
          <p:cNvCxnSpPr/>
          <p:nvPr/>
        </p:nvCxnSpPr>
        <p:spPr>
          <a:xfrm flipH="1">
            <a:off x="10218845" y="4359725"/>
            <a:ext cx="1306139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49"/>
          <p:cNvCxnSpPr/>
          <p:nvPr/>
        </p:nvCxnSpPr>
        <p:spPr>
          <a:xfrm flipV="1">
            <a:off x="10218845" y="4353660"/>
            <a:ext cx="0" cy="638352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63"/>
          <p:cNvGrpSpPr/>
          <p:nvPr/>
        </p:nvGrpSpPr>
        <p:grpSpPr>
          <a:xfrm>
            <a:off x="11527095" y="4361997"/>
            <a:ext cx="1999380" cy="947087"/>
            <a:chOff x="10111179" y="4884149"/>
            <a:chExt cx="1999380" cy="947087"/>
          </a:xfrm>
        </p:grpSpPr>
        <p:cxnSp>
          <p:nvCxnSpPr>
            <p:cNvPr id="77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63"/>
          <p:cNvGrpSpPr/>
          <p:nvPr/>
        </p:nvGrpSpPr>
        <p:grpSpPr>
          <a:xfrm>
            <a:off x="11524823" y="4359725"/>
            <a:ext cx="1999380" cy="947087"/>
            <a:chOff x="10111179" y="4884149"/>
            <a:chExt cx="1999380" cy="947087"/>
          </a:xfrm>
        </p:grpSpPr>
        <p:cxnSp>
          <p:nvCxnSpPr>
            <p:cNvPr id="89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149"/>
          <p:cNvCxnSpPr/>
          <p:nvPr/>
        </p:nvCxnSpPr>
        <p:spPr>
          <a:xfrm flipV="1">
            <a:off x="11487491" y="1685911"/>
            <a:ext cx="0" cy="2673909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12"/>
          <p:cNvGrpSpPr/>
          <p:nvPr/>
        </p:nvGrpSpPr>
        <p:grpSpPr>
          <a:xfrm>
            <a:off x="10640796" y="1227675"/>
            <a:ext cx="884027" cy="3145794"/>
            <a:chOff x="6301691" y="1172321"/>
            <a:chExt cx="884027" cy="3145794"/>
          </a:xfrm>
        </p:grpSpPr>
        <p:grpSp>
          <p:nvGrpSpPr>
            <p:cNvPr id="97" name="Group 135"/>
            <p:cNvGrpSpPr/>
            <p:nvPr/>
          </p:nvGrpSpPr>
          <p:grpSpPr>
            <a:xfrm>
              <a:off x="6301691" y="1172321"/>
              <a:ext cx="668443" cy="388924"/>
              <a:chOff x="9081476" y="1518696"/>
              <a:chExt cx="668443" cy="388924"/>
            </a:xfrm>
          </p:grpSpPr>
          <p:cxnSp>
            <p:nvCxnSpPr>
              <p:cNvPr id="101" name="Straight Connector 136"/>
              <p:cNvCxnSpPr/>
              <p:nvPr/>
            </p:nvCxnSpPr>
            <p:spPr>
              <a:xfrm>
                <a:off x="9094152" y="1518696"/>
                <a:ext cx="0" cy="3818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37"/>
              <p:cNvCxnSpPr/>
              <p:nvPr/>
            </p:nvCxnSpPr>
            <p:spPr>
              <a:xfrm>
                <a:off x="9081476" y="1907620"/>
                <a:ext cx="66844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138"/>
            <p:cNvCxnSpPr>
              <a:endCxn id="103" idx="0"/>
            </p:cNvCxnSpPr>
            <p:nvPr/>
          </p:nvCxnSpPr>
          <p:spPr>
            <a:xfrm>
              <a:off x="7180957" y="1678553"/>
              <a:ext cx="4761" cy="13388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39"/>
            <p:cNvCxnSpPr>
              <a:stCxn id="103" idx="2"/>
            </p:cNvCxnSpPr>
            <p:nvPr/>
          </p:nvCxnSpPr>
          <p:spPr>
            <a:xfrm flipH="1">
              <a:off x="7180957" y="3658808"/>
              <a:ext cx="4761" cy="65930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6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38" y="3072765"/>
            <a:ext cx="761370" cy="641397"/>
          </a:xfrm>
          <a:prstGeom prst="rect">
            <a:avLst/>
          </a:prstGeom>
        </p:spPr>
      </p:pic>
      <p:sp>
        <p:nvSpPr>
          <p:cNvPr id="105" name="TextBox 73"/>
          <p:cNvSpPr txBox="1"/>
          <p:nvPr/>
        </p:nvSpPr>
        <p:spPr>
          <a:xfrm>
            <a:off x="12303512" y="564065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/>
                </a:solidFill>
              </a:rPr>
              <a:t>DNS</a:t>
            </a:r>
            <a:r>
              <a:rPr lang="en-US" sz="1200" dirty="0" smtClean="0">
                <a:solidFill>
                  <a:schemeClr val="bg1"/>
                </a:solidFill>
              </a:rPr>
              <a:t> Apps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06" name="Group 78"/>
          <p:cNvGrpSpPr/>
          <p:nvPr/>
        </p:nvGrpSpPr>
        <p:grpSpPr>
          <a:xfrm>
            <a:off x="10132090" y="1942277"/>
            <a:ext cx="387670" cy="888410"/>
            <a:chOff x="5363206" y="1741221"/>
            <a:chExt cx="532564" cy="1313029"/>
          </a:xfrm>
        </p:grpSpPr>
        <p:pic>
          <p:nvPicPr>
            <p:cNvPr id="107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08" name="TextBox 80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09" name="Group 81"/>
          <p:cNvGrpSpPr/>
          <p:nvPr/>
        </p:nvGrpSpPr>
        <p:grpSpPr>
          <a:xfrm>
            <a:off x="10745187" y="1942277"/>
            <a:ext cx="387670" cy="888410"/>
            <a:chOff x="5363206" y="1741221"/>
            <a:chExt cx="532564" cy="1313029"/>
          </a:xfrm>
        </p:grpSpPr>
        <p:pic>
          <p:nvPicPr>
            <p:cNvPr id="110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11" name="TextBox 83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12" name="Group 84"/>
          <p:cNvGrpSpPr/>
          <p:nvPr/>
        </p:nvGrpSpPr>
        <p:grpSpPr>
          <a:xfrm>
            <a:off x="11358284" y="1942277"/>
            <a:ext cx="387670" cy="888410"/>
            <a:chOff x="5363206" y="1741221"/>
            <a:chExt cx="532564" cy="1313029"/>
          </a:xfrm>
        </p:grpSpPr>
        <p:pic>
          <p:nvPicPr>
            <p:cNvPr id="125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26" name="TextBox 86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27" name="Group 87"/>
          <p:cNvGrpSpPr/>
          <p:nvPr/>
        </p:nvGrpSpPr>
        <p:grpSpPr>
          <a:xfrm>
            <a:off x="11971381" y="1942277"/>
            <a:ext cx="387670" cy="888410"/>
            <a:chOff x="5363206" y="1741221"/>
            <a:chExt cx="532564" cy="1313029"/>
          </a:xfrm>
        </p:grpSpPr>
        <p:pic>
          <p:nvPicPr>
            <p:cNvPr id="128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66" name="TextBox 89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176" name="Group 90"/>
          <p:cNvGrpSpPr/>
          <p:nvPr/>
        </p:nvGrpSpPr>
        <p:grpSpPr>
          <a:xfrm>
            <a:off x="12584479" y="1942277"/>
            <a:ext cx="387670" cy="888410"/>
            <a:chOff x="5363206" y="1741221"/>
            <a:chExt cx="532564" cy="1313029"/>
          </a:xfrm>
        </p:grpSpPr>
        <p:pic>
          <p:nvPicPr>
            <p:cNvPr id="177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178" name="TextBox 92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sp>
        <p:nvSpPr>
          <p:cNvPr id="179" name="Rounded Rectangle 94"/>
          <p:cNvSpPr/>
          <p:nvPr/>
        </p:nvSpPr>
        <p:spPr>
          <a:xfrm>
            <a:off x="11725670" y="4194569"/>
            <a:ext cx="2012428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DMZ</a:t>
            </a:r>
            <a:endParaRPr lang="en-US" sz="1200" dirty="0"/>
          </a:p>
        </p:txBody>
      </p:sp>
      <p:pic>
        <p:nvPicPr>
          <p:cNvPr id="182" name="Picture 100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38" y="5234023"/>
            <a:ext cx="644109" cy="436384"/>
          </a:xfrm>
          <a:prstGeom prst="rect">
            <a:avLst/>
          </a:prstGeom>
        </p:spPr>
      </p:pic>
      <p:pic>
        <p:nvPicPr>
          <p:cNvPr id="183" name="Picture 101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055" y="5234023"/>
            <a:ext cx="644109" cy="436384"/>
          </a:xfrm>
          <a:prstGeom prst="rect">
            <a:avLst/>
          </a:prstGeom>
        </p:spPr>
      </p:pic>
      <p:pic>
        <p:nvPicPr>
          <p:cNvPr id="184" name="Picture 102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60" y="5234023"/>
            <a:ext cx="644109" cy="436384"/>
          </a:xfrm>
          <a:prstGeom prst="rect">
            <a:avLst/>
          </a:prstGeom>
        </p:spPr>
      </p:pic>
      <p:grpSp>
        <p:nvGrpSpPr>
          <p:cNvPr id="186" name="Group 62"/>
          <p:cNvGrpSpPr/>
          <p:nvPr/>
        </p:nvGrpSpPr>
        <p:grpSpPr>
          <a:xfrm>
            <a:off x="12375191" y="3051346"/>
            <a:ext cx="605445" cy="456168"/>
            <a:chOff x="8379016" y="2140284"/>
            <a:chExt cx="695074" cy="523698"/>
          </a:xfrm>
        </p:grpSpPr>
        <p:sp>
          <p:nvSpPr>
            <p:cNvPr id="187" name="Rounded Rectangle 74"/>
            <p:cNvSpPr/>
            <p:nvPr/>
          </p:nvSpPr>
          <p:spPr>
            <a:xfrm>
              <a:off x="8379016" y="2140284"/>
              <a:ext cx="695074" cy="523698"/>
            </a:xfrm>
            <a:prstGeom prst="roundRect">
              <a:avLst>
                <a:gd name="adj" fmla="val 12293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8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839" y="2221670"/>
              <a:ext cx="378512" cy="377480"/>
            </a:xfrm>
            <a:prstGeom prst="rect">
              <a:avLst/>
            </a:prstGeom>
          </p:spPr>
        </p:pic>
      </p:grpSp>
      <p:sp>
        <p:nvSpPr>
          <p:cNvPr id="190" name="Rounded Rectangle 144"/>
          <p:cNvSpPr/>
          <p:nvPr/>
        </p:nvSpPr>
        <p:spPr>
          <a:xfrm>
            <a:off x="9357744" y="4221864"/>
            <a:ext cx="2006075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Internal LAN</a:t>
            </a:r>
          </a:p>
        </p:txBody>
      </p:sp>
      <p:pic>
        <p:nvPicPr>
          <p:cNvPr id="191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5106350"/>
            <a:ext cx="859536" cy="585216"/>
          </a:xfrm>
          <a:prstGeom prst="rect">
            <a:avLst/>
          </a:prstGeom>
        </p:spPr>
      </p:pic>
      <p:pic>
        <p:nvPicPr>
          <p:cNvPr id="192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66" y="5109740"/>
            <a:ext cx="859536" cy="585216"/>
          </a:xfrm>
          <a:prstGeom prst="rect">
            <a:avLst/>
          </a:prstGeom>
        </p:spPr>
      </p:pic>
      <p:pic>
        <p:nvPicPr>
          <p:cNvPr id="193" name="Picture 180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2" y="5112012"/>
            <a:ext cx="859536" cy="585216"/>
          </a:xfrm>
          <a:prstGeom prst="rect">
            <a:avLst/>
          </a:prstGeom>
        </p:spPr>
      </p:pic>
      <p:pic>
        <p:nvPicPr>
          <p:cNvPr id="194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79" y="590011"/>
            <a:ext cx="746448" cy="505718"/>
          </a:xfrm>
          <a:prstGeom prst="rect">
            <a:avLst/>
          </a:prstGeom>
        </p:spPr>
      </p:pic>
      <p:grpSp>
        <p:nvGrpSpPr>
          <p:cNvPr id="195" name="Group 129"/>
          <p:cNvGrpSpPr/>
          <p:nvPr/>
        </p:nvGrpSpPr>
        <p:grpSpPr>
          <a:xfrm>
            <a:off x="12882481" y="810091"/>
            <a:ext cx="172077" cy="172077"/>
            <a:chOff x="12593373" y="2002525"/>
            <a:chExt cx="423952" cy="423952"/>
          </a:xfrm>
        </p:grpSpPr>
        <p:sp>
          <p:nvSpPr>
            <p:cNvPr id="196" name="Oval 130"/>
            <p:cNvSpPr/>
            <p:nvPr/>
          </p:nvSpPr>
          <p:spPr>
            <a:xfrm>
              <a:off x="12593373" y="2002525"/>
              <a:ext cx="423952" cy="4239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L-Shape 131"/>
            <p:cNvSpPr/>
            <p:nvPr/>
          </p:nvSpPr>
          <p:spPr>
            <a:xfrm rot="2464252" flipH="1">
              <a:off x="12733948" y="2100230"/>
              <a:ext cx="142802" cy="198662"/>
            </a:xfrm>
            <a:prstGeom prst="corner">
              <a:avLst>
                <a:gd name="adj1" fmla="val 38257"/>
                <a:gd name="adj2" fmla="val 4339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47"/>
          <p:cNvGrpSpPr/>
          <p:nvPr/>
        </p:nvGrpSpPr>
        <p:grpSpPr>
          <a:xfrm flipH="1">
            <a:off x="11705421" y="1186949"/>
            <a:ext cx="668443" cy="388924"/>
            <a:chOff x="9081476" y="1518696"/>
            <a:chExt cx="668443" cy="388924"/>
          </a:xfrm>
        </p:grpSpPr>
        <p:cxnSp>
          <p:nvCxnSpPr>
            <p:cNvPr id="199" name="Straight Connector 148"/>
            <p:cNvCxnSpPr/>
            <p:nvPr/>
          </p:nvCxnSpPr>
          <p:spPr>
            <a:xfrm>
              <a:off x="9094152" y="1518696"/>
              <a:ext cx="0" cy="381894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49"/>
            <p:cNvCxnSpPr/>
            <p:nvPr/>
          </p:nvCxnSpPr>
          <p:spPr>
            <a:xfrm>
              <a:off x="9081476" y="1907620"/>
              <a:ext cx="668443" cy="0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8"/>
          <p:cNvGrpSpPr/>
          <p:nvPr/>
        </p:nvGrpSpPr>
        <p:grpSpPr>
          <a:xfrm>
            <a:off x="9694918" y="595379"/>
            <a:ext cx="1406765" cy="682114"/>
            <a:chOff x="5366149" y="580751"/>
            <a:chExt cx="1406765" cy="682114"/>
          </a:xfrm>
        </p:grpSpPr>
        <p:pic>
          <p:nvPicPr>
            <p:cNvPr id="202" name="Picture 1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149" y="580751"/>
              <a:ext cx="746448" cy="505719"/>
            </a:xfrm>
            <a:prstGeom prst="rect">
              <a:avLst/>
            </a:prstGeom>
          </p:spPr>
        </p:pic>
        <p:grpSp>
          <p:nvGrpSpPr>
            <p:cNvPr id="203" name="Group 122"/>
            <p:cNvGrpSpPr/>
            <p:nvPr/>
          </p:nvGrpSpPr>
          <p:grpSpPr>
            <a:xfrm>
              <a:off x="5630682" y="776665"/>
              <a:ext cx="232098" cy="236791"/>
              <a:chOff x="7423748" y="881185"/>
              <a:chExt cx="486370" cy="496202"/>
            </a:xfrm>
          </p:grpSpPr>
          <p:sp>
            <p:nvSpPr>
              <p:cNvPr id="205" name="Isosceles Triangle 127"/>
              <p:cNvSpPr/>
              <p:nvPr/>
            </p:nvSpPr>
            <p:spPr>
              <a:xfrm>
                <a:off x="7423748" y="881185"/>
                <a:ext cx="486370" cy="41928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128"/>
              <p:cNvSpPr txBox="1"/>
              <p:nvPr/>
            </p:nvSpPr>
            <p:spPr>
              <a:xfrm>
                <a:off x="7450814" y="893672"/>
                <a:ext cx="454644" cy="48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  <p:pic>
          <p:nvPicPr>
            <p:cNvPr id="204" name="Picture 1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3989" y="626745"/>
              <a:ext cx="938925" cy="636120"/>
            </a:xfrm>
            <a:prstGeom prst="rect">
              <a:avLst/>
            </a:prstGeom>
          </p:spPr>
        </p:pic>
      </p:grpSp>
      <p:pic>
        <p:nvPicPr>
          <p:cNvPr id="207" name="Picture 89" descr="guy_gray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868" y="628811"/>
            <a:ext cx="859536" cy="585216"/>
          </a:xfrm>
          <a:prstGeom prst="rect">
            <a:avLst/>
          </a:prstGeom>
        </p:spPr>
      </p:pic>
      <p:pic>
        <p:nvPicPr>
          <p:cNvPr id="208" name="Picture 70" descr="cloudx_plai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11" y="1127317"/>
            <a:ext cx="1030862" cy="698409"/>
          </a:xfrm>
          <a:prstGeom prst="rect">
            <a:avLst/>
          </a:prstGeom>
        </p:spPr>
      </p:pic>
      <p:grpSp>
        <p:nvGrpSpPr>
          <p:cNvPr id="211" name="群組 210"/>
          <p:cNvGrpSpPr/>
          <p:nvPr/>
        </p:nvGrpSpPr>
        <p:grpSpPr>
          <a:xfrm>
            <a:off x="11356038" y="3245663"/>
            <a:ext cx="2306653" cy="2382303"/>
            <a:chOff x="11356038" y="3245663"/>
            <a:chExt cx="2306653" cy="2382303"/>
          </a:xfrm>
        </p:grpSpPr>
        <p:sp>
          <p:nvSpPr>
            <p:cNvPr id="213" name="&quot;No&quot; Symbol 77"/>
            <p:cNvSpPr/>
            <p:nvPr/>
          </p:nvSpPr>
          <p:spPr>
            <a:xfrm>
              <a:off x="11356038" y="3245663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&quot;No&quot; Symbol 77"/>
            <p:cNvSpPr/>
            <p:nvPr/>
          </p:nvSpPr>
          <p:spPr>
            <a:xfrm>
              <a:off x="11844062" y="5291638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&quot;No&quot; Symbol 77"/>
            <p:cNvSpPr/>
            <p:nvPr/>
          </p:nvSpPr>
          <p:spPr>
            <a:xfrm>
              <a:off x="12597532" y="5306812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&quot;No&quot; Symbol 77"/>
            <p:cNvSpPr/>
            <p:nvPr/>
          </p:nvSpPr>
          <p:spPr>
            <a:xfrm>
              <a:off x="13341537" y="5296726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" y="1326774"/>
            <a:ext cx="7614637" cy="407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74268" y="6430161"/>
            <a:ext cx="7641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</a:rPr>
              <a:t>https://www.teamviewer.com/en/company/press/statement-on-service-outage/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217" name="TextBox 7"/>
          <p:cNvSpPr txBox="1"/>
          <p:nvPr/>
        </p:nvSpPr>
        <p:spPr>
          <a:xfrm>
            <a:off x="901566" y="5612792"/>
            <a:ext cx="2918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accent3"/>
                </a:solidFill>
              </a:rPr>
              <a:t>Source: </a:t>
            </a:r>
            <a:r>
              <a:rPr lang="en-US" sz="2100" dirty="0" err="1" smtClean="0">
                <a:solidFill>
                  <a:schemeClr val="accent3"/>
                </a:solidFill>
              </a:rPr>
              <a:t>TeamViewer</a:t>
            </a:r>
            <a:r>
              <a:rPr lang="en-US" sz="2100" dirty="0" smtClean="0">
                <a:solidFill>
                  <a:schemeClr val="accent3"/>
                </a:solidFill>
              </a:rPr>
              <a:t> Web Portal</a:t>
            </a:r>
          </a:p>
        </p:txBody>
      </p:sp>
    </p:spTree>
    <p:extLst>
      <p:ext uri="{BB962C8B-B14F-4D97-AF65-F5344CB8AC3E}">
        <p14:creationId xmlns:p14="http://schemas.microsoft.com/office/powerpoint/2010/main" val="6800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傳統機房與雲端服務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1" b="14635"/>
          <a:stretch/>
        </p:blipFill>
        <p:spPr>
          <a:xfrm>
            <a:off x="526866" y="1503264"/>
            <a:ext cx="6645643" cy="612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1" y="2094419"/>
            <a:ext cx="6767512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Connector 149"/>
          <p:cNvCxnSpPr/>
          <p:nvPr/>
        </p:nvCxnSpPr>
        <p:spPr>
          <a:xfrm flipH="1">
            <a:off x="10218845" y="4359725"/>
            <a:ext cx="1306139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49"/>
          <p:cNvCxnSpPr/>
          <p:nvPr/>
        </p:nvCxnSpPr>
        <p:spPr>
          <a:xfrm flipV="1">
            <a:off x="10218845" y="4353660"/>
            <a:ext cx="0" cy="638352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63"/>
          <p:cNvGrpSpPr/>
          <p:nvPr/>
        </p:nvGrpSpPr>
        <p:grpSpPr>
          <a:xfrm>
            <a:off x="11527095" y="4361997"/>
            <a:ext cx="1999380" cy="1740432"/>
            <a:chOff x="10111179" y="4884149"/>
            <a:chExt cx="1999380" cy="1740432"/>
          </a:xfrm>
        </p:grpSpPr>
        <p:cxnSp>
          <p:nvCxnSpPr>
            <p:cNvPr id="119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69"/>
            <p:cNvCxnSpPr/>
            <p:nvPr/>
          </p:nvCxnSpPr>
          <p:spPr>
            <a:xfrm>
              <a:off x="11335002" y="6428166"/>
              <a:ext cx="0" cy="196415"/>
            </a:xfrm>
            <a:prstGeom prst="line">
              <a:avLst/>
            </a:prstGeom>
            <a:ln>
              <a:solidFill>
                <a:schemeClr val="accent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63"/>
          <p:cNvGrpSpPr/>
          <p:nvPr/>
        </p:nvGrpSpPr>
        <p:grpSpPr>
          <a:xfrm>
            <a:off x="11524823" y="4359725"/>
            <a:ext cx="1999380" cy="1740432"/>
            <a:chOff x="10111179" y="4884149"/>
            <a:chExt cx="1999380" cy="1740432"/>
          </a:xfrm>
        </p:grpSpPr>
        <p:cxnSp>
          <p:nvCxnSpPr>
            <p:cNvPr id="37" name="Straight Connector 64"/>
            <p:cNvCxnSpPr/>
            <p:nvPr/>
          </p:nvCxnSpPr>
          <p:spPr>
            <a:xfrm>
              <a:off x="10111179" y="4885568"/>
              <a:ext cx="121652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65"/>
            <p:cNvCxnSpPr/>
            <p:nvPr/>
          </p:nvCxnSpPr>
          <p:spPr>
            <a:xfrm>
              <a:off x="11333056" y="4884149"/>
              <a:ext cx="1946" cy="89919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6"/>
            <p:cNvCxnSpPr/>
            <p:nvPr/>
          </p:nvCxnSpPr>
          <p:spPr>
            <a:xfrm>
              <a:off x="10546734" y="5678606"/>
              <a:ext cx="1561938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7"/>
            <p:cNvCxnSpPr/>
            <p:nvPr/>
          </p:nvCxnSpPr>
          <p:spPr>
            <a:xfrm>
              <a:off x="10561331" y="5671634"/>
              <a:ext cx="0" cy="15960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8"/>
            <p:cNvCxnSpPr/>
            <p:nvPr/>
          </p:nvCxnSpPr>
          <p:spPr>
            <a:xfrm>
              <a:off x="12108673" y="5664959"/>
              <a:ext cx="1886" cy="15502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9"/>
            <p:cNvCxnSpPr/>
            <p:nvPr/>
          </p:nvCxnSpPr>
          <p:spPr>
            <a:xfrm>
              <a:off x="11335002" y="6428166"/>
              <a:ext cx="0" cy="19641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49"/>
          <p:cNvCxnSpPr/>
          <p:nvPr/>
        </p:nvCxnSpPr>
        <p:spPr>
          <a:xfrm flipV="1">
            <a:off x="11487491" y="1685911"/>
            <a:ext cx="0" cy="2673909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2"/>
          <p:cNvGrpSpPr/>
          <p:nvPr/>
        </p:nvGrpSpPr>
        <p:grpSpPr>
          <a:xfrm>
            <a:off x="10640796" y="1227675"/>
            <a:ext cx="884027" cy="3145794"/>
            <a:chOff x="6301691" y="1172321"/>
            <a:chExt cx="884027" cy="3145794"/>
          </a:xfrm>
        </p:grpSpPr>
        <p:grpSp>
          <p:nvGrpSpPr>
            <p:cNvPr id="108" name="Group 135"/>
            <p:cNvGrpSpPr/>
            <p:nvPr/>
          </p:nvGrpSpPr>
          <p:grpSpPr>
            <a:xfrm>
              <a:off x="6301691" y="1172321"/>
              <a:ext cx="668443" cy="388924"/>
              <a:chOff x="9081476" y="1518696"/>
              <a:chExt cx="668443" cy="388924"/>
            </a:xfrm>
          </p:grpSpPr>
          <p:cxnSp>
            <p:nvCxnSpPr>
              <p:cNvPr id="111" name="Straight Connector 136"/>
              <p:cNvCxnSpPr/>
              <p:nvPr/>
            </p:nvCxnSpPr>
            <p:spPr>
              <a:xfrm>
                <a:off x="9094152" y="1518696"/>
                <a:ext cx="0" cy="3818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37"/>
              <p:cNvCxnSpPr/>
              <p:nvPr/>
            </p:nvCxnSpPr>
            <p:spPr>
              <a:xfrm>
                <a:off x="9081476" y="1907620"/>
                <a:ext cx="66844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38"/>
            <p:cNvCxnSpPr>
              <a:endCxn id="78" idx="0"/>
            </p:cNvCxnSpPr>
            <p:nvPr/>
          </p:nvCxnSpPr>
          <p:spPr>
            <a:xfrm>
              <a:off x="7180957" y="1678553"/>
              <a:ext cx="4761" cy="13388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39"/>
            <p:cNvCxnSpPr>
              <a:stCxn id="78" idx="2"/>
            </p:cNvCxnSpPr>
            <p:nvPr/>
          </p:nvCxnSpPr>
          <p:spPr>
            <a:xfrm flipH="1">
              <a:off x="7180957" y="3658808"/>
              <a:ext cx="4761" cy="65930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6" descr="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38" y="3072765"/>
            <a:ext cx="761370" cy="641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</a:t>
            </a:r>
            <a:r>
              <a:rPr lang="zh-TW" altLang="en-US" dirty="0" smtClean="0"/>
              <a:t> 服務 </a:t>
            </a:r>
            <a:r>
              <a:rPr lang="en-US" altLang="zh-TW" dirty="0" err="1" smtClean="0"/>
              <a:t>DDoS</a:t>
            </a:r>
            <a:r>
              <a:rPr lang="en-US" altLang="zh-TW" dirty="0" smtClean="0"/>
              <a:t> </a:t>
            </a:r>
            <a:r>
              <a:rPr lang="zh-TW" altLang="en-US" dirty="0"/>
              <a:t>攻擊事件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901564" y="1108807"/>
            <a:ext cx="773474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 err="1" smtClean="0">
                <a:solidFill>
                  <a:schemeClr val="bg1"/>
                </a:solidFill>
              </a:rPr>
              <a:t>DDoS</a:t>
            </a:r>
            <a:r>
              <a:rPr lang="zh-TW" altLang="en-US" sz="2400" dirty="0" smtClean="0">
                <a:solidFill>
                  <a:schemeClr val="bg1"/>
                </a:solidFill>
              </a:rPr>
              <a:t> </a:t>
            </a:r>
            <a:r>
              <a:rPr lang="zh-TW" altLang="zh-TW" sz="2400" dirty="0" smtClean="0">
                <a:solidFill>
                  <a:schemeClr val="bg1"/>
                </a:solidFill>
              </a:rPr>
              <a:t>攻擊流量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>
                <a:solidFill>
                  <a:schemeClr val="bg1"/>
                </a:solidFill>
              </a:rPr>
              <a:t>300Mbps / </a:t>
            </a:r>
            <a:r>
              <a:rPr lang="en-US" altLang="zh-TW" sz="2000" dirty="0" smtClean="0">
                <a:solidFill>
                  <a:srgbClr val="FFC000"/>
                </a:solidFill>
              </a:rPr>
              <a:t>200K CPS</a:t>
            </a:r>
            <a:r>
              <a:rPr lang="en-US" altLang="zh-TW" sz="2000" dirty="0" smtClean="0">
                <a:solidFill>
                  <a:schemeClr val="bg1"/>
                </a:solidFill>
              </a:rPr>
              <a:t> / </a:t>
            </a:r>
            <a:r>
              <a:rPr lang="en-US" altLang="zh-TW" sz="2000" dirty="0" smtClean="0">
                <a:solidFill>
                  <a:srgbClr val="FFC000"/>
                </a:solidFill>
              </a:rPr>
              <a:t>2M Concurrent </a:t>
            </a:r>
            <a:r>
              <a:rPr lang="en-US" altLang="zh-TW" sz="2000" dirty="0">
                <a:solidFill>
                  <a:srgbClr val="FFC000"/>
                </a:solidFill>
              </a:rPr>
              <a:t>S</a:t>
            </a:r>
            <a:r>
              <a:rPr lang="en-US" altLang="zh-TW" sz="2000" dirty="0" smtClean="0">
                <a:solidFill>
                  <a:srgbClr val="FFC000"/>
                </a:solidFill>
              </a:rPr>
              <a:t>essions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 smtClean="0">
                <a:solidFill>
                  <a:schemeClr val="bg1"/>
                </a:solidFill>
              </a:rPr>
              <a:t>多層次</a:t>
            </a:r>
            <a:r>
              <a:rPr lang="zh-TW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DDoS</a:t>
            </a:r>
            <a:r>
              <a:rPr lang="zh-TW" altLang="en-US" sz="2400" dirty="0" smtClean="0">
                <a:solidFill>
                  <a:schemeClr val="bg1"/>
                </a:solidFill>
              </a:rPr>
              <a:t> </a:t>
            </a:r>
            <a:r>
              <a:rPr lang="zh-TW" altLang="zh-TW" sz="2400" dirty="0" smtClean="0">
                <a:solidFill>
                  <a:schemeClr val="bg1"/>
                </a:solidFill>
              </a:rPr>
              <a:t>攻擊</a:t>
            </a:r>
            <a:r>
              <a:rPr lang="zh-TW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</a:rPr>
              <a:t>(</a:t>
            </a:r>
            <a:r>
              <a:rPr lang="en-US" altLang="zh-TW" sz="2400" dirty="0">
                <a:solidFill>
                  <a:schemeClr val="bg1"/>
                </a:solidFill>
              </a:rPr>
              <a:t>Multi-vector </a:t>
            </a:r>
            <a:r>
              <a:rPr lang="en-US" altLang="zh-TW" sz="2400" dirty="0" err="1">
                <a:solidFill>
                  <a:schemeClr val="bg1"/>
                </a:solidFill>
              </a:rPr>
              <a:t>DDoS</a:t>
            </a:r>
            <a:r>
              <a:rPr lang="en-US" altLang="zh-TW" sz="2400" dirty="0">
                <a:solidFill>
                  <a:schemeClr val="bg1"/>
                </a:solidFill>
              </a:rPr>
              <a:t> Attacks</a:t>
            </a:r>
            <a:r>
              <a:rPr lang="en-US" altLang="zh-TW" sz="2400" dirty="0" smtClean="0">
                <a:solidFill>
                  <a:schemeClr val="bg1"/>
                </a:solidFill>
              </a:rPr>
              <a:t>)</a:t>
            </a: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altLang="zh-TW" sz="2000" dirty="0" smtClean="0">
                <a:solidFill>
                  <a:schemeClr val="bg1"/>
                </a:solidFill>
              </a:rPr>
              <a:t>Network Attack (</a:t>
            </a:r>
            <a:r>
              <a:rPr lang="zh-TW" altLang="en-US" sz="2000" dirty="0" smtClean="0">
                <a:solidFill>
                  <a:schemeClr val="bg1"/>
                </a:solidFill>
              </a:rPr>
              <a:t>網路層攻擊</a:t>
            </a:r>
            <a:r>
              <a:rPr lang="en-US" altLang="zh-TW" sz="2000" dirty="0" smtClean="0">
                <a:solidFill>
                  <a:schemeClr val="bg1"/>
                </a:solidFill>
              </a:rPr>
              <a:t>)(ICMP)</a:t>
            </a: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altLang="zh-TW" sz="2000" dirty="0" smtClean="0">
                <a:solidFill>
                  <a:schemeClr val="bg1"/>
                </a:solidFill>
              </a:rPr>
              <a:t>Amplification Attack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(</a:t>
            </a:r>
            <a:r>
              <a:rPr lang="zh-TW" altLang="en-US" sz="2000" dirty="0" smtClean="0">
                <a:solidFill>
                  <a:schemeClr val="bg1"/>
                </a:solidFill>
              </a:rPr>
              <a:t>放大攻擊</a:t>
            </a:r>
            <a:r>
              <a:rPr lang="en-US" altLang="zh-TW" sz="2000" dirty="0" smtClean="0">
                <a:solidFill>
                  <a:schemeClr val="bg1"/>
                </a:solidFill>
              </a:rPr>
              <a:t>)(UDP)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altLang="zh-TW" sz="2000" dirty="0" smtClean="0">
                <a:solidFill>
                  <a:srgbClr val="FFC000"/>
                </a:solidFill>
              </a:rPr>
              <a:t>Resource Attack (</a:t>
            </a:r>
            <a:r>
              <a:rPr lang="zh-TW" altLang="en-US" sz="2000" dirty="0" smtClean="0">
                <a:solidFill>
                  <a:srgbClr val="FFC000"/>
                </a:solidFill>
              </a:rPr>
              <a:t>資源耗損攻擊</a:t>
            </a:r>
            <a:r>
              <a:rPr lang="en-US" altLang="zh-TW" sz="2000" dirty="0" smtClean="0">
                <a:solidFill>
                  <a:srgbClr val="FFC000"/>
                </a:solidFill>
              </a:rPr>
              <a:t>) (TCP)</a:t>
            </a: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altLang="zh-TW" sz="2000" dirty="0">
                <a:solidFill>
                  <a:srgbClr val="FFC000"/>
                </a:solidFill>
              </a:rPr>
              <a:t>Application Attack (</a:t>
            </a:r>
            <a:r>
              <a:rPr lang="zh-TW" altLang="en-US" sz="2000" dirty="0">
                <a:solidFill>
                  <a:srgbClr val="FFC000"/>
                </a:solidFill>
              </a:rPr>
              <a:t>應用層攻擊</a:t>
            </a:r>
            <a:r>
              <a:rPr lang="en-US" altLang="zh-TW" sz="2000" dirty="0">
                <a:solidFill>
                  <a:srgbClr val="FFC000"/>
                </a:solidFill>
              </a:rPr>
              <a:t>) </a:t>
            </a:r>
            <a:r>
              <a:rPr lang="en-US" altLang="zh-TW" sz="2000" dirty="0" smtClean="0">
                <a:solidFill>
                  <a:srgbClr val="FFC000"/>
                </a:solidFill>
              </a:rPr>
              <a:t>(HTTP </a:t>
            </a:r>
            <a:r>
              <a:rPr lang="en-US" altLang="zh-TW" sz="2000" dirty="0" err="1" smtClean="0">
                <a:solidFill>
                  <a:srgbClr val="FFC000"/>
                </a:solidFill>
              </a:rPr>
              <a:t>Slowloris</a:t>
            </a:r>
            <a:r>
              <a:rPr lang="en-US" altLang="zh-TW" sz="2000" dirty="0" smtClean="0">
                <a:solidFill>
                  <a:srgbClr val="FFC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</a:rPr>
              <a:t>Application Attack (</a:t>
            </a:r>
            <a:r>
              <a:rPr lang="zh-TW" altLang="en-US" sz="2400" dirty="0">
                <a:solidFill>
                  <a:schemeClr val="bg1"/>
                </a:solidFill>
              </a:rPr>
              <a:t>應用層攻擊</a:t>
            </a:r>
            <a:r>
              <a:rPr lang="en-US" altLang="zh-TW" sz="2400" dirty="0">
                <a:solidFill>
                  <a:schemeClr val="bg1"/>
                </a:solidFill>
              </a:rPr>
              <a:t>)</a:t>
            </a:r>
            <a:r>
              <a:rPr lang="zh-TW" altLang="zh-TW" sz="2400" dirty="0" smtClean="0">
                <a:solidFill>
                  <a:schemeClr val="bg1"/>
                </a:solidFill>
              </a:rPr>
              <a:t>特性</a:t>
            </a:r>
            <a:r>
              <a:rPr lang="zh-TW" altLang="zh-TW" sz="2400" dirty="0">
                <a:solidFill>
                  <a:schemeClr val="bg1"/>
                </a:solidFill>
              </a:rPr>
              <a:t>說明</a:t>
            </a:r>
            <a:r>
              <a:rPr lang="en-US" altLang="zh-TW" sz="2400" dirty="0">
                <a:solidFill>
                  <a:schemeClr val="bg1"/>
                </a:solidFill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</a:rPr>
              <a:t>:</a:t>
            </a: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altLang="zh-TW" sz="2000" dirty="0" smtClean="0">
                <a:solidFill>
                  <a:schemeClr val="bg1"/>
                </a:solidFill>
              </a:rPr>
              <a:t>Attacker </a:t>
            </a:r>
            <a:r>
              <a:rPr lang="zh-TW" altLang="en-US" sz="2000" dirty="0">
                <a:solidFill>
                  <a:schemeClr val="bg1"/>
                </a:solidFill>
              </a:rPr>
              <a:t>透過</a:t>
            </a:r>
            <a:r>
              <a:rPr lang="zh-TW" altLang="zh-TW" sz="2000" dirty="0">
                <a:solidFill>
                  <a:srgbClr val="FFC000"/>
                </a:solidFill>
              </a:rPr>
              <a:t>殭屍網路</a:t>
            </a:r>
            <a:r>
              <a:rPr lang="en-US" altLang="zh-TW" sz="2000" dirty="0">
                <a:solidFill>
                  <a:srgbClr val="FFC000"/>
                </a:solidFill>
              </a:rPr>
              <a:t>(Botnet</a:t>
            </a:r>
            <a:r>
              <a:rPr lang="en-US" altLang="zh-TW" sz="2000" dirty="0" smtClean="0">
                <a:solidFill>
                  <a:srgbClr val="FFC000"/>
                </a:solidFill>
              </a:rPr>
              <a:t>)(90% from TW)</a:t>
            </a:r>
            <a:r>
              <a:rPr lang="zh-TW" altLang="zh-TW" sz="2000" dirty="0" smtClean="0">
                <a:solidFill>
                  <a:schemeClr val="bg1"/>
                </a:solidFill>
              </a:rPr>
              <a:t>發起</a:t>
            </a:r>
            <a:r>
              <a:rPr lang="zh-TW" altLang="zh-TW" sz="2000" dirty="0">
                <a:solidFill>
                  <a:srgbClr val="FFC000"/>
                </a:solidFill>
              </a:rPr>
              <a:t>大量</a:t>
            </a:r>
            <a:r>
              <a:rPr lang="en-US" altLang="zh-TW" sz="2000" dirty="0">
                <a:solidFill>
                  <a:srgbClr val="FFC000"/>
                </a:solidFill>
              </a:rPr>
              <a:t>TCP</a:t>
            </a:r>
            <a:r>
              <a:rPr lang="zh-TW" altLang="zh-TW" sz="2000" dirty="0">
                <a:solidFill>
                  <a:srgbClr val="FFC000"/>
                </a:solidFill>
              </a:rPr>
              <a:t>連線</a:t>
            </a:r>
            <a:r>
              <a:rPr lang="zh-TW" altLang="zh-TW" sz="2000" dirty="0">
                <a:solidFill>
                  <a:schemeClr val="bg1"/>
                </a:solidFill>
              </a:rPr>
              <a:t>及</a:t>
            </a:r>
            <a:r>
              <a:rPr lang="en-US" altLang="zh-TW" sz="2000" dirty="0">
                <a:solidFill>
                  <a:schemeClr val="bg1"/>
                </a:solidFill>
              </a:rPr>
              <a:t>HTTP Request</a:t>
            </a:r>
            <a:r>
              <a:rPr lang="zh-TW" altLang="zh-TW" sz="2000" dirty="0">
                <a:solidFill>
                  <a:schemeClr val="bg1"/>
                </a:solidFill>
              </a:rPr>
              <a:t>封</a:t>
            </a:r>
            <a:r>
              <a:rPr lang="zh-TW" altLang="zh-TW" sz="2000" dirty="0" smtClean="0">
                <a:solidFill>
                  <a:schemeClr val="bg1"/>
                </a:solidFill>
              </a:rPr>
              <a:t>包</a:t>
            </a:r>
            <a:r>
              <a:rPr lang="en-US" altLang="zh-TW" sz="2000" dirty="0" smtClean="0">
                <a:solidFill>
                  <a:schemeClr val="bg1"/>
                </a:solidFill>
              </a:rPr>
              <a:t> (~1K conns per bot )</a:t>
            </a: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zh-TW" altLang="en-US" sz="2000" dirty="0" smtClean="0">
                <a:solidFill>
                  <a:schemeClr val="bg1"/>
                </a:solidFill>
              </a:rPr>
              <a:t>對於防火牆而言屬於</a:t>
            </a:r>
            <a:r>
              <a:rPr lang="zh-TW" altLang="en-US" sz="2000" dirty="0" smtClean="0">
                <a:solidFill>
                  <a:srgbClr val="FFC000"/>
                </a:solidFill>
              </a:rPr>
              <a:t>正常連線</a:t>
            </a:r>
            <a:r>
              <a:rPr lang="zh-TW" altLang="en-US" sz="2000" dirty="0" smtClean="0">
                <a:solidFill>
                  <a:schemeClr val="bg1"/>
                </a:solidFill>
              </a:rPr>
              <a:t>存取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marL="1110310" lvl="1" indent="-457200">
              <a:lnSpc>
                <a:spcPct val="150000"/>
              </a:lnSpc>
              <a:buFont typeface="+mj-lt"/>
              <a:buAutoNum type="alphaLcPeriod"/>
            </a:pPr>
            <a:r>
              <a:rPr lang="zh-TW" altLang="zh-TW" sz="2000" dirty="0" smtClean="0">
                <a:solidFill>
                  <a:srgbClr val="FFC000"/>
                </a:solidFill>
              </a:rPr>
              <a:t>防火牆</a:t>
            </a:r>
            <a:r>
              <a:rPr lang="zh-TW" altLang="zh-TW" sz="2000" dirty="0">
                <a:solidFill>
                  <a:srgbClr val="FFC000"/>
                </a:solidFill>
              </a:rPr>
              <a:t>效能下降</a:t>
            </a:r>
            <a:r>
              <a:rPr lang="zh-TW" altLang="zh-TW" sz="2000" dirty="0">
                <a:solidFill>
                  <a:schemeClr val="bg1"/>
                </a:solidFill>
              </a:rPr>
              <a:t>及</a:t>
            </a:r>
            <a:r>
              <a:rPr lang="zh-TW" altLang="en-US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rgbClr val="FFC000"/>
                </a:solidFill>
              </a:rPr>
              <a:t>Server</a:t>
            </a:r>
            <a:r>
              <a:rPr lang="zh-TW" altLang="en-US" sz="2000" dirty="0">
                <a:solidFill>
                  <a:srgbClr val="FFC000"/>
                </a:solidFill>
              </a:rPr>
              <a:t> </a:t>
            </a:r>
            <a:r>
              <a:rPr lang="zh-TW" altLang="zh-TW" sz="2000" dirty="0">
                <a:solidFill>
                  <a:srgbClr val="FFC000"/>
                </a:solidFill>
              </a:rPr>
              <a:t>資源耗盡</a:t>
            </a:r>
            <a:r>
              <a:rPr lang="zh-TW" altLang="zh-TW" sz="2000" dirty="0">
                <a:solidFill>
                  <a:schemeClr val="bg1"/>
                </a:solidFill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44" name="Rounded Rectangle 71"/>
          <p:cNvSpPr/>
          <p:nvPr/>
        </p:nvSpPr>
        <p:spPr>
          <a:xfrm>
            <a:off x="11735439" y="6131212"/>
            <a:ext cx="1992890" cy="585833"/>
          </a:xfrm>
          <a:prstGeom prst="roundRect">
            <a:avLst>
              <a:gd name="adj" fmla="val 9307"/>
            </a:avLst>
          </a:prstGeom>
          <a:solidFill>
            <a:schemeClr val="tx1">
              <a:lumMod val="65000"/>
              <a:lumOff val="35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smtClean="0"/>
              <a:t>   Customer Data</a:t>
            </a:r>
            <a:endParaRPr lang="en-US" sz="1200" dirty="0"/>
          </a:p>
        </p:txBody>
      </p:sp>
      <p:sp>
        <p:nvSpPr>
          <p:cNvPr id="46" name="TextBox 73"/>
          <p:cNvSpPr txBox="1"/>
          <p:nvPr/>
        </p:nvSpPr>
        <p:spPr>
          <a:xfrm>
            <a:off x="12280269" y="5640650"/>
            <a:ext cx="96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Web Apps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9" name="Group 78"/>
          <p:cNvGrpSpPr/>
          <p:nvPr/>
        </p:nvGrpSpPr>
        <p:grpSpPr>
          <a:xfrm>
            <a:off x="10132090" y="1942277"/>
            <a:ext cx="387670" cy="888410"/>
            <a:chOff x="5363206" y="1741221"/>
            <a:chExt cx="532564" cy="1313029"/>
          </a:xfrm>
        </p:grpSpPr>
        <p:pic>
          <p:nvPicPr>
            <p:cNvPr id="5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51" name="TextBox 80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52" name="Group 81"/>
          <p:cNvGrpSpPr/>
          <p:nvPr/>
        </p:nvGrpSpPr>
        <p:grpSpPr>
          <a:xfrm>
            <a:off x="10745187" y="1942277"/>
            <a:ext cx="387670" cy="888410"/>
            <a:chOff x="5363206" y="1741221"/>
            <a:chExt cx="532564" cy="1313029"/>
          </a:xfrm>
        </p:grpSpPr>
        <p:pic>
          <p:nvPicPr>
            <p:cNvPr id="53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54" name="TextBox 83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55" name="Group 84"/>
          <p:cNvGrpSpPr/>
          <p:nvPr/>
        </p:nvGrpSpPr>
        <p:grpSpPr>
          <a:xfrm>
            <a:off x="11358284" y="1942277"/>
            <a:ext cx="387670" cy="888410"/>
            <a:chOff x="5363206" y="1741221"/>
            <a:chExt cx="532564" cy="1313029"/>
          </a:xfrm>
        </p:grpSpPr>
        <p:pic>
          <p:nvPicPr>
            <p:cNvPr id="56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57" name="TextBox 86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58" name="Group 87"/>
          <p:cNvGrpSpPr/>
          <p:nvPr/>
        </p:nvGrpSpPr>
        <p:grpSpPr>
          <a:xfrm>
            <a:off x="11971381" y="1942277"/>
            <a:ext cx="387670" cy="888410"/>
            <a:chOff x="5363206" y="1741221"/>
            <a:chExt cx="532564" cy="1313029"/>
          </a:xfrm>
        </p:grpSpPr>
        <p:pic>
          <p:nvPicPr>
            <p:cNvPr id="59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60" name="TextBox 89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grpSp>
        <p:nvGrpSpPr>
          <p:cNvPr id="61" name="Group 90"/>
          <p:cNvGrpSpPr/>
          <p:nvPr/>
        </p:nvGrpSpPr>
        <p:grpSpPr>
          <a:xfrm>
            <a:off x="12584479" y="1942277"/>
            <a:ext cx="387670" cy="888410"/>
            <a:chOff x="5363206" y="1741221"/>
            <a:chExt cx="532564" cy="1313029"/>
          </a:xfrm>
        </p:grpSpPr>
        <p:pic>
          <p:nvPicPr>
            <p:cNvPr id="62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206" y="1741221"/>
              <a:ext cx="532564" cy="1313029"/>
            </a:xfrm>
            <a:prstGeom prst="rect">
              <a:avLst/>
            </a:prstGeom>
          </p:spPr>
        </p:pic>
        <p:sp>
          <p:nvSpPr>
            <p:cNvPr id="63" name="TextBox 92"/>
            <p:cNvSpPr txBox="1"/>
            <p:nvPr/>
          </p:nvSpPr>
          <p:spPr>
            <a:xfrm rot="5400000">
              <a:off x="5090138" y="2283659"/>
              <a:ext cx="1065621" cy="465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DDoS</a:t>
              </a:r>
            </a:p>
          </p:txBody>
        </p:sp>
      </p:grpSp>
      <p:sp>
        <p:nvSpPr>
          <p:cNvPr id="65" name="Rounded Rectangle 94"/>
          <p:cNvSpPr/>
          <p:nvPr/>
        </p:nvSpPr>
        <p:spPr>
          <a:xfrm>
            <a:off x="11725670" y="4194569"/>
            <a:ext cx="2012428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DMZ</a:t>
            </a:r>
            <a:endParaRPr lang="en-US" sz="1200" dirty="0"/>
          </a:p>
        </p:txBody>
      </p:sp>
      <p:sp>
        <p:nvSpPr>
          <p:cNvPr id="66" name="TextBox 95"/>
          <p:cNvSpPr txBox="1"/>
          <p:nvPr/>
        </p:nvSpPr>
        <p:spPr>
          <a:xfrm>
            <a:off x="8636312" y="6152836"/>
            <a:ext cx="2513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4"/>
                </a:solidFill>
              </a:rPr>
              <a:t>Secure from</a:t>
            </a:r>
            <a:br>
              <a:rPr lang="en-US" sz="1600" dirty="0" smtClean="0">
                <a:solidFill>
                  <a:schemeClr val="accent4"/>
                </a:solidFill>
              </a:rPr>
            </a:br>
            <a:r>
              <a:rPr lang="en-US" sz="1600" dirty="0" smtClean="0">
                <a:solidFill>
                  <a:schemeClr val="accent4"/>
                </a:solidFill>
              </a:rPr>
              <a:t>Outside </a:t>
            </a:r>
            <a:endParaRPr lang="en-US" sz="1600" dirty="0">
              <a:solidFill>
                <a:schemeClr val="accent4"/>
              </a:solidFill>
            </a:endParaRPr>
          </a:p>
        </p:txBody>
      </p:sp>
      <p:cxnSp>
        <p:nvCxnSpPr>
          <p:cNvPr id="67" name="Straight Connector 96"/>
          <p:cNvCxnSpPr/>
          <p:nvPr/>
        </p:nvCxnSpPr>
        <p:spPr>
          <a:xfrm>
            <a:off x="9428180" y="6126709"/>
            <a:ext cx="1693325" cy="0"/>
          </a:xfrm>
          <a:prstGeom prst="line">
            <a:avLst/>
          </a:prstGeom>
          <a:ln>
            <a:solidFill>
              <a:srgbClr val="FA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100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38" y="5234023"/>
            <a:ext cx="644109" cy="436384"/>
          </a:xfrm>
          <a:prstGeom prst="rect">
            <a:avLst/>
          </a:prstGeom>
        </p:spPr>
      </p:pic>
      <p:pic>
        <p:nvPicPr>
          <p:cNvPr id="72" name="Picture 101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055" y="5234023"/>
            <a:ext cx="644109" cy="436384"/>
          </a:xfrm>
          <a:prstGeom prst="rect">
            <a:avLst/>
          </a:prstGeom>
        </p:spPr>
      </p:pic>
      <p:pic>
        <p:nvPicPr>
          <p:cNvPr id="73" name="Picture 102" descr="window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60" y="5234023"/>
            <a:ext cx="644109" cy="436384"/>
          </a:xfrm>
          <a:prstGeom prst="rect">
            <a:avLst/>
          </a:prstGeom>
        </p:spPr>
      </p:pic>
      <p:pic>
        <p:nvPicPr>
          <p:cNvPr id="74" name="Picture 103" descr="compu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486" y="6164856"/>
            <a:ext cx="745179" cy="504859"/>
          </a:xfrm>
          <a:prstGeom prst="rect">
            <a:avLst/>
          </a:prstGeom>
        </p:spPr>
      </p:pic>
      <p:grpSp>
        <p:nvGrpSpPr>
          <p:cNvPr id="75" name="Group 62"/>
          <p:cNvGrpSpPr/>
          <p:nvPr/>
        </p:nvGrpSpPr>
        <p:grpSpPr>
          <a:xfrm>
            <a:off x="12375191" y="3051346"/>
            <a:ext cx="605445" cy="456168"/>
            <a:chOff x="8379016" y="2140284"/>
            <a:chExt cx="695074" cy="523698"/>
          </a:xfrm>
        </p:grpSpPr>
        <p:sp>
          <p:nvSpPr>
            <p:cNvPr id="76" name="Rounded Rectangle 74"/>
            <p:cNvSpPr/>
            <p:nvPr/>
          </p:nvSpPr>
          <p:spPr>
            <a:xfrm>
              <a:off x="8379016" y="2140284"/>
              <a:ext cx="695074" cy="523698"/>
            </a:xfrm>
            <a:prstGeom prst="roundRect">
              <a:avLst>
                <a:gd name="adj" fmla="val 12293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839" y="2221670"/>
              <a:ext cx="378512" cy="377480"/>
            </a:xfrm>
            <a:prstGeom prst="rect">
              <a:avLst/>
            </a:prstGeom>
          </p:spPr>
        </p:pic>
      </p:grpSp>
      <p:pic>
        <p:nvPicPr>
          <p:cNvPr id="80" name="Picture 172" descr="Serv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88" y="4657648"/>
            <a:ext cx="1538118" cy="391731"/>
          </a:xfrm>
          <a:prstGeom prst="rect">
            <a:avLst/>
          </a:prstGeom>
        </p:spPr>
      </p:pic>
      <p:sp>
        <p:nvSpPr>
          <p:cNvPr id="85" name="Rounded Rectangle 144"/>
          <p:cNvSpPr/>
          <p:nvPr/>
        </p:nvSpPr>
        <p:spPr>
          <a:xfrm>
            <a:off x="9357744" y="4221864"/>
            <a:ext cx="2006075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Internal LAN</a:t>
            </a:r>
          </a:p>
        </p:txBody>
      </p:sp>
      <p:pic>
        <p:nvPicPr>
          <p:cNvPr id="86" name="Picture 180" descr="guy_gray.png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5106350"/>
            <a:ext cx="859536" cy="585216"/>
          </a:xfrm>
          <a:prstGeom prst="rect">
            <a:avLst/>
          </a:prstGeom>
        </p:spPr>
      </p:pic>
      <p:pic>
        <p:nvPicPr>
          <p:cNvPr id="87" name="Picture 180" descr="guy_gray.png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66" y="5109740"/>
            <a:ext cx="859536" cy="585216"/>
          </a:xfrm>
          <a:prstGeom prst="rect">
            <a:avLst/>
          </a:prstGeom>
        </p:spPr>
      </p:pic>
      <p:pic>
        <p:nvPicPr>
          <p:cNvPr id="88" name="Picture 180" descr="guy_gray.png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2" y="5112012"/>
            <a:ext cx="859536" cy="585216"/>
          </a:xfrm>
          <a:prstGeom prst="rect">
            <a:avLst/>
          </a:prstGeom>
        </p:spPr>
      </p:pic>
      <p:pic>
        <p:nvPicPr>
          <p:cNvPr id="92" name="Picture 10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79" y="590011"/>
            <a:ext cx="746448" cy="505718"/>
          </a:xfrm>
          <a:prstGeom prst="rect">
            <a:avLst/>
          </a:prstGeom>
        </p:spPr>
      </p:pic>
      <p:grpSp>
        <p:nvGrpSpPr>
          <p:cNvPr id="93" name="Group 129"/>
          <p:cNvGrpSpPr/>
          <p:nvPr/>
        </p:nvGrpSpPr>
        <p:grpSpPr>
          <a:xfrm>
            <a:off x="12882481" y="810091"/>
            <a:ext cx="172077" cy="172077"/>
            <a:chOff x="12593373" y="2002525"/>
            <a:chExt cx="423952" cy="423952"/>
          </a:xfrm>
        </p:grpSpPr>
        <p:sp>
          <p:nvSpPr>
            <p:cNvPr id="94" name="Oval 130"/>
            <p:cNvSpPr/>
            <p:nvPr/>
          </p:nvSpPr>
          <p:spPr>
            <a:xfrm>
              <a:off x="12593373" y="2002525"/>
              <a:ext cx="423952" cy="4239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L-Shape 131"/>
            <p:cNvSpPr/>
            <p:nvPr/>
          </p:nvSpPr>
          <p:spPr>
            <a:xfrm rot="2464252" flipH="1">
              <a:off x="12733948" y="2100230"/>
              <a:ext cx="142802" cy="198662"/>
            </a:xfrm>
            <a:prstGeom prst="corner">
              <a:avLst>
                <a:gd name="adj1" fmla="val 38257"/>
                <a:gd name="adj2" fmla="val 4339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147"/>
          <p:cNvGrpSpPr/>
          <p:nvPr/>
        </p:nvGrpSpPr>
        <p:grpSpPr>
          <a:xfrm flipH="1">
            <a:off x="11705421" y="1186949"/>
            <a:ext cx="668443" cy="388924"/>
            <a:chOff x="9081476" y="1518696"/>
            <a:chExt cx="668443" cy="388924"/>
          </a:xfrm>
        </p:grpSpPr>
        <p:cxnSp>
          <p:nvCxnSpPr>
            <p:cNvPr id="97" name="Straight Connector 148"/>
            <p:cNvCxnSpPr/>
            <p:nvPr/>
          </p:nvCxnSpPr>
          <p:spPr>
            <a:xfrm>
              <a:off x="9094152" y="1518696"/>
              <a:ext cx="0" cy="381894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49"/>
            <p:cNvCxnSpPr/>
            <p:nvPr/>
          </p:nvCxnSpPr>
          <p:spPr>
            <a:xfrm>
              <a:off x="9081476" y="1907620"/>
              <a:ext cx="668443" cy="0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8"/>
          <p:cNvGrpSpPr/>
          <p:nvPr/>
        </p:nvGrpSpPr>
        <p:grpSpPr>
          <a:xfrm>
            <a:off x="9694918" y="595379"/>
            <a:ext cx="1406765" cy="682114"/>
            <a:chOff x="5366149" y="580751"/>
            <a:chExt cx="1406765" cy="682114"/>
          </a:xfrm>
        </p:grpSpPr>
        <p:pic>
          <p:nvPicPr>
            <p:cNvPr id="101" name="Picture 1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149" y="580751"/>
              <a:ext cx="746448" cy="505719"/>
            </a:xfrm>
            <a:prstGeom prst="rect">
              <a:avLst/>
            </a:prstGeom>
          </p:spPr>
        </p:pic>
        <p:grpSp>
          <p:nvGrpSpPr>
            <p:cNvPr id="102" name="Group 122"/>
            <p:cNvGrpSpPr/>
            <p:nvPr/>
          </p:nvGrpSpPr>
          <p:grpSpPr>
            <a:xfrm>
              <a:off x="5630682" y="776665"/>
              <a:ext cx="232098" cy="236791"/>
              <a:chOff x="7423748" y="881185"/>
              <a:chExt cx="486370" cy="496202"/>
            </a:xfrm>
          </p:grpSpPr>
          <p:sp>
            <p:nvSpPr>
              <p:cNvPr id="104" name="Isosceles Triangle 127"/>
              <p:cNvSpPr/>
              <p:nvPr/>
            </p:nvSpPr>
            <p:spPr>
              <a:xfrm>
                <a:off x="7423748" y="881185"/>
                <a:ext cx="486370" cy="41928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28"/>
              <p:cNvSpPr txBox="1"/>
              <p:nvPr/>
            </p:nvSpPr>
            <p:spPr>
              <a:xfrm>
                <a:off x="7450814" y="893672"/>
                <a:ext cx="454644" cy="48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  <p:pic>
          <p:nvPicPr>
            <p:cNvPr id="103" name="Picture 17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3989" y="626745"/>
              <a:ext cx="938925" cy="636120"/>
            </a:xfrm>
            <a:prstGeom prst="rect">
              <a:avLst/>
            </a:prstGeom>
          </p:spPr>
        </p:pic>
      </p:grpSp>
      <p:pic>
        <p:nvPicPr>
          <p:cNvPr id="106" name="Picture 89" descr="guy_gray.png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868" y="628811"/>
            <a:ext cx="859536" cy="585216"/>
          </a:xfrm>
          <a:prstGeom prst="rect">
            <a:avLst/>
          </a:prstGeom>
        </p:spPr>
      </p:pic>
      <p:pic>
        <p:nvPicPr>
          <p:cNvPr id="43" name="Picture 70" descr="cloudx_plai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11" y="1127317"/>
            <a:ext cx="1030862" cy="698409"/>
          </a:xfrm>
          <a:prstGeom prst="rect">
            <a:avLst/>
          </a:prstGeom>
        </p:spPr>
      </p:pic>
      <p:sp>
        <p:nvSpPr>
          <p:cNvPr id="113" name="TextBox 73"/>
          <p:cNvSpPr txBox="1"/>
          <p:nvPr/>
        </p:nvSpPr>
        <p:spPr>
          <a:xfrm>
            <a:off x="13429452" y="4715013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ADC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029" name="群組 1028"/>
          <p:cNvGrpSpPr/>
          <p:nvPr/>
        </p:nvGrpSpPr>
        <p:grpSpPr>
          <a:xfrm>
            <a:off x="11356038" y="3245663"/>
            <a:ext cx="2306653" cy="3346490"/>
            <a:chOff x="11356038" y="3245663"/>
            <a:chExt cx="2306653" cy="3346490"/>
          </a:xfrm>
        </p:grpSpPr>
        <p:grpSp>
          <p:nvGrpSpPr>
            <p:cNvPr id="19" name="群組 18"/>
            <p:cNvGrpSpPr/>
            <p:nvPr/>
          </p:nvGrpSpPr>
          <p:grpSpPr>
            <a:xfrm>
              <a:off x="11356038" y="3245663"/>
              <a:ext cx="2306653" cy="2382303"/>
              <a:chOff x="11356038" y="3245663"/>
              <a:chExt cx="2306653" cy="2382303"/>
            </a:xfrm>
          </p:grpSpPr>
          <p:sp>
            <p:nvSpPr>
              <p:cNvPr id="48" name="&quot;No&quot; Symbol 77"/>
              <p:cNvSpPr/>
              <p:nvPr/>
            </p:nvSpPr>
            <p:spPr>
              <a:xfrm>
                <a:off x="11356038" y="3245663"/>
                <a:ext cx="321154" cy="321154"/>
              </a:xfrm>
              <a:prstGeom prst="noSmoking">
                <a:avLst>
                  <a:gd name="adj" fmla="val 16676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&quot;No&quot; Symbol 77"/>
              <p:cNvSpPr/>
              <p:nvPr/>
            </p:nvSpPr>
            <p:spPr>
              <a:xfrm>
                <a:off x="11844062" y="5291638"/>
                <a:ext cx="321154" cy="321154"/>
              </a:xfrm>
              <a:prstGeom prst="noSmoking">
                <a:avLst>
                  <a:gd name="adj" fmla="val 16676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&quot;No&quot; Symbol 77"/>
              <p:cNvSpPr/>
              <p:nvPr/>
            </p:nvSpPr>
            <p:spPr>
              <a:xfrm>
                <a:off x="12597532" y="5306812"/>
                <a:ext cx="321154" cy="321154"/>
              </a:xfrm>
              <a:prstGeom prst="noSmoking">
                <a:avLst>
                  <a:gd name="adj" fmla="val 16676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&quot;No&quot; Symbol 77"/>
              <p:cNvSpPr/>
              <p:nvPr/>
            </p:nvSpPr>
            <p:spPr>
              <a:xfrm>
                <a:off x="13341537" y="5296726"/>
                <a:ext cx="321154" cy="321154"/>
              </a:xfrm>
              <a:prstGeom prst="noSmoking">
                <a:avLst>
                  <a:gd name="adj" fmla="val 16676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4" name="&quot;No&quot; Symbol 77"/>
            <p:cNvSpPr/>
            <p:nvPr/>
          </p:nvSpPr>
          <p:spPr>
            <a:xfrm>
              <a:off x="12611099" y="6270999"/>
              <a:ext cx="321154" cy="321154"/>
            </a:xfrm>
            <a:prstGeom prst="noSmoking">
              <a:avLst>
                <a:gd name="adj" fmla="val 1667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</a:t>
            </a:r>
            <a:r>
              <a:rPr lang="en-US" dirty="0" smtClean="0"/>
              <a:t>: </a:t>
            </a:r>
            <a:r>
              <a:rPr lang="zh-TW" altLang="en-US" dirty="0" smtClean="0"/>
              <a:t>花錢的工作</a:t>
            </a:r>
            <a:r>
              <a:rPr lang="en-US" altLang="zh-TW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146304" tIns="73152" rIns="146304" bIns="73152"/>
          <a:lstStyle/>
          <a:p>
            <a:fld id="{EE2556C5-CE8C-6547-B838-EA80C61A4AF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77849" y="5185795"/>
            <a:ext cx="1444498" cy="492443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cs typeface="Neo Sans Intel"/>
              </a:rPr>
              <a:t>合理保護</a:t>
            </a:r>
            <a:endParaRPr lang="en-US" sz="2200" b="1" dirty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781" y="3591228"/>
            <a:ext cx="2196595" cy="947952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Neo Sans Intel"/>
                <a:cs typeface="Neo Sans Intel"/>
              </a:rPr>
              <a:t>更開放的</a:t>
            </a:r>
            <a:endParaRPr lang="en-US" altLang="zh-TW" b="1" dirty="0" smtClean="0">
              <a:solidFill>
                <a:schemeClr val="bg1"/>
              </a:solidFill>
              <a:latin typeface="Neo Sans Intel"/>
              <a:cs typeface="Neo Sans Intel"/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Neo Sans Intel"/>
                <a:cs typeface="Neo Sans Intel"/>
              </a:rPr>
              <a:t>存取使用</a:t>
            </a:r>
            <a:endParaRPr lang="en-US" b="1" dirty="0" smtClean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2928" y="3591228"/>
            <a:ext cx="2196595" cy="947952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Neo Sans Intel"/>
                <a:cs typeface="Neo Sans Intel"/>
              </a:rPr>
              <a:t>完全封鎖</a:t>
            </a:r>
            <a:endParaRPr lang="en-US" altLang="zh-TW" b="1" dirty="0" smtClean="0">
              <a:solidFill>
                <a:schemeClr val="bg1"/>
              </a:solidFill>
              <a:latin typeface="Neo Sans Intel"/>
              <a:cs typeface="Neo Sans Intel"/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Neo Sans Intel"/>
                <a:cs typeface="Neo Sans Intel"/>
              </a:rPr>
              <a:t>使用</a:t>
            </a:r>
            <a:endParaRPr lang="en-US" b="1" dirty="0" smtClean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4043" y="5503467"/>
            <a:ext cx="962315" cy="547842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cs typeface="Neo Sans Intel"/>
              </a:rPr>
              <a:t>平衡</a:t>
            </a:r>
            <a:endParaRPr lang="en-US" dirty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8431" y="2770514"/>
            <a:ext cx="3338446" cy="547842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Neo Sans Intel"/>
                <a:cs typeface="Neo Sans Intel"/>
              </a:rPr>
              <a:t>資產應該被完全控管</a:t>
            </a:r>
            <a:endParaRPr lang="en-US" dirty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1454" y="2376559"/>
            <a:ext cx="4107856" cy="947952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Neo Sans Intel"/>
                <a:cs typeface="Neo Sans Intel"/>
              </a:rPr>
              <a:t>控制增加成本與限制使用的資料與系統</a:t>
            </a:r>
            <a:endParaRPr lang="en-US" dirty="0">
              <a:solidFill>
                <a:schemeClr val="bg1"/>
              </a:solidFill>
              <a:latin typeface="Neo Sans Intel"/>
              <a:cs typeface="Neo Sans Intel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7315202" y="3696595"/>
            <a:ext cx="4849952" cy="834262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rot="10800000">
            <a:off x="2465250" y="3696594"/>
            <a:ext cx="4849952" cy="834262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704942" y="4530857"/>
            <a:ext cx="1220520" cy="931448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631865" y="4530860"/>
            <a:ext cx="456498" cy="513902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4686" y="4860483"/>
            <a:ext cx="3067352" cy="578141"/>
          </a:xfrm>
          <a:custGeom>
            <a:avLst/>
            <a:gdLst>
              <a:gd name="connsiteX0" fmla="*/ 1303361 w 1303361"/>
              <a:gd name="connsiteY0" fmla="*/ 245660 h 245660"/>
              <a:gd name="connsiteX1" fmla="*/ 668740 w 1303361"/>
              <a:gd name="connsiteY1" fmla="*/ 245660 h 245660"/>
              <a:gd name="connsiteX2" fmla="*/ 668740 w 1303361"/>
              <a:gd name="connsiteY2" fmla="*/ 0 h 245660"/>
              <a:gd name="connsiteX3" fmla="*/ 0 w 1303361"/>
              <a:gd name="connsiteY3" fmla="*/ 0 h 24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361" h="245660">
                <a:moveTo>
                  <a:pt x="1303361" y="245660"/>
                </a:moveTo>
                <a:lnTo>
                  <a:pt x="668740" y="245660"/>
                </a:lnTo>
                <a:lnTo>
                  <a:pt x="66874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02930" y="5002853"/>
            <a:ext cx="0" cy="299296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Isosceles Triangle 9"/>
          <p:cNvSpPr/>
          <p:nvPr/>
        </p:nvSpPr>
        <p:spPr>
          <a:xfrm>
            <a:off x="9158620" y="4530860"/>
            <a:ext cx="456498" cy="513902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0302" y="4595701"/>
            <a:ext cx="507062" cy="547842"/>
          </a:xfrm>
          <a:prstGeom prst="rect">
            <a:avLst/>
          </a:prstGeom>
        </p:spPr>
        <p:txBody>
          <a:bodyPr wrap="none" lIns="146304" tIns="73152" rIns="146304" bIns="73152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û</a:t>
            </a:r>
            <a:endParaRPr lang="en-US" sz="1600" dirty="0"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0334" y="4595701"/>
            <a:ext cx="507062" cy="547842"/>
          </a:xfrm>
          <a:prstGeom prst="rect">
            <a:avLst/>
          </a:prstGeom>
        </p:spPr>
        <p:txBody>
          <a:bodyPr wrap="none" lIns="146304" tIns="73152" rIns="146304" bIns="73152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Wingdings" panose="05000000000000000000" pitchFamily="2" charset="2"/>
              </a:rPr>
              <a:t>û</a:t>
            </a:r>
            <a:endParaRPr lang="en-US" sz="1600" dirty="0">
              <a:solidFill>
                <a:schemeClr val="bg1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11885" y="3712558"/>
            <a:ext cx="0" cy="78794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045" y="7841613"/>
            <a:ext cx="47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8DD6D3-D2D2-42AB-884E-0D6F2450DE54}" type="slidenum">
              <a:rPr lang="en-US" sz="1400" smtClean="0">
                <a:solidFill>
                  <a:schemeClr val="bg1"/>
                </a:solidFill>
              </a:rPr>
              <a:pPr/>
              <a:t>32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資安解決方案</a:t>
            </a:r>
            <a:endParaRPr lang="en-US" alt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網站防火牆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網站安全</a:t>
            </a:r>
            <a:r>
              <a:rPr lang="zh-TW" altLang="en-US" dirty="0"/>
              <a:t>的</a:t>
            </a:r>
            <a:r>
              <a:rPr lang="zh-TW" altLang="en-US" dirty="0" smtClean="0"/>
              <a:t>防護根本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0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100" dirty="0"/>
              <a:t>OWASP Top 10</a:t>
            </a:r>
            <a:r>
              <a:rPr lang="zh-TW" altLang="en-US" sz="5100" dirty="0"/>
              <a:t>十大網站安全弱點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520" y="1737360"/>
            <a:ext cx="13898880" cy="5760720"/>
          </a:xfrm>
        </p:spPr>
        <p:txBody>
          <a:bodyPr>
            <a:normAutofit fontScale="92500"/>
          </a:bodyPr>
          <a:lstStyle/>
          <a:p>
            <a:r>
              <a:rPr lang="en-US" altLang="zh-TW" sz="3100" dirty="0"/>
              <a:t>A1 – Injection</a:t>
            </a:r>
            <a:r>
              <a:rPr lang="zh-TW" altLang="en-US" sz="3100" dirty="0"/>
              <a:t>（注入攻擊） </a:t>
            </a:r>
          </a:p>
          <a:p>
            <a:r>
              <a:rPr lang="en-US" altLang="zh-TW" sz="3100" dirty="0"/>
              <a:t>A2 – Broken Authentication and Session Management</a:t>
            </a:r>
            <a:r>
              <a:rPr lang="zh-TW" altLang="en-US" sz="3100" dirty="0"/>
              <a:t>（身分驗證功能缺失） </a:t>
            </a:r>
          </a:p>
          <a:p>
            <a:r>
              <a:rPr lang="en-US" altLang="zh-TW" sz="3100" dirty="0" smtClean="0"/>
              <a:t>A3 </a:t>
            </a:r>
            <a:r>
              <a:rPr lang="en-US" altLang="zh-TW" sz="3100" dirty="0"/>
              <a:t>– Cross Site Scripting (XSS)</a:t>
            </a:r>
            <a:r>
              <a:rPr lang="zh-TW" altLang="en-US" sz="3100" dirty="0"/>
              <a:t>（跨站腳本攻擊） </a:t>
            </a:r>
          </a:p>
          <a:p>
            <a:r>
              <a:rPr lang="en-US" altLang="zh-TW" sz="3100" dirty="0" smtClean="0"/>
              <a:t>A4 </a:t>
            </a:r>
            <a:r>
              <a:rPr lang="en-US" altLang="zh-TW" sz="3100" dirty="0"/>
              <a:t>– Insecure Direct Object References</a:t>
            </a:r>
            <a:r>
              <a:rPr lang="zh-TW" altLang="en-US" sz="3100" dirty="0"/>
              <a:t>（不安全的物件參考） </a:t>
            </a:r>
          </a:p>
          <a:p>
            <a:r>
              <a:rPr lang="en-US" altLang="zh-TW" sz="3100" dirty="0"/>
              <a:t>A5 – Security Misconfiguration</a:t>
            </a:r>
            <a:r>
              <a:rPr lang="zh-TW" altLang="en-US" sz="3100" dirty="0"/>
              <a:t>（安全性設定疏失） </a:t>
            </a:r>
          </a:p>
          <a:p>
            <a:r>
              <a:rPr lang="en-US" altLang="zh-TW" sz="3100" dirty="0"/>
              <a:t>A6 – Sensitive Data </a:t>
            </a:r>
            <a:r>
              <a:rPr lang="en-US" altLang="zh-TW" sz="3100" dirty="0" smtClean="0"/>
              <a:t>Exposure</a:t>
            </a:r>
            <a:r>
              <a:rPr lang="zh-TW" altLang="en-US" sz="3100" dirty="0" smtClean="0"/>
              <a:t>（敏感資料外洩） </a:t>
            </a:r>
          </a:p>
          <a:p>
            <a:r>
              <a:rPr lang="en-US" altLang="zh-TW" sz="3100" dirty="0"/>
              <a:t>A7 – Missing Function Level Access </a:t>
            </a:r>
            <a:r>
              <a:rPr lang="en-US" altLang="zh-TW" sz="3100" dirty="0" smtClean="0"/>
              <a:t>Control</a:t>
            </a:r>
            <a:r>
              <a:rPr lang="zh-TW" altLang="en-US" sz="3100" dirty="0" smtClean="0"/>
              <a:t>（缺少功能等級的存取控制） </a:t>
            </a:r>
          </a:p>
          <a:p>
            <a:r>
              <a:rPr lang="en-US" altLang="zh-TW" sz="3200" dirty="0" smtClean="0"/>
              <a:t>A8 </a:t>
            </a:r>
            <a:r>
              <a:rPr lang="en-US" altLang="zh-TW" sz="3200" dirty="0"/>
              <a:t>– Cross Site Request Forgery (CSRF)</a:t>
            </a:r>
            <a:r>
              <a:rPr lang="zh-TW" altLang="en-US" sz="3200" dirty="0"/>
              <a:t>（跨站冒名請求） </a:t>
            </a:r>
          </a:p>
          <a:p>
            <a:r>
              <a:rPr lang="en-US" altLang="zh-TW" sz="3100" dirty="0"/>
              <a:t>A9 – Using Components with Known Vulnerabilities</a:t>
            </a:r>
            <a:r>
              <a:rPr lang="zh-TW" altLang="en-US" sz="3100" dirty="0"/>
              <a:t>（使用已被發現有漏洞的元件</a:t>
            </a:r>
            <a:r>
              <a:rPr lang="zh-TW" altLang="en-US" sz="3100" dirty="0" smtClean="0"/>
              <a:t>）</a:t>
            </a:r>
            <a:endParaRPr lang="en-US" altLang="zh-TW" sz="3100" dirty="0" smtClean="0"/>
          </a:p>
          <a:p>
            <a:r>
              <a:rPr lang="en-US" altLang="zh-TW" sz="3100" dirty="0" smtClean="0"/>
              <a:t>A10 </a:t>
            </a:r>
            <a:r>
              <a:rPr lang="en-US" altLang="zh-TW" sz="3100" dirty="0"/>
              <a:t>– </a:t>
            </a:r>
            <a:r>
              <a:rPr lang="en-US" altLang="zh-TW" sz="3100" dirty="0" err="1"/>
              <a:t>Unvalidated</a:t>
            </a:r>
            <a:r>
              <a:rPr lang="en-US" altLang="zh-TW" sz="3100" dirty="0"/>
              <a:t> Redirects and Forwards</a:t>
            </a:r>
            <a:r>
              <a:rPr lang="zh-TW" altLang="en-US" sz="3100" dirty="0"/>
              <a:t>（未驗證的導向） </a:t>
            </a:r>
          </a:p>
          <a:p>
            <a:pPr marL="0" indent="0">
              <a:buNone/>
            </a:pPr>
            <a:endParaRPr lang="zh-TW" altLang="en-US" sz="3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3B756-1255-4FB2-89EE-859BEF368ABA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1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Firewall (WAF)</a:t>
            </a:r>
            <a:r>
              <a:rPr lang="zh-TW" altLang="en-US" dirty="0" smtClean="0"/>
              <a:t>介紹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價值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保護</a:t>
            </a:r>
            <a:r>
              <a:rPr lang="en-US" altLang="zh-TW" dirty="0" smtClean="0">
                <a:solidFill>
                  <a:schemeClr val="bg1"/>
                </a:solidFill>
              </a:rPr>
              <a:t>Web Server</a:t>
            </a:r>
            <a:r>
              <a:rPr lang="zh-TW" altLang="en-US" dirty="0" smtClean="0">
                <a:solidFill>
                  <a:schemeClr val="bg1"/>
                </a:solidFill>
              </a:rPr>
              <a:t>應用程式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保護代碼的漏洞並符合</a:t>
            </a:r>
            <a:r>
              <a:rPr lang="en-US" dirty="0" smtClean="0">
                <a:solidFill>
                  <a:schemeClr val="bg1"/>
                </a:solidFill>
              </a:rPr>
              <a:t>PCI/HIPAA</a:t>
            </a:r>
            <a:r>
              <a:rPr lang="zh-TW" altLang="en-US" dirty="0" smtClean="0">
                <a:solidFill>
                  <a:schemeClr val="bg1"/>
                </a:solidFill>
              </a:rPr>
              <a:t>規範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防止</a:t>
            </a:r>
            <a:r>
              <a:rPr lang="zh-TW" altLang="en-US" dirty="0">
                <a:solidFill>
                  <a:schemeClr val="bg1"/>
                </a:solidFill>
              </a:rPr>
              <a:t>損壞知識產權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資料</a:t>
            </a:r>
            <a:r>
              <a:rPr lang="zh-TW" altLang="en-US" dirty="0" smtClean="0">
                <a:solidFill>
                  <a:schemeClr val="bg1"/>
                </a:solidFill>
              </a:rPr>
              <a:t>和應用程式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Left-Right Arrow 43"/>
          <p:cNvSpPr/>
          <p:nvPr/>
        </p:nvSpPr>
        <p:spPr bwMode="auto">
          <a:xfrm rot="16200000" flipH="1">
            <a:off x="9524349" y="2991153"/>
            <a:ext cx="834478" cy="481486"/>
          </a:xfrm>
          <a:prstGeom prst="leftRightArrow">
            <a:avLst>
              <a:gd name="adj1" fmla="val 68038"/>
              <a:gd name="adj2" fmla="val 40209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2" b="38207"/>
          <a:stretch/>
        </p:blipFill>
        <p:spPr bwMode="auto">
          <a:xfrm>
            <a:off x="1056622" y="6297677"/>
            <a:ext cx="2763219" cy="8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 descr="Us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85" y="1781954"/>
            <a:ext cx="711488" cy="944416"/>
          </a:xfrm>
          <a:prstGeom prst="rect">
            <a:avLst/>
          </a:prstGeom>
        </p:spPr>
      </p:pic>
      <p:pic>
        <p:nvPicPr>
          <p:cNvPr id="52" name="Picture 51" descr="Attack_BadU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156" y="1743915"/>
            <a:ext cx="717840" cy="974061"/>
          </a:xfrm>
          <a:prstGeom prst="rect">
            <a:avLst/>
          </a:prstGeom>
        </p:spPr>
      </p:pic>
      <p:pic>
        <p:nvPicPr>
          <p:cNvPr id="54" name="Picture 53" descr="Hack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8" y="1781953"/>
            <a:ext cx="711488" cy="946533"/>
          </a:xfrm>
          <a:prstGeom prst="rect">
            <a:avLst/>
          </a:prstGeom>
        </p:spPr>
      </p:pic>
      <p:pic>
        <p:nvPicPr>
          <p:cNvPr id="55" name="Picture 54" descr="Us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45" y="1781954"/>
            <a:ext cx="711488" cy="944416"/>
          </a:xfrm>
          <a:prstGeom prst="rect">
            <a:avLst/>
          </a:prstGeom>
        </p:spPr>
      </p:pic>
      <p:sp>
        <p:nvSpPr>
          <p:cNvPr id="56" name="Left-Right Arrow 55"/>
          <p:cNvSpPr/>
          <p:nvPr/>
        </p:nvSpPr>
        <p:spPr bwMode="auto">
          <a:xfrm rot="16200000" flipH="1">
            <a:off x="10368531" y="2991153"/>
            <a:ext cx="834478" cy="481486"/>
          </a:xfrm>
          <a:prstGeom prst="leftRightArrow">
            <a:avLst>
              <a:gd name="adj1" fmla="val 68038"/>
              <a:gd name="adj2" fmla="val 40209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6200000" flipH="1">
            <a:off x="11316799" y="2991153"/>
            <a:ext cx="834478" cy="481486"/>
          </a:xfrm>
          <a:prstGeom prst="leftRightArrow">
            <a:avLst>
              <a:gd name="adj1" fmla="val 68038"/>
              <a:gd name="adj2" fmla="val 40209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sp>
        <p:nvSpPr>
          <p:cNvPr id="58" name="Left-Right Arrow 57"/>
          <p:cNvSpPr/>
          <p:nvPr/>
        </p:nvSpPr>
        <p:spPr bwMode="auto">
          <a:xfrm rot="16200000" flipH="1">
            <a:off x="12309856" y="2991153"/>
            <a:ext cx="834478" cy="481486"/>
          </a:xfrm>
          <a:prstGeom prst="leftRightArrow">
            <a:avLst>
              <a:gd name="adj1" fmla="val 68038"/>
              <a:gd name="adj2" fmla="val 40209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pic>
        <p:nvPicPr>
          <p:cNvPr id="59" name="Picture 58" descr="che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42" y="3733802"/>
            <a:ext cx="576531" cy="469933"/>
          </a:xfrm>
          <a:prstGeom prst="rect">
            <a:avLst/>
          </a:prstGeom>
        </p:spPr>
      </p:pic>
      <p:pic>
        <p:nvPicPr>
          <p:cNvPr id="60" name="Picture 59" descr="che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64" y="3733802"/>
            <a:ext cx="576531" cy="469933"/>
          </a:xfrm>
          <a:prstGeom prst="rect">
            <a:avLst/>
          </a:prstGeom>
        </p:spPr>
      </p:pic>
      <p:pic>
        <p:nvPicPr>
          <p:cNvPr id="61" name="Picture 60" descr="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02" y="3733802"/>
            <a:ext cx="459365" cy="459365"/>
          </a:xfrm>
          <a:prstGeom prst="rect">
            <a:avLst/>
          </a:prstGeom>
        </p:spPr>
      </p:pic>
      <p:pic>
        <p:nvPicPr>
          <p:cNvPr id="62" name="Picture 61" descr="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8" y="3733802"/>
            <a:ext cx="459365" cy="459365"/>
          </a:xfrm>
          <a:prstGeom prst="rect">
            <a:avLst/>
          </a:prstGeom>
        </p:spPr>
      </p:pic>
      <p:sp>
        <p:nvSpPr>
          <p:cNvPr id="64" name="Left-Right Arrow 63"/>
          <p:cNvSpPr/>
          <p:nvPr/>
        </p:nvSpPr>
        <p:spPr bwMode="auto">
          <a:xfrm rot="16200000" flipH="1">
            <a:off x="10935381" y="5639695"/>
            <a:ext cx="834478" cy="481486"/>
          </a:xfrm>
          <a:prstGeom prst="leftRightArrow">
            <a:avLst>
              <a:gd name="adj1" fmla="val 68038"/>
              <a:gd name="adj2" fmla="val 40209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996718" y="6411075"/>
            <a:ext cx="1187110" cy="872630"/>
            <a:chOff x="5251041" y="3660296"/>
            <a:chExt cx="845070" cy="621201"/>
          </a:xfrm>
        </p:grpSpPr>
        <p:pic>
          <p:nvPicPr>
            <p:cNvPr id="66" name="Picture 65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660296"/>
              <a:ext cx="845070" cy="214202"/>
            </a:xfrm>
            <a:prstGeom prst="rect">
              <a:avLst/>
            </a:prstGeom>
          </p:spPr>
        </p:pic>
        <p:pic>
          <p:nvPicPr>
            <p:cNvPr id="67" name="Picture 66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860228"/>
              <a:ext cx="845070" cy="214202"/>
            </a:xfrm>
            <a:prstGeom prst="rect">
              <a:avLst/>
            </a:prstGeom>
          </p:spPr>
        </p:pic>
        <p:pic>
          <p:nvPicPr>
            <p:cNvPr id="68" name="Picture 67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4067295"/>
              <a:ext cx="845070" cy="214202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0183828" y="6411075"/>
            <a:ext cx="1187110" cy="872630"/>
            <a:chOff x="5251041" y="3660296"/>
            <a:chExt cx="845070" cy="621201"/>
          </a:xfrm>
        </p:grpSpPr>
        <p:pic>
          <p:nvPicPr>
            <p:cNvPr id="70" name="Picture 69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660296"/>
              <a:ext cx="845070" cy="214202"/>
            </a:xfrm>
            <a:prstGeom prst="rect">
              <a:avLst/>
            </a:prstGeom>
          </p:spPr>
        </p:pic>
        <p:pic>
          <p:nvPicPr>
            <p:cNvPr id="71" name="Picture 70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860228"/>
              <a:ext cx="845070" cy="214202"/>
            </a:xfrm>
            <a:prstGeom prst="rect">
              <a:avLst/>
            </a:prstGeom>
          </p:spPr>
        </p:pic>
        <p:pic>
          <p:nvPicPr>
            <p:cNvPr id="72" name="Picture 71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4067295"/>
              <a:ext cx="845070" cy="214202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11370939" y="6411075"/>
            <a:ext cx="1187110" cy="872630"/>
            <a:chOff x="5251041" y="3660296"/>
            <a:chExt cx="845070" cy="621201"/>
          </a:xfrm>
        </p:grpSpPr>
        <p:pic>
          <p:nvPicPr>
            <p:cNvPr id="74" name="Picture 73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660296"/>
              <a:ext cx="845070" cy="214202"/>
            </a:xfrm>
            <a:prstGeom prst="rect">
              <a:avLst/>
            </a:prstGeom>
          </p:spPr>
        </p:pic>
        <p:pic>
          <p:nvPicPr>
            <p:cNvPr id="75" name="Picture 74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860228"/>
              <a:ext cx="845070" cy="214202"/>
            </a:xfrm>
            <a:prstGeom prst="rect">
              <a:avLst/>
            </a:prstGeom>
          </p:spPr>
        </p:pic>
        <p:pic>
          <p:nvPicPr>
            <p:cNvPr id="76" name="Picture 75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4067295"/>
              <a:ext cx="845070" cy="21420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2558049" y="6411075"/>
            <a:ext cx="1187110" cy="872630"/>
            <a:chOff x="5251041" y="3660296"/>
            <a:chExt cx="845070" cy="621201"/>
          </a:xfrm>
        </p:grpSpPr>
        <p:pic>
          <p:nvPicPr>
            <p:cNvPr id="78" name="Picture 77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660296"/>
              <a:ext cx="845070" cy="214202"/>
            </a:xfrm>
            <a:prstGeom prst="rect">
              <a:avLst/>
            </a:prstGeom>
          </p:spPr>
        </p:pic>
        <p:pic>
          <p:nvPicPr>
            <p:cNvPr id="79" name="Picture 78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3860228"/>
              <a:ext cx="845070" cy="214202"/>
            </a:xfrm>
            <a:prstGeom prst="rect">
              <a:avLst/>
            </a:prstGeom>
          </p:spPr>
        </p:pic>
        <p:pic>
          <p:nvPicPr>
            <p:cNvPr id="80" name="Picture 79" descr="Serv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41" y="4067295"/>
              <a:ext cx="845070" cy="214202"/>
            </a:xfrm>
            <a:prstGeom prst="rect">
              <a:avLst/>
            </a:prstGeom>
          </p:spPr>
        </p:pic>
      </p:grpSp>
      <p:pic>
        <p:nvPicPr>
          <p:cNvPr id="37" name="Picture 159" descr="Serv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14" y="4455718"/>
            <a:ext cx="3210047" cy="8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045" y="7841613"/>
            <a:ext cx="47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8DD6D3-D2D2-42AB-884E-0D6F2450DE54}" type="slidenum">
              <a:rPr lang="en-US" sz="1400" smtClean="0">
                <a:solidFill>
                  <a:schemeClr val="bg1"/>
                </a:solidFill>
              </a:rPr>
              <a:pPr/>
              <a:t>35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資安解決方案</a:t>
            </a:r>
            <a:endParaRPr lang="en-US" alt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DNS</a:t>
            </a:r>
            <a:r>
              <a:rPr lang="zh-TW" altLang="en-US" dirty="0" smtClean="0"/>
              <a:t>應用程式防火牆</a:t>
            </a:r>
            <a:r>
              <a:rPr lang="en-US" altLang="zh-TW" dirty="0" smtClean="0"/>
              <a:t>—</a:t>
            </a:r>
            <a:r>
              <a:rPr lang="zh-TW" altLang="en-US" dirty="0"/>
              <a:t>保護</a:t>
            </a:r>
            <a:r>
              <a:rPr lang="en-US" altLang="zh-TW" dirty="0" smtClean="0"/>
              <a:t>DNS</a:t>
            </a:r>
            <a:r>
              <a:rPr lang="zh-TW" altLang="en-US" dirty="0" smtClean="0"/>
              <a:t>服務的最佳方式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031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DNS Application Firewall (DAF</a:t>
            </a:r>
            <a:r>
              <a:rPr lang="en-US" altLang="en-US" dirty="0"/>
              <a:t>)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4294967295"/>
          </p:nvPr>
        </p:nvSpPr>
        <p:spPr>
          <a:xfrm>
            <a:off x="677357" y="1628052"/>
            <a:ext cx="6360050" cy="60043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dirty="0"/>
              <a:t>減少大量異常的非</a:t>
            </a:r>
            <a:r>
              <a:rPr lang="en-US" altLang="zh-TW" dirty="0"/>
              <a:t>DNS</a:t>
            </a:r>
            <a:r>
              <a:rPr lang="zh-TW" altLang="en-US" dirty="0"/>
              <a:t>封包的負擔</a:t>
            </a:r>
            <a:r>
              <a:rPr lang="en-US" altLang="zh-TW" dirty="0"/>
              <a:t>(~70%)</a:t>
            </a:r>
          </a:p>
          <a:p>
            <a:pPr lvl="1"/>
            <a:r>
              <a:rPr lang="zh-TW" altLang="en-US" dirty="0"/>
              <a:t>只允許合法的</a:t>
            </a:r>
            <a:r>
              <a:rPr lang="en-US" altLang="zh-TW" dirty="0"/>
              <a:t>DNS</a:t>
            </a:r>
            <a:r>
              <a:rPr lang="zh-TW" altLang="en-US" dirty="0" smtClean="0"/>
              <a:t>流量</a:t>
            </a:r>
            <a:endParaRPr lang="zh-TW" altLang="en-US" dirty="0"/>
          </a:p>
          <a:p>
            <a:r>
              <a:rPr lang="zh-TW" altLang="en-US" dirty="0"/>
              <a:t>對後端的服務器提供更高的安全性</a:t>
            </a:r>
          </a:p>
          <a:p>
            <a:pPr lvl="1"/>
            <a:r>
              <a:rPr lang="zh-TW" altLang="en-US" dirty="0"/>
              <a:t>隔離惡意流量進行檢查？（或拒絕）</a:t>
            </a:r>
          </a:p>
          <a:p>
            <a:pPr lvl="1"/>
            <a:r>
              <a:rPr lang="zh-TW" altLang="en-US" dirty="0"/>
              <a:t>保證正常運行</a:t>
            </a:r>
            <a:r>
              <a:rPr lang="zh-TW" altLang="en-US" dirty="0" smtClean="0"/>
              <a:t>時間</a:t>
            </a:r>
            <a:endParaRPr lang="zh-TW" altLang="en-US" dirty="0"/>
          </a:p>
          <a:p>
            <a:r>
              <a:rPr lang="zh-TW" altLang="en-US" dirty="0"/>
              <a:t>高級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DNS Cache</a:t>
            </a:r>
          </a:p>
          <a:p>
            <a:pPr lvl="1"/>
            <a:r>
              <a:rPr lang="en-US" altLang="zh-TW" dirty="0"/>
              <a:t>Block not in list domain query</a:t>
            </a:r>
          </a:p>
          <a:p>
            <a:pPr lvl="1"/>
            <a:r>
              <a:rPr lang="en-US" altLang="zh-TW" dirty="0"/>
              <a:t>Deny ANY Type</a:t>
            </a:r>
          </a:p>
          <a:p>
            <a:pPr lvl="1"/>
            <a:r>
              <a:rPr lang="en-US" altLang="zh-TW" dirty="0" smtClean="0"/>
              <a:t>DNS Request Rate Limit</a:t>
            </a:r>
          </a:p>
          <a:p>
            <a:pPr lvl="1"/>
            <a:r>
              <a:rPr lang="en-US" altLang="zh-TW" dirty="0" smtClean="0"/>
              <a:t>Deny Long Length FQDN</a:t>
            </a:r>
          </a:p>
          <a:p>
            <a:pPr lvl="1"/>
            <a:r>
              <a:rPr lang="en-US" altLang="zh-TW" dirty="0"/>
              <a:t>DNS force to TCP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754316" y="1764045"/>
            <a:ext cx="1834155" cy="1556766"/>
            <a:chOff x="7199761" y="1144228"/>
            <a:chExt cx="1146347" cy="972979"/>
          </a:xfrm>
        </p:grpSpPr>
        <p:grpSp>
          <p:nvGrpSpPr>
            <p:cNvPr id="8" name="Group 7"/>
            <p:cNvGrpSpPr/>
            <p:nvPr/>
          </p:nvGrpSpPr>
          <p:grpSpPr>
            <a:xfrm>
              <a:off x="7448598" y="1144228"/>
              <a:ext cx="660377" cy="486174"/>
              <a:chOff x="6804006" y="1140208"/>
              <a:chExt cx="660377" cy="486174"/>
            </a:xfrm>
          </p:grpSpPr>
          <p:pic>
            <p:nvPicPr>
              <p:cNvPr id="10" name="Picture 9" descr="Serv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006" y="1140208"/>
                <a:ext cx="660377" cy="167388"/>
              </a:xfrm>
              <a:prstGeom prst="rect">
                <a:avLst/>
              </a:prstGeom>
            </p:spPr>
          </p:pic>
          <p:pic>
            <p:nvPicPr>
              <p:cNvPr id="11" name="Picture 10" descr="Serv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006" y="1295530"/>
                <a:ext cx="660377" cy="167388"/>
              </a:xfrm>
              <a:prstGeom prst="rect">
                <a:avLst/>
              </a:prstGeom>
            </p:spPr>
          </p:pic>
          <p:pic>
            <p:nvPicPr>
              <p:cNvPr id="12" name="Picture 11" descr="Serv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006" y="1458994"/>
                <a:ext cx="660377" cy="16738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199761" y="1597834"/>
              <a:ext cx="1146347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Malicious and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Invalid Non-DNS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Traffic on Port 53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97562" y="1764045"/>
            <a:ext cx="2271776" cy="1556766"/>
            <a:chOff x="5851789" y="1144228"/>
            <a:chExt cx="1419860" cy="972979"/>
          </a:xfrm>
        </p:grpSpPr>
        <p:grpSp>
          <p:nvGrpSpPr>
            <p:cNvPr id="14" name="Group 13"/>
            <p:cNvGrpSpPr/>
            <p:nvPr/>
          </p:nvGrpSpPr>
          <p:grpSpPr>
            <a:xfrm>
              <a:off x="6193373" y="1144228"/>
              <a:ext cx="660377" cy="486174"/>
              <a:chOff x="6804006" y="1140208"/>
              <a:chExt cx="660377" cy="486174"/>
            </a:xfrm>
          </p:grpSpPr>
          <p:pic>
            <p:nvPicPr>
              <p:cNvPr id="16" name="Picture 15" descr="Serv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006" y="1140208"/>
                <a:ext cx="660377" cy="167388"/>
              </a:xfrm>
              <a:prstGeom prst="rect">
                <a:avLst/>
              </a:prstGeom>
            </p:spPr>
          </p:pic>
          <p:pic>
            <p:nvPicPr>
              <p:cNvPr id="17" name="Picture 16" descr="Serv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006" y="1295530"/>
                <a:ext cx="660377" cy="167388"/>
              </a:xfrm>
              <a:prstGeom prst="rect">
                <a:avLst/>
              </a:prstGeom>
            </p:spPr>
          </p:pic>
          <p:pic>
            <p:nvPicPr>
              <p:cNvPr id="18" name="Picture 17" descr="Serv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006" y="1458994"/>
                <a:ext cx="660377" cy="167388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851789" y="1597834"/>
              <a:ext cx="1419860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“Zombies”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Infected Clients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Generating Requests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34391" y="1764045"/>
            <a:ext cx="1718740" cy="1556766"/>
            <a:chOff x="4749805" y="1144228"/>
            <a:chExt cx="1074212" cy="972979"/>
          </a:xfrm>
        </p:grpSpPr>
        <p:grpSp>
          <p:nvGrpSpPr>
            <p:cNvPr id="20" name="Group 19"/>
            <p:cNvGrpSpPr/>
            <p:nvPr/>
          </p:nvGrpSpPr>
          <p:grpSpPr>
            <a:xfrm>
              <a:off x="4842480" y="1144228"/>
              <a:ext cx="889330" cy="486174"/>
              <a:chOff x="5036024" y="1096917"/>
              <a:chExt cx="889330" cy="4861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36024" y="1096917"/>
                <a:ext cx="660377" cy="486174"/>
                <a:chOff x="6804006" y="1140208"/>
                <a:chExt cx="660377" cy="486174"/>
              </a:xfrm>
            </p:grpSpPr>
            <p:pic>
              <p:nvPicPr>
                <p:cNvPr id="27" name="Picture 26" descr="Server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4006" y="1140208"/>
                  <a:ext cx="660377" cy="167388"/>
                </a:xfrm>
                <a:prstGeom prst="rect">
                  <a:avLst/>
                </a:prstGeom>
              </p:spPr>
            </p:pic>
            <p:pic>
              <p:nvPicPr>
                <p:cNvPr id="28" name="Picture 27" descr="Server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4006" y="1295530"/>
                  <a:ext cx="660377" cy="167388"/>
                </a:xfrm>
                <a:prstGeom prst="rect">
                  <a:avLst/>
                </a:prstGeom>
              </p:spPr>
            </p:pic>
            <p:pic>
              <p:nvPicPr>
                <p:cNvPr id="29" name="Picture 28" descr="Server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4006" y="1458994"/>
                  <a:ext cx="660377" cy="167388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5264977" y="1096917"/>
                <a:ext cx="660377" cy="486174"/>
                <a:chOff x="6804006" y="1140208"/>
                <a:chExt cx="660377" cy="486174"/>
              </a:xfrm>
            </p:grpSpPr>
            <p:pic>
              <p:nvPicPr>
                <p:cNvPr id="24" name="Picture 23" descr="Server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4006" y="1140208"/>
                  <a:ext cx="660377" cy="167388"/>
                </a:xfrm>
                <a:prstGeom prst="rect">
                  <a:avLst/>
                </a:prstGeom>
              </p:spPr>
            </p:pic>
            <p:pic>
              <p:nvPicPr>
                <p:cNvPr id="25" name="Picture 24" descr="Server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4006" y="1295530"/>
                  <a:ext cx="660377" cy="167388"/>
                </a:xfrm>
                <a:prstGeom prst="rect">
                  <a:avLst/>
                </a:prstGeom>
              </p:spPr>
            </p:pic>
            <p:pic>
              <p:nvPicPr>
                <p:cNvPr id="26" name="Picture 25" descr="Server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4006" y="1458994"/>
                  <a:ext cx="660377" cy="167388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TextBox 20"/>
            <p:cNvSpPr txBox="1"/>
            <p:nvPr/>
          </p:nvSpPr>
          <p:spPr>
            <a:xfrm>
              <a:off x="4749805" y="1597834"/>
              <a:ext cx="1074212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Regular Clients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Perform as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Expected</a:t>
              </a:r>
            </a:p>
          </p:txBody>
        </p:sp>
      </p:grpSp>
      <p:pic>
        <p:nvPicPr>
          <p:cNvPr id="30" name="Picture 29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34" y="6010741"/>
            <a:ext cx="1056603" cy="2678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488453" y="6242709"/>
            <a:ext cx="2146934" cy="886397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Optional Malicious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and Invalid Traffic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Redirection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27810" y="6242709"/>
            <a:ext cx="1399935" cy="640175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Standard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CPU Usage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513175" y="5968751"/>
            <a:ext cx="1123182" cy="349656"/>
            <a:chOff x="5571169" y="3724858"/>
            <a:chExt cx="701989" cy="218535"/>
          </a:xfrm>
        </p:grpSpPr>
        <p:pic>
          <p:nvPicPr>
            <p:cNvPr id="34" name="Picture 33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169" y="3751102"/>
              <a:ext cx="660377" cy="167388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4623" y="3724858"/>
              <a:ext cx="218535" cy="21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Down Arrow 35"/>
          <p:cNvSpPr/>
          <p:nvPr/>
        </p:nvSpPr>
        <p:spPr bwMode="auto">
          <a:xfrm>
            <a:off x="9965043" y="5204218"/>
            <a:ext cx="258102" cy="764533"/>
          </a:xfrm>
          <a:prstGeom prst="downArrow">
            <a:avLst/>
          </a:prstGeom>
          <a:solidFill>
            <a:srgbClr val="1043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1438368" y="5204218"/>
            <a:ext cx="258102" cy="764533"/>
          </a:xfrm>
          <a:prstGeom prst="downArrow">
            <a:avLst/>
          </a:prstGeom>
          <a:solidFill>
            <a:srgbClr val="1043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0484709" y="3404178"/>
            <a:ext cx="554621" cy="805600"/>
          </a:xfrm>
          <a:prstGeom prst="downArrow">
            <a:avLst/>
          </a:prstGeom>
          <a:solidFill>
            <a:srgbClr val="0A8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800000">
            <a:off x="11665286" y="3551734"/>
            <a:ext cx="554621" cy="805600"/>
          </a:xfrm>
          <a:prstGeom prst="downArrow">
            <a:avLst/>
          </a:prstGeom>
          <a:solidFill>
            <a:srgbClr val="0A8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2408300" y="4143566"/>
            <a:ext cx="1226848" cy="383616"/>
            <a:chOff x="7608497" y="2631431"/>
            <a:chExt cx="766780" cy="239760"/>
          </a:xfrm>
        </p:grpSpPr>
        <p:pic>
          <p:nvPicPr>
            <p:cNvPr id="41" name="Picture 40" descr="S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497" y="2631431"/>
              <a:ext cx="236686" cy="2397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806011" y="2631431"/>
              <a:ext cx="569266" cy="21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Denied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476067" y="4641076"/>
            <a:ext cx="2056965" cy="383175"/>
            <a:chOff x="7650854" y="2942370"/>
            <a:chExt cx="1285603" cy="23948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854" y="2988930"/>
              <a:ext cx="184535" cy="19292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795119" y="2942370"/>
              <a:ext cx="1141338" cy="21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Surge Protection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434346" y="5086148"/>
            <a:ext cx="1271534" cy="393954"/>
            <a:chOff x="7624779" y="3220542"/>
            <a:chExt cx="794709" cy="246221"/>
          </a:xfrm>
        </p:grpSpPr>
        <p:pic>
          <p:nvPicPr>
            <p:cNvPr id="47" name="Picture 46" descr="check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79" y="3273839"/>
              <a:ext cx="236686" cy="19292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795119" y="3220542"/>
              <a:ext cx="624369" cy="21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Allowed</a:t>
              </a:r>
            </a:p>
          </p:txBody>
        </p:sp>
      </p:grpSp>
      <p:sp>
        <p:nvSpPr>
          <p:cNvPr id="49" name="Down Arrow 48"/>
          <p:cNvSpPr/>
          <p:nvPr/>
        </p:nvSpPr>
        <p:spPr bwMode="auto">
          <a:xfrm rot="19494225">
            <a:off x="9265546" y="3467043"/>
            <a:ext cx="554621" cy="805600"/>
          </a:xfrm>
          <a:prstGeom prst="downArrow">
            <a:avLst/>
          </a:prstGeom>
          <a:solidFill>
            <a:srgbClr val="0A85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defTabSz="146304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5800" dirty="0">
              <a:solidFill>
                <a:schemeClr val="bg1"/>
              </a:solidFill>
              <a:latin typeface="Arial" pitchFamily="29" charset="0"/>
            </a:endParaRPr>
          </a:p>
        </p:txBody>
      </p:sp>
      <p:pic>
        <p:nvPicPr>
          <p:cNvPr id="50" name="Picture 159" descr="Serv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99" y="4312843"/>
            <a:ext cx="3210047" cy="8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045" y="7841613"/>
            <a:ext cx="47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8DD6D3-D2D2-42AB-884E-0D6F2450DE54}" type="slidenum">
              <a:rPr lang="en-US" sz="1400" smtClean="0">
                <a:solidFill>
                  <a:schemeClr val="bg1"/>
                </a:solidFill>
              </a:rPr>
              <a:pPr/>
              <a:t>37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資安解決方案</a:t>
            </a:r>
            <a:endParaRPr lang="en-US" alt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防火牆</a:t>
            </a:r>
            <a:r>
              <a:rPr lang="en-US" altLang="zh-TW" dirty="0" smtClean="0"/>
              <a:t>—</a:t>
            </a:r>
            <a:r>
              <a:rPr lang="zh-TW" altLang="en-US" dirty="0"/>
              <a:t>基礎網路安全的</a:t>
            </a:r>
            <a:r>
              <a:rPr lang="zh-TW" altLang="en-US" dirty="0" smtClean="0"/>
              <a:t>防護的根本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0" y="4844496"/>
            <a:ext cx="14630400" cy="29571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1">
                  <a:alpha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高效能</a:t>
            </a:r>
            <a:r>
              <a:rPr lang="zh-TW" altLang="en-US" dirty="0" smtClean="0"/>
              <a:t>的防火牆</a:t>
            </a:r>
            <a:endParaRPr lang="en-US" altLang="zh-TW" dirty="0"/>
          </a:p>
        </p:txBody>
      </p:sp>
      <p:sp>
        <p:nvSpPr>
          <p:cNvPr id="113" name="Rectangle 112"/>
          <p:cNvSpPr/>
          <p:nvPr/>
        </p:nvSpPr>
        <p:spPr>
          <a:xfrm>
            <a:off x="519289" y="6413567"/>
            <a:ext cx="45268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2000" dirty="0">
                <a:solidFill>
                  <a:schemeClr val="bg1"/>
                </a:solidFill>
                <a:cs typeface="Helvetica Neue"/>
              </a:rPr>
              <a:t>高安全性</a:t>
            </a:r>
            <a:r>
              <a:rPr lang="zh-TW" altLang="en-US" sz="2000" dirty="0" smtClean="0">
                <a:solidFill>
                  <a:schemeClr val="bg1"/>
                </a:solidFill>
                <a:cs typeface="Helvetica Neue"/>
              </a:rPr>
              <a:t>功能</a:t>
            </a:r>
            <a:r>
              <a:rPr lang="en-US" sz="2000" b="1" dirty="0" smtClean="0">
                <a:solidFill>
                  <a:schemeClr val="bg1"/>
                </a:solidFill>
                <a:cs typeface="Helvetica Neue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cs typeface="Helvetica Neue"/>
              </a:rPr>
            </a:br>
            <a:endParaRPr lang="en-US" sz="1400" dirty="0">
              <a:solidFill>
                <a:srgbClr val="2DB4EB"/>
              </a:solidFill>
              <a:cs typeface="Helvetica Neu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7608" y="6360698"/>
            <a:ext cx="3845848" cy="1130968"/>
            <a:chOff x="5297608" y="6460958"/>
            <a:chExt cx="3845848" cy="1130968"/>
          </a:xfrm>
        </p:grpSpPr>
        <p:sp>
          <p:nvSpPr>
            <p:cNvPr id="124" name="Rectangle 123"/>
            <p:cNvSpPr/>
            <p:nvPr/>
          </p:nvSpPr>
          <p:spPr>
            <a:xfrm>
              <a:off x="5531311" y="6538892"/>
              <a:ext cx="36121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</a:pPr>
              <a:r>
                <a:rPr lang="zh-TW" altLang="en-US" sz="2000" dirty="0">
                  <a:solidFill>
                    <a:schemeClr val="bg1"/>
                  </a:solidFill>
                  <a:cs typeface="Helvetica Neue"/>
                </a:rPr>
                <a:t>無與倫比的</a:t>
              </a:r>
              <a:r>
                <a:rPr lang="zh-TW" altLang="en-US" sz="2000" dirty="0" smtClean="0">
                  <a:solidFill>
                    <a:schemeClr val="bg1"/>
                  </a:solidFill>
                  <a:cs typeface="Helvetica Neue"/>
                </a:rPr>
                <a:t>效能</a:t>
              </a:r>
              <a:endParaRPr lang="en-US" altLang="zh-TW" sz="2000" dirty="0" smtClean="0">
                <a:solidFill>
                  <a:schemeClr val="bg1"/>
                </a:solidFill>
                <a:cs typeface="Helvetica Neue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97608" y="6460958"/>
              <a:ext cx="0" cy="1130968"/>
            </a:xfrm>
            <a:custGeom>
              <a:avLst/>
              <a:gdLst>
                <a:gd name="connsiteX0" fmla="*/ 0 w 0"/>
                <a:gd name="connsiteY0" fmla="*/ 0 h 1130968"/>
                <a:gd name="connsiteX1" fmla="*/ 0 w 0"/>
                <a:gd name="connsiteY1" fmla="*/ 1130968 h 1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30968">
                  <a:moveTo>
                    <a:pt x="0" y="0"/>
                  </a:moveTo>
                  <a:lnTo>
                    <a:pt x="0" y="1130968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53935" y="6360698"/>
            <a:ext cx="5181771" cy="1130968"/>
            <a:chOff x="9353935" y="6460958"/>
            <a:chExt cx="5181771" cy="1130968"/>
          </a:xfrm>
        </p:grpSpPr>
        <p:sp>
          <p:nvSpPr>
            <p:cNvPr id="125" name="Rectangle 124"/>
            <p:cNvSpPr/>
            <p:nvPr/>
          </p:nvSpPr>
          <p:spPr>
            <a:xfrm>
              <a:off x="9540058" y="6545624"/>
              <a:ext cx="499564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1800"/>
                </a:spcAft>
              </a:pPr>
              <a:r>
                <a:rPr lang="zh-TW" altLang="en-US" sz="2000" dirty="0">
                  <a:solidFill>
                    <a:schemeClr val="bg1"/>
                  </a:solidFill>
                  <a:cs typeface="Helvetica Neue"/>
                </a:rPr>
                <a:t>卓越的價值</a:t>
              </a:r>
              <a:r>
                <a:rPr lang="en-US" sz="2000" dirty="0">
                  <a:solidFill>
                    <a:srgbClr val="2DB4EB"/>
                  </a:solidFill>
                  <a:cs typeface="Helvetica Neue"/>
                </a:rPr>
                <a:t/>
              </a:r>
              <a:br>
                <a:rPr lang="en-US" sz="2000" dirty="0">
                  <a:solidFill>
                    <a:srgbClr val="2DB4EB"/>
                  </a:solidFill>
                  <a:cs typeface="Helvetica Neue"/>
                </a:rPr>
              </a:br>
              <a:endParaRPr lang="en-US" sz="1400" dirty="0">
                <a:solidFill>
                  <a:srgbClr val="2DB4EB"/>
                </a:solidFill>
                <a:cs typeface="Helvetica Neue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353935" y="6460958"/>
              <a:ext cx="0" cy="1130968"/>
            </a:xfrm>
            <a:custGeom>
              <a:avLst/>
              <a:gdLst>
                <a:gd name="connsiteX0" fmla="*/ 0 w 0"/>
                <a:gd name="connsiteY0" fmla="*/ 0 h 1130968"/>
                <a:gd name="connsiteX1" fmla="*/ 0 w 0"/>
                <a:gd name="connsiteY1" fmla="*/ 1130968 h 1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30968">
                  <a:moveTo>
                    <a:pt x="0" y="0"/>
                  </a:moveTo>
                  <a:lnTo>
                    <a:pt x="0" y="1130968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10" y="404797"/>
            <a:ext cx="746448" cy="505718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8142445" y="5661156"/>
            <a:ext cx="568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pps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446044" y="5815064"/>
            <a:ext cx="53177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872328" y="5815064"/>
            <a:ext cx="531779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009530" y="4352148"/>
            <a:ext cx="46891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8553712" y="624877"/>
            <a:ext cx="172077" cy="172077"/>
            <a:chOff x="12593373" y="2002525"/>
            <a:chExt cx="423952" cy="423952"/>
          </a:xfrm>
        </p:grpSpPr>
        <p:sp>
          <p:nvSpPr>
            <p:cNvPr id="131" name="Oval 130"/>
            <p:cNvSpPr/>
            <p:nvPr/>
          </p:nvSpPr>
          <p:spPr>
            <a:xfrm>
              <a:off x="12593373" y="2002525"/>
              <a:ext cx="423952" cy="42395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L-Shape 131"/>
            <p:cNvSpPr/>
            <p:nvPr/>
          </p:nvSpPr>
          <p:spPr>
            <a:xfrm rot="2464252" flipH="1">
              <a:off x="12733948" y="2100230"/>
              <a:ext cx="142802" cy="198662"/>
            </a:xfrm>
            <a:prstGeom prst="corner">
              <a:avLst>
                <a:gd name="adj1" fmla="val 38257"/>
                <a:gd name="adj2" fmla="val 4339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996001" y="5489982"/>
            <a:ext cx="2975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4"/>
                </a:solidFill>
              </a:rPr>
              <a:t>Secure from</a:t>
            </a:r>
            <a:br>
              <a:rPr lang="en-US" sz="1600" dirty="0" smtClean="0">
                <a:solidFill>
                  <a:schemeClr val="accent4"/>
                </a:solidFill>
              </a:rPr>
            </a:br>
            <a:r>
              <a:rPr lang="en-US" sz="1600" dirty="0" smtClean="0">
                <a:solidFill>
                  <a:schemeClr val="accent4"/>
                </a:solidFill>
              </a:rPr>
              <a:t>outside to inside</a:t>
            </a:r>
            <a:endParaRPr lang="en-US" sz="1600" dirty="0">
              <a:solidFill>
                <a:schemeClr val="accent4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4958176" y="5465643"/>
            <a:ext cx="2004776" cy="0"/>
          </a:xfrm>
          <a:prstGeom prst="line">
            <a:avLst/>
          </a:prstGeom>
          <a:ln>
            <a:solidFill>
              <a:srgbClr val="FAB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&quot;No&quot; Symbol 134"/>
          <p:cNvSpPr/>
          <p:nvPr/>
        </p:nvSpPr>
        <p:spPr>
          <a:xfrm>
            <a:off x="7069720" y="4010634"/>
            <a:ext cx="195596" cy="195596"/>
          </a:xfrm>
          <a:prstGeom prst="noSmoking">
            <a:avLst>
              <a:gd name="adj" fmla="val 16676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01691" y="1001735"/>
            <a:ext cx="879266" cy="2988942"/>
            <a:chOff x="6301691" y="1172321"/>
            <a:chExt cx="879266" cy="2988942"/>
          </a:xfrm>
        </p:grpSpPr>
        <p:grpSp>
          <p:nvGrpSpPr>
            <p:cNvPr id="136" name="Group 135"/>
            <p:cNvGrpSpPr/>
            <p:nvPr/>
          </p:nvGrpSpPr>
          <p:grpSpPr>
            <a:xfrm>
              <a:off x="6301691" y="1172321"/>
              <a:ext cx="668443" cy="388924"/>
              <a:chOff x="9081476" y="1518696"/>
              <a:chExt cx="668443" cy="388924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9094152" y="1518696"/>
                <a:ext cx="0" cy="3818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9081476" y="1907620"/>
                <a:ext cx="66844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7180957" y="1678553"/>
              <a:ext cx="0" cy="1047989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180957" y="3768505"/>
              <a:ext cx="0" cy="39275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/>
          <p:cNvCxnSpPr/>
          <p:nvPr/>
        </p:nvCxnSpPr>
        <p:spPr>
          <a:xfrm>
            <a:off x="7309122" y="1507967"/>
            <a:ext cx="0" cy="1047989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309122" y="3597919"/>
            <a:ext cx="0" cy="64326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34749" y="4133888"/>
            <a:ext cx="2116384" cy="1185361"/>
            <a:chOff x="4934749" y="4304474"/>
            <a:chExt cx="2116384" cy="1185361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5379170" y="4316262"/>
              <a:ext cx="167196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392481" y="4304474"/>
              <a:ext cx="0" cy="95203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4749" y="4885947"/>
              <a:ext cx="891351" cy="603888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 flipH="1">
            <a:off x="7376652" y="1001735"/>
            <a:ext cx="668443" cy="388924"/>
            <a:chOff x="9081476" y="1518696"/>
            <a:chExt cx="668443" cy="388924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9094152" y="1518696"/>
              <a:ext cx="0" cy="381894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081476" y="1907620"/>
              <a:ext cx="668443" cy="0"/>
            </a:xfrm>
            <a:prstGeom prst="line">
              <a:avLst/>
            </a:prstGeom>
            <a:ln>
              <a:solidFill>
                <a:srgbClr val="55A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Connector 150"/>
          <p:cNvCxnSpPr/>
          <p:nvPr/>
        </p:nvCxnSpPr>
        <p:spPr>
          <a:xfrm flipH="1">
            <a:off x="6544301" y="4233062"/>
            <a:ext cx="779347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557612" y="4227100"/>
            <a:ext cx="0" cy="80638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7324941" y="4233062"/>
            <a:ext cx="1105909" cy="0"/>
          </a:xfrm>
          <a:prstGeom prst="line">
            <a:avLst/>
          </a:prstGeom>
          <a:ln>
            <a:solidFill>
              <a:srgbClr val="55AF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8414304" y="4230943"/>
            <a:ext cx="4137" cy="7901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691785" y="4765100"/>
            <a:ext cx="1450588" cy="0"/>
          </a:xfrm>
          <a:prstGeom prst="line">
            <a:avLst/>
          </a:prstGeom>
          <a:ln>
            <a:solidFill>
              <a:srgbClr val="55AF3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699271" y="4759138"/>
            <a:ext cx="0" cy="41023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8415827" y="4759138"/>
            <a:ext cx="0" cy="41023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9144034" y="4759138"/>
            <a:ext cx="0" cy="41023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5712754" y="1897819"/>
            <a:ext cx="3150788" cy="1681192"/>
            <a:chOff x="4204395" y="4191610"/>
            <a:chExt cx="3550466" cy="3351185"/>
          </a:xfrm>
        </p:grpSpPr>
        <p:sp>
          <p:nvSpPr>
            <p:cNvPr id="161" name="Rounded Rectangle 160"/>
            <p:cNvSpPr/>
            <p:nvPr/>
          </p:nvSpPr>
          <p:spPr>
            <a:xfrm>
              <a:off x="4246590" y="4191610"/>
              <a:ext cx="3508271" cy="2708381"/>
            </a:xfrm>
            <a:prstGeom prst="roundRect">
              <a:avLst>
                <a:gd name="adj" fmla="val 5588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204395" y="4268419"/>
              <a:ext cx="3494855" cy="552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i="1" dirty="0" smtClean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3" name="Snip Single Corner Rectangle 162"/>
            <p:cNvSpPr/>
            <p:nvPr/>
          </p:nvSpPr>
          <p:spPr>
            <a:xfrm>
              <a:off x="4319610" y="4690875"/>
              <a:ext cx="998530" cy="1305770"/>
            </a:xfrm>
            <a:prstGeom prst="snip1Rect">
              <a:avLst/>
            </a:prstGeom>
            <a:solidFill>
              <a:schemeClr val="tx1"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281206" y="4985044"/>
              <a:ext cx="1075340" cy="68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chemeClr val="bg1"/>
                  </a:solidFill>
                </a:rPr>
                <a:t>DDoS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Protection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4818875" y="5996645"/>
              <a:ext cx="537670" cy="537670"/>
            </a:xfrm>
            <a:prstGeom prst="line">
              <a:avLst/>
            </a:prstGeom>
            <a:ln>
              <a:solidFill>
                <a:schemeClr val="accent4"/>
              </a:solidFill>
              <a:prstDash val="dot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Snip Single Corner Rectangle 165"/>
            <p:cNvSpPr/>
            <p:nvPr/>
          </p:nvSpPr>
          <p:spPr>
            <a:xfrm>
              <a:off x="5433355" y="4690875"/>
              <a:ext cx="998530" cy="1305770"/>
            </a:xfrm>
            <a:prstGeom prst="snip1Rect">
              <a:avLst/>
            </a:prstGeom>
            <a:solidFill>
              <a:schemeClr val="tx1"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nip Single Corner Rectangle 166"/>
            <p:cNvSpPr/>
            <p:nvPr/>
          </p:nvSpPr>
          <p:spPr>
            <a:xfrm>
              <a:off x="6547100" y="4690875"/>
              <a:ext cx="998530" cy="1305770"/>
            </a:xfrm>
            <a:prstGeom prst="snip1Rect">
              <a:avLst/>
            </a:prstGeom>
            <a:solidFill>
              <a:schemeClr val="tx1"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7" idx="1"/>
            </p:cNvCxnSpPr>
            <p:nvPr/>
          </p:nvCxnSpPr>
          <p:spPr>
            <a:xfrm flipH="1">
              <a:off x="6547100" y="5996645"/>
              <a:ext cx="499265" cy="532549"/>
            </a:xfrm>
            <a:prstGeom prst="line">
              <a:avLst/>
            </a:prstGeom>
            <a:ln>
              <a:solidFill>
                <a:schemeClr val="accent4"/>
              </a:solidFill>
              <a:prstDash val="dot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1"/>
            </p:cNvCxnSpPr>
            <p:nvPr/>
          </p:nvCxnSpPr>
          <p:spPr>
            <a:xfrm>
              <a:off x="5932620" y="5996645"/>
              <a:ext cx="0" cy="537670"/>
            </a:xfrm>
            <a:prstGeom prst="line">
              <a:avLst/>
            </a:prstGeom>
            <a:ln>
              <a:solidFill>
                <a:schemeClr val="accent4"/>
              </a:solidFill>
              <a:prstDash val="dot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5433355" y="4877322"/>
              <a:ext cx="998530" cy="95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chemeClr val="bg1"/>
                  </a:solidFill>
                </a:rPr>
                <a:t>Stateful</a:t>
              </a:r>
              <a:r>
                <a:rPr lang="en-US" sz="1100" dirty="0" smtClean="0">
                  <a:solidFill>
                    <a:schemeClr val="bg1"/>
                  </a:solidFill>
                </a:rPr>
                <a:t/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Firewall,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ALG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547101" y="5068422"/>
              <a:ext cx="998530" cy="4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ADC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4319610" y="6611125"/>
              <a:ext cx="3187615" cy="0"/>
            </a:xfrm>
            <a:prstGeom prst="line">
              <a:avLst/>
            </a:prstGeom>
            <a:ln>
              <a:solidFill>
                <a:srgbClr val="FAB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/>
            <p:cNvSpPr/>
            <p:nvPr/>
          </p:nvSpPr>
          <p:spPr>
            <a:xfrm rot="10800000">
              <a:off x="4251006" y="6595401"/>
              <a:ext cx="3503333" cy="947394"/>
            </a:xfrm>
            <a:prstGeom prst="round2SameRect">
              <a:avLst/>
            </a:prstGeom>
            <a:solidFill>
              <a:schemeClr val="accent4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" name="Picture 173" descr="cloudx_pla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46" y="1010800"/>
            <a:ext cx="959428" cy="6500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66149" y="410165"/>
            <a:ext cx="1406765" cy="682114"/>
            <a:chOff x="5366149" y="580751"/>
            <a:chExt cx="1406765" cy="68211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149" y="580751"/>
              <a:ext cx="746448" cy="505719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5630682" y="776665"/>
              <a:ext cx="232098" cy="236791"/>
              <a:chOff x="7423748" y="881185"/>
              <a:chExt cx="486370" cy="496202"/>
            </a:xfrm>
          </p:grpSpPr>
          <p:sp>
            <p:nvSpPr>
              <p:cNvPr id="128" name="Isosceles Triangle 127"/>
              <p:cNvSpPr/>
              <p:nvPr/>
            </p:nvSpPr>
            <p:spPr>
              <a:xfrm>
                <a:off x="7423748" y="881185"/>
                <a:ext cx="486370" cy="41928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450814" y="893672"/>
                <a:ext cx="454644" cy="48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!</a:t>
                </a:r>
              </a:p>
            </p:txBody>
          </p:sp>
        </p:grp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33989" y="626745"/>
              <a:ext cx="938925" cy="636120"/>
            </a:xfrm>
            <a:prstGeom prst="rect">
              <a:avLst/>
            </a:prstGeom>
          </p:spPr>
        </p:pic>
      </p:grpSp>
      <p:pic>
        <p:nvPicPr>
          <p:cNvPr id="177" name="Picture 176" descr="window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76" y="5190326"/>
            <a:ext cx="746449" cy="505719"/>
          </a:xfrm>
          <a:prstGeom prst="rect">
            <a:avLst/>
          </a:prstGeom>
        </p:spPr>
      </p:pic>
      <p:pic>
        <p:nvPicPr>
          <p:cNvPr id="178" name="Picture 177" descr="window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93" y="5190326"/>
            <a:ext cx="746449" cy="505719"/>
          </a:xfrm>
          <a:prstGeom prst="rect">
            <a:avLst/>
          </a:prstGeom>
        </p:spPr>
      </p:pic>
      <p:pic>
        <p:nvPicPr>
          <p:cNvPr id="179" name="Picture 178" descr="window_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10" y="5190326"/>
            <a:ext cx="746449" cy="505719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5851919" y="3090771"/>
            <a:ext cx="286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Center Firewall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003455" y="4068743"/>
            <a:ext cx="2006075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Internal LAN</a:t>
            </a:r>
          </a:p>
        </p:txBody>
      </p:sp>
      <p:pic>
        <p:nvPicPr>
          <p:cNvPr id="181" name="Picture 180" descr="guy_gray.png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77" y="4733939"/>
            <a:ext cx="859536" cy="585216"/>
          </a:xfrm>
          <a:prstGeom prst="rect">
            <a:avLst/>
          </a:prstGeom>
        </p:spPr>
      </p:pic>
      <p:sp>
        <p:nvSpPr>
          <p:cNvPr id="147" name="Rounded Rectangle 146"/>
          <p:cNvSpPr/>
          <p:nvPr/>
        </p:nvSpPr>
        <p:spPr>
          <a:xfrm>
            <a:off x="7478447" y="4068743"/>
            <a:ext cx="2012428" cy="357801"/>
          </a:xfrm>
          <a:prstGeom prst="roundRect">
            <a:avLst>
              <a:gd name="adj" fmla="val 11336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DMZ</a:t>
            </a:r>
            <a:endParaRPr lang="en-US" sz="1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97655" y="5221344"/>
            <a:ext cx="2054991" cy="447877"/>
            <a:chOff x="7397655" y="5391930"/>
            <a:chExt cx="2054991" cy="447877"/>
          </a:xfrm>
        </p:grpSpPr>
        <p:pic>
          <p:nvPicPr>
            <p:cNvPr id="183" name="Picture 182" descr="Window.png"/>
            <p:cNvPicPr preferRelativeResize="0"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3416" y="5396728"/>
              <a:ext cx="589230" cy="440264"/>
            </a:xfrm>
            <a:prstGeom prst="rect">
              <a:avLst/>
            </a:prstGeom>
          </p:spPr>
        </p:pic>
        <p:pic>
          <p:nvPicPr>
            <p:cNvPr id="184" name="Picture 183" descr="Window.png"/>
            <p:cNvPicPr preferRelativeResize="0"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6399" y="5391930"/>
              <a:ext cx="589230" cy="440264"/>
            </a:xfrm>
            <a:prstGeom prst="rect">
              <a:avLst/>
            </a:prstGeom>
          </p:spPr>
        </p:pic>
        <p:pic>
          <p:nvPicPr>
            <p:cNvPr id="185" name="Picture 184" descr="Window.png"/>
            <p:cNvPicPr preferRelativeResize="0"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7655" y="5399543"/>
              <a:ext cx="589230" cy="440264"/>
            </a:xfrm>
            <a:prstGeom prst="rect">
              <a:avLst/>
            </a:prstGeom>
          </p:spPr>
        </p:pic>
      </p:grpSp>
      <p:pic>
        <p:nvPicPr>
          <p:cNvPr id="90" name="Picture 89" descr="guy_gray.png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99" y="443597"/>
            <a:ext cx="85953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3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35" grpId="0" animBg="1"/>
      <p:bldP spid="135" grpId="1" animBg="1"/>
      <p:bldP spid="13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Security Control Gateway Architecture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資安控制閘道器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9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新一代雲端資料中心的考量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自動化功能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使用</a:t>
            </a:r>
            <a:r>
              <a:rPr lang="en-US" altLang="zh-TW" dirty="0" smtClean="0">
                <a:solidFill>
                  <a:schemeClr val="bg1"/>
                </a:solidFill>
              </a:rPr>
              <a:t>API</a:t>
            </a:r>
            <a:r>
              <a:rPr lang="zh-TW" altLang="en-US" dirty="0" smtClean="0">
                <a:solidFill>
                  <a:schemeClr val="bg1"/>
                </a:solidFill>
              </a:rPr>
              <a:t>雲端自動部署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驅動網路應用服務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並確保工作正常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快速操作能力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支援自動化及快速操作功能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可以依需求擴充網路與應用服務的能力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對新使用者或應用服務快速啟動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SDN</a:t>
            </a:r>
            <a:r>
              <a:rPr lang="zh-TW" altLang="en-US" dirty="0" smtClean="0">
                <a:solidFill>
                  <a:schemeClr val="bg1"/>
                </a:solidFill>
              </a:rPr>
              <a:t>管理整合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Cloud</a:t>
            </a:r>
            <a:r>
              <a:rPr lang="zh-TW" altLang="en-US" dirty="0" smtClean="0">
                <a:solidFill>
                  <a:schemeClr val="bg1"/>
                </a:solidFill>
              </a:rPr>
              <a:t>管理流程功能與</a:t>
            </a:r>
            <a:r>
              <a:rPr lang="en-US" altLang="zh-TW" dirty="0" smtClean="0">
                <a:solidFill>
                  <a:schemeClr val="bg1"/>
                </a:solidFill>
              </a:rPr>
              <a:t>SDN</a:t>
            </a:r>
            <a:r>
              <a:rPr lang="zh-TW" altLang="en-US" dirty="0" smtClean="0">
                <a:solidFill>
                  <a:schemeClr val="bg1"/>
                </a:solidFill>
              </a:rPr>
              <a:t>整合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整體投資成本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節省手動變更管理的工作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自動化監控與管理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bg1"/>
                </a:solidFill>
              </a:rPr>
              <a:t>可隨選即用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並依照使用量付費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安全穩定可靠</a:t>
            </a:r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9332025" y="3962562"/>
            <a:ext cx="4397562" cy="3766976"/>
            <a:chOff x="6475212" y="2936846"/>
            <a:chExt cx="1602654" cy="1263167"/>
          </a:xfrm>
        </p:grpSpPr>
        <p:sp>
          <p:nvSpPr>
            <p:cNvPr id="18" name="甜甜圈 17"/>
            <p:cNvSpPr/>
            <p:nvPr/>
          </p:nvSpPr>
          <p:spPr bwMode="auto">
            <a:xfrm>
              <a:off x="6696140" y="2936846"/>
              <a:ext cx="1381726" cy="1263167"/>
            </a:xfrm>
            <a:prstGeom prst="donu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3200" dirty="0">
                  <a:solidFill>
                    <a:schemeClr val="bg1"/>
                  </a:solidFill>
                  <a:latin typeface="Arial" pitchFamily="29" charset="0"/>
                </a:rPr>
                <a:t>Data Center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362571" y="3935268"/>
              <a:ext cx="318892" cy="176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>
                  <a:solidFill>
                    <a:schemeClr val="bg1"/>
                  </a:solidFill>
                  <a:latin typeface="Arial" pitchFamily="29" charset="0"/>
                </a:rPr>
                <a:t>NFV</a:t>
              </a:r>
              <a:endParaRPr lang="zh-TW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08284" y="2962719"/>
              <a:ext cx="331862" cy="176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>
                  <a:solidFill>
                    <a:schemeClr val="bg1"/>
                  </a:solidFill>
                  <a:latin typeface="Arial" pitchFamily="29" charset="0"/>
                </a:rPr>
                <a:t>SDN</a:t>
              </a:r>
              <a:endParaRPr lang="zh-TW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75212" y="3408140"/>
              <a:ext cx="419911" cy="176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>
                  <a:solidFill>
                    <a:schemeClr val="bg1"/>
                  </a:solidFill>
                  <a:latin typeface="Arial" pitchFamily="29" charset="0"/>
                </a:rPr>
                <a:t>Cloud</a:t>
              </a:r>
              <a:endParaRPr lang="zh-TW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2" name="弧形 21"/>
            <p:cNvSpPr/>
            <p:nvPr/>
          </p:nvSpPr>
          <p:spPr bwMode="auto">
            <a:xfrm rot="17519359">
              <a:off x="6758198" y="3249679"/>
              <a:ext cx="768131" cy="445421"/>
            </a:xfrm>
            <a:prstGeom prst="arc">
              <a:avLst/>
            </a:prstGeom>
            <a:noFill/>
            <a:ln w="12700" cap="rnd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zh-TW" altLang="en-US" sz="5800">
                <a:solidFill>
                  <a:schemeClr val="bg1"/>
                </a:solidFill>
                <a:latin typeface="Arial" pitchFamily="29" charset="0"/>
              </a:endParaRPr>
            </a:p>
          </p:txBody>
        </p:sp>
        <p:sp>
          <p:nvSpPr>
            <p:cNvPr id="23" name="弧形 22"/>
            <p:cNvSpPr/>
            <p:nvPr/>
          </p:nvSpPr>
          <p:spPr bwMode="auto">
            <a:xfrm rot="11113776">
              <a:off x="6896356" y="3570857"/>
              <a:ext cx="768131" cy="445421"/>
            </a:xfrm>
            <a:prstGeom prst="arc">
              <a:avLst/>
            </a:prstGeom>
            <a:noFill/>
            <a:ln w="12700" cap="rnd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zh-TW" altLang="en-US" sz="5800">
                <a:solidFill>
                  <a:schemeClr val="bg1"/>
                </a:solidFill>
                <a:latin typeface="Arial" pitchFamily="29" charset="0"/>
              </a:endParaRPr>
            </a:p>
          </p:txBody>
        </p:sp>
        <p:sp>
          <p:nvSpPr>
            <p:cNvPr id="24" name="弧形 23"/>
            <p:cNvSpPr/>
            <p:nvPr/>
          </p:nvSpPr>
          <p:spPr bwMode="auto">
            <a:xfrm rot="4367227">
              <a:off x="7304568" y="3178601"/>
              <a:ext cx="768131" cy="445421"/>
            </a:xfrm>
            <a:prstGeom prst="arc">
              <a:avLst/>
            </a:prstGeom>
            <a:noFill/>
            <a:ln w="12700" cap="rnd" cmpd="sng" algn="ctr">
              <a:solidFill>
                <a:srgbClr val="FF0000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zh-TW" altLang="en-US" sz="5800">
                <a:solidFill>
                  <a:schemeClr val="bg1"/>
                </a:solidFill>
                <a:latin typeface="Arial" pitchFamily="2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3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 54"/>
          <p:cNvSpPr>
            <a:spLocks noChangeShapeType="1"/>
          </p:cNvSpPr>
          <p:nvPr/>
        </p:nvSpPr>
        <p:spPr bwMode="auto">
          <a:xfrm flipV="1">
            <a:off x="3280973" y="5156373"/>
            <a:ext cx="536277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9" name="Text Box 76"/>
          <p:cNvSpPr txBox="1">
            <a:spLocks noChangeArrowheads="1"/>
          </p:cNvSpPr>
          <p:nvPr/>
        </p:nvSpPr>
        <p:spPr bwMode="auto">
          <a:xfrm>
            <a:off x="9068615" y="10065942"/>
            <a:ext cx="1656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48640" indent="-548640" defTabSz="1463040">
              <a:spcBef>
                <a:spcPct val="20000"/>
              </a:spcBef>
              <a:defRPr/>
            </a:pPr>
            <a:r>
              <a:rPr lang="en-US" altLang="en-US" sz="2000" kern="0" dirty="0">
                <a:solidFill>
                  <a:prstClr val="white"/>
                </a:solidFill>
                <a:latin typeface="Century Gothic"/>
              </a:rPr>
              <a:t>Accounting</a:t>
            </a:r>
          </a:p>
        </p:txBody>
      </p:sp>
      <p:sp>
        <p:nvSpPr>
          <p:cNvPr id="130" name="Text Box 77"/>
          <p:cNvSpPr txBox="1">
            <a:spLocks noChangeArrowheads="1"/>
          </p:cNvSpPr>
          <p:nvPr/>
        </p:nvSpPr>
        <p:spPr bwMode="auto">
          <a:xfrm>
            <a:off x="12879265" y="10065942"/>
            <a:ext cx="16530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48640" indent="-548640" defTabSz="1463040">
              <a:spcBef>
                <a:spcPct val="20000"/>
              </a:spcBef>
              <a:defRPr/>
            </a:pPr>
            <a:r>
              <a:rPr lang="en-US" altLang="en-US" sz="2000" kern="0" dirty="0">
                <a:solidFill>
                  <a:prstClr val="white"/>
                </a:solidFill>
                <a:latin typeface="Century Gothic"/>
              </a:rPr>
              <a:t>Engineering</a:t>
            </a:r>
          </a:p>
        </p:txBody>
      </p:sp>
      <p:sp>
        <p:nvSpPr>
          <p:cNvPr id="131" name="Text Box 78"/>
          <p:cNvSpPr txBox="1">
            <a:spLocks noChangeArrowheads="1"/>
          </p:cNvSpPr>
          <p:nvPr/>
        </p:nvSpPr>
        <p:spPr bwMode="auto">
          <a:xfrm>
            <a:off x="4810323" y="10065942"/>
            <a:ext cx="23903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48640" indent="-548640" defTabSz="1463040">
              <a:spcBef>
                <a:spcPct val="20000"/>
              </a:spcBef>
              <a:defRPr/>
            </a:pPr>
            <a:r>
              <a:rPr lang="en-US" altLang="en-US" sz="2000" kern="0" dirty="0">
                <a:solidFill>
                  <a:prstClr val="white"/>
                </a:solidFill>
                <a:latin typeface="Century Gothic"/>
              </a:rPr>
              <a:t>Sales &amp; Marketing</a:t>
            </a:r>
          </a:p>
        </p:txBody>
      </p:sp>
      <p:sp>
        <p:nvSpPr>
          <p:cNvPr id="614454" name="Line 54"/>
          <p:cNvSpPr>
            <a:spLocks noChangeShapeType="1"/>
          </p:cNvSpPr>
          <p:nvPr/>
        </p:nvSpPr>
        <p:spPr bwMode="auto">
          <a:xfrm flipV="1">
            <a:off x="1648279" y="4040123"/>
            <a:ext cx="11327448" cy="1937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80" name="Picture 79" descr="Cloud_Inter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739" y="3509861"/>
            <a:ext cx="1184038" cy="771973"/>
          </a:xfrm>
          <a:prstGeom prst="rect">
            <a:avLst/>
          </a:prstGeom>
        </p:spPr>
      </p:pic>
      <p:sp>
        <p:nvSpPr>
          <p:cNvPr id="182" name="Line 54"/>
          <p:cNvSpPr>
            <a:spLocks noChangeShapeType="1"/>
          </p:cNvSpPr>
          <p:nvPr/>
        </p:nvSpPr>
        <p:spPr bwMode="auto">
          <a:xfrm rot="16200000" flipV="1">
            <a:off x="918494" y="4032843"/>
            <a:ext cx="2670405" cy="2604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92" name="Line 54"/>
          <p:cNvSpPr>
            <a:spLocks noChangeShapeType="1"/>
          </p:cNvSpPr>
          <p:nvPr/>
        </p:nvSpPr>
        <p:spPr bwMode="auto">
          <a:xfrm>
            <a:off x="1386050" y="5403174"/>
            <a:ext cx="818551" cy="523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7" name="Picture 76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" y="3784536"/>
            <a:ext cx="816810" cy="579082"/>
          </a:xfrm>
          <a:prstGeom prst="rect">
            <a:avLst/>
          </a:prstGeom>
        </p:spPr>
      </p:pic>
      <p:pic>
        <p:nvPicPr>
          <p:cNvPr id="79" name="Picture 78" descr="Tab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4" y="5091529"/>
            <a:ext cx="435914" cy="579082"/>
          </a:xfrm>
          <a:prstGeom prst="rect">
            <a:avLst/>
          </a:prstGeom>
        </p:spPr>
      </p:pic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1366796" y="2718554"/>
            <a:ext cx="811755" cy="14216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8" name="Picture 77" descr="Deskt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5" y="2451417"/>
            <a:ext cx="783283" cy="60498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40663" y="573204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3040"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Internal Users</a:t>
            </a:r>
          </a:p>
        </p:txBody>
      </p:sp>
      <p:pic>
        <p:nvPicPr>
          <p:cNvPr id="58" name="Picture 57" descr="Rou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919" y="3720279"/>
            <a:ext cx="642259" cy="6422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909634" y="1247084"/>
            <a:ext cx="2283081" cy="2351301"/>
            <a:chOff x="6733477" y="1640943"/>
            <a:chExt cx="2283081" cy="2351301"/>
          </a:xfrm>
        </p:grpSpPr>
        <p:sp>
          <p:nvSpPr>
            <p:cNvPr id="95" name="Line 54"/>
            <p:cNvSpPr>
              <a:spLocks noChangeShapeType="1"/>
            </p:cNvSpPr>
            <p:nvPr/>
          </p:nvSpPr>
          <p:spPr bwMode="auto">
            <a:xfrm rot="5400000">
              <a:off x="6970238" y="3098602"/>
              <a:ext cx="1787283" cy="2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Line 54"/>
            <p:cNvSpPr>
              <a:spLocks noChangeShapeType="1"/>
            </p:cNvSpPr>
            <p:nvPr/>
          </p:nvSpPr>
          <p:spPr bwMode="auto">
            <a:xfrm rot="10800000">
              <a:off x="6966188" y="3061929"/>
              <a:ext cx="181749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Line 54"/>
            <p:cNvSpPr>
              <a:spLocks noChangeShapeType="1"/>
            </p:cNvSpPr>
            <p:nvPr/>
          </p:nvSpPr>
          <p:spPr bwMode="auto">
            <a:xfrm rot="5400000">
              <a:off x="8305919" y="2597408"/>
              <a:ext cx="9144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 rot="5400000" flipV="1">
              <a:off x="6650638" y="2675909"/>
              <a:ext cx="692609" cy="2618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100" name="Picture 99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244" y="1643135"/>
              <a:ext cx="524314" cy="825878"/>
            </a:xfrm>
            <a:prstGeom prst="rect">
              <a:avLst/>
            </a:prstGeom>
          </p:spPr>
        </p:pic>
        <p:pic>
          <p:nvPicPr>
            <p:cNvPr id="101" name="Picture 100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179" y="1640943"/>
              <a:ext cx="524314" cy="825878"/>
            </a:xfrm>
            <a:prstGeom prst="rect">
              <a:avLst/>
            </a:prstGeom>
          </p:spPr>
        </p:pic>
        <p:pic>
          <p:nvPicPr>
            <p:cNvPr id="102" name="Picture 101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77" y="1659990"/>
              <a:ext cx="524314" cy="8258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010804" y="4729280"/>
            <a:ext cx="6080920" cy="2932266"/>
            <a:chOff x="4820184" y="4214695"/>
            <a:chExt cx="6080920" cy="2932266"/>
          </a:xfrm>
        </p:grpSpPr>
        <p:sp>
          <p:nvSpPr>
            <p:cNvPr id="69" name="Line 54"/>
            <p:cNvSpPr>
              <a:spLocks noChangeShapeType="1"/>
            </p:cNvSpPr>
            <p:nvPr/>
          </p:nvSpPr>
          <p:spPr bwMode="auto">
            <a:xfrm rot="16200000">
              <a:off x="6970238" y="5108336"/>
              <a:ext cx="1787283" cy="2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6944678" y="5511627"/>
              <a:ext cx="181749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 rot="16200000" flipV="1">
              <a:off x="6678565" y="5791544"/>
              <a:ext cx="566866" cy="7032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Line 54"/>
            <p:cNvSpPr>
              <a:spLocks noChangeShapeType="1"/>
            </p:cNvSpPr>
            <p:nvPr/>
          </p:nvSpPr>
          <p:spPr bwMode="auto">
            <a:xfrm rot="16200000" flipV="1">
              <a:off x="8427334" y="5812912"/>
              <a:ext cx="599124" cy="10458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74" name="Picture 73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201" y="5920973"/>
              <a:ext cx="524314" cy="825878"/>
            </a:xfrm>
            <a:prstGeom prst="rect">
              <a:avLst/>
            </a:prstGeom>
          </p:spPr>
        </p:pic>
        <p:pic>
          <p:nvPicPr>
            <p:cNvPr id="75" name="Picture 74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266" y="5923165"/>
              <a:ext cx="524314" cy="825878"/>
            </a:xfrm>
            <a:prstGeom prst="rect">
              <a:avLst/>
            </a:prstGeom>
          </p:spPr>
        </p:pic>
        <p:pic>
          <p:nvPicPr>
            <p:cNvPr id="76" name="Picture 75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68" y="5904118"/>
              <a:ext cx="524314" cy="825878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4820184" y="6746851"/>
              <a:ext cx="6080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2000" b="1" kern="0" smtClean="0">
                  <a:solidFill>
                    <a:prstClr val="white"/>
                  </a:solidFill>
                  <a:latin typeface="Century Gothic"/>
                </a:rPr>
                <a:t>Internal Servers/Applications/Business</a:t>
              </a:r>
              <a:endParaRPr lang="en-US" sz="20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8121705" y="658350"/>
            <a:ext cx="387157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463040">
              <a:lnSpc>
                <a:spcPts val="2000"/>
              </a:lnSpc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DMZ</a:t>
            </a:r>
          </a:p>
          <a:p>
            <a:pPr algn="ctr" defTabSz="1463040">
              <a:lnSpc>
                <a:spcPts val="2000"/>
              </a:lnSpc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Servers/Applications/Business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78946" y="3702533"/>
            <a:ext cx="1330817" cy="1215283"/>
            <a:chOff x="4641350" y="2435494"/>
            <a:chExt cx="831759" cy="759552"/>
          </a:xfrm>
        </p:grpSpPr>
        <p:pic>
          <p:nvPicPr>
            <p:cNvPr id="39" name="Picture 38" descr="Firewal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90" y="2435494"/>
              <a:ext cx="468117" cy="39435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641350" y="2816737"/>
              <a:ext cx="831759" cy="37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lnSpc>
                  <a:spcPts val="2000"/>
                </a:lnSpc>
                <a:defRPr/>
              </a:pPr>
              <a:r>
                <a:rPr lang="en-US" sz="1800" b="1" kern="0" dirty="0">
                  <a:solidFill>
                    <a:prstClr val="white"/>
                  </a:solidFill>
                  <a:latin typeface="Century Gothic"/>
                  <a:sym typeface="Wingdings" panose="05000000000000000000" pitchFamily="2" charset="2"/>
                </a:rPr>
                <a:t>Tier -2 Firewall</a:t>
              </a:r>
              <a:endParaRPr lang="en-US" sz="18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01890" y="3711961"/>
            <a:ext cx="1111202" cy="1033377"/>
            <a:chOff x="4236822" y="2396826"/>
            <a:chExt cx="694500" cy="645862"/>
          </a:xfrm>
        </p:grpSpPr>
        <p:pic>
          <p:nvPicPr>
            <p:cNvPr id="81" name="Picture 80" descr="Firewal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768" y="2396826"/>
              <a:ext cx="468117" cy="39435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236822" y="2792619"/>
              <a:ext cx="694500" cy="250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63040"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entury Gothic"/>
                  <a:sym typeface="Wingdings" panose="05000000000000000000" pitchFamily="2" charset="2"/>
                </a:rPr>
                <a:t>Firewall</a:t>
              </a:r>
              <a:endParaRPr lang="en-US" sz="20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73175" y="3609499"/>
            <a:ext cx="1325518" cy="601205"/>
            <a:chOff x="3142337" y="1062263"/>
            <a:chExt cx="828449" cy="375753"/>
          </a:xfrm>
        </p:grpSpPr>
        <p:pic>
          <p:nvPicPr>
            <p:cNvPr id="49" name="Picture 48" descr="Serve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142337" y="1062263"/>
              <a:ext cx="828449" cy="19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prstClr val="white"/>
                  </a:solidFill>
                  <a:latin typeface="Century Gothic"/>
                </a:rPr>
                <a:t>DOS/DDOS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403075" y="2217491"/>
            <a:ext cx="1305771" cy="604199"/>
            <a:chOff x="3103212" y="1060392"/>
            <a:chExt cx="816107" cy="377624"/>
          </a:xfrm>
        </p:grpSpPr>
        <p:pic>
          <p:nvPicPr>
            <p:cNvPr id="111" name="Picture 110" descr="Serve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3103212" y="1060392"/>
              <a:ext cx="445247" cy="19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prstClr val="white"/>
                  </a:solidFill>
                  <a:latin typeface="Century Gothic"/>
                </a:rPr>
                <a:t>ADC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396530" y="4857154"/>
            <a:ext cx="1565284" cy="1272907"/>
            <a:chOff x="2941016" y="642450"/>
            <a:chExt cx="978303" cy="795566"/>
          </a:xfrm>
        </p:grpSpPr>
        <p:pic>
          <p:nvPicPr>
            <p:cNvPr id="115" name="Picture 114" descr="Serve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2941016" y="642450"/>
              <a:ext cx="828449" cy="61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  <a:p>
              <a:pPr algn="ctr" defTabSz="1463040">
                <a:defRPr/>
              </a:pP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  <a:p>
              <a:pPr algn="ctr" defTabSz="1463040">
                <a:defRPr/>
              </a:pP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prstClr val="white"/>
                  </a:solidFill>
                  <a:latin typeface="Century Gothic"/>
                </a:rPr>
                <a:t>ADC</a:t>
              </a: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117" name="Line 54"/>
          <p:cNvSpPr>
            <a:spLocks noChangeShapeType="1"/>
          </p:cNvSpPr>
          <p:nvPr/>
        </p:nvSpPr>
        <p:spPr bwMode="auto">
          <a:xfrm flipV="1">
            <a:off x="5347589" y="5163035"/>
            <a:ext cx="1272824" cy="1359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8" name="Line 54"/>
          <p:cNvSpPr>
            <a:spLocks noChangeShapeType="1"/>
          </p:cNvSpPr>
          <p:nvPr/>
        </p:nvSpPr>
        <p:spPr bwMode="auto">
          <a:xfrm rot="5400000">
            <a:off x="6174334" y="5090331"/>
            <a:ext cx="9144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6164298" y="4297840"/>
            <a:ext cx="963485" cy="547481"/>
            <a:chOff x="3142337" y="1028742"/>
            <a:chExt cx="828449" cy="409274"/>
          </a:xfrm>
        </p:grpSpPr>
        <p:pic>
          <p:nvPicPr>
            <p:cNvPr id="120" name="Picture 119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schemeClr val="accent5"/>
                  </a:solidFill>
                  <a:latin typeface="Century Gothic"/>
                </a:rPr>
                <a:t>IPS</a:t>
              </a:r>
            </a:p>
          </p:txBody>
        </p:sp>
      </p:grpSp>
      <p:sp>
        <p:nvSpPr>
          <p:cNvPr id="138" name="Line 54"/>
          <p:cNvSpPr>
            <a:spLocks noChangeShapeType="1"/>
          </p:cNvSpPr>
          <p:nvPr/>
        </p:nvSpPr>
        <p:spPr bwMode="auto">
          <a:xfrm>
            <a:off x="10067313" y="3167335"/>
            <a:ext cx="2547777" cy="15274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0" name="Line 54"/>
          <p:cNvSpPr>
            <a:spLocks noChangeShapeType="1"/>
          </p:cNvSpPr>
          <p:nvPr/>
        </p:nvSpPr>
        <p:spPr bwMode="auto">
          <a:xfrm flipV="1">
            <a:off x="12346255" y="2786484"/>
            <a:ext cx="513923" cy="608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1468695" y="2355860"/>
            <a:ext cx="963485" cy="547481"/>
            <a:chOff x="3142337" y="1028742"/>
            <a:chExt cx="828449" cy="409274"/>
          </a:xfrm>
        </p:grpSpPr>
        <p:pic>
          <p:nvPicPr>
            <p:cNvPr id="143" name="Picture 142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schemeClr val="accent5"/>
                  </a:solidFill>
                  <a:latin typeface="Century Gothic"/>
                </a:rPr>
                <a:t>IPS</a:t>
              </a:r>
            </a:p>
          </p:txBody>
        </p:sp>
      </p:grpSp>
      <p:sp>
        <p:nvSpPr>
          <p:cNvPr id="146" name="Line 54"/>
          <p:cNvSpPr>
            <a:spLocks noChangeShapeType="1"/>
          </p:cNvSpPr>
          <p:nvPr/>
        </p:nvSpPr>
        <p:spPr bwMode="auto">
          <a:xfrm flipV="1">
            <a:off x="7235196" y="3609499"/>
            <a:ext cx="536277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7" name="Line 54"/>
          <p:cNvSpPr>
            <a:spLocks noChangeShapeType="1"/>
          </p:cNvSpPr>
          <p:nvPr/>
        </p:nvSpPr>
        <p:spPr bwMode="auto">
          <a:xfrm flipV="1">
            <a:off x="7235196" y="3034287"/>
            <a:ext cx="536277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 flipV="1">
            <a:off x="12331597" y="2207209"/>
            <a:ext cx="513923" cy="608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6352784" y="3177426"/>
            <a:ext cx="963485" cy="547481"/>
            <a:chOff x="3142337" y="1028742"/>
            <a:chExt cx="828449" cy="409274"/>
          </a:xfrm>
        </p:grpSpPr>
        <p:pic>
          <p:nvPicPr>
            <p:cNvPr id="150" name="Picture 149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schemeClr val="accent5"/>
                  </a:solidFill>
                  <a:latin typeface="Century Gothic"/>
                </a:rPr>
                <a:t>IPS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164298" y="5433229"/>
            <a:ext cx="963485" cy="495138"/>
            <a:chOff x="3101784" y="1241072"/>
            <a:chExt cx="828449" cy="370145"/>
          </a:xfrm>
        </p:grpSpPr>
        <p:pic>
          <p:nvPicPr>
            <p:cNvPr id="156" name="Picture 155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57" name="TextBox 156"/>
            <p:cNvSpPr txBox="1"/>
            <p:nvPr/>
          </p:nvSpPr>
          <p:spPr>
            <a:xfrm>
              <a:off x="3101784" y="1392640"/>
              <a:ext cx="828449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Anti-Virus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746546" y="3166953"/>
            <a:ext cx="963485" cy="547481"/>
            <a:chOff x="3142337" y="1028742"/>
            <a:chExt cx="828449" cy="409274"/>
          </a:xfrm>
        </p:grpSpPr>
        <p:pic>
          <p:nvPicPr>
            <p:cNvPr id="159" name="Picture 158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3142337" y="1028742"/>
              <a:ext cx="828449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Anti-Virus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2831214" y="2359000"/>
            <a:ext cx="963485" cy="547481"/>
            <a:chOff x="3142337" y="1028742"/>
            <a:chExt cx="828449" cy="409274"/>
          </a:xfrm>
        </p:grpSpPr>
        <p:pic>
          <p:nvPicPr>
            <p:cNvPr id="162" name="Picture 161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>
            <a:xfrm>
              <a:off x="3142337" y="1028742"/>
              <a:ext cx="828449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Anti-Virus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8370306" y="4726914"/>
            <a:ext cx="963485" cy="547481"/>
            <a:chOff x="3142337" y="1028742"/>
            <a:chExt cx="828449" cy="409274"/>
          </a:xfrm>
        </p:grpSpPr>
        <p:pic>
          <p:nvPicPr>
            <p:cNvPr id="165" name="Picture 164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schemeClr val="accent5"/>
                  </a:solidFill>
                  <a:latin typeface="Century Gothic"/>
                </a:rPr>
                <a:t>SWG</a:t>
              </a:r>
              <a:endParaRPr lang="en-US" sz="144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sp>
        <p:nvSpPr>
          <p:cNvPr id="170" name="Line 54"/>
          <p:cNvSpPr>
            <a:spLocks noChangeShapeType="1"/>
          </p:cNvSpPr>
          <p:nvPr/>
        </p:nvSpPr>
        <p:spPr bwMode="auto">
          <a:xfrm rot="5400000">
            <a:off x="7280003" y="5170306"/>
            <a:ext cx="9144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7285389" y="4319199"/>
            <a:ext cx="963485" cy="547481"/>
            <a:chOff x="3142337" y="1028742"/>
            <a:chExt cx="828449" cy="409274"/>
          </a:xfrm>
        </p:grpSpPr>
        <p:pic>
          <p:nvPicPr>
            <p:cNvPr id="168" name="Picture 167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schemeClr val="accent5"/>
                  </a:solidFill>
                  <a:latin typeface="Century Gothic"/>
                </a:rPr>
                <a:t>APT</a:t>
              </a:r>
              <a:endParaRPr lang="en-US" sz="144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441253" y="4730563"/>
            <a:ext cx="963485" cy="547481"/>
            <a:chOff x="3142337" y="1028742"/>
            <a:chExt cx="828449" cy="409274"/>
          </a:xfrm>
        </p:grpSpPr>
        <p:pic>
          <p:nvPicPr>
            <p:cNvPr id="172" name="Picture 171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73" name="TextBox 172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schemeClr val="accent5"/>
                  </a:solidFill>
                  <a:latin typeface="Century Gothic"/>
                </a:rPr>
                <a:t>APT</a:t>
              </a:r>
              <a:endParaRPr lang="en-US" sz="144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314311" y="2613295"/>
            <a:ext cx="963485" cy="547481"/>
            <a:chOff x="3142337" y="1028742"/>
            <a:chExt cx="828449" cy="409274"/>
          </a:xfrm>
        </p:grpSpPr>
        <p:pic>
          <p:nvPicPr>
            <p:cNvPr id="175" name="Picture 174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schemeClr val="accent5"/>
                  </a:solidFill>
                  <a:latin typeface="Century Gothic"/>
                </a:rPr>
                <a:t>APT</a:t>
              </a:r>
              <a:endParaRPr lang="en-US" sz="144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1467490" y="1802018"/>
            <a:ext cx="963485" cy="547481"/>
            <a:chOff x="3142337" y="1028742"/>
            <a:chExt cx="828449" cy="409274"/>
          </a:xfrm>
        </p:grpSpPr>
        <p:pic>
          <p:nvPicPr>
            <p:cNvPr id="178" name="Picture 177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3142337" y="1028742"/>
              <a:ext cx="828449" cy="2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schemeClr val="accent5"/>
                  </a:solidFill>
                  <a:latin typeface="Century Gothic"/>
                </a:rPr>
                <a:t>APT</a:t>
              </a:r>
              <a:endParaRPr lang="en-US" sz="144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690439" y="4756792"/>
            <a:ext cx="1128436" cy="531306"/>
            <a:chOff x="3033299" y="1040834"/>
            <a:chExt cx="970281" cy="397182"/>
          </a:xfrm>
        </p:grpSpPr>
        <p:pic>
          <p:nvPicPr>
            <p:cNvPr id="181" name="Picture 180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83" name="TextBox 182"/>
            <p:cNvSpPr txBox="1"/>
            <p:nvPr/>
          </p:nvSpPr>
          <p:spPr>
            <a:xfrm>
              <a:off x="3033299" y="1040834"/>
              <a:ext cx="970281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SSL Decrypt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185294" y="5471762"/>
            <a:ext cx="1128436" cy="499137"/>
            <a:chOff x="3053127" y="1241072"/>
            <a:chExt cx="970281" cy="373134"/>
          </a:xfrm>
        </p:grpSpPr>
        <p:pic>
          <p:nvPicPr>
            <p:cNvPr id="185" name="Picture 184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>
            <a:xfrm>
              <a:off x="3053127" y="1395629"/>
              <a:ext cx="970281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SSL Decrypt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441" y="2627973"/>
            <a:ext cx="1128436" cy="531306"/>
            <a:chOff x="3033299" y="1040834"/>
            <a:chExt cx="970281" cy="397182"/>
          </a:xfrm>
        </p:grpSpPr>
        <p:pic>
          <p:nvPicPr>
            <p:cNvPr id="188" name="Picture 187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3033299" y="1040834"/>
              <a:ext cx="970281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SSL Decrypt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2715500" y="1830107"/>
            <a:ext cx="1128436" cy="531306"/>
            <a:chOff x="3033299" y="1040834"/>
            <a:chExt cx="970281" cy="397182"/>
          </a:xfrm>
        </p:grpSpPr>
        <p:pic>
          <p:nvPicPr>
            <p:cNvPr id="193" name="Picture 192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94" name="TextBox 193"/>
            <p:cNvSpPr txBox="1"/>
            <p:nvPr/>
          </p:nvSpPr>
          <p:spPr>
            <a:xfrm>
              <a:off x="3033299" y="1040834"/>
              <a:ext cx="970281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dirty="0" smtClean="0">
                  <a:solidFill>
                    <a:schemeClr val="accent5"/>
                  </a:solidFill>
                  <a:latin typeface="Century Gothic"/>
                </a:rPr>
                <a:t>SSL Decrypt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2077420" y="1285489"/>
            <a:ext cx="1070461" cy="547481"/>
            <a:chOff x="3076293" y="1028742"/>
            <a:chExt cx="920432" cy="409274"/>
          </a:xfrm>
        </p:grpSpPr>
        <p:pic>
          <p:nvPicPr>
            <p:cNvPr id="196" name="Picture 195" descr="Server.png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97" name="TextBox 196"/>
            <p:cNvSpPr txBox="1"/>
            <p:nvPr/>
          </p:nvSpPr>
          <p:spPr>
            <a:xfrm>
              <a:off x="3076293" y="1028742"/>
              <a:ext cx="920432" cy="2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300" b="1" kern="0" smtClean="0">
                  <a:solidFill>
                    <a:schemeClr val="accent5"/>
                  </a:solidFill>
                  <a:latin typeface="Century Gothic"/>
                </a:rPr>
                <a:t>Anti-Spam</a:t>
              </a:r>
              <a:endParaRPr lang="en-US" sz="1300" b="1" kern="0" dirty="0">
                <a:solidFill>
                  <a:schemeClr val="accent5"/>
                </a:solidFill>
                <a:latin typeface="Century Gothic"/>
              </a:endParaRPr>
            </a:p>
          </p:txBody>
        </p:sp>
      </p:grpSp>
      <p:sp>
        <p:nvSpPr>
          <p:cNvPr id="200" name="Line 54"/>
          <p:cNvSpPr>
            <a:spLocks noChangeShapeType="1"/>
          </p:cNvSpPr>
          <p:nvPr/>
        </p:nvSpPr>
        <p:spPr bwMode="auto">
          <a:xfrm rot="5400000">
            <a:off x="7273225" y="3816649"/>
            <a:ext cx="468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2" name="Line 54"/>
          <p:cNvSpPr>
            <a:spLocks noChangeShapeType="1"/>
          </p:cNvSpPr>
          <p:nvPr/>
        </p:nvSpPr>
        <p:spPr bwMode="auto">
          <a:xfrm rot="5400000">
            <a:off x="7237225" y="3313147"/>
            <a:ext cx="540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3" name="Line 54"/>
          <p:cNvSpPr>
            <a:spLocks noChangeShapeType="1"/>
          </p:cNvSpPr>
          <p:nvPr/>
        </p:nvSpPr>
        <p:spPr bwMode="auto">
          <a:xfrm flipV="1">
            <a:off x="6681662" y="5156373"/>
            <a:ext cx="1044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4" name="Line 54"/>
          <p:cNvSpPr>
            <a:spLocks noChangeShapeType="1"/>
          </p:cNvSpPr>
          <p:nvPr/>
        </p:nvSpPr>
        <p:spPr bwMode="auto">
          <a:xfrm flipV="1">
            <a:off x="7773730" y="5164394"/>
            <a:ext cx="612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7" name="Line 54"/>
          <p:cNvSpPr>
            <a:spLocks noChangeShapeType="1"/>
          </p:cNvSpPr>
          <p:nvPr/>
        </p:nvSpPr>
        <p:spPr bwMode="auto">
          <a:xfrm rot="5400000">
            <a:off x="12378650" y="1995688"/>
            <a:ext cx="468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5" name="Line 54"/>
          <p:cNvSpPr>
            <a:spLocks noChangeShapeType="1"/>
          </p:cNvSpPr>
          <p:nvPr/>
        </p:nvSpPr>
        <p:spPr bwMode="auto">
          <a:xfrm rot="5400000">
            <a:off x="12383106" y="2978879"/>
            <a:ext cx="468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06" name="Line 54"/>
          <p:cNvSpPr>
            <a:spLocks noChangeShapeType="1"/>
          </p:cNvSpPr>
          <p:nvPr/>
        </p:nvSpPr>
        <p:spPr bwMode="auto">
          <a:xfrm rot="5400000">
            <a:off x="12381090" y="2472474"/>
            <a:ext cx="468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47191" y="4090728"/>
            <a:ext cx="2343018" cy="639835"/>
            <a:chOff x="2447191" y="4193284"/>
            <a:chExt cx="2343018" cy="639835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47191" y="4272303"/>
              <a:ext cx="963485" cy="547481"/>
              <a:chOff x="3142337" y="1028742"/>
              <a:chExt cx="828449" cy="409274"/>
            </a:xfrm>
          </p:grpSpPr>
          <p:pic>
            <p:nvPicPr>
              <p:cNvPr id="108" name="Picture 107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>
                    <a:solidFill>
                      <a:schemeClr val="accent5"/>
                    </a:solidFill>
                    <a:latin typeface="Century Gothic"/>
                  </a:rPr>
                  <a:t>IPS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826724" y="4285638"/>
              <a:ext cx="963485" cy="547481"/>
              <a:chOff x="3142337" y="1028742"/>
              <a:chExt cx="828449" cy="409274"/>
            </a:xfrm>
          </p:grpSpPr>
          <p:pic>
            <p:nvPicPr>
              <p:cNvPr id="153" name="Picture 152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3142337" y="1028742"/>
                <a:ext cx="828449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Anti-Virus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50820" y="4193284"/>
              <a:ext cx="536277" cy="540000"/>
              <a:chOff x="3350820" y="4193284"/>
              <a:chExt cx="536277" cy="540000"/>
            </a:xfrm>
          </p:grpSpPr>
          <p:sp>
            <p:nvSpPr>
              <p:cNvPr id="113" name="Line 54"/>
              <p:cNvSpPr>
                <a:spLocks noChangeShapeType="1"/>
              </p:cNvSpPr>
              <p:nvPr/>
            </p:nvSpPr>
            <p:spPr bwMode="auto">
              <a:xfrm flipV="1">
                <a:off x="3350820" y="4706846"/>
                <a:ext cx="536277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463040">
                  <a:defRPr/>
                </a:pPr>
                <a:endParaRPr lang="en-US" sz="3120" kern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209" name="Line 54"/>
              <p:cNvSpPr>
                <a:spLocks noChangeShapeType="1"/>
              </p:cNvSpPr>
              <p:nvPr/>
            </p:nvSpPr>
            <p:spPr bwMode="auto">
              <a:xfrm rot="5400000">
                <a:off x="3315645" y="4463284"/>
                <a:ext cx="540000" cy="0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40000"/>
                    <a:lumOff val="60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463040">
                  <a:defRPr/>
                </a:pPr>
                <a:endParaRPr lang="en-US" sz="3120" kern="0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</p:grpSp>
      <p:sp>
        <p:nvSpPr>
          <p:cNvPr id="210" name="Line 54"/>
          <p:cNvSpPr>
            <a:spLocks noChangeShapeType="1"/>
          </p:cNvSpPr>
          <p:nvPr/>
        </p:nvSpPr>
        <p:spPr bwMode="auto">
          <a:xfrm rot="5400000">
            <a:off x="3315063" y="4910687"/>
            <a:ext cx="540000" cy="0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1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傳統企業的網路演進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60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2 0.00444 L -0.32064 0.000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8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17" grpId="0" animBg="1"/>
      <p:bldP spid="118" grpId="0" animBg="1"/>
      <p:bldP spid="138" grpId="0" animBg="1"/>
      <p:bldP spid="140" grpId="0" animBg="1"/>
      <p:bldP spid="146" grpId="0" animBg="1"/>
      <p:bldP spid="147" grpId="0" animBg="1"/>
      <p:bldP spid="148" grpId="0" animBg="1"/>
      <p:bldP spid="170" grpId="0" animBg="1"/>
      <p:bldP spid="200" grpId="0" animBg="1"/>
      <p:bldP spid="202" grpId="0" animBg="1"/>
      <p:bldP spid="203" grpId="0" animBg="1"/>
      <p:bldP spid="204" grpId="0" animBg="1"/>
      <p:bldP spid="207" grpId="0" animBg="1"/>
      <p:bldP spid="205" grpId="0" animBg="1"/>
      <p:bldP spid="206" grpId="0" animBg="1"/>
      <p:bldP spid="2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18750082">
            <a:off x="5150125" y="4336444"/>
            <a:ext cx="2040927" cy="841391"/>
          </a:xfrm>
          <a:prstGeom prst="rightArrow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14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現今的挑戰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90" y="5310405"/>
            <a:ext cx="4691097" cy="221934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5" name="Rectangle 9"/>
          <p:cNvSpPr txBox="1">
            <a:spLocks noChangeArrowheads="1"/>
          </p:cNvSpPr>
          <p:nvPr/>
        </p:nvSpPr>
        <p:spPr>
          <a:xfrm>
            <a:off x="1013290" y="4580711"/>
            <a:ext cx="1410933" cy="72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chemeClr val="accent4"/>
                </a:solidFill>
              </a:rPr>
              <a:t>從</a:t>
            </a:r>
            <a:endParaRPr lang="en-SG" altLang="en-US" sz="3200" dirty="0">
              <a:solidFill>
                <a:schemeClr val="accent4"/>
              </a:solidFill>
            </a:endParaRPr>
          </a:p>
        </p:txBody>
      </p:sp>
      <p:sp>
        <p:nvSpPr>
          <p:cNvPr id="107" name="Rectangle 9"/>
          <p:cNvSpPr txBox="1">
            <a:spLocks noChangeArrowheads="1"/>
          </p:cNvSpPr>
          <p:nvPr/>
        </p:nvSpPr>
        <p:spPr>
          <a:xfrm>
            <a:off x="5659446" y="564537"/>
            <a:ext cx="1410933" cy="72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chemeClr val="accent4"/>
                </a:solidFill>
              </a:rPr>
              <a:t>現在</a:t>
            </a:r>
            <a:endParaRPr lang="en-SG" altLang="en-US" sz="3200" dirty="0">
              <a:solidFill>
                <a:schemeClr val="accent4"/>
              </a:solidFill>
            </a:endParaRPr>
          </a:p>
        </p:txBody>
      </p:sp>
      <p:sp>
        <p:nvSpPr>
          <p:cNvPr id="118" name="Rectangle 9"/>
          <p:cNvSpPr txBox="1">
            <a:spLocks noChangeArrowheads="1"/>
          </p:cNvSpPr>
          <p:nvPr/>
        </p:nvSpPr>
        <p:spPr>
          <a:xfrm>
            <a:off x="901566" y="1219517"/>
            <a:ext cx="4147739" cy="3516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管理複雜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prstClr val="white"/>
                </a:solidFill>
              </a:rPr>
              <a:t>已缺乏</a:t>
            </a:r>
            <a:r>
              <a:rPr lang="zh-TW" altLang="en-US" sz="2000" dirty="0">
                <a:solidFill>
                  <a:prstClr val="white"/>
                </a:solidFill>
              </a:rPr>
              <a:t>敏捷性和速度來滿足業務需求或實施新技術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prstClr val="white"/>
                </a:solidFill>
              </a:rPr>
              <a:t>網路擴充變得很困難</a:t>
            </a:r>
            <a:endParaRPr lang="zh-TW" alt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prstClr val="white"/>
                </a:solidFill>
              </a:rPr>
              <a:t>整體利用效率變低和</a:t>
            </a:r>
            <a:r>
              <a:rPr lang="zh-TW" altLang="en-US" sz="2000" dirty="0">
                <a:solidFill>
                  <a:prstClr val="white"/>
                </a:solidFill>
              </a:rPr>
              <a:t>網絡資源的浪費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網</a:t>
            </a:r>
            <a:r>
              <a:rPr lang="zh-TW" altLang="en-US" sz="2000" dirty="0" smtClean="0">
                <a:solidFill>
                  <a:prstClr val="white"/>
                </a:solidFill>
              </a:rPr>
              <a:t>絡的能見度降低</a:t>
            </a:r>
            <a:endParaRPr lang="en-SG" altLang="en-US" sz="2000" dirty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endParaRPr lang="en-SG" altLang="en-US" sz="2400" dirty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endParaRPr lang="en-SG" altLang="en-US" sz="24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760" y="1365914"/>
            <a:ext cx="4975072" cy="248005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890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7" grpId="0"/>
      <p:bldP spid="1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Line 54"/>
          <p:cNvSpPr>
            <a:spLocks noChangeShapeType="1"/>
          </p:cNvSpPr>
          <p:nvPr/>
        </p:nvSpPr>
        <p:spPr bwMode="auto">
          <a:xfrm rot="16200000" flipV="1">
            <a:off x="5069596" y="6372327"/>
            <a:ext cx="566866" cy="7032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14409" name="Rectangle 9"/>
          <p:cNvSpPr>
            <a:spLocks noGrp="1" noChangeArrowheads="1"/>
          </p:cNvSpPr>
          <p:nvPr>
            <p:ph type="title"/>
          </p:nvPr>
        </p:nvSpPr>
        <p:spPr>
          <a:xfrm>
            <a:off x="781472" y="332680"/>
            <a:ext cx="12366409" cy="729694"/>
          </a:xfrm>
        </p:spPr>
        <p:txBody>
          <a:bodyPr/>
          <a:lstStyle/>
          <a:p>
            <a:r>
              <a:rPr lang="zh-TW" altLang="en-US" dirty="0"/>
              <a:t>資安控制閘道器</a:t>
            </a:r>
            <a:endParaRPr lang="en-US" altLang="en-US" dirty="0"/>
          </a:p>
        </p:txBody>
      </p:sp>
      <p:sp>
        <p:nvSpPr>
          <p:cNvPr id="614454" name="Line 54"/>
          <p:cNvSpPr>
            <a:spLocks noChangeShapeType="1"/>
          </p:cNvSpPr>
          <p:nvPr/>
        </p:nvSpPr>
        <p:spPr bwMode="auto">
          <a:xfrm flipV="1">
            <a:off x="1648279" y="4040123"/>
            <a:ext cx="11327448" cy="1937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80" name="Picture 79" descr="Cloud_Inter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739" y="3509861"/>
            <a:ext cx="1184038" cy="771973"/>
          </a:xfrm>
          <a:prstGeom prst="rect">
            <a:avLst/>
          </a:prstGeom>
        </p:spPr>
      </p:pic>
      <p:sp>
        <p:nvSpPr>
          <p:cNvPr id="182" name="Line 54"/>
          <p:cNvSpPr>
            <a:spLocks noChangeShapeType="1"/>
          </p:cNvSpPr>
          <p:nvPr/>
        </p:nvSpPr>
        <p:spPr bwMode="auto">
          <a:xfrm rot="16200000" flipV="1">
            <a:off x="918494" y="4032843"/>
            <a:ext cx="2670405" cy="2604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92" name="Line 54"/>
          <p:cNvSpPr>
            <a:spLocks noChangeShapeType="1"/>
          </p:cNvSpPr>
          <p:nvPr/>
        </p:nvSpPr>
        <p:spPr bwMode="auto">
          <a:xfrm>
            <a:off x="1386050" y="5403174"/>
            <a:ext cx="818551" cy="523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7" name="Picture 76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4" y="3784536"/>
            <a:ext cx="816810" cy="579082"/>
          </a:xfrm>
          <a:prstGeom prst="rect">
            <a:avLst/>
          </a:prstGeom>
        </p:spPr>
      </p:pic>
      <p:pic>
        <p:nvPicPr>
          <p:cNvPr id="79" name="Picture 78" descr="Tabl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4" y="5091529"/>
            <a:ext cx="435914" cy="579082"/>
          </a:xfrm>
          <a:prstGeom prst="rect">
            <a:avLst/>
          </a:prstGeom>
        </p:spPr>
      </p:pic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1366796" y="2718554"/>
            <a:ext cx="811755" cy="14216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8" name="Picture 77" descr="Deskt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5" y="2451417"/>
            <a:ext cx="783283" cy="60498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40663" y="573204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3040"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Internal Users</a:t>
            </a:r>
          </a:p>
        </p:txBody>
      </p:sp>
      <p:pic>
        <p:nvPicPr>
          <p:cNvPr id="58" name="Picture 57" descr="Rou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919" y="3720279"/>
            <a:ext cx="642259" cy="6422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909634" y="1247084"/>
            <a:ext cx="2283081" cy="1420986"/>
            <a:chOff x="6733477" y="1640943"/>
            <a:chExt cx="2283081" cy="1420986"/>
          </a:xfrm>
        </p:grpSpPr>
        <p:sp>
          <p:nvSpPr>
            <p:cNvPr id="96" name="Line 54"/>
            <p:cNvSpPr>
              <a:spLocks noChangeShapeType="1"/>
            </p:cNvSpPr>
            <p:nvPr/>
          </p:nvSpPr>
          <p:spPr bwMode="auto">
            <a:xfrm rot="10800000">
              <a:off x="6966188" y="3061929"/>
              <a:ext cx="181749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Line 54"/>
            <p:cNvSpPr>
              <a:spLocks noChangeShapeType="1"/>
            </p:cNvSpPr>
            <p:nvPr/>
          </p:nvSpPr>
          <p:spPr bwMode="auto">
            <a:xfrm rot="5400000">
              <a:off x="8305919" y="2597408"/>
              <a:ext cx="9144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 rot="5400000" flipV="1">
              <a:off x="6650638" y="2675909"/>
              <a:ext cx="692609" cy="2618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100" name="Picture 99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244" y="1643135"/>
              <a:ext cx="524314" cy="825878"/>
            </a:xfrm>
            <a:prstGeom prst="rect">
              <a:avLst/>
            </a:prstGeom>
          </p:spPr>
        </p:pic>
        <p:pic>
          <p:nvPicPr>
            <p:cNvPr id="101" name="Picture 100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179" y="1640943"/>
              <a:ext cx="524314" cy="825878"/>
            </a:xfrm>
            <a:prstGeom prst="rect">
              <a:avLst/>
            </a:prstGeom>
          </p:spPr>
        </p:pic>
        <p:pic>
          <p:nvPicPr>
            <p:cNvPr id="102" name="Picture 101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77" y="1659990"/>
              <a:ext cx="524314" cy="8258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299768" y="5987807"/>
            <a:ext cx="6080920" cy="1635334"/>
            <a:chOff x="4820184" y="5511627"/>
            <a:chExt cx="6080920" cy="1635334"/>
          </a:xfrm>
        </p:grpSpPr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6944678" y="5511627"/>
              <a:ext cx="181749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 rot="16200000" flipV="1">
              <a:off x="6678565" y="5791544"/>
              <a:ext cx="566866" cy="7032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Line 54"/>
            <p:cNvSpPr>
              <a:spLocks noChangeShapeType="1"/>
            </p:cNvSpPr>
            <p:nvPr/>
          </p:nvSpPr>
          <p:spPr bwMode="auto">
            <a:xfrm rot="16200000" flipV="1">
              <a:off x="8427334" y="5812912"/>
              <a:ext cx="599124" cy="10458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74" name="Picture 73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201" y="5920973"/>
              <a:ext cx="524314" cy="825878"/>
            </a:xfrm>
            <a:prstGeom prst="rect">
              <a:avLst/>
            </a:prstGeom>
          </p:spPr>
        </p:pic>
        <p:pic>
          <p:nvPicPr>
            <p:cNvPr id="76" name="Picture 75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68" y="5904118"/>
              <a:ext cx="524314" cy="825878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4820184" y="6746851"/>
              <a:ext cx="6080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2000" b="1" kern="0" smtClean="0">
                  <a:solidFill>
                    <a:prstClr val="white"/>
                  </a:solidFill>
                  <a:latin typeface="Century Gothic"/>
                </a:rPr>
                <a:t>Internal Servers/Applications/Business</a:t>
              </a:r>
              <a:endParaRPr lang="en-US" sz="20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75" name="Picture 74" descr="-_3rd_Party Chassis_smal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266" y="5923165"/>
              <a:ext cx="524314" cy="825878"/>
            </a:xfrm>
            <a:prstGeom prst="rect">
              <a:avLst/>
            </a:prstGeom>
          </p:spPr>
        </p:pic>
      </p:grpSp>
      <p:sp>
        <p:nvSpPr>
          <p:cNvPr id="106" name="TextBox 105"/>
          <p:cNvSpPr txBox="1"/>
          <p:nvPr/>
        </p:nvSpPr>
        <p:spPr>
          <a:xfrm>
            <a:off x="8121705" y="658350"/>
            <a:ext cx="387157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463040">
              <a:lnSpc>
                <a:spcPts val="2000"/>
              </a:lnSpc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DMZ</a:t>
            </a:r>
          </a:p>
          <a:p>
            <a:pPr algn="ctr" defTabSz="1463040">
              <a:lnSpc>
                <a:spcPts val="2000"/>
              </a:lnSpc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Servers/Applications/Business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78946" y="3702533"/>
            <a:ext cx="1330817" cy="1215283"/>
            <a:chOff x="4641350" y="2435494"/>
            <a:chExt cx="831759" cy="759552"/>
          </a:xfrm>
        </p:grpSpPr>
        <p:pic>
          <p:nvPicPr>
            <p:cNvPr id="39" name="Picture 38" descr="Firewal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90" y="2435494"/>
              <a:ext cx="468117" cy="39435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641350" y="2816737"/>
              <a:ext cx="831759" cy="37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lnSpc>
                  <a:spcPts val="2000"/>
                </a:lnSpc>
                <a:defRPr/>
              </a:pPr>
              <a:r>
                <a:rPr lang="en-US" sz="1800" b="1" kern="0" dirty="0">
                  <a:solidFill>
                    <a:prstClr val="white"/>
                  </a:solidFill>
                  <a:latin typeface="Century Gothic"/>
                  <a:sym typeface="Wingdings" panose="05000000000000000000" pitchFamily="2" charset="2"/>
                </a:rPr>
                <a:t>Tier -2 Firewall</a:t>
              </a:r>
              <a:endParaRPr lang="en-US" sz="18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01890" y="3711961"/>
            <a:ext cx="1111202" cy="1033377"/>
            <a:chOff x="4236822" y="2396826"/>
            <a:chExt cx="694500" cy="645862"/>
          </a:xfrm>
        </p:grpSpPr>
        <p:pic>
          <p:nvPicPr>
            <p:cNvPr id="81" name="Picture 80" descr="Firewal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768" y="2396826"/>
              <a:ext cx="468117" cy="39435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236822" y="2792619"/>
              <a:ext cx="694500" cy="250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63040"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Century Gothic"/>
                  <a:sym typeface="Wingdings" panose="05000000000000000000" pitchFamily="2" charset="2"/>
                </a:rPr>
                <a:t>Firewall</a:t>
              </a:r>
              <a:endParaRPr lang="en-US" sz="20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73175" y="3609499"/>
            <a:ext cx="1325518" cy="601205"/>
            <a:chOff x="3142337" y="1062263"/>
            <a:chExt cx="828449" cy="375753"/>
          </a:xfrm>
        </p:grpSpPr>
        <p:pic>
          <p:nvPicPr>
            <p:cNvPr id="49" name="Picture 48" descr="Serve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142337" y="1062263"/>
              <a:ext cx="828449" cy="19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prstClr val="white"/>
                  </a:solidFill>
                  <a:latin typeface="Century Gothic"/>
                </a:rPr>
                <a:t>DOS/DDOS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396530" y="4857154"/>
            <a:ext cx="1565282" cy="1272907"/>
            <a:chOff x="2941017" y="642450"/>
            <a:chExt cx="978302" cy="795566"/>
          </a:xfrm>
        </p:grpSpPr>
        <p:pic>
          <p:nvPicPr>
            <p:cNvPr id="115" name="Picture 114" descr="Serve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2941017" y="642450"/>
              <a:ext cx="828449" cy="61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  <a:p>
              <a:pPr algn="ctr" defTabSz="1463040">
                <a:defRPr/>
              </a:pP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  <a:p>
              <a:pPr algn="ctr" defTabSz="1463040">
                <a:defRPr/>
              </a:pP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  <a:p>
              <a:pPr algn="ctr" defTabSz="1463040">
                <a:defRPr/>
              </a:pPr>
              <a:r>
                <a:rPr lang="en-US" sz="1440" b="1" kern="0" dirty="0" smtClean="0">
                  <a:solidFill>
                    <a:prstClr val="white"/>
                  </a:solidFill>
                  <a:latin typeface="Century Gothic"/>
                </a:rPr>
                <a:t>ADC</a:t>
              </a:r>
              <a:endParaRPr lang="en-US" sz="144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14311" y="2613295"/>
            <a:ext cx="2403566" cy="1437354"/>
            <a:chOff x="6314311" y="2715851"/>
            <a:chExt cx="2403566" cy="1437354"/>
          </a:xfrm>
        </p:grpSpPr>
        <p:sp>
          <p:nvSpPr>
            <p:cNvPr id="146" name="Line 54"/>
            <p:cNvSpPr>
              <a:spLocks noChangeShapeType="1"/>
            </p:cNvSpPr>
            <p:nvPr/>
          </p:nvSpPr>
          <p:spPr bwMode="auto">
            <a:xfrm flipV="1">
              <a:off x="7235196" y="3712055"/>
              <a:ext cx="536277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47" name="Line 54"/>
            <p:cNvSpPr>
              <a:spLocks noChangeShapeType="1"/>
            </p:cNvSpPr>
            <p:nvPr/>
          </p:nvSpPr>
          <p:spPr bwMode="auto">
            <a:xfrm flipV="1">
              <a:off x="7235196" y="3136843"/>
              <a:ext cx="536277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6352784" y="3279982"/>
              <a:ext cx="963485" cy="547481"/>
              <a:chOff x="3142337" y="1028742"/>
              <a:chExt cx="828449" cy="409274"/>
            </a:xfrm>
          </p:grpSpPr>
          <p:pic>
            <p:nvPicPr>
              <p:cNvPr id="150" name="Picture 149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51" name="TextBox 150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>
                    <a:solidFill>
                      <a:schemeClr val="accent5"/>
                    </a:solidFill>
                    <a:latin typeface="Century Gothic"/>
                  </a:rPr>
                  <a:t>IPS</a:t>
                </a: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7746546" y="3269509"/>
              <a:ext cx="963485" cy="547481"/>
              <a:chOff x="3142337" y="1028742"/>
              <a:chExt cx="828449" cy="409274"/>
            </a:xfrm>
          </p:grpSpPr>
          <p:pic>
            <p:nvPicPr>
              <p:cNvPr id="159" name="Picture 158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60" name="TextBox 159"/>
              <p:cNvSpPr txBox="1"/>
              <p:nvPr/>
            </p:nvSpPr>
            <p:spPr>
              <a:xfrm>
                <a:off x="3142337" y="1028742"/>
                <a:ext cx="828449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Anti-Virus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6314311" y="2715851"/>
              <a:ext cx="963485" cy="547481"/>
              <a:chOff x="3142337" y="1028742"/>
              <a:chExt cx="828449" cy="409274"/>
            </a:xfrm>
          </p:grpSpPr>
          <p:pic>
            <p:nvPicPr>
              <p:cNvPr id="175" name="Picture 174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 smtClean="0">
                    <a:solidFill>
                      <a:schemeClr val="accent5"/>
                    </a:solidFill>
                    <a:latin typeface="Century Gothic"/>
                  </a:rPr>
                  <a:t>APT</a:t>
                </a:r>
                <a:endParaRPr lang="en-US" sz="144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7589441" y="2730529"/>
              <a:ext cx="1128436" cy="531306"/>
              <a:chOff x="3033299" y="1040834"/>
              <a:chExt cx="970281" cy="397182"/>
            </a:xfrm>
          </p:grpSpPr>
          <p:pic>
            <p:nvPicPr>
              <p:cNvPr id="188" name="Picture 187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89" name="TextBox 188"/>
              <p:cNvSpPr txBox="1"/>
              <p:nvPr/>
            </p:nvSpPr>
            <p:spPr>
              <a:xfrm>
                <a:off x="3033299" y="1040834"/>
                <a:ext cx="970281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SSL Decrypt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sp>
          <p:nvSpPr>
            <p:cNvPr id="200" name="Line 54"/>
            <p:cNvSpPr>
              <a:spLocks noChangeShapeType="1"/>
            </p:cNvSpPr>
            <p:nvPr/>
          </p:nvSpPr>
          <p:spPr bwMode="auto">
            <a:xfrm rot="5400000">
              <a:off x="7273225" y="3919205"/>
              <a:ext cx="468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202" name="Line 54"/>
            <p:cNvSpPr>
              <a:spLocks noChangeShapeType="1"/>
            </p:cNvSpPr>
            <p:nvPr/>
          </p:nvSpPr>
          <p:spPr bwMode="auto">
            <a:xfrm rot="5400000">
              <a:off x="7237225" y="3415703"/>
              <a:ext cx="540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7589" y="4297840"/>
            <a:ext cx="3986202" cy="1673059"/>
            <a:chOff x="5347589" y="4400396"/>
            <a:chExt cx="3986202" cy="1673059"/>
          </a:xfrm>
        </p:grpSpPr>
        <p:sp>
          <p:nvSpPr>
            <p:cNvPr id="117" name="Line 54"/>
            <p:cNvSpPr>
              <a:spLocks noChangeShapeType="1"/>
            </p:cNvSpPr>
            <p:nvPr/>
          </p:nvSpPr>
          <p:spPr bwMode="auto">
            <a:xfrm flipV="1">
              <a:off x="5347589" y="5265591"/>
              <a:ext cx="1272824" cy="1359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/>
          </p:nvSpPr>
          <p:spPr bwMode="auto">
            <a:xfrm rot="5400000">
              <a:off x="6174334" y="5192887"/>
              <a:ext cx="9144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164298" y="4400396"/>
              <a:ext cx="963485" cy="547481"/>
              <a:chOff x="3142337" y="1028742"/>
              <a:chExt cx="828449" cy="409274"/>
            </a:xfrm>
          </p:grpSpPr>
          <p:pic>
            <p:nvPicPr>
              <p:cNvPr id="120" name="Picture 119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>
                    <a:solidFill>
                      <a:schemeClr val="accent5"/>
                    </a:solidFill>
                    <a:latin typeface="Century Gothic"/>
                  </a:rPr>
                  <a:t>IPS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6164298" y="5535785"/>
              <a:ext cx="963485" cy="495138"/>
              <a:chOff x="3101784" y="1241072"/>
              <a:chExt cx="828449" cy="370145"/>
            </a:xfrm>
          </p:grpSpPr>
          <p:pic>
            <p:nvPicPr>
              <p:cNvPr id="156" name="Picture 155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57" name="TextBox 156"/>
              <p:cNvSpPr txBox="1"/>
              <p:nvPr/>
            </p:nvSpPr>
            <p:spPr>
              <a:xfrm>
                <a:off x="3101784" y="1392640"/>
                <a:ext cx="828449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Anti-Virus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8370306" y="4829470"/>
              <a:ext cx="963485" cy="547481"/>
              <a:chOff x="3142337" y="1028742"/>
              <a:chExt cx="828449" cy="409274"/>
            </a:xfrm>
          </p:grpSpPr>
          <p:pic>
            <p:nvPicPr>
              <p:cNvPr id="165" name="Picture 164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 smtClean="0">
                    <a:solidFill>
                      <a:schemeClr val="accent5"/>
                    </a:solidFill>
                    <a:latin typeface="Century Gothic"/>
                  </a:rPr>
                  <a:t>SWG</a:t>
                </a:r>
                <a:endParaRPr lang="en-US" sz="144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sp>
          <p:nvSpPr>
            <p:cNvPr id="170" name="Line 54"/>
            <p:cNvSpPr>
              <a:spLocks noChangeShapeType="1"/>
            </p:cNvSpPr>
            <p:nvPr/>
          </p:nvSpPr>
          <p:spPr bwMode="auto">
            <a:xfrm rot="5400000">
              <a:off x="7280003" y="5272862"/>
              <a:ext cx="9144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7285389" y="4421755"/>
              <a:ext cx="963485" cy="547481"/>
              <a:chOff x="3142337" y="1028742"/>
              <a:chExt cx="828449" cy="409274"/>
            </a:xfrm>
          </p:grpSpPr>
          <p:pic>
            <p:nvPicPr>
              <p:cNvPr id="168" name="Picture 167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69" name="TextBox 168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 smtClean="0">
                    <a:solidFill>
                      <a:schemeClr val="accent5"/>
                    </a:solidFill>
                    <a:latin typeface="Century Gothic"/>
                  </a:rPr>
                  <a:t>APT</a:t>
                </a:r>
                <a:endParaRPr lang="en-US" sz="144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7185294" y="5574318"/>
              <a:ext cx="1128436" cy="499137"/>
              <a:chOff x="3053127" y="1241072"/>
              <a:chExt cx="970281" cy="373134"/>
            </a:xfrm>
          </p:grpSpPr>
          <p:pic>
            <p:nvPicPr>
              <p:cNvPr id="185" name="Picture 184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86" name="TextBox 185"/>
              <p:cNvSpPr txBox="1"/>
              <p:nvPr/>
            </p:nvSpPr>
            <p:spPr>
              <a:xfrm>
                <a:off x="3053127" y="1395629"/>
                <a:ext cx="970281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SSL Decrypt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sp>
          <p:nvSpPr>
            <p:cNvPr id="203" name="Line 54"/>
            <p:cNvSpPr>
              <a:spLocks noChangeShapeType="1"/>
            </p:cNvSpPr>
            <p:nvPr/>
          </p:nvSpPr>
          <p:spPr bwMode="auto">
            <a:xfrm flipV="1">
              <a:off x="6681662" y="5258929"/>
              <a:ext cx="1044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204" name="Line 54"/>
            <p:cNvSpPr>
              <a:spLocks noChangeShapeType="1"/>
            </p:cNvSpPr>
            <p:nvPr/>
          </p:nvSpPr>
          <p:spPr bwMode="auto">
            <a:xfrm flipV="1">
              <a:off x="7773730" y="5266950"/>
              <a:ext cx="612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67313" y="2744879"/>
            <a:ext cx="2549793" cy="468000"/>
            <a:chOff x="10067313" y="2847435"/>
            <a:chExt cx="2549793" cy="468000"/>
          </a:xfrm>
        </p:grpSpPr>
        <p:sp>
          <p:nvSpPr>
            <p:cNvPr id="138" name="Line 54"/>
            <p:cNvSpPr>
              <a:spLocks noChangeShapeType="1"/>
            </p:cNvSpPr>
            <p:nvPr/>
          </p:nvSpPr>
          <p:spPr bwMode="auto">
            <a:xfrm>
              <a:off x="10067313" y="3269891"/>
              <a:ext cx="2547777" cy="15274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205" name="Line 54"/>
            <p:cNvSpPr>
              <a:spLocks noChangeShapeType="1"/>
            </p:cNvSpPr>
            <p:nvPr/>
          </p:nvSpPr>
          <p:spPr bwMode="auto">
            <a:xfrm rot="5400000">
              <a:off x="12383106" y="3081435"/>
              <a:ext cx="468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7490" y="1285489"/>
            <a:ext cx="2376446" cy="1620992"/>
            <a:chOff x="11467490" y="1388045"/>
            <a:chExt cx="2376446" cy="1620992"/>
          </a:xfrm>
        </p:grpSpPr>
        <p:sp>
          <p:nvSpPr>
            <p:cNvPr id="140" name="Line 54"/>
            <p:cNvSpPr>
              <a:spLocks noChangeShapeType="1"/>
            </p:cNvSpPr>
            <p:nvPr/>
          </p:nvSpPr>
          <p:spPr bwMode="auto">
            <a:xfrm flipV="1">
              <a:off x="12346255" y="2889040"/>
              <a:ext cx="513923" cy="608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11468695" y="2458416"/>
              <a:ext cx="963485" cy="547481"/>
              <a:chOff x="3142337" y="1028742"/>
              <a:chExt cx="828449" cy="409274"/>
            </a:xfrm>
          </p:grpSpPr>
          <p:pic>
            <p:nvPicPr>
              <p:cNvPr id="143" name="Picture 142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>
                    <a:solidFill>
                      <a:schemeClr val="accent5"/>
                    </a:solidFill>
                    <a:latin typeface="Century Gothic"/>
                  </a:rPr>
                  <a:t>IPS</a:t>
                </a:r>
              </a:p>
            </p:txBody>
          </p:sp>
        </p:grpSp>
        <p:sp>
          <p:nvSpPr>
            <p:cNvPr id="148" name="Line 54"/>
            <p:cNvSpPr>
              <a:spLocks noChangeShapeType="1"/>
            </p:cNvSpPr>
            <p:nvPr/>
          </p:nvSpPr>
          <p:spPr bwMode="auto">
            <a:xfrm flipV="1">
              <a:off x="12331597" y="2309765"/>
              <a:ext cx="513923" cy="608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831214" y="2461556"/>
              <a:ext cx="963485" cy="547481"/>
              <a:chOff x="3142337" y="1028742"/>
              <a:chExt cx="828449" cy="409274"/>
            </a:xfrm>
          </p:grpSpPr>
          <p:pic>
            <p:nvPicPr>
              <p:cNvPr id="162" name="Picture 161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3142337" y="1028742"/>
                <a:ext cx="828449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Anti-Virus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1467490" y="1904574"/>
              <a:ext cx="963485" cy="547481"/>
              <a:chOff x="3142337" y="1028742"/>
              <a:chExt cx="828449" cy="409274"/>
            </a:xfrm>
          </p:grpSpPr>
          <p:pic>
            <p:nvPicPr>
              <p:cNvPr id="178" name="Picture 177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79" name="TextBox 178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 smtClean="0">
                    <a:solidFill>
                      <a:schemeClr val="accent5"/>
                    </a:solidFill>
                    <a:latin typeface="Century Gothic"/>
                  </a:rPr>
                  <a:t>APT</a:t>
                </a:r>
                <a:endParaRPr lang="en-US" sz="144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12715500" y="1932663"/>
              <a:ext cx="1128436" cy="531306"/>
              <a:chOff x="3033299" y="1040834"/>
              <a:chExt cx="970281" cy="397182"/>
            </a:xfrm>
          </p:grpSpPr>
          <p:pic>
            <p:nvPicPr>
              <p:cNvPr id="193" name="Picture 192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94" name="TextBox 193"/>
              <p:cNvSpPr txBox="1"/>
              <p:nvPr/>
            </p:nvSpPr>
            <p:spPr>
              <a:xfrm>
                <a:off x="3033299" y="1040834"/>
                <a:ext cx="970281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SSL Decrypt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2077420" y="1388045"/>
              <a:ext cx="1070461" cy="547481"/>
              <a:chOff x="3076293" y="1028742"/>
              <a:chExt cx="920432" cy="409274"/>
            </a:xfrm>
          </p:grpSpPr>
          <p:pic>
            <p:nvPicPr>
              <p:cNvPr id="196" name="Picture 195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97" name="TextBox 196"/>
              <p:cNvSpPr txBox="1"/>
              <p:nvPr/>
            </p:nvSpPr>
            <p:spPr>
              <a:xfrm>
                <a:off x="3076293" y="1028742"/>
                <a:ext cx="920432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smtClean="0">
                    <a:solidFill>
                      <a:schemeClr val="accent5"/>
                    </a:solidFill>
                    <a:latin typeface="Century Gothic"/>
                  </a:rPr>
                  <a:t>Anti-Spam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sp>
          <p:nvSpPr>
            <p:cNvPr id="207" name="Line 54"/>
            <p:cNvSpPr>
              <a:spLocks noChangeShapeType="1"/>
            </p:cNvSpPr>
            <p:nvPr/>
          </p:nvSpPr>
          <p:spPr bwMode="auto">
            <a:xfrm rot="5400000">
              <a:off x="12378650" y="2098244"/>
              <a:ext cx="468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206" name="Line 54"/>
            <p:cNvSpPr>
              <a:spLocks noChangeShapeType="1"/>
            </p:cNvSpPr>
            <p:nvPr/>
          </p:nvSpPr>
          <p:spPr bwMode="auto">
            <a:xfrm rot="5400000">
              <a:off x="12381090" y="2575030"/>
              <a:ext cx="468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41253" y="4090728"/>
            <a:ext cx="2377622" cy="1197370"/>
            <a:chOff x="2441253" y="4193284"/>
            <a:chExt cx="2377622" cy="1197370"/>
          </a:xfrm>
        </p:grpSpPr>
        <p:sp>
          <p:nvSpPr>
            <p:cNvPr id="190" name="Line 54"/>
            <p:cNvSpPr>
              <a:spLocks noChangeShapeType="1"/>
            </p:cNvSpPr>
            <p:nvPr/>
          </p:nvSpPr>
          <p:spPr bwMode="auto">
            <a:xfrm flipV="1">
              <a:off x="3280973" y="5258929"/>
              <a:ext cx="536277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441253" y="4833119"/>
              <a:ext cx="963485" cy="547481"/>
              <a:chOff x="3142337" y="1028742"/>
              <a:chExt cx="828449" cy="409274"/>
            </a:xfrm>
          </p:grpSpPr>
          <p:pic>
            <p:nvPicPr>
              <p:cNvPr id="172" name="Picture 171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3142337" y="1028742"/>
                <a:ext cx="828449" cy="23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440" b="1" kern="0" dirty="0" smtClean="0">
                    <a:solidFill>
                      <a:schemeClr val="accent5"/>
                    </a:solidFill>
                    <a:latin typeface="Century Gothic"/>
                  </a:rPr>
                  <a:t>APT</a:t>
                </a:r>
                <a:endParaRPr lang="en-US" sz="144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3690439" y="4859348"/>
              <a:ext cx="1128436" cy="531306"/>
              <a:chOff x="3033299" y="1040834"/>
              <a:chExt cx="970281" cy="397182"/>
            </a:xfrm>
          </p:grpSpPr>
          <p:pic>
            <p:nvPicPr>
              <p:cNvPr id="181" name="Picture 180" descr="Server.png"/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337" y="1241072"/>
                <a:ext cx="776982" cy="196944"/>
              </a:xfrm>
              <a:prstGeom prst="rect">
                <a:avLst/>
              </a:prstGeom>
            </p:spPr>
          </p:pic>
          <p:sp>
            <p:nvSpPr>
              <p:cNvPr id="183" name="TextBox 182"/>
              <p:cNvSpPr txBox="1"/>
              <p:nvPr/>
            </p:nvSpPr>
            <p:spPr>
              <a:xfrm>
                <a:off x="3033299" y="1040834"/>
                <a:ext cx="970281" cy="218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63040">
                  <a:defRPr/>
                </a:pPr>
                <a:r>
                  <a:rPr lang="en-US" sz="1300" b="1" kern="0" dirty="0" smtClean="0">
                    <a:solidFill>
                      <a:schemeClr val="accent5"/>
                    </a:solidFill>
                    <a:latin typeface="Century Gothic"/>
                  </a:rPr>
                  <a:t>SSL Decrypt</a:t>
                </a:r>
                <a:endParaRPr lang="en-US" sz="1300" b="1" kern="0" dirty="0">
                  <a:solidFill>
                    <a:schemeClr val="accent5"/>
                  </a:solidFill>
                  <a:latin typeface="Century Gothic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47191" y="4193284"/>
              <a:ext cx="2343018" cy="639835"/>
              <a:chOff x="2447191" y="4193284"/>
              <a:chExt cx="2343018" cy="639835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2447191" y="4272303"/>
                <a:ext cx="963485" cy="547481"/>
                <a:chOff x="3142337" y="1028742"/>
                <a:chExt cx="828449" cy="409274"/>
              </a:xfrm>
            </p:grpSpPr>
            <p:pic>
              <p:nvPicPr>
                <p:cNvPr id="108" name="Picture 107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2337" y="1241072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109" name="TextBox 108"/>
                <p:cNvSpPr txBox="1"/>
                <p:nvPr/>
              </p:nvSpPr>
              <p:spPr>
                <a:xfrm>
                  <a:off x="3142337" y="1028742"/>
                  <a:ext cx="828449" cy="234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accent5"/>
                      </a:solidFill>
                      <a:latin typeface="Century Gothic"/>
                    </a:rPr>
                    <a:t>IPS</a:t>
                  </a: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3826724" y="4285638"/>
                <a:ext cx="963485" cy="547481"/>
                <a:chOff x="3142337" y="1028742"/>
                <a:chExt cx="828449" cy="409274"/>
              </a:xfrm>
            </p:grpSpPr>
            <p:pic>
              <p:nvPicPr>
                <p:cNvPr id="153" name="Picture 152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2337" y="1241072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3142337" y="1028742"/>
                  <a:ext cx="828449" cy="218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300" b="1" kern="0" dirty="0" smtClean="0">
                      <a:solidFill>
                        <a:schemeClr val="accent5"/>
                      </a:solidFill>
                      <a:latin typeface="Century Gothic"/>
                    </a:rPr>
                    <a:t>Anti-Virus</a:t>
                  </a:r>
                  <a:endParaRPr lang="en-US" sz="1300" b="1" kern="0" dirty="0">
                    <a:solidFill>
                      <a:schemeClr val="accent5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350820" y="4193284"/>
                <a:ext cx="536277" cy="540000"/>
                <a:chOff x="3350820" y="4193284"/>
                <a:chExt cx="536277" cy="540000"/>
              </a:xfrm>
            </p:grpSpPr>
            <p:sp>
              <p:nvSpPr>
                <p:cNvPr id="11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350820" y="4706846"/>
                  <a:ext cx="536277" cy="0"/>
                </a:xfrm>
                <a:prstGeom prst="line">
                  <a:avLst/>
                </a:prstGeom>
                <a:noFill/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463040">
                    <a:defRPr/>
                  </a:pPr>
                  <a:endParaRPr lang="en-US" sz="3120" kern="0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209" name="Line 54"/>
                <p:cNvSpPr>
                  <a:spLocks noChangeShapeType="1"/>
                </p:cNvSpPr>
                <p:nvPr/>
              </p:nvSpPr>
              <p:spPr bwMode="auto">
                <a:xfrm rot="5400000">
                  <a:off x="3315645" y="4463284"/>
                  <a:ext cx="540000" cy="0"/>
                </a:xfrm>
                <a:prstGeom prst="line">
                  <a:avLst/>
                </a:prstGeom>
                <a:noFill/>
                <a:ln w="50800">
                  <a:solidFill>
                    <a:schemeClr val="bg2">
                      <a:lumMod val="40000"/>
                      <a:lumOff val="6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463040">
                    <a:defRPr/>
                  </a:pPr>
                  <a:endParaRPr lang="en-US" sz="3120" kern="0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</p:grpSp>
        <p:sp>
          <p:nvSpPr>
            <p:cNvPr id="210" name="Line 54"/>
            <p:cNvSpPr>
              <a:spLocks noChangeShapeType="1"/>
            </p:cNvSpPr>
            <p:nvPr/>
          </p:nvSpPr>
          <p:spPr bwMode="auto">
            <a:xfrm rot="5400000">
              <a:off x="3315063" y="5013243"/>
              <a:ext cx="540000" cy="0"/>
            </a:xfrm>
            <a:prstGeom prst="line">
              <a:avLst/>
            </a:prstGeom>
            <a:noFill/>
            <a:ln w="50800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3040">
                <a:defRPr/>
              </a:pPr>
              <a:endParaRPr lang="en-US" sz="3120" kern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8822939" y="4782939"/>
            <a:ext cx="4324942" cy="2887229"/>
            <a:chOff x="8301359" y="1304381"/>
            <a:chExt cx="4324942" cy="2887229"/>
          </a:xfrm>
        </p:grpSpPr>
        <p:grpSp>
          <p:nvGrpSpPr>
            <p:cNvPr id="221" name="Group 220"/>
            <p:cNvGrpSpPr/>
            <p:nvPr/>
          </p:nvGrpSpPr>
          <p:grpSpPr>
            <a:xfrm>
              <a:off x="8301359" y="1304381"/>
              <a:ext cx="4324942" cy="2887229"/>
              <a:chOff x="8301359" y="1304381"/>
              <a:chExt cx="4324942" cy="2887229"/>
            </a:xfrm>
          </p:grpSpPr>
          <p:pic>
            <p:nvPicPr>
              <p:cNvPr id="242" name="Picture 24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26" t="19782" r="30987" b="23891"/>
              <a:stretch/>
            </p:blipFill>
            <p:spPr>
              <a:xfrm>
                <a:off x="8368224" y="1404342"/>
                <a:ext cx="4224551" cy="2726756"/>
              </a:xfrm>
              <a:prstGeom prst="rect">
                <a:avLst/>
              </a:prstGeom>
            </p:spPr>
          </p:pic>
          <p:sp>
            <p:nvSpPr>
              <p:cNvPr id="243" name="Rounded Rectangle 242"/>
              <p:cNvSpPr/>
              <p:nvPr/>
            </p:nvSpPr>
            <p:spPr>
              <a:xfrm>
                <a:off x="8301359" y="1342786"/>
                <a:ext cx="4324942" cy="2848824"/>
              </a:xfrm>
              <a:prstGeom prst="roundRect">
                <a:avLst>
                  <a:gd name="adj" fmla="val 9655"/>
                </a:avLst>
              </a:prstGeom>
              <a:solidFill>
                <a:srgbClr val="0078C3">
                  <a:alpha val="69804"/>
                </a:srgb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prstClr val="white"/>
                  </a:solidFill>
                  <a:latin typeface="Century Gothic"/>
                </a:endParaRPr>
              </a:p>
            </p:txBody>
          </p:sp>
          <p:pic>
            <p:nvPicPr>
              <p:cNvPr id="244" name="Picture 24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40" t="87030" r="20518" b="2514"/>
              <a:stretch/>
            </p:blipFill>
            <p:spPr>
              <a:xfrm>
                <a:off x="8368225" y="1304381"/>
                <a:ext cx="4186145" cy="506119"/>
              </a:xfrm>
              <a:prstGeom prst="rect">
                <a:avLst/>
              </a:prstGeom>
            </p:spPr>
          </p:pic>
        </p:grpSp>
        <p:grpSp>
          <p:nvGrpSpPr>
            <p:cNvPr id="222" name="Group 221"/>
            <p:cNvGrpSpPr/>
            <p:nvPr/>
          </p:nvGrpSpPr>
          <p:grpSpPr>
            <a:xfrm>
              <a:off x="9068514" y="1431378"/>
              <a:ext cx="2957185" cy="2468731"/>
              <a:chOff x="4591448" y="1145346"/>
              <a:chExt cx="2957185" cy="2468731"/>
            </a:xfrm>
          </p:grpSpPr>
          <p:sp>
            <p:nvSpPr>
              <p:cNvPr id="223" name="TextBox 222"/>
              <p:cNvSpPr txBox="1"/>
              <p:nvPr/>
            </p:nvSpPr>
            <p:spPr>
              <a:xfrm>
                <a:off x="5010406" y="1145346"/>
                <a:ext cx="2185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63040">
                  <a:defRPr/>
                </a:pPr>
                <a:r>
                  <a:rPr lang="en-US" sz="2400" b="1" kern="0" dirty="0">
                    <a:solidFill>
                      <a:schemeClr val="accent5"/>
                    </a:solidFill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/>
                  </a:rPr>
                  <a:t>Security Zone</a:t>
                </a:r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>
                <a:off x="4591448" y="1636268"/>
                <a:ext cx="1325518" cy="601205"/>
                <a:chOff x="3142337" y="1062263"/>
                <a:chExt cx="828449" cy="375753"/>
              </a:xfrm>
            </p:grpSpPr>
            <p:pic>
              <p:nvPicPr>
                <p:cNvPr id="240" name="Picture 239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2337" y="1241072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241" name="TextBox 240"/>
                <p:cNvSpPr txBox="1"/>
                <p:nvPr/>
              </p:nvSpPr>
              <p:spPr>
                <a:xfrm>
                  <a:off x="3142337" y="1062263"/>
                  <a:ext cx="828449" cy="19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bg1"/>
                      </a:solidFill>
                      <a:latin typeface="Century Gothic"/>
                    </a:rPr>
                    <a:t>IPS</a:t>
                  </a:r>
                </a:p>
              </p:txBody>
            </p:sp>
          </p:grpSp>
          <p:grpSp>
            <p:nvGrpSpPr>
              <p:cNvPr id="225" name="Group 224"/>
              <p:cNvGrpSpPr/>
              <p:nvPr/>
            </p:nvGrpSpPr>
            <p:grpSpPr>
              <a:xfrm>
                <a:off x="6212119" y="1618475"/>
                <a:ext cx="1325518" cy="601205"/>
                <a:chOff x="3227835" y="1062263"/>
                <a:chExt cx="828449" cy="375753"/>
              </a:xfrm>
            </p:grpSpPr>
            <p:pic>
              <p:nvPicPr>
                <p:cNvPr id="238" name="Picture 237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7835" y="1241072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239" name="TextBox 238"/>
                <p:cNvSpPr txBox="1"/>
                <p:nvPr/>
              </p:nvSpPr>
              <p:spPr>
                <a:xfrm>
                  <a:off x="3227835" y="1062263"/>
                  <a:ext cx="828449" cy="19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bg1"/>
                      </a:solidFill>
                      <a:latin typeface="Century Gothic"/>
                    </a:rPr>
                    <a:t>Anti-Virus</a:t>
                  </a:r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4591448" y="2310682"/>
                <a:ext cx="1325518" cy="601205"/>
                <a:chOff x="3142337" y="1062263"/>
                <a:chExt cx="828449" cy="375753"/>
              </a:xfrm>
            </p:grpSpPr>
            <p:pic>
              <p:nvPicPr>
                <p:cNvPr id="236" name="Picture 235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2337" y="1241072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237" name="TextBox 236"/>
                <p:cNvSpPr txBox="1"/>
                <p:nvPr/>
              </p:nvSpPr>
              <p:spPr>
                <a:xfrm>
                  <a:off x="3142337" y="1062263"/>
                  <a:ext cx="828449" cy="19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bg1"/>
                      </a:solidFill>
                      <a:latin typeface="Century Gothic"/>
                    </a:rPr>
                    <a:t>APT</a:t>
                  </a:r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6223115" y="2310682"/>
                <a:ext cx="1325518" cy="601205"/>
                <a:chOff x="3227835" y="1062263"/>
                <a:chExt cx="828449" cy="375753"/>
              </a:xfrm>
            </p:grpSpPr>
            <p:pic>
              <p:nvPicPr>
                <p:cNvPr id="234" name="Picture 233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7835" y="1241072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235" name="TextBox 234"/>
                <p:cNvSpPr txBox="1"/>
                <p:nvPr/>
              </p:nvSpPr>
              <p:spPr>
                <a:xfrm>
                  <a:off x="3227835" y="1062263"/>
                  <a:ext cx="828449" cy="19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bg1"/>
                      </a:solidFill>
                      <a:latin typeface="Century Gothic"/>
                    </a:rPr>
                    <a:t>SWG</a:t>
                  </a:r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4598386" y="3006981"/>
                <a:ext cx="1325518" cy="601205"/>
                <a:chOff x="3142337" y="1077394"/>
                <a:chExt cx="828449" cy="375753"/>
              </a:xfrm>
            </p:grpSpPr>
            <p:pic>
              <p:nvPicPr>
                <p:cNvPr id="232" name="Picture 231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2337" y="1256203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233" name="TextBox 232"/>
                <p:cNvSpPr txBox="1"/>
                <p:nvPr/>
              </p:nvSpPr>
              <p:spPr>
                <a:xfrm>
                  <a:off x="3142337" y="1077394"/>
                  <a:ext cx="828449" cy="19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bg1"/>
                      </a:solidFill>
                      <a:latin typeface="Century Gothic"/>
                    </a:rPr>
                    <a:t>Anti-Spam</a:t>
                  </a:r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6212120" y="3012872"/>
                <a:ext cx="1325518" cy="601205"/>
                <a:chOff x="3227835" y="1077394"/>
                <a:chExt cx="828449" cy="375753"/>
              </a:xfrm>
            </p:grpSpPr>
            <p:pic>
              <p:nvPicPr>
                <p:cNvPr id="230" name="Picture 229" descr="Server.png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7835" y="1256203"/>
                  <a:ext cx="776982" cy="196944"/>
                </a:xfrm>
                <a:prstGeom prst="rect">
                  <a:avLst/>
                </a:prstGeom>
              </p:spPr>
            </p:pic>
            <p:sp>
              <p:nvSpPr>
                <p:cNvPr id="231" name="TextBox 230"/>
                <p:cNvSpPr txBox="1"/>
                <p:nvPr/>
              </p:nvSpPr>
              <p:spPr>
                <a:xfrm>
                  <a:off x="3227835" y="1077394"/>
                  <a:ext cx="828449" cy="196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463040">
                    <a:defRPr/>
                  </a:pPr>
                  <a:r>
                    <a:rPr lang="en-US" sz="1440" b="1" kern="0" dirty="0">
                      <a:solidFill>
                        <a:schemeClr val="bg1"/>
                      </a:solidFill>
                      <a:latin typeface="Century Gothic"/>
                    </a:rPr>
                    <a:t>SSL Decrypt</a:t>
                  </a:r>
                </a:p>
              </p:txBody>
            </p:sp>
          </p:grpSp>
        </p:grpSp>
      </p:grpSp>
      <p:sp>
        <p:nvSpPr>
          <p:cNvPr id="259" name="Flowchart: Connector 67"/>
          <p:cNvSpPr>
            <a:spLocks noChangeAspect="1"/>
          </p:cNvSpPr>
          <p:nvPr/>
        </p:nvSpPr>
        <p:spPr>
          <a:xfrm>
            <a:off x="3433547" y="3922775"/>
            <a:ext cx="315198" cy="324000"/>
          </a:xfrm>
          <a:prstGeom prst="flowChartConnector">
            <a:avLst/>
          </a:prstGeom>
          <a:gradFill flip="none" rotWithShape="1">
            <a:gsLst>
              <a:gs pos="0">
                <a:srgbClr val="E8B801"/>
              </a:gs>
              <a:gs pos="41000">
                <a:srgbClr val="FFC000"/>
              </a:gs>
              <a:gs pos="99000">
                <a:schemeClr val="bg1">
                  <a:alpha val="0"/>
                </a:schemeClr>
              </a:gs>
              <a:gs pos="99000">
                <a:schemeClr val="bg1"/>
              </a:gs>
              <a:gs pos="96000">
                <a:schemeClr val="bg1"/>
              </a:gs>
              <a:gs pos="79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2" name="Flowchart: Connector 67"/>
          <p:cNvSpPr>
            <a:spLocks noChangeAspect="1"/>
          </p:cNvSpPr>
          <p:nvPr/>
        </p:nvSpPr>
        <p:spPr>
          <a:xfrm>
            <a:off x="7350523" y="3930782"/>
            <a:ext cx="315198" cy="324000"/>
          </a:xfrm>
          <a:prstGeom prst="flowChartConnector">
            <a:avLst/>
          </a:prstGeom>
          <a:gradFill flip="none" rotWithShape="1">
            <a:gsLst>
              <a:gs pos="0">
                <a:srgbClr val="E8B801"/>
              </a:gs>
              <a:gs pos="41000">
                <a:srgbClr val="FFC000"/>
              </a:gs>
              <a:gs pos="99000">
                <a:schemeClr val="bg1">
                  <a:alpha val="0"/>
                </a:schemeClr>
              </a:gs>
              <a:gs pos="99000">
                <a:schemeClr val="bg1"/>
              </a:gs>
              <a:gs pos="96000">
                <a:schemeClr val="bg1"/>
              </a:gs>
              <a:gs pos="79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7" name="Line 54"/>
          <p:cNvSpPr>
            <a:spLocks noChangeShapeType="1"/>
          </p:cNvSpPr>
          <p:nvPr/>
        </p:nvSpPr>
        <p:spPr bwMode="auto">
          <a:xfrm rot="5400000" flipV="1">
            <a:off x="9700903" y="2417476"/>
            <a:ext cx="692609" cy="261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5" name="Line 54"/>
          <p:cNvSpPr>
            <a:spLocks noChangeShapeType="1"/>
          </p:cNvSpPr>
          <p:nvPr/>
        </p:nvSpPr>
        <p:spPr bwMode="auto">
          <a:xfrm rot="5400000" flipV="1">
            <a:off x="7245749" y="3389846"/>
            <a:ext cx="756000" cy="261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6" name="Line 54"/>
          <p:cNvSpPr>
            <a:spLocks noChangeShapeType="1"/>
          </p:cNvSpPr>
          <p:nvPr/>
        </p:nvSpPr>
        <p:spPr bwMode="auto">
          <a:xfrm>
            <a:off x="8132416" y="2661817"/>
            <a:ext cx="972000" cy="523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9403075" y="2194550"/>
            <a:ext cx="1305771" cy="604199"/>
            <a:chOff x="3103212" y="1060392"/>
            <a:chExt cx="816107" cy="377624"/>
          </a:xfrm>
        </p:grpSpPr>
        <p:pic>
          <p:nvPicPr>
            <p:cNvPr id="111" name="Picture 110" descr="Serve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37" y="1241072"/>
              <a:ext cx="776982" cy="196944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3103212" y="1060392"/>
              <a:ext cx="445247" cy="19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40">
                <a:defRPr/>
              </a:pPr>
              <a:r>
                <a:rPr lang="en-US" sz="1440" b="1" kern="0" dirty="0">
                  <a:solidFill>
                    <a:prstClr val="white"/>
                  </a:solidFill>
                  <a:latin typeface="Century Gothic"/>
                </a:rPr>
                <a:t>ADC</a:t>
              </a:r>
            </a:p>
          </p:txBody>
        </p:sp>
      </p:grpSp>
      <p:sp>
        <p:nvSpPr>
          <p:cNvPr id="268" name="Line 54"/>
          <p:cNvSpPr>
            <a:spLocks noChangeShapeType="1"/>
          </p:cNvSpPr>
          <p:nvPr/>
        </p:nvSpPr>
        <p:spPr bwMode="auto">
          <a:xfrm rot="5400000" flipV="1">
            <a:off x="9588726" y="3269834"/>
            <a:ext cx="900000" cy="261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9" name="Line 54"/>
          <p:cNvSpPr>
            <a:spLocks noChangeShapeType="1"/>
          </p:cNvSpPr>
          <p:nvPr/>
        </p:nvSpPr>
        <p:spPr bwMode="auto">
          <a:xfrm rot="5400000" flipV="1">
            <a:off x="6945608" y="5044036"/>
            <a:ext cx="1404000" cy="2618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71" name="Line 54"/>
          <p:cNvSpPr>
            <a:spLocks noChangeShapeType="1"/>
          </p:cNvSpPr>
          <p:nvPr/>
        </p:nvSpPr>
        <p:spPr bwMode="auto">
          <a:xfrm rot="16200000" flipV="1">
            <a:off x="4852391" y="5322218"/>
            <a:ext cx="949369" cy="19242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1" name="Flowchart: Connector 67"/>
          <p:cNvSpPr>
            <a:spLocks noChangeAspect="1"/>
          </p:cNvSpPr>
          <p:nvPr/>
        </p:nvSpPr>
        <p:spPr>
          <a:xfrm>
            <a:off x="5164520" y="4996627"/>
            <a:ext cx="315198" cy="324000"/>
          </a:xfrm>
          <a:prstGeom prst="flowChartConnector">
            <a:avLst/>
          </a:prstGeom>
          <a:gradFill flip="none" rotWithShape="1">
            <a:gsLst>
              <a:gs pos="0">
                <a:srgbClr val="E8B801"/>
              </a:gs>
              <a:gs pos="41000">
                <a:srgbClr val="FFC000"/>
              </a:gs>
              <a:gs pos="99000">
                <a:schemeClr val="bg1">
                  <a:alpha val="0"/>
                </a:schemeClr>
              </a:gs>
              <a:gs pos="99000">
                <a:schemeClr val="bg1"/>
              </a:gs>
              <a:gs pos="96000">
                <a:schemeClr val="bg1"/>
              </a:gs>
              <a:gs pos="79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72" name="Line 54"/>
          <p:cNvSpPr>
            <a:spLocks noChangeShapeType="1"/>
          </p:cNvSpPr>
          <p:nvPr/>
        </p:nvSpPr>
        <p:spPr bwMode="auto">
          <a:xfrm flipV="1">
            <a:off x="6283927" y="5981859"/>
            <a:ext cx="972000" cy="1359"/>
          </a:xfrm>
          <a:prstGeom prst="line">
            <a:avLst/>
          </a:prstGeom>
          <a:noFill/>
          <a:ln w="50800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3" name="Flowchart: Connector 67"/>
          <p:cNvSpPr>
            <a:spLocks noChangeAspect="1"/>
          </p:cNvSpPr>
          <p:nvPr/>
        </p:nvSpPr>
        <p:spPr>
          <a:xfrm>
            <a:off x="9882436" y="2997279"/>
            <a:ext cx="315198" cy="324000"/>
          </a:xfrm>
          <a:prstGeom prst="flowChartConnector">
            <a:avLst/>
          </a:prstGeom>
          <a:gradFill flip="none" rotWithShape="1">
            <a:gsLst>
              <a:gs pos="0">
                <a:srgbClr val="E8B801"/>
              </a:gs>
              <a:gs pos="41000">
                <a:srgbClr val="FFC000"/>
              </a:gs>
              <a:gs pos="99000">
                <a:schemeClr val="bg1">
                  <a:alpha val="0"/>
                </a:schemeClr>
              </a:gs>
              <a:gs pos="99000">
                <a:schemeClr val="bg1"/>
              </a:gs>
              <a:gs pos="96000">
                <a:schemeClr val="bg1"/>
              </a:gs>
              <a:gs pos="79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73" name="Line 54"/>
          <p:cNvSpPr>
            <a:spLocks noChangeShapeType="1"/>
          </p:cNvSpPr>
          <p:nvPr/>
        </p:nvSpPr>
        <p:spPr bwMode="auto">
          <a:xfrm>
            <a:off x="8301655" y="4348778"/>
            <a:ext cx="588150" cy="572527"/>
          </a:xfrm>
          <a:prstGeom prst="line">
            <a:avLst/>
          </a:prstGeom>
          <a:noFill/>
          <a:ln w="50800">
            <a:solidFill>
              <a:schemeClr val="accent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463040">
              <a:defRPr/>
            </a:pPr>
            <a:endParaRPr lang="en-US" sz="3120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74" name="Rectangle 9"/>
          <p:cNvSpPr txBox="1">
            <a:spLocks noChangeArrowheads="1"/>
          </p:cNvSpPr>
          <p:nvPr/>
        </p:nvSpPr>
        <p:spPr>
          <a:xfrm>
            <a:off x="2439821" y="1346769"/>
            <a:ext cx="4573586" cy="2422386"/>
          </a:xfrm>
          <a:prstGeom prst="rect">
            <a:avLst/>
          </a:prstGeom>
          <a:solidFill>
            <a:srgbClr val="737373">
              <a:alpha val="69804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146050"/>
            <a:r>
              <a:rPr lang="zh-TW" altLang="en-US" sz="1800" dirty="0"/>
              <a:t>資安控制閘道</a:t>
            </a:r>
            <a:r>
              <a:rPr lang="zh-TW" altLang="en-US" sz="1800" dirty="0" smtClean="0"/>
              <a:t>器功能</a:t>
            </a:r>
            <a:endParaRPr lang="zh-TW" altLang="en-US" sz="1700" dirty="0" smtClean="0">
              <a:solidFill>
                <a:prstClr val="white"/>
              </a:solidFill>
            </a:endParaRP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zh-TW" altLang="en-US" sz="1700" dirty="0" smtClean="0">
                <a:solidFill>
                  <a:prstClr val="white"/>
                </a:solidFill>
              </a:rPr>
              <a:t>網路流量控制功能 </a:t>
            </a:r>
            <a:r>
              <a:rPr lang="en-US" altLang="zh-TW" sz="1700" dirty="0" smtClean="0">
                <a:solidFill>
                  <a:prstClr val="white"/>
                </a:solidFill>
              </a:rPr>
              <a:t>– </a:t>
            </a:r>
            <a:r>
              <a:rPr lang="zh-TW" altLang="en-US" sz="1700" dirty="0" smtClean="0">
                <a:solidFill>
                  <a:prstClr val="white"/>
                </a:solidFill>
              </a:rPr>
              <a:t>流量管理</a:t>
            </a: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en-US" altLang="zh-TW" sz="1700" dirty="0" smtClean="0">
                <a:solidFill>
                  <a:prstClr val="white"/>
                </a:solidFill>
              </a:rPr>
              <a:t>SSL</a:t>
            </a:r>
            <a:r>
              <a:rPr lang="zh-TW" altLang="en-US" sz="1700" dirty="0" smtClean="0">
                <a:solidFill>
                  <a:prstClr val="white"/>
                </a:solidFill>
              </a:rPr>
              <a:t> </a:t>
            </a:r>
            <a:r>
              <a:rPr lang="en-US" altLang="zh-TW" sz="1700" dirty="0" smtClean="0">
                <a:solidFill>
                  <a:prstClr val="white"/>
                </a:solidFill>
              </a:rPr>
              <a:t>– </a:t>
            </a:r>
            <a:r>
              <a:rPr lang="zh-TW" altLang="en-US" sz="1700" dirty="0" smtClean="0">
                <a:solidFill>
                  <a:prstClr val="white"/>
                </a:solidFill>
              </a:rPr>
              <a:t>可視性</a:t>
            </a:r>
            <a:endParaRPr lang="zh-TW" altLang="en-US" sz="1700" dirty="0">
              <a:solidFill>
                <a:prstClr val="white"/>
              </a:solidFill>
            </a:endParaRP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zh-TW" altLang="en-US" sz="1700" dirty="0" smtClean="0">
                <a:solidFill>
                  <a:prstClr val="white"/>
                </a:solidFill>
              </a:rPr>
              <a:t>防火牆負載均衡與</a:t>
            </a:r>
            <a:r>
              <a:rPr lang="en-US" altLang="zh-TW" sz="1700" dirty="0" smtClean="0">
                <a:solidFill>
                  <a:prstClr val="white"/>
                </a:solidFill>
              </a:rPr>
              <a:t>DDoS</a:t>
            </a:r>
            <a:r>
              <a:rPr lang="zh-TW" altLang="en-US" sz="1700" dirty="0" smtClean="0">
                <a:solidFill>
                  <a:prstClr val="white"/>
                </a:solidFill>
              </a:rPr>
              <a:t>功能</a:t>
            </a:r>
            <a:r>
              <a:rPr lang="en-US" altLang="zh-TW" sz="1700" dirty="0">
                <a:solidFill>
                  <a:prstClr val="white"/>
                </a:solidFill>
              </a:rPr>
              <a:t> </a:t>
            </a:r>
            <a:r>
              <a:rPr lang="en-US" altLang="zh-TW" sz="1700" dirty="0" smtClean="0">
                <a:solidFill>
                  <a:prstClr val="white"/>
                </a:solidFill>
              </a:rPr>
              <a:t>– FW,DDOS</a:t>
            </a:r>
            <a:r>
              <a:rPr lang="zh-TW" altLang="en-US" sz="1700" dirty="0" smtClean="0">
                <a:solidFill>
                  <a:prstClr val="white"/>
                </a:solidFill>
              </a:rPr>
              <a:t>防禦整合</a:t>
            </a:r>
            <a:endParaRPr lang="zh-TW" altLang="en-US" sz="1700" dirty="0">
              <a:solidFill>
                <a:prstClr val="white"/>
              </a:solidFill>
            </a:endParaRP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en-US" altLang="zh-TW" sz="1700" dirty="0" smtClean="0">
                <a:solidFill>
                  <a:prstClr val="white"/>
                </a:solidFill>
              </a:rPr>
              <a:t>ADC </a:t>
            </a:r>
            <a:r>
              <a:rPr lang="zh-TW" altLang="en-US" sz="1700" dirty="0" smtClean="0">
                <a:solidFill>
                  <a:prstClr val="white"/>
                </a:solidFill>
              </a:rPr>
              <a:t>整合</a:t>
            </a:r>
            <a:endParaRPr lang="zh-TW" altLang="en-US" sz="1700" dirty="0">
              <a:solidFill>
                <a:prstClr val="white"/>
              </a:solidFill>
            </a:endParaRP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zh-TW" altLang="en-US" sz="1700" dirty="0">
                <a:solidFill>
                  <a:prstClr val="white"/>
                </a:solidFill>
              </a:rPr>
              <a:t>單點</a:t>
            </a:r>
            <a:r>
              <a:rPr lang="zh-TW" altLang="en-US" sz="1700" dirty="0" smtClean="0">
                <a:solidFill>
                  <a:prstClr val="white"/>
                </a:solidFill>
              </a:rPr>
              <a:t>控制 </a:t>
            </a:r>
            <a:r>
              <a:rPr lang="en-US" altLang="zh-TW" sz="1700" dirty="0" smtClean="0">
                <a:solidFill>
                  <a:prstClr val="white"/>
                </a:solidFill>
              </a:rPr>
              <a:t>– </a:t>
            </a:r>
            <a:r>
              <a:rPr lang="zh-TW" altLang="en-US" sz="1700" dirty="0" smtClean="0">
                <a:solidFill>
                  <a:prstClr val="white"/>
                </a:solidFill>
              </a:rPr>
              <a:t>簡化管理</a:t>
            </a:r>
            <a:endParaRPr lang="zh-TW" altLang="en-US" sz="1700" dirty="0">
              <a:solidFill>
                <a:prstClr val="white"/>
              </a:solidFill>
            </a:endParaRP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zh-TW" altLang="en-US" sz="1700" dirty="0">
                <a:solidFill>
                  <a:prstClr val="white"/>
                </a:solidFill>
              </a:rPr>
              <a:t>最高的可用性</a:t>
            </a:r>
          </a:p>
          <a:p>
            <a:pPr marL="431800" indent="-285750">
              <a:buFont typeface="Arial" panose="020B0604020202020204" pitchFamily="34" charset="0"/>
              <a:buChar char="•"/>
            </a:pPr>
            <a:r>
              <a:rPr lang="zh-TW" altLang="en-US" sz="1700" dirty="0" smtClean="0">
                <a:solidFill>
                  <a:prstClr val="white"/>
                </a:solidFill>
              </a:rPr>
              <a:t>用戶的體驗提升</a:t>
            </a:r>
          </a:p>
        </p:txBody>
      </p:sp>
      <p:pic>
        <p:nvPicPr>
          <p:cNvPr id="198" name="Picture 159" descr="Serv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23" y="3728065"/>
            <a:ext cx="2552851" cy="6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806E-6 -2.46914E-7 L 0.52408 0.16512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4" y="82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6 0.00097 L 0.27343 0.112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4" y="5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944E-7 3.08642E-7 L 0.25749 0.33275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9" y="166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3.7037E-7 L -0.09603 0.48495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7" y="24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9 -0.02142 L -0.1633 -0.166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5" y="-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528E-6 -4.25926E-6 L 0.15658 0.2401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58" y="11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17E-6 4.25926E-6 L -0.26053 0.013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2" y="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611E-6 -7.40741E-7 L -0.16363 0.182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81" y="910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1 0.00019 L 0.15788 -0.2199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8" y="-11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59" grpId="1" animBg="1"/>
      <p:bldP spid="259" grpId="2" animBg="1"/>
      <p:bldP spid="262" grpId="0" animBg="1"/>
      <p:bldP spid="262" grpId="1" animBg="1"/>
      <p:bldP spid="262" grpId="2" animBg="1"/>
      <p:bldP spid="265" grpId="0" animBg="1"/>
      <p:bldP spid="266" grpId="0" animBg="1"/>
      <p:bldP spid="268" grpId="0" animBg="1"/>
      <p:bldP spid="269" grpId="0" animBg="1"/>
      <p:bldP spid="269" grpId="1" animBg="1"/>
      <p:bldP spid="271" grpId="0" animBg="1"/>
      <p:bldP spid="261" grpId="0" animBg="1"/>
      <p:bldP spid="261" grpId="1" animBg="1"/>
      <p:bldP spid="261" grpId="2" animBg="1"/>
      <p:bldP spid="272" grpId="0" animBg="1"/>
      <p:bldP spid="263" grpId="0" animBg="1"/>
      <p:bldP spid="263" grpId="1" animBg="1"/>
      <p:bldP spid="263" grpId="2" animBg="1"/>
      <p:bldP spid="273" grpId="0" animBg="1"/>
      <p:bldP spid="273" grpId="1" animBg="1"/>
      <p:bldP spid="2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2716774">
            <a:off x="9761803" y="3820259"/>
            <a:ext cx="1781385" cy="841391"/>
          </a:xfrm>
          <a:prstGeom prst="rightArrow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ight Arrow 7"/>
          <p:cNvSpPr/>
          <p:nvPr/>
        </p:nvSpPr>
        <p:spPr>
          <a:xfrm rot="18750082">
            <a:off x="4156538" y="4270541"/>
            <a:ext cx="2040927" cy="841391"/>
          </a:xfrm>
          <a:prstGeom prst="rightArrow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14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資安控制閘道器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0" y="5310405"/>
            <a:ext cx="4691097" cy="221934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5" name="Rectangle 9"/>
          <p:cNvSpPr txBox="1">
            <a:spLocks noChangeArrowheads="1"/>
          </p:cNvSpPr>
          <p:nvPr/>
        </p:nvSpPr>
        <p:spPr>
          <a:xfrm>
            <a:off x="987413" y="5009606"/>
            <a:ext cx="1410933" cy="72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SG" altLang="en-US" sz="3200" dirty="0">
                <a:solidFill>
                  <a:schemeClr val="accent4"/>
                </a:solidFill>
              </a:rPr>
              <a:t>Then</a:t>
            </a:r>
          </a:p>
        </p:txBody>
      </p:sp>
      <p:sp>
        <p:nvSpPr>
          <p:cNvPr id="118" name="Rectangle 9"/>
          <p:cNvSpPr txBox="1">
            <a:spLocks noChangeArrowheads="1"/>
          </p:cNvSpPr>
          <p:nvPr/>
        </p:nvSpPr>
        <p:spPr>
          <a:xfrm>
            <a:off x="901566" y="1219517"/>
            <a:ext cx="4147739" cy="3516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管理複雜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已缺乏敏捷性和速度來滿足業務需求或實施新技術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網路擴充變得很困難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整體利用效率變低和網絡資源的浪費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網絡的能見度降低</a:t>
            </a:r>
            <a:endParaRPr lang="en-SG" altLang="en-US" sz="24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630" y="1365914"/>
            <a:ext cx="4975072" cy="24800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254" y="5009606"/>
            <a:ext cx="5102891" cy="2676859"/>
          </a:xfrm>
          <a:prstGeom prst="rect">
            <a:avLst/>
          </a:prstGeom>
          <a:ln>
            <a:solidFill>
              <a:schemeClr val="bg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10733245" y="910471"/>
            <a:ext cx="3750159" cy="3516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SG" altLang="en-US" sz="2000" b="1" dirty="0" smtClean="0">
                <a:solidFill>
                  <a:schemeClr val="accent4"/>
                </a:solidFill>
              </a:rPr>
              <a:t>The Benefits</a:t>
            </a:r>
            <a:endParaRPr lang="en-SG" altLang="en-US" sz="2000" b="1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確保</a:t>
            </a:r>
            <a:r>
              <a:rPr lang="zh-TW" altLang="en-US" sz="2000" dirty="0" smtClean="0">
                <a:solidFill>
                  <a:prstClr val="white"/>
                </a:solidFill>
              </a:rPr>
              <a:t>現有資安設備的投資</a:t>
            </a:r>
            <a:r>
              <a:rPr lang="zh-TW" altLang="en-US" sz="2000" dirty="0">
                <a:solidFill>
                  <a:prstClr val="white"/>
                </a:solidFill>
              </a:rPr>
              <a:t>回報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簡化</a:t>
            </a:r>
            <a:r>
              <a:rPr lang="zh-TW" altLang="en-US" sz="2000" dirty="0" smtClean="0">
                <a:solidFill>
                  <a:prstClr val="white"/>
                </a:solidFill>
              </a:rPr>
              <a:t>網絡</a:t>
            </a:r>
            <a:endParaRPr lang="zh-TW" alt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prstClr val="white"/>
                </a:solidFill>
              </a:rPr>
              <a:t>使 </a:t>
            </a:r>
            <a:r>
              <a:rPr lang="en-US" altLang="zh-TW" sz="2000" dirty="0" smtClean="0">
                <a:solidFill>
                  <a:prstClr val="white"/>
                </a:solidFill>
              </a:rPr>
              <a:t>IT </a:t>
            </a:r>
            <a:r>
              <a:rPr lang="zh-TW" altLang="en-US" sz="2000" dirty="0" smtClean="0">
                <a:solidFill>
                  <a:prstClr val="white"/>
                </a:solidFill>
              </a:rPr>
              <a:t>支援業務</a:t>
            </a:r>
            <a:r>
              <a:rPr lang="zh-TW" altLang="en-US" sz="2000" dirty="0">
                <a:solidFill>
                  <a:prstClr val="white"/>
                </a:solidFill>
              </a:rPr>
              <a:t>變得更方便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功能整合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prstClr val="white"/>
                </a:solidFill>
              </a:rPr>
              <a:t>CAPEX</a:t>
            </a:r>
            <a:r>
              <a:rPr lang="zh-TW" altLang="en-US" sz="2000" dirty="0" smtClean="0">
                <a:solidFill>
                  <a:prstClr val="white"/>
                </a:solidFill>
              </a:rPr>
              <a:t> 和 </a:t>
            </a:r>
            <a:r>
              <a:rPr lang="en-US" altLang="zh-TW" sz="2000" dirty="0" smtClean="0">
                <a:solidFill>
                  <a:prstClr val="white"/>
                </a:solidFill>
              </a:rPr>
              <a:t>OPEX </a:t>
            </a:r>
            <a:r>
              <a:rPr lang="zh-TW" altLang="en-US" sz="2000" dirty="0" smtClean="0">
                <a:solidFill>
                  <a:prstClr val="white"/>
                </a:solidFill>
              </a:rPr>
              <a:t>降低</a:t>
            </a:r>
            <a:endParaRPr lang="zh-TW" alt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white"/>
                </a:solidFill>
              </a:rPr>
              <a:t>擴充變得更</a:t>
            </a:r>
            <a:r>
              <a:rPr lang="zh-TW" altLang="en-US" sz="2000" dirty="0" smtClean="0">
                <a:solidFill>
                  <a:prstClr val="white"/>
                </a:solidFill>
              </a:rPr>
              <a:t>簡單</a:t>
            </a:r>
            <a:endParaRPr lang="zh-TW" alt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prstClr val="white"/>
                </a:solidFill>
              </a:rPr>
              <a:t>確保業務不中斷</a:t>
            </a:r>
            <a:r>
              <a:rPr lang="zh-TW" altLang="en-US" sz="2000" dirty="0">
                <a:solidFill>
                  <a:prstClr val="white"/>
                </a:solidFill>
              </a:rPr>
              <a:t>的</a:t>
            </a:r>
            <a:r>
              <a:rPr lang="zh-TW" altLang="en-US" sz="2000" dirty="0" smtClean="0">
                <a:solidFill>
                  <a:prstClr val="white"/>
                </a:solidFill>
              </a:rPr>
              <a:t>風險管理</a:t>
            </a:r>
            <a:endParaRPr lang="en-SG" alt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altLang="en-US" sz="2000" dirty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endParaRPr lang="en-SG" altLang="en-US" sz="2000" dirty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endParaRPr lang="en-SG" altLang="en-US" sz="2000" dirty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endParaRPr lang="en-SG" altLang="en-US" sz="2400" dirty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</a:pPr>
            <a:endParaRPr lang="en-SG" altLang="en-US" sz="2400" dirty="0">
              <a:solidFill>
                <a:prstClr val="white"/>
              </a:solidFill>
            </a:endParaRPr>
          </a:p>
        </p:txBody>
      </p:sp>
      <p:sp>
        <p:nvSpPr>
          <p:cNvPr id="107" name="Rectangle 9"/>
          <p:cNvSpPr txBox="1">
            <a:spLocks noChangeArrowheads="1"/>
          </p:cNvSpPr>
          <p:nvPr/>
        </p:nvSpPr>
        <p:spPr>
          <a:xfrm>
            <a:off x="5471131" y="1123033"/>
            <a:ext cx="1410933" cy="72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SG" altLang="en-US" sz="3200">
                <a:solidFill>
                  <a:schemeClr val="accent4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7184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87" y="6201837"/>
            <a:ext cx="5683941" cy="128884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" name="Picture 2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020" y="1906490"/>
            <a:ext cx="6666359" cy="40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731520" y="293339"/>
            <a:ext cx="13167360" cy="1186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30622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  <a:buNone/>
              <a:defRPr kumimoji="0" lang="en-US" sz="6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ct val="20000"/>
              </a:spcBef>
              <a:defRPr/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問題與討論！</a:t>
            </a:r>
          </a:p>
        </p:txBody>
      </p:sp>
    </p:spTree>
    <p:extLst>
      <p:ext uri="{BB962C8B-B14F-4D97-AF65-F5344CB8AC3E}">
        <p14:creationId xmlns:p14="http://schemas.microsoft.com/office/powerpoint/2010/main" val="3121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25045" y="7841613"/>
            <a:ext cx="47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8DD6D3-D2D2-42AB-884E-0D6F2450DE54}" type="slidenum">
              <a:rPr lang="en-US" sz="1400" smtClean="0">
                <a:solidFill>
                  <a:schemeClr val="bg1"/>
                </a:solidFill>
              </a:rPr>
              <a:t>5</a:t>
            </a:fld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資訊安全在哪裡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07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資料的安全性與隱私性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資料放在遠端雲端資料中心是否安全？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是否容易外洩？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如果資料儲存與其他企業共享同一個伺服器，是否妥當？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遭受攻擊時服務是否還可以使用？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4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世界</a:t>
            </a:r>
            <a:r>
              <a:rPr lang="zh-TW" altLang="en-US" dirty="0"/>
              <a:t>正在</a:t>
            </a:r>
            <a:r>
              <a:rPr lang="zh-TW" altLang="en-US" dirty="0" smtClean="0"/>
              <a:t>改變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資安的問題也在進化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7402" y="1415344"/>
            <a:ext cx="6678657" cy="2881946"/>
            <a:chOff x="537402" y="1415344"/>
            <a:chExt cx="6678657" cy="2881946"/>
          </a:xfrm>
        </p:grpSpPr>
        <p:grpSp>
          <p:nvGrpSpPr>
            <p:cNvPr id="46" name="Group 45"/>
            <p:cNvGrpSpPr/>
            <p:nvPr/>
          </p:nvGrpSpPr>
          <p:grpSpPr>
            <a:xfrm>
              <a:off x="537402" y="1512099"/>
              <a:ext cx="6678657" cy="2785191"/>
              <a:chOff x="484923" y="1266487"/>
              <a:chExt cx="4356598" cy="429183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484923" y="1266487"/>
                <a:ext cx="4356598" cy="4280327"/>
              </a:xfrm>
              <a:prstGeom prst="roundRect">
                <a:avLst>
                  <a:gd name="adj" fmla="val 1915"/>
                </a:avLst>
              </a:prstGeom>
              <a:solidFill>
                <a:schemeClr val="tx1">
                  <a:alpha val="4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 Same Side Corner Rectangle 47"/>
              <p:cNvSpPr/>
              <p:nvPr/>
            </p:nvSpPr>
            <p:spPr>
              <a:xfrm rot="10800000">
                <a:off x="487196" y="4282521"/>
                <a:ext cx="4352544" cy="1275796"/>
              </a:xfrm>
              <a:prstGeom prst="round2SameRect">
                <a:avLst>
                  <a:gd name="adj1" fmla="val 5551"/>
                  <a:gd name="adj2" fmla="val 0"/>
                </a:avLst>
              </a:prstGeom>
              <a:solidFill>
                <a:schemeClr val="tx1">
                  <a:alpha val="40000"/>
                </a:schemeClr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7292" y="1415344"/>
              <a:ext cx="6633602" cy="2867454"/>
              <a:chOff x="577292" y="1415344"/>
              <a:chExt cx="6633602" cy="2867454"/>
            </a:xfrm>
          </p:grpSpPr>
          <p:pic>
            <p:nvPicPr>
              <p:cNvPr id="64" name="Picture 63" descr="Harmony-Technology-slide1_Mobile computing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358" b="8266"/>
              <a:stretch/>
            </p:blipFill>
            <p:spPr>
              <a:xfrm>
                <a:off x="2397378" y="1415344"/>
                <a:ext cx="2438658" cy="1983833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5529525" y="2274032"/>
                <a:ext cx="1398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Explosion </a:t>
                </a:r>
              </a:p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of Devices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77292" y="3452358"/>
                <a:ext cx="6633602" cy="830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 smtClean="0">
                    <a:solidFill>
                      <a:srgbClr val="FFFFFF"/>
                    </a:solidFill>
                  </a:rPr>
                  <a:t>越來越多的流量</a:t>
                </a:r>
                <a:endParaRPr lang="en-US" sz="2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03460" y="1889836"/>
                <a:ext cx="1225806" cy="122580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smtClean="0"/>
                  <a:t>1</a:t>
                </a:r>
                <a:endParaRPr lang="en-US" sz="6000" b="1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396877" y="1342362"/>
            <a:ext cx="6699528" cy="2954927"/>
            <a:chOff x="7396877" y="1342362"/>
            <a:chExt cx="6699528" cy="2954927"/>
          </a:xfrm>
        </p:grpSpPr>
        <p:grpSp>
          <p:nvGrpSpPr>
            <p:cNvPr id="55" name="Group 54"/>
            <p:cNvGrpSpPr/>
            <p:nvPr/>
          </p:nvGrpSpPr>
          <p:grpSpPr>
            <a:xfrm>
              <a:off x="7396877" y="1512098"/>
              <a:ext cx="6678657" cy="2785191"/>
              <a:chOff x="484923" y="1266487"/>
              <a:chExt cx="4356598" cy="429183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484923" y="1266487"/>
                <a:ext cx="4356598" cy="4280327"/>
              </a:xfrm>
              <a:prstGeom prst="roundRect">
                <a:avLst>
                  <a:gd name="adj" fmla="val 1915"/>
                </a:avLst>
              </a:prstGeom>
              <a:solidFill>
                <a:schemeClr val="tx1">
                  <a:alpha val="4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 Same Side Corner Rectangle 56"/>
              <p:cNvSpPr/>
              <p:nvPr/>
            </p:nvSpPr>
            <p:spPr>
              <a:xfrm rot="10800000">
                <a:off x="487196" y="4282521"/>
                <a:ext cx="4352544" cy="1275796"/>
              </a:xfrm>
              <a:prstGeom prst="round2SameRect">
                <a:avLst>
                  <a:gd name="adj1" fmla="val 5551"/>
                  <a:gd name="adj2" fmla="val 0"/>
                </a:avLst>
              </a:prstGeom>
              <a:solidFill>
                <a:schemeClr val="tx1">
                  <a:alpha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404640" y="1342362"/>
              <a:ext cx="6691765" cy="2950931"/>
              <a:chOff x="7404640" y="1342362"/>
              <a:chExt cx="6691765" cy="2950931"/>
            </a:xfrm>
          </p:grpSpPr>
          <p:pic>
            <p:nvPicPr>
              <p:cNvPr id="68" name="Picture 67" descr="Harmony-Technology-slide1_Online Media Entertainment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32" r="57223" b="28271"/>
              <a:stretch/>
            </p:blipFill>
            <p:spPr>
              <a:xfrm>
                <a:off x="9218886" y="1342362"/>
                <a:ext cx="3036614" cy="2134008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2475916" y="2266708"/>
                <a:ext cx="11614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Move</a:t>
                </a:r>
                <a:br>
                  <a:rPr lang="en-US" sz="1800" dirty="0" smtClean="0">
                    <a:solidFill>
                      <a:schemeClr val="bg1"/>
                    </a:solidFill>
                  </a:rPr>
                </a:br>
                <a:r>
                  <a:rPr lang="en-US" sz="1800" dirty="0" smtClean="0">
                    <a:solidFill>
                      <a:schemeClr val="bg1"/>
                    </a:solidFill>
                  </a:rPr>
                  <a:t>to Cloud</a:t>
                </a: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764922" y="1896199"/>
                <a:ext cx="1225806" cy="122580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smtClean="0"/>
                  <a:t>2</a:t>
                </a:r>
                <a:endParaRPr lang="en-US" sz="6000" b="1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404640" y="3462853"/>
                <a:ext cx="6691765" cy="830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dirty="0" smtClean="0">
                    <a:solidFill>
                      <a:srgbClr val="FFFFFF"/>
                    </a:solidFill>
                  </a:rPr>
                  <a:t>增加可靠性與自動化處理</a:t>
                </a:r>
                <a:endParaRPr lang="en-US" sz="22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7391834" y="4487725"/>
            <a:ext cx="6704571" cy="2785191"/>
            <a:chOff x="7391834" y="4487725"/>
            <a:chExt cx="6704571" cy="2785191"/>
          </a:xfrm>
        </p:grpSpPr>
        <p:sp>
          <p:nvSpPr>
            <p:cNvPr id="62" name="Rounded Rectangle 61"/>
            <p:cNvSpPr/>
            <p:nvPr/>
          </p:nvSpPr>
          <p:spPr>
            <a:xfrm>
              <a:off x="7391834" y="4487725"/>
              <a:ext cx="6678657" cy="2777726"/>
            </a:xfrm>
            <a:prstGeom prst="roundRect">
              <a:avLst>
                <a:gd name="adj" fmla="val 1915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 Same Side Corner Rectangle 62"/>
            <p:cNvSpPr/>
            <p:nvPr/>
          </p:nvSpPr>
          <p:spPr>
            <a:xfrm rot="10800000">
              <a:off x="7395319" y="6444986"/>
              <a:ext cx="6672442" cy="827930"/>
            </a:xfrm>
            <a:prstGeom prst="round2SameRect">
              <a:avLst>
                <a:gd name="adj1" fmla="val 5551"/>
                <a:gd name="adj2" fmla="val 0"/>
              </a:avLst>
            </a:prstGeom>
            <a:solidFill>
              <a:schemeClr val="tx1">
                <a:alpha val="40000"/>
              </a:schemeClr>
            </a:solidFill>
            <a:ln>
              <a:solidFill>
                <a:srgbClr val="F087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 descr="Harmony-Technology-slide1_Internet of Thing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" t="14181" r="41728" b="786"/>
            <a:stretch/>
          </p:blipFill>
          <p:spPr>
            <a:xfrm>
              <a:off x="9355400" y="4522689"/>
              <a:ext cx="2568291" cy="1862029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2475916" y="5164006"/>
              <a:ext cx="11431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Internet </a:t>
              </a:r>
              <a:br>
                <a:rPr lang="en-US" sz="1800" dirty="0" smtClean="0">
                  <a:solidFill>
                    <a:schemeClr val="bg1"/>
                  </a:solidFill>
                </a:rPr>
              </a:br>
              <a:r>
                <a:rPr lang="en-US" sz="1800" dirty="0" smtClean="0">
                  <a:solidFill>
                    <a:schemeClr val="bg1"/>
                  </a:solidFill>
                </a:rPr>
                <a:t>of Things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20818" y="6414467"/>
              <a:ext cx="6675587" cy="8304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rgbClr val="FFFFFF"/>
                  </a:solidFill>
                </a:rPr>
                <a:t>越來越多的連線與攻擊方式</a:t>
              </a:r>
              <a:r>
                <a:rPr lang="en-US" altLang="zh-TW" sz="2200" dirty="0" smtClean="0">
                  <a:solidFill>
                    <a:srgbClr val="FFFFFF"/>
                  </a:solidFill>
                </a:rPr>
                <a:t>—</a:t>
              </a:r>
            </a:p>
            <a:p>
              <a:pPr algn="ctr"/>
              <a:r>
                <a:rPr lang="zh-TW" altLang="en-US" sz="2200" dirty="0" smtClean="0">
                  <a:solidFill>
                    <a:srgbClr val="FFFFFF"/>
                  </a:solidFill>
                </a:rPr>
                <a:t>總是</a:t>
              </a:r>
              <a:r>
                <a:rPr lang="zh-TW" altLang="en-US" sz="2200" dirty="0">
                  <a:solidFill>
                    <a:srgbClr val="FFFFFF"/>
                  </a:solidFill>
                </a:rPr>
                <a:t>吸引有心人士的</a:t>
              </a:r>
              <a:r>
                <a:rPr lang="zh-TW" altLang="en-US" sz="2200" dirty="0" smtClean="0">
                  <a:solidFill>
                    <a:srgbClr val="FFFFFF"/>
                  </a:solidFill>
                </a:rPr>
                <a:t>覬覦</a:t>
              </a:r>
              <a:endParaRPr lang="zh-TW" alt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764922" y="4801676"/>
              <a:ext cx="1225806" cy="1225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4</a:t>
              </a:r>
              <a:endParaRPr lang="en-US" sz="6000" b="1" dirty="0"/>
            </a:p>
          </p:txBody>
        </p:sp>
        <p:pic>
          <p:nvPicPr>
            <p:cNvPr id="39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09013" y="5453703"/>
              <a:ext cx="666903" cy="91057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</p:pic>
      </p:grpSp>
      <p:grpSp>
        <p:nvGrpSpPr>
          <p:cNvPr id="8" name="群組 7"/>
          <p:cNvGrpSpPr/>
          <p:nvPr/>
        </p:nvGrpSpPr>
        <p:grpSpPr>
          <a:xfrm>
            <a:off x="532359" y="4487726"/>
            <a:ext cx="6678657" cy="2785191"/>
            <a:chOff x="532359" y="4487726"/>
            <a:chExt cx="6678657" cy="2785191"/>
          </a:xfrm>
        </p:grpSpPr>
        <p:grpSp>
          <p:nvGrpSpPr>
            <p:cNvPr id="58" name="Group 57"/>
            <p:cNvGrpSpPr/>
            <p:nvPr/>
          </p:nvGrpSpPr>
          <p:grpSpPr>
            <a:xfrm>
              <a:off x="532359" y="4487726"/>
              <a:ext cx="6678657" cy="2785191"/>
              <a:chOff x="484923" y="1266487"/>
              <a:chExt cx="4356598" cy="4291830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484923" y="1266487"/>
                <a:ext cx="4356598" cy="4280327"/>
              </a:xfrm>
              <a:prstGeom prst="roundRect">
                <a:avLst>
                  <a:gd name="adj" fmla="val 1915"/>
                </a:avLst>
              </a:prstGeom>
              <a:solidFill>
                <a:schemeClr val="tx1">
                  <a:alpha val="4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 Same Side Corner Rectangle 59"/>
              <p:cNvSpPr/>
              <p:nvPr/>
            </p:nvSpPr>
            <p:spPr>
              <a:xfrm rot="10800000">
                <a:off x="487196" y="4282521"/>
                <a:ext cx="4352544" cy="1275796"/>
              </a:xfrm>
              <a:prstGeom prst="round2SameRect">
                <a:avLst>
                  <a:gd name="adj1" fmla="val 5551"/>
                  <a:gd name="adj2" fmla="val 0"/>
                </a:avLst>
              </a:prstGeom>
              <a:solidFill>
                <a:schemeClr val="tx1">
                  <a:alpha val="40000"/>
                </a:schemeClr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pic>
          <p:nvPicPr>
            <p:cNvPr id="71" name="Picture 70" descr="Harmony-Technology-slide1_Big Data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91"/>
            <a:stretch/>
          </p:blipFill>
          <p:spPr>
            <a:xfrm>
              <a:off x="2659350" y="4565440"/>
              <a:ext cx="2563705" cy="1808278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5529525" y="5193390"/>
              <a:ext cx="131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SSL Traffic </a:t>
              </a:r>
            </a:p>
            <a:p>
              <a:r>
                <a:rPr lang="en-US" sz="1800" dirty="0" smtClean="0">
                  <a:solidFill>
                    <a:schemeClr val="bg1"/>
                  </a:solidFill>
                </a:rPr>
                <a:t>Tsunami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5803" y="6423102"/>
              <a:ext cx="6623106" cy="8095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rgbClr val="FFFFFF"/>
                  </a:solidFill>
                </a:rPr>
                <a:t>越來越多的資安風險</a:t>
              </a:r>
              <a:r>
                <a:rPr lang="en-US" altLang="zh-TW" sz="2200" dirty="0" smtClean="0">
                  <a:solidFill>
                    <a:srgbClr val="FFFFFF"/>
                  </a:solidFill>
                </a:rPr>
                <a:t>—</a:t>
              </a:r>
            </a:p>
            <a:p>
              <a:pPr algn="ctr"/>
              <a:r>
                <a:rPr lang="zh-TW" altLang="en-US" sz="2200" dirty="0" smtClean="0">
                  <a:solidFill>
                    <a:srgbClr val="FFFFFF"/>
                  </a:solidFill>
                </a:rPr>
                <a:t>需要更加</a:t>
              </a:r>
              <a:r>
                <a:rPr lang="zh-TW" altLang="en-US" sz="2200" dirty="0">
                  <a:solidFill>
                    <a:srgbClr val="FFFFFF"/>
                  </a:solidFill>
                </a:rPr>
                <a:t>重視的整體服務</a:t>
              </a:r>
              <a:r>
                <a:rPr lang="zh-TW" altLang="en-US" sz="2200" dirty="0" smtClean="0">
                  <a:solidFill>
                    <a:srgbClr val="FFFFFF"/>
                  </a:solidFill>
                </a:rPr>
                <a:t>安全</a:t>
              </a:r>
              <a:endParaRPr lang="en-US" altLang="zh-TW" sz="2200" dirty="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03460" y="4795313"/>
              <a:ext cx="1225806" cy="1225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3</a:t>
              </a:r>
              <a:endParaRPr lang="en-US" sz="6000" b="1" dirty="0"/>
            </a:p>
          </p:txBody>
        </p:sp>
        <p:pic>
          <p:nvPicPr>
            <p:cNvPr id="40" name="Picture 9" descr="Amazing-Exp_Safe-n-Secure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9468" y="5513125"/>
              <a:ext cx="681045" cy="904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2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漏洞和常見的攻擊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威脅</a:t>
            </a:r>
            <a:r>
              <a:rPr lang="en-US" dirty="0" smtClean="0"/>
              <a:t>Threat – </a:t>
            </a:r>
            <a:r>
              <a:rPr lang="zh-TW" altLang="en-US" dirty="0" smtClean="0"/>
              <a:t>一種行為對資料中心帶來傷害或資源的損失</a:t>
            </a:r>
            <a:endParaRPr lang="en-US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漏洞</a:t>
            </a:r>
            <a:r>
              <a:rPr lang="en-US" dirty="0" smtClean="0"/>
              <a:t>Vulnerability – </a:t>
            </a:r>
            <a:r>
              <a:rPr lang="zh-TW" altLang="en-US" dirty="0" smtClean="0"/>
              <a:t>一種在系統或資源上的不足</a:t>
            </a:r>
            <a:r>
              <a:rPr lang="en-US" altLang="zh-TW" dirty="0" smtClean="0"/>
              <a:t>,</a:t>
            </a:r>
            <a:r>
              <a:rPr lang="zh-TW" altLang="en-US" dirty="0" smtClean="0"/>
              <a:t>常帶來實際上的威脅</a:t>
            </a:r>
            <a:endParaRPr lang="en-US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攻擊</a:t>
            </a:r>
            <a:r>
              <a:rPr lang="en-US" dirty="0" smtClean="0"/>
              <a:t>Attack –</a:t>
            </a:r>
            <a:r>
              <a:rPr lang="zh-TW" altLang="en-US" dirty="0" smtClean="0"/>
              <a:t>針對漏洞的實際利用</a:t>
            </a:r>
            <a:r>
              <a:rPr lang="en-US" altLang="zh-TW" dirty="0" smtClean="0"/>
              <a:t>,</a:t>
            </a:r>
            <a:r>
              <a:rPr lang="zh-TW" altLang="en-US" dirty="0" smtClean="0"/>
              <a:t>並成了威脅的實現</a:t>
            </a:r>
            <a:endParaRPr lang="en-US" altLang="zh-TW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10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漏洞和常見的攻擊</a:t>
            </a:r>
            <a:r>
              <a:rPr lang="en-US" altLang="zh-TW" dirty="0"/>
              <a:t>(</a:t>
            </a:r>
            <a:r>
              <a:rPr lang="en-US" altLang="zh-TW" dirty="0" err="1"/>
              <a:t>cont</a:t>
            </a:r>
            <a:r>
              <a:rPr lang="en-US" altLang="zh-TW" dirty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威脅</a:t>
            </a:r>
            <a:r>
              <a:rPr lang="en-US" dirty="0" smtClean="0"/>
              <a:t>Threats—</a:t>
            </a:r>
            <a:r>
              <a:rPr lang="zh-TW" altLang="en-US" dirty="0" smtClean="0"/>
              <a:t>常見的威脅種類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阻斷服務攻擊</a:t>
            </a:r>
            <a:r>
              <a:rPr lang="en-US" altLang="zh-TW" dirty="0" err="1" smtClean="0"/>
              <a:t>DoS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勒索軟體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保密資料的外洩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資料被竊取或篡改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未經授權的使用計算機資源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身份盜用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09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ASTER">
  <a:themeElements>
    <a:clrScheme name="Custom 4">
      <a:dk1>
        <a:sysClr val="windowText" lastClr="000000"/>
      </a:dk1>
      <a:lt1>
        <a:sysClr val="window" lastClr="FFFFFF"/>
      </a:lt1>
      <a:dk2>
        <a:srgbClr val="004B8C"/>
      </a:dk2>
      <a:lt2>
        <a:srgbClr val="2DB4EB"/>
      </a:lt2>
      <a:accent1>
        <a:srgbClr val="0078C3"/>
      </a:accent1>
      <a:accent2>
        <a:srgbClr val="737373"/>
      </a:accent2>
      <a:accent3>
        <a:srgbClr val="C8C8C8"/>
      </a:accent3>
      <a:accent4>
        <a:srgbClr val="FAB900"/>
      </a:accent4>
      <a:accent5>
        <a:srgbClr val="F08700"/>
      </a:accent5>
      <a:accent6>
        <a:srgbClr val="55AF32"/>
      </a:accent6>
      <a:hlink>
        <a:srgbClr val="ABE1F7"/>
      </a:hlink>
      <a:folHlink>
        <a:srgbClr val="2DB4E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116216</TotalTime>
  <Words>2215</Words>
  <Application>Microsoft Office PowerPoint</Application>
  <PresentationFormat>自訂</PresentationFormat>
  <Paragraphs>540</Paragraphs>
  <Slides>44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3_MASTER</vt:lpstr>
      <vt:lpstr>資料中心的安全威脅與進階防護</vt:lpstr>
      <vt:lpstr>資料中心在哪裡</vt:lpstr>
      <vt:lpstr>傳統機房與雲端服務</vt:lpstr>
      <vt:lpstr>新一代雲端資料中心的考量</vt:lpstr>
      <vt:lpstr>資訊安全在哪裡?</vt:lpstr>
      <vt:lpstr>資料的安全性與隱私性</vt:lpstr>
      <vt:lpstr>世界正在改變—資安的問題也在進化</vt:lpstr>
      <vt:lpstr>漏洞和常見的攻擊</vt:lpstr>
      <vt:lpstr>漏洞和常見的攻擊(cont)</vt:lpstr>
      <vt:lpstr>資料外洩的影響</vt:lpstr>
      <vt:lpstr>隱藏在SSL流量的網絡威脅</vt:lpstr>
      <vt:lpstr>漏洞和常見的攻擊(cont)</vt:lpstr>
      <vt:lpstr>弱點掃描</vt:lpstr>
      <vt:lpstr>常用漏洞掃描工具</vt:lpstr>
      <vt:lpstr>漏洞和常見的攻擊(cont)</vt:lpstr>
      <vt:lpstr>漏洞和常見的攻擊(cont)</vt:lpstr>
      <vt:lpstr>漏洞和常見的攻擊(cont)</vt:lpstr>
      <vt:lpstr>漏洞和常見的攻擊(cont)</vt:lpstr>
      <vt:lpstr>DDoS 攻擊的演進</vt:lpstr>
      <vt:lpstr>只要一個小小的應用程式!</vt:lpstr>
      <vt:lpstr>就能找到最脆弱的地方來攻擊</vt:lpstr>
      <vt:lpstr>建立安全的基礎網路以檢測並阻止攻擊</vt:lpstr>
      <vt:lpstr>但加密的流量使得安全設備像瞎了一樣的無法看到攻擊行為</vt:lpstr>
      <vt:lpstr>PowerPoint 簡報</vt:lpstr>
      <vt:lpstr>DDoS 攻擊類型分析 (1)</vt:lpstr>
      <vt:lpstr>DDoS 攻擊類型分析 (2)</vt:lpstr>
      <vt:lpstr>DDoS 攻擊目標分析</vt:lpstr>
      <vt:lpstr>案例分享</vt:lpstr>
      <vt:lpstr>DNS 服務 DDoS 攻擊事件</vt:lpstr>
      <vt:lpstr>HTTP 服務 DDoS 攻擊事件</vt:lpstr>
      <vt:lpstr>資訊安全: 花錢的工作?</vt:lpstr>
      <vt:lpstr>資安解決方案</vt:lpstr>
      <vt:lpstr>OWASP Top 10十大網站安全弱點</vt:lpstr>
      <vt:lpstr>Web Application Firewall (WAF)介紹</vt:lpstr>
      <vt:lpstr>資安解決方案</vt:lpstr>
      <vt:lpstr>DNS Application Firewall (DAF)</vt:lpstr>
      <vt:lpstr>資安解決方案</vt:lpstr>
      <vt:lpstr>高效能的防火牆</vt:lpstr>
      <vt:lpstr>Security Control Gateway Architecture</vt:lpstr>
      <vt:lpstr>傳統企業的網路演進</vt:lpstr>
      <vt:lpstr>現今的挑戰</vt:lpstr>
      <vt:lpstr>資安控制閘道器</vt:lpstr>
      <vt:lpstr>資安控制閘道器</vt:lpstr>
      <vt:lpstr>Thank you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morganhaire</dc:creator>
  <cp:lastModifiedBy>Jack Chien</cp:lastModifiedBy>
  <cp:revision>1744</cp:revision>
  <cp:lastPrinted>2015-06-26T22:05:37Z</cp:lastPrinted>
  <dcterms:created xsi:type="dcterms:W3CDTF">2013-12-19T17:02:17Z</dcterms:created>
  <dcterms:modified xsi:type="dcterms:W3CDTF">2016-08-02T00:33:32Z</dcterms:modified>
</cp:coreProperties>
</file>