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68" r:id="rId1"/>
  </p:sldMasterIdLst>
  <p:notesMasterIdLst>
    <p:notesMasterId r:id="rId61"/>
  </p:notesMasterIdLst>
  <p:handoutMasterIdLst>
    <p:handoutMasterId r:id="rId62"/>
  </p:handoutMasterIdLst>
  <p:sldIdLst>
    <p:sldId id="258" r:id="rId2"/>
    <p:sldId id="984" r:id="rId3"/>
    <p:sldId id="904" r:id="rId4"/>
    <p:sldId id="983" r:id="rId5"/>
    <p:sldId id="373" r:id="rId6"/>
    <p:sldId id="976" r:id="rId7"/>
    <p:sldId id="979" r:id="rId8"/>
    <p:sldId id="978" r:id="rId9"/>
    <p:sldId id="912" r:id="rId10"/>
    <p:sldId id="911" r:id="rId11"/>
    <p:sldId id="968" r:id="rId12"/>
    <p:sldId id="953" r:id="rId13"/>
    <p:sldId id="964" r:id="rId14"/>
    <p:sldId id="930" r:id="rId15"/>
    <p:sldId id="929" r:id="rId16"/>
    <p:sldId id="965" r:id="rId17"/>
    <p:sldId id="932" r:id="rId18"/>
    <p:sldId id="966" r:id="rId19"/>
    <p:sldId id="936" r:id="rId20"/>
    <p:sldId id="933" r:id="rId21"/>
    <p:sldId id="934" r:id="rId22"/>
    <p:sldId id="935" r:id="rId23"/>
    <p:sldId id="958" r:id="rId24"/>
    <p:sldId id="949" r:id="rId25"/>
    <p:sldId id="938" r:id="rId26"/>
    <p:sldId id="937" r:id="rId27"/>
    <p:sldId id="939" r:id="rId28"/>
    <p:sldId id="945" r:id="rId29"/>
    <p:sldId id="940" r:id="rId30"/>
    <p:sldId id="941" r:id="rId31"/>
    <p:sldId id="944" r:id="rId32"/>
    <p:sldId id="947" r:id="rId33"/>
    <p:sldId id="948" r:id="rId34"/>
    <p:sldId id="960" r:id="rId35"/>
    <p:sldId id="980" r:id="rId36"/>
    <p:sldId id="981" r:id="rId37"/>
    <p:sldId id="982" r:id="rId38"/>
    <p:sldId id="891" r:id="rId39"/>
    <p:sldId id="893" r:id="rId40"/>
    <p:sldId id="894" r:id="rId41"/>
    <p:sldId id="895" r:id="rId42"/>
    <p:sldId id="896" r:id="rId43"/>
    <p:sldId id="897" r:id="rId44"/>
    <p:sldId id="898" r:id="rId45"/>
    <p:sldId id="969" r:id="rId46"/>
    <p:sldId id="970" r:id="rId47"/>
    <p:sldId id="972" r:id="rId48"/>
    <p:sldId id="973" r:id="rId49"/>
    <p:sldId id="974" r:id="rId50"/>
    <p:sldId id="975" r:id="rId51"/>
    <p:sldId id="916" r:id="rId52"/>
    <p:sldId id="899" r:id="rId53"/>
    <p:sldId id="967" r:id="rId54"/>
    <p:sldId id="951" r:id="rId55"/>
    <p:sldId id="909" r:id="rId56"/>
    <p:sldId id="950" r:id="rId57"/>
    <p:sldId id="922" r:id="rId58"/>
    <p:sldId id="923" r:id="rId59"/>
    <p:sldId id="813" r:id="rId60"/>
  </p:sldIdLst>
  <p:sldSz cx="9144000" cy="6858000" type="screen4x3"/>
  <p:notesSz cx="9929813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761FF97-E48D-44F3-914B-A03747613FC3}">
          <p14:sldIdLst>
            <p14:sldId id="258"/>
            <p14:sldId id="984"/>
            <p14:sldId id="904"/>
            <p14:sldId id="983"/>
            <p14:sldId id="373"/>
            <p14:sldId id="976"/>
            <p14:sldId id="979"/>
            <p14:sldId id="978"/>
            <p14:sldId id="912"/>
            <p14:sldId id="911"/>
            <p14:sldId id="968"/>
            <p14:sldId id="953"/>
            <p14:sldId id="964"/>
            <p14:sldId id="930"/>
            <p14:sldId id="929"/>
            <p14:sldId id="965"/>
            <p14:sldId id="932"/>
            <p14:sldId id="966"/>
            <p14:sldId id="936"/>
            <p14:sldId id="933"/>
            <p14:sldId id="934"/>
            <p14:sldId id="935"/>
            <p14:sldId id="958"/>
            <p14:sldId id="949"/>
            <p14:sldId id="938"/>
            <p14:sldId id="937"/>
            <p14:sldId id="939"/>
            <p14:sldId id="945"/>
            <p14:sldId id="940"/>
            <p14:sldId id="941"/>
            <p14:sldId id="944"/>
            <p14:sldId id="947"/>
            <p14:sldId id="948"/>
            <p14:sldId id="960"/>
            <p14:sldId id="980"/>
            <p14:sldId id="981"/>
            <p14:sldId id="982"/>
            <p14:sldId id="891"/>
            <p14:sldId id="893"/>
            <p14:sldId id="894"/>
            <p14:sldId id="895"/>
            <p14:sldId id="896"/>
            <p14:sldId id="897"/>
            <p14:sldId id="898"/>
            <p14:sldId id="969"/>
            <p14:sldId id="970"/>
            <p14:sldId id="972"/>
            <p14:sldId id="973"/>
            <p14:sldId id="974"/>
            <p14:sldId id="975"/>
            <p14:sldId id="916"/>
            <p14:sldId id="899"/>
            <p14:sldId id="967"/>
            <p14:sldId id="951"/>
            <p14:sldId id="909"/>
            <p14:sldId id="950"/>
            <p14:sldId id="922"/>
            <p14:sldId id="923"/>
            <p14:sldId id="8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1ACD"/>
    <a:srgbClr val="00B0F0"/>
    <a:srgbClr val="64A6DA"/>
    <a:srgbClr val="FF5019"/>
    <a:srgbClr val="00FF80"/>
    <a:srgbClr val="00B050"/>
    <a:srgbClr val="3289C8"/>
    <a:srgbClr val="FFA000"/>
    <a:srgbClr val="EB3C00"/>
    <a:srgbClr val="FF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57" autoAdjust="0"/>
    <p:restoredTop sz="95373" autoAdjust="0"/>
  </p:normalViewPr>
  <p:slideViewPr>
    <p:cSldViewPr>
      <p:cViewPr varScale="1">
        <p:scale>
          <a:sx n="115" d="100"/>
          <a:sy n="115" d="100"/>
        </p:scale>
        <p:origin x="136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1066282508273543E-2"/>
          <c:w val="1"/>
          <c:h val="0.84779066742121534"/>
        </c:manualLayout>
      </c:layout>
      <c:ofPieChart>
        <c:ofPieType val="bar"/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高中、職校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0F6A-498A-AC1A-AC4EE7817D51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0F6A-498A-AC1A-AC4EE7817D51}"/>
              </c:ext>
            </c:extLst>
          </c:dPt>
          <c:dPt>
            <c:idx val="2"/>
            <c:bubble3D val="0"/>
            <c:spPr>
              <a:solidFill>
                <a:srgbClr val="FFA000"/>
              </a:solidFill>
            </c:spPr>
            <c:extLst>
              <c:ext xmlns:c16="http://schemas.microsoft.com/office/drawing/2014/chart" uri="{C3380CC4-5D6E-409C-BE32-E72D297353CC}">
                <c16:uniqueId val="{00000005-0F6A-498A-AC1A-AC4EE7817D51}"/>
              </c:ext>
            </c:extLst>
          </c:dPt>
          <c:dPt>
            <c:idx val="3"/>
            <c:bubble3D val="0"/>
            <c:spPr>
              <a:solidFill>
                <a:srgbClr val="FFCC00"/>
              </a:solidFill>
            </c:spPr>
            <c:extLst>
              <c:ext xmlns:c16="http://schemas.microsoft.com/office/drawing/2014/chart" uri="{C3380CC4-5D6E-409C-BE32-E72D297353CC}">
                <c16:uniqueId val="{00000007-0F6A-498A-AC1A-AC4EE7817D51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9-0F6A-498A-AC1A-AC4EE7817D51}"/>
              </c:ext>
            </c:extLst>
          </c:dPt>
          <c:dLbls>
            <c:dLbl>
              <c:idx val="0"/>
              <c:layout>
                <c:manualLayout>
                  <c:x val="4.3703049620370124E-2"/>
                  <c:y val="9.242182716466379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F6A-498A-AC1A-AC4EE7817D5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6A-498A-AC1A-AC4EE7817D51}"/>
                </c:ext>
              </c:extLst>
            </c:dLbl>
            <c:dLbl>
              <c:idx val="2"/>
              <c:layout>
                <c:manualLayout>
                  <c:x val="-7.2084685966035525E-2"/>
                  <c:y val="-1.181143508645989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F6A-498A-AC1A-AC4EE7817D51}"/>
                </c:ext>
              </c:extLst>
            </c:dLbl>
            <c:dLbl>
              <c:idx val="3"/>
              <c:layout>
                <c:manualLayout>
                  <c:x val="-6.8358037966647536E-2"/>
                  <c:y val="-8.3915714798471382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F6A-498A-AC1A-AC4EE7817D51}"/>
                </c:ext>
              </c:extLst>
            </c:dLbl>
            <c:dLbl>
              <c:idx val="4"/>
              <c:layout>
                <c:manualLayout>
                  <c:x val="-0.24754869140553123"/>
                  <c:y val="2.4396680953486898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F6A-498A-AC1A-AC4EE7817D5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工作表1!$A$2:$A$5</c:f>
              <c:strCache>
                <c:ptCount val="4"/>
                <c:pt idx="0">
                  <c:v>未加入漫遊體系</c:v>
                </c:pt>
                <c:pt idx="1">
                  <c:v>已加入漫遊體系</c:v>
                </c:pt>
                <c:pt idx="2">
                  <c:v>未完成eduraom建置</c:v>
                </c:pt>
                <c:pt idx="3">
                  <c:v>完成eduroam建置</c:v>
                </c:pt>
              </c:strCache>
            </c:strRef>
          </c:cat>
          <c:val>
            <c:numRef>
              <c:f>工作表1!$B$2:$B$5</c:f>
              <c:numCache>
                <c:formatCode>0.00_);[Red]\(0.00\)</c:formatCode>
                <c:ptCount val="4"/>
                <c:pt idx="0">
                  <c:v>19</c:v>
                </c:pt>
                <c:pt idx="1">
                  <c:v>0</c:v>
                </c:pt>
                <c:pt idx="2">
                  <c:v>94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F6A-498A-AC1A-AC4EE7817D5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gapWidth val="64"/>
        <c:secondPieSize val="80"/>
        <c:serLines/>
      </c:ofPieChart>
    </c:plotArea>
    <c:legend>
      <c:legendPos val="b"/>
      <c:layout>
        <c:manualLayout>
          <c:xMode val="edge"/>
          <c:yMode val="edge"/>
          <c:x val="0"/>
          <c:y val="0.86602589230127469"/>
          <c:w val="1"/>
          <c:h val="0.11400777272126997"/>
        </c:manualLayout>
      </c:layout>
      <c:overlay val="0"/>
      <c:txPr>
        <a:bodyPr/>
        <a:lstStyle/>
        <a:p>
          <a:pPr>
            <a:defRPr sz="1200"/>
          </a:pPr>
          <a:endParaRPr lang="zh-TW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標楷體" pitchFamily="65" charset="-120"/>
          <a:ea typeface="標楷體" pitchFamily="65" charset="-120"/>
        </a:defRPr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65047372275244"/>
          <c:y val="4.3879792461021944E-2"/>
          <c:w val="0.56835560684416198"/>
          <c:h val="0.65444966491998069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高中、職校</c:v>
                </c:pt>
              </c:strCache>
            </c:strRef>
          </c:tx>
          <c:spPr>
            <a:solidFill>
              <a:srgbClr val="002060"/>
            </a:solidFill>
          </c:spPr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714C-4B31-961B-E451AB77351B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714C-4B31-961B-E451AB77351B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714C-4B31-961B-E451AB77351B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714C-4B31-961B-E451AB77351B}"/>
              </c:ext>
            </c:extLst>
          </c:dPt>
          <c:dLbls>
            <c:dLbl>
              <c:idx val="0"/>
              <c:layout>
                <c:manualLayout>
                  <c:x val="0.17367552210785178"/>
                  <c:y val="5.56206248779751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4C-4B31-961B-E451AB77351B}"/>
                </c:ext>
              </c:extLst>
            </c:dLbl>
            <c:dLbl>
              <c:idx val="1"/>
              <c:layout>
                <c:manualLayout>
                  <c:x val="-0.1161544351053643"/>
                  <c:y val="0.1513312470859556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14C-4B31-961B-E451AB77351B}"/>
                </c:ext>
              </c:extLst>
            </c:dLbl>
            <c:dLbl>
              <c:idx val="2"/>
              <c:layout>
                <c:manualLayout>
                  <c:x val="-0.13543879011850202"/>
                  <c:y val="9.6761061821921095E-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14C-4B31-961B-E451AB77351B}"/>
                </c:ext>
              </c:extLst>
            </c:dLbl>
            <c:dLbl>
              <c:idx val="3"/>
              <c:layout>
                <c:manualLayout>
                  <c:x val="-9.6288950181746186E-2"/>
                  <c:y val="-0.185023754172701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14C-4B31-961B-E451AB7735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zh-TW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工作表1!$A$2:$A$5</c:f>
              <c:strCache>
                <c:ptCount val="4"/>
                <c:pt idx="0">
                  <c:v>介接漫遊中心</c:v>
                </c:pt>
                <c:pt idx="1">
                  <c:v>介接縣市網路中心</c:v>
                </c:pt>
                <c:pt idx="2">
                  <c:v>介接區域網路中心</c:v>
                </c:pt>
                <c:pt idx="3">
                  <c:v>未完成</c:v>
                </c:pt>
              </c:strCache>
            </c:strRef>
          </c:cat>
          <c:val>
            <c:numRef>
              <c:f>工作表1!$B$2:$B$5</c:f>
              <c:numCache>
                <c:formatCode>0.0%</c:formatCode>
                <c:ptCount val="4"/>
                <c:pt idx="0">
                  <c:v>0.33520599250936328</c:v>
                </c:pt>
                <c:pt idx="1">
                  <c:v>0.31086142322097376</c:v>
                </c:pt>
                <c:pt idx="2">
                  <c:v>3.7453183520599251E-3</c:v>
                </c:pt>
                <c:pt idx="3">
                  <c:v>0.35018726591760302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14C-4B31-961B-E451AB77351B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24"/>
      </c:pieChart>
    </c:plotArea>
    <c:legend>
      <c:legendPos val="b"/>
      <c:layout>
        <c:manualLayout>
          <c:xMode val="edge"/>
          <c:yMode val="edge"/>
          <c:x val="9.549183253223148E-2"/>
          <c:y val="0.7233477189867914"/>
          <c:w val="0.73560676561811889"/>
          <c:h val="9.4237258505287774E-2"/>
        </c:manualLayout>
      </c:layout>
      <c:overlay val="0"/>
      <c:txPr>
        <a:bodyPr/>
        <a:lstStyle/>
        <a:p>
          <a:pPr>
            <a:defRPr sz="1200"/>
          </a:pPr>
          <a:endParaRPr lang="zh-TW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標楷體" pitchFamily="65" charset="-120"/>
          <a:ea typeface="標楷體" pitchFamily="65" charset="-120"/>
        </a:defRPr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1066282508273543E-2"/>
          <c:w val="1"/>
          <c:h val="0.84779066742121534"/>
        </c:manualLayout>
      </c:layout>
      <c:ofPieChart>
        <c:ofPieType val="bar"/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高中、職校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4062-497D-A5BC-7B708820A894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4062-497D-A5BC-7B708820A894}"/>
              </c:ext>
            </c:extLst>
          </c:dPt>
          <c:dPt>
            <c:idx val="2"/>
            <c:bubble3D val="0"/>
            <c:spPr>
              <a:solidFill>
                <a:srgbClr val="FFA000"/>
              </a:solidFill>
            </c:spPr>
            <c:extLst>
              <c:ext xmlns:c16="http://schemas.microsoft.com/office/drawing/2014/chart" uri="{C3380CC4-5D6E-409C-BE32-E72D297353CC}">
                <c16:uniqueId val="{00000005-4062-497D-A5BC-7B708820A894}"/>
              </c:ext>
            </c:extLst>
          </c:dPt>
          <c:dPt>
            <c:idx val="3"/>
            <c:bubble3D val="0"/>
            <c:spPr>
              <a:solidFill>
                <a:srgbClr val="FFCC00"/>
              </a:solidFill>
            </c:spPr>
            <c:extLst>
              <c:ext xmlns:c16="http://schemas.microsoft.com/office/drawing/2014/chart" uri="{C3380CC4-5D6E-409C-BE32-E72D297353CC}">
                <c16:uniqueId val="{00000007-4062-497D-A5BC-7B708820A894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9-4062-497D-A5BC-7B708820A894}"/>
              </c:ext>
            </c:extLst>
          </c:dPt>
          <c:dLbls>
            <c:dLbl>
              <c:idx val="0"/>
              <c:layout>
                <c:manualLayout>
                  <c:x val="9.7535406720412957E-2"/>
                  <c:y val="9.242182716466379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062-497D-A5BC-7B708820A89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62-497D-A5BC-7B708820A894}"/>
                </c:ext>
              </c:extLst>
            </c:dLbl>
            <c:dLbl>
              <c:idx val="2"/>
              <c:layout>
                <c:manualLayout>
                  <c:x val="-7.2084685966035525E-2"/>
                  <c:y val="-5.1078901252032179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062-497D-A5BC-7B708820A894}"/>
                </c:ext>
              </c:extLst>
            </c:dLbl>
            <c:dLbl>
              <c:idx val="3"/>
              <c:layout>
                <c:manualLayout>
                  <c:x val="-7.080496328937684E-2"/>
                  <c:y val="-1.174334396047553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062-497D-A5BC-7B708820A894}"/>
                </c:ext>
              </c:extLst>
            </c:dLbl>
            <c:dLbl>
              <c:idx val="4"/>
              <c:layout>
                <c:manualLayout>
                  <c:x val="-0.22063251285550983"/>
                  <c:y val="9.143213056605367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062-497D-A5BC-7B708820A89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zh-TW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工作表1!$A$2:$A$5</c:f>
              <c:strCache>
                <c:ptCount val="4"/>
                <c:pt idx="0">
                  <c:v>未加入漫遊體系</c:v>
                </c:pt>
                <c:pt idx="1">
                  <c:v>已加入漫遊體系</c:v>
                </c:pt>
                <c:pt idx="2">
                  <c:v>未完成eduraom建置</c:v>
                </c:pt>
                <c:pt idx="3">
                  <c:v>完成eduroam建置</c:v>
                </c:pt>
              </c:strCache>
            </c:strRef>
          </c:cat>
          <c:val>
            <c:numRef>
              <c:f>工作表1!$B$2:$B$5</c:f>
              <c:numCache>
                <c:formatCode>0.00_);[Red]\(0.00\)</c:formatCode>
                <c:ptCount val="4"/>
                <c:pt idx="0">
                  <c:v>161</c:v>
                </c:pt>
                <c:pt idx="1">
                  <c:v>0</c:v>
                </c:pt>
                <c:pt idx="2">
                  <c:v>141</c:v>
                </c:pt>
                <c:pt idx="3">
                  <c:v>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062-497D-A5BC-7B708820A89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gapWidth val="65"/>
        <c:splitType val="pos"/>
        <c:splitPos val="2"/>
        <c:secondPieSize val="80"/>
        <c:serLines/>
      </c:ofPieChart>
    </c:plotArea>
    <c:legend>
      <c:legendPos val="b"/>
      <c:layout>
        <c:manualLayout>
          <c:xMode val="edge"/>
          <c:yMode val="edge"/>
          <c:x val="0"/>
          <c:y val="0.86602589230127469"/>
          <c:w val="1"/>
          <c:h val="0.11400777272126997"/>
        </c:manualLayout>
      </c:layout>
      <c:overlay val="0"/>
      <c:txPr>
        <a:bodyPr/>
        <a:lstStyle/>
        <a:p>
          <a:pPr>
            <a:defRPr sz="1200"/>
          </a:pPr>
          <a:endParaRPr lang="zh-TW"/>
        </a:p>
      </c:txPr>
    </c:legend>
    <c:plotVisOnly val="1"/>
    <c:dispBlanksAs val="gap"/>
    <c:showDLblsOverMax val="0"/>
  </c:chart>
  <c:spPr>
    <a:solidFill>
      <a:schemeClr val="bg2"/>
    </a:solidFill>
    <a:ln w="12700">
      <a:solidFill>
        <a:schemeClr val="tx1"/>
      </a:solidFill>
    </a:ln>
  </c:spPr>
  <c:txPr>
    <a:bodyPr/>
    <a:lstStyle/>
    <a:p>
      <a:pPr>
        <a:defRPr sz="1800">
          <a:latin typeface="標楷體" pitchFamily="65" charset="-120"/>
          <a:ea typeface="標楷體" pitchFamily="65" charset="-120"/>
        </a:defRPr>
      </a:pPr>
      <a:endParaRPr lang="zh-TW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6F1287-66D7-4698-B253-22924E5F8EAD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7F53482B-87DB-4BF7-A8B0-F832DE1DC561}">
      <dgm:prSet phldrT="[文字]"/>
      <dgm:spPr/>
      <dgm:t>
        <a:bodyPr/>
        <a:lstStyle/>
        <a:p>
          <a:r>
            <a:rPr lang="zh-TW" altLang="en-US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確定內部架構</a:t>
          </a:r>
          <a:endParaRPr lang="zh-TW" altLang="en-US" dirty="0">
            <a:solidFill>
              <a:srgbClr val="00B050"/>
            </a:solidFill>
          </a:endParaRPr>
        </a:p>
      </dgm:t>
    </dgm:pt>
    <dgm:pt modelId="{2566AB8D-28E3-4D32-AA19-9F5293FEB4D6}" type="parTrans" cxnId="{488F4A0B-E1BB-4B08-9B2E-0AC319C61255}">
      <dgm:prSet/>
      <dgm:spPr/>
      <dgm:t>
        <a:bodyPr/>
        <a:lstStyle/>
        <a:p>
          <a:endParaRPr lang="zh-TW" altLang="en-US"/>
        </a:p>
      </dgm:t>
    </dgm:pt>
    <dgm:pt modelId="{BE43B9F1-FF2B-467D-8625-7BF00993EBC9}" type="sibTrans" cxnId="{488F4A0B-E1BB-4B08-9B2E-0AC319C61255}">
      <dgm:prSet/>
      <dgm:spPr/>
      <dgm:t>
        <a:bodyPr/>
        <a:lstStyle/>
        <a:p>
          <a:endParaRPr lang="zh-TW" altLang="en-US"/>
        </a:p>
      </dgm:t>
    </dgm:pt>
    <dgm:pt modelId="{4520984E-ABED-4574-9064-100A32703250}">
      <dgm:prSet phldrT="[文字]" custT="1"/>
      <dgm:spPr/>
      <dgm:t>
        <a:bodyPr/>
        <a:lstStyle/>
        <a:p>
          <a:r>
            <a:rPr lang="zh-TW" altLang="en-US" sz="1200" b="1" dirty="0"/>
            <a:t>內部有幾台認證伺服器</a:t>
          </a:r>
        </a:p>
      </dgm:t>
    </dgm:pt>
    <dgm:pt modelId="{E8DE2123-A5D2-4707-9B7D-8A79A04E6E1B}" type="parTrans" cxnId="{E46D8499-6914-455D-AC26-EB35F511A78C}">
      <dgm:prSet/>
      <dgm:spPr/>
      <dgm:t>
        <a:bodyPr/>
        <a:lstStyle/>
        <a:p>
          <a:endParaRPr lang="zh-TW" altLang="en-US"/>
        </a:p>
      </dgm:t>
    </dgm:pt>
    <dgm:pt modelId="{F3920387-5711-4898-B506-4A6E697710B4}" type="sibTrans" cxnId="{E46D8499-6914-455D-AC26-EB35F511A78C}">
      <dgm:prSet/>
      <dgm:spPr/>
      <dgm:t>
        <a:bodyPr/>
        <a:lstStyle/>
        <a:p>
          <a:endParaRPr lang="zh-TW" altLang="en-US"/>
        </a:p>
      </dgm:t>
    </dgm:pt>
    <dgm:pt modelId="{F6F78CDF-A6E5-4313-974E-E36C3F3314A0}">
      <dgm:prSet phldrT="[文字]"/>
      <dgm:spPr/>
      <dgm:t>
        <a:bodyPr/>
        <a:lstStyle/>
        <a:p>
          <a:r>
            <a: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確定帳號驗證系統類型</a:t>
          </a:r>
          <a:endParaRPr lang="en-US" altLang="zh-TW" b="1" dirty="0">
            <a:solidFill>
              <a:srgbClr val="7030A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D9A527D-074E-4836-B157-92E69D301814}" type="parTrans" cxnId="{F8B85096-8039-4AE2-A68A-8C264B61B0DC}">
      <dgm:prSet/>
      <dgm:spPr/>
      <dgm:t>
        <a:bodyPr/>
        <a:lstStyle/>
        <a:p>
          <a:endParaRPr lang="zh-TW" altLang="en-US"/>
        </a:p>
      </dgm:t>
    </dgm:pt>
    <dgm:pt modelId="{33D60A2B-422A-49EF-9ABE-EDDA9D378044}" type="sibTrans" cxnId="{F8B85096-8039-4AE2-A68A-8C264B61B0DC}">
      <dgm:prSet/>
      <dgm:spPr/>
      <dgm:t>
        <a:bodyPr/>
        <a:lstStyle/>
        <a:p>
          <a:endParaRPr lang="zh-TW" altLang="en-US"/>
        </a:p>
      </dgm:t>
    </dgm:pt>
    <dgm:pt modelId="{1FF5ADEB-CF39-4D7D-8DBE-AFAE2AE76562}">
      <dgm:prSet phldrT="[文字]"/>
      <dgm:spPr/>
      <dgm:t>
        <a:bodyPr/>
        <a:lstStyle/>
        <a:p>
          <a:r>
            <a:rPr lang="en-US" altLang="en-US" dirty="0"/>
            <a:t>Mail Server</a:t>
          </a:r>
          <a:endParaRPr lang="zh-TW" altLang="en-US" dirty="0"/>
        </a:p>
      </dgm:t>
    </dgm:pt>
    <dgm:pt modelId="{3A34EC17-A469-4199-B43E-10F1D6B8BC6D}" type="parTrans" cxnId="{D1DF8855-E422-469B-81A3-B23E91C8AC48}">
      <dgm:prSet/>
      <dgm:spPr/>
      <dgm:t>
        <a:bodyPr/>
        <a:lstStyle/>
        <a:p>
          <a:endParaRPr lang="zh-TW" altLang="en-US"/>
        </a:p>
      </dgm:t>
    </dgm:pt>
    <dgm:pt modelId="{133F16CA-D384-49B0-A808-2CE15A13A6DE}" type="sibTrans" cxnId="{D1DF8855-E422-469B-81A3-B23E91C8AC48}">
      <dgm:prSet/>
      <dgm:spPr/>
      <dgm:t>
        <a:bodyPr/>
        <a:lstStyle/>
        <a:p>
          <a:endParaRPr lang="zh-TW" altLang="en-US"/>
        </a:p>
      </dgm:t>
    </dgm:pt>
    <dgm:pt modelId="{8EB7FCD6-564A-4CD2-BD73-0E22BF494AF4}">
      <dgm:prSet custT="1"/>
      <dgm:spPr/>
      <dgm:t>
        <a:bodyPr/>
        <a:lstStyle/>
        <a:p>
          <a:r>
            <a:rPr lang="zh-TW" altLang="en-US" sz="1100" dirty="0"/>
            <a:t>網路原則伺服器</a:t>
          </a:r>
          <a:r>
            <a:rPr lang="en-US" altLang="en-US" sz="1100" dirty="0"/>
            <a:t>(NPS)</a:t>
          </a:r>
          <a:endParaRPr lang="zh-TW" altLang="en-US" sz="1100" dirty="0"/>
        </a:p>
      </dgm:t>
    </dgm:pt>
    <dgm:pt modelId="{322A099C-8B34-4E60-858E-52566BAD4A5D}" type="parTrans" cxnId="{0414DFE8-B16B-490C-B037-D902857659B5}">
      <dgm:prSet/>
      <dgm:spPr/>
      <dgm:t>
        <a:bodyPr/>
        <a:lstStyle/>
        <a:p>
          <a:endParaRPr lang="zh-TW" altLang="en-US"/>
        </a:p>
      </dgm:t>
    </dgm:pt>
    <dgm:pt modelId="{CDE81143-F3B1-4F51-A7F3-CB79089E29D9}" type="sibTrans" cxnId="{0414DFE8-B16B-490C-B037-D902857659B5}">
      <dgm:prSet/>
      <dgm:spPr/>
      <dgm:t>
        <a:bodyPr/>
        <a:lstStyle/>
        <a:p>
          <a:endParaRPr lang="zh-TW" altLang="en-US"/>
        </a:p>
      </dgm:t>
    </dgm:pt>
    <dgm:pt modelId="{32BE059B-6950-423E-AC3D-A5DD6070534F}">
      <dgm:prSet custT="1"/>
      <dgm:spPr/>
      <dgm:t>
        <a:bodyPr/>
        <a:lstStyle/>
        <a:p>
          <a:r>
            <a:rPr lang="en-US" altLang="en-US" sz="1100" dirty="0"/>
            <a:t>FreeRadius</a:t>
          </a:r>
          <a:endParaRPr lang="zh-TW" altLang="en-US" sz="1100" dirty="0"/>
        </a:p>
      </dgm:t>
    </dgm:pt>
    <dgm:pt modelId="{708841D5-74F3-4212-96EA-482980423391}" type="parTrans" cxnId="{BA262D45-C96B-4355-BC01-767E47CCAF90}">
      <dgm:prSet/>
      <dgm:spPr/>
      <dgm:t>
        <a:bodyPr/>
        <a:lstStyle/>
        <a:p>
          <a:endParaRPr lang="zh-TW" altLang="en-US"/>
        </a:p>
      </dgm:t>
    </dgm:pt>
    <dgm:pt modelId="{1EDB88B9-81AE-41EB-B610-6478A1D0D539}" type="sibTrans" cxnId="{BA262D45-C96B-4355-BC01-767E47CCAF90}">
      <dgm:prSet/>
      <dgm:spPr/>
      <dgm:t>
        <a:bodyPr/>
        <a:lstStyle/>
        <a:p>
          <a:endParaRPr lang="zh-TW" altLang="en-US"/>
        </a:p>
      </dgm:t>
    </dgm:pt>
    <dgm:pt modelId="{740AE965-9F03-4351-B826-42562FFF3CB3}">
      <dgm:prSet custT="1"/>
      <dgm:spPr/>
      <dgm:t>
        <a:bodyPr/>
        <a:lstStyle/>
        <a:p>
          <a:r>
            <a:rPr lang="en-US" altLang="en-US" sz="1100" dirty="0"/>
            <a:t>pfSense</a:t>
          </a:r>
          <a:endParaRPr lang="zh-TW" altLang="en-US" sz="1100" dirty="0"/>
        </a:p>
      </dgm:t>
    </dgm:pt>
    <dgm:pt modelId="{E650A61A-1964-4124-BDCA-00A6B06BA29D}" type="parTrans" cxnId="{907460E6-18CB-4586-B6E5-C5B5BAE9B429}">
      <dgm:prSet/>
      <dgm:spPr/>
      <dgm:t>
        <a:bodyPr/>
        <a:lstStyle/>
        <a:p>
          <a:endParaRPr lang="zh-TW" altLang="en-US"/>
        </a:p>
      </dgm:t>
    </dgm:pt>
    <dgm:pt modelId="{1D3E6EBA-357A-4F53-882B-E01861D1E61B}" type="sibTrans" cxnId="{907460E6-18CB-4586-B6E5-C5B5BAE9B429}">
      <dgm:prSet/>
      <dgm:spPr/>
      <dgm:t>
        <a:bodyPr/>
        <a:lstStyle/>
        <a:p>
          <a:endParaRPr lang="zh-TW" altLang="en-US"/>
        </a:p>
      </dgm:t>
    </dgm:pt>
    <dgm:pt modelId="{F8BE51DD-5F23-4892-B528-CF60DA5D55FA}">
      <dgm:prSet custT="1"/>
      <dgm:spPr/>
      <dgm:t>
        <a:bodyPr/>
        <a:lstStyle/>
        <a:p>
          <a:r>
            <a:rPr lang="zh-TW" altLang="en-US" sz="1200" b="1" dirty="0"/>
            <a:t>客製化驗證伺服器</a:t>
          </a:r>
        </a:p>
      </dgm:t>
    </dgm:pt>
    <dgm:pt modelId="{05B20D82-916B-4C75-B1D8-71E1B859C813}" type="parTrans" cxnId="{F8F3F637-D2B3-4E3E-A2CD-C08DDDFA99B9}">
      <dgm:prSet/>
      <dgm:spPr/>
      <dgm:t>
        <a:bodyPr/>
        <a:lstStyle/>
        <a:p>
          <a:endParaRPr lang="zh-TW" altLang="en-US"/>
        </a:p>
      </dgm:t>
    </dgm:pt>
    <dgm:pt modelId="{10E344AC-4F87-4ECE-8CFF-8C2C088A5512}" type="sibTrans" cxnId="{F8F3F637-D2B3-4E3E-A2CD-C08DDDFA99B9}">
      <dgm:prSet/>
      <dgm:spPr/>
      <dgm:t>
        <a:bodyPr/>
        <a:lstStyle/>
        <a:p>
          <a:endParaRPr lang="zh-TW" altLang="en-US"/>
        </a:p>
      </dgm:t>
    </dgm:pt>
    <dgm:pt modelId="{2679379B-09BF-47E3-A029-A6C371463937}">
      <dgm:prSet phldrT="[文字]" custT="1"/>
      <dgm:spPr/>
      <dgm:t>
        <a:bodyPr/>
        <a:lstStyle/>
        <a:p>
          <a:r>
            <a:rPr lang="en-US" altLang="en-US" sz="1200" b="1" dirty="0"/>
            <a:t>Windows Server</a:t>
          </a:r>
          <a:endParaRPr lang="zh-TW" altLang="en-US" sz="1200" b="1" dirty="0"/>
        </a:p>
      </dgm:t>
    </dgm:pt>
    <dgm:pt modelId="{0B9C4407-08DD-4B0C-9A83-52E7186BFFDB}" type="parTrans" cxnId="{C41E0DCC-853B-41C1-80CF-81F377286F5C}">
      <dgm:prSet/>
      <dgm:spPr/>
      <dgm:t>
        <a:bodyPr/>
        <a:lstStyle/>
        <a:p>
          <a:endParaRPr lang="zh-TW" altLang="en-US"/>
        </a:p>
      </dgm:t>
    </dgm:pt>
    <dgm:pt modelId="{2C959030-DED4-4D5F-AA97-74D798BBE92B}" type="sibTrans" cxnId="{C41E0DCC-853B-41C1-80CF-81F377286F5C}">
      <dgm:prSet/>
      <dgm:spPr/>
      <dgm:t>
        <a:bodyPr/>
        <a:lstStyle/>
        <a:p>
          <a:endParaRPr lang="zh-TW" altLang="en-US"/>
        </a:p>
      </dgm:t>
    </dgm:pt>
    <dgm:pt modelId="{1CEBAC09-A9B2-4D9B-902E-9C85D384B58F}">
      <dgm:prSet custT="1"/>
      <dgm:spPr/>
      <dgm:t>
        <a:bodyPr/>
        <a:lstStyle/>
        <a:p>
          <a:r>
            <a:rPr lang="en-US" altLang="en-US" sz="1200" b="1" dirty="0"/>
            <a:t>Linux Server</a:t>
          </a:r>
          <a:endParaRPr lang="zh-TW" altLang="en-US" sz="1200" b="1" dirty="0"/>
        </a:p>
      </dgm:t>
    </dgm:pt>
    <dgm:pt modelId="{80842F8A-8EAD-4C93-A4E6-AB9DCCE8F457}" type="sibTrans" cxnId="{05AF84F8-A666-4E1C-BE03-FCA203841D46}">
      <dgm:prSet/>
      <dgm:spPr/>
      <dgm:t>
        <a:bodyPr/>
        <a:lstStyle/>
        <a:p>
          <a:endParaRPr lang="zh-TW" altLang="en-US"/>
        </a:p>
      </dgm:t>
    </dgm:pt>
    <dgm:pt modelId="{933C564D-F63B-400A-8B87-D8C36B082E18}" type="parTrans" cxnId="{05AF84F8-A666-4E1C-BE03-FCA203841D46}">
      <dgm:prSet/>
      <dgm:spPr/>
      <dgm:t>
        <a:bodyPr/>
        <a:lstStyle/>
        <a:p>
          <a:endParaRPr lang="zh-TW" altLang="en-US"/>
        </a:p>
      </dgm:t>
    </dgm:pt>
    <dgm:pt modelId="{1330088B-BA91-4D5A-840D-3E866879B104}">
      <dgm:prSet/>
      <dgm:spPr/>
      <dgm:t>
        <a:bodyPr/>
        <a:lstStyle/>
        <a:p>
          <a:r>
            <a:rPr lang="en-US" altLang="en-US" dirty="0"/>
            <a:t>Ldap</a:t>
          </a:r>
          <a:endParaRPr lang="zh-TW" altLang="en-US" dirty="0"/>
        </a:p>
      </dgm:t>
    </dgm:pt>
    <dgm:pt modelId="{2EF15F2D-CD76-4AA7-A61A-0D9347A9571F}" type="parTrans" cxnId="{A7C16436-9243-4EE2-B06F-BA5E9F75AB2E}">
      <dgm:prSet/>
      <dgm:spPr/>
      <dgm:t>
        <a:bodyPr/>
        <a:lstStyle/>
        <a:p>
          <a:endParaRPr lang="zh-TW" altLang="en-US"/>
        </a:p>
      </dgm:t>
    </dgm:pt>
    <dgm:pt modelId="{CED61670-8342-44EA-A047-27007C8CA186}" type="sibTrans" cxnId="{A7C16436-9243-4EE2-B06F-BA5E9F75AB2E}">
      <dgm:prSet/>
      <dgm:spPr/>
      <dgm:t>
        <a:bodyPr/>
        <a:lstStyle/>
        <a:p>
          <a:endParaRPr lang="zh-TW" altLang="en-US"/>
        </a:p>
      </dgm:t>
    </dgm:pt>
    <dgm:pt modelId="{D5947D36-5D69-4BE2-BB55-701192402D6C}">
      <dgm:prSet/>
      <dgm:spPr/>
      <dgm:t>
        <a:bodyPr/>
        <a:lstStyle/>
        <a:p>
          <a:r>
            <a:rPr lang="en-US" altLang="en-US" dirty="0"/>
            <a:t>G-Siute(Google Auth)</a:t>
          </a:r>
          <a:endParaRPr lang="zh-TW" altLang="en-US" dirty="0"/>
        </a:p>
      </dgm:t>
    </dgm:pt>
    <dgm:pt modelId="{0322C7D6-AC78-4DB6-9EFF-26B75FFD2388}" type="parTrans" cxnId="{F9436E18-186B-42B2-AE23-91E3A2C76C52}">
      <dgm:prSet/>
      <dgm:spPr/>
      <dgm:t>
        <a:bodyPr/>
        <a:lstStyle/>
        <a:p>
          <a:endParaRPr lang="zh-TW" altLang="en-US"/>
        </a:p>
      </dgm:t>
    </dgm:pt>
    <dgm:pt modelId="{7740534D-4494-409A-A1A7-5C2365631A6D}" type="sibTrans" cxnId="{F9436E18-186B-42B2-AE23-91E3A2C76C52}">
      <dgm:prSet/>
      <dgm:spPr/>
      <dgm:t>
        <a:bodyPr/>
        <a:lstStyle/>
        <a:p>
          <a:endParaRPr lang="zh-TW" altLang="en-US"/>
        </a:p>
      </dgm:t>
    </dgm:pt>
    <dgm:pt modelId="{D7FEBEDB-9425-4F1F-B53C-E6C39AA722E0}">
      <dgm:prSet/>
      <dgm:spPr/>
      <dgm:t>
        <a:bodyPr/>
        <a:lstStyle/>
        <a:p>
          <a:r>
            <a:rPr lang="en-US" altLang="en-US" dirty="0"/>
            <a:t>Unix</a:t>
          </a:r>
          <a:endParaRPr lang="zh-TW" altLang="en-US" dirty="0"/>
        </a:p>
      </dgm:t>
    </dgm:pt>
    <dgm:pt modelId="{FB777F09-EDCB-435D-8044-8A27B4840D40}" type="parTrans" cxnId="{8136197E-58C4-4E17-BE7C-0576370284F6}">
      <dgm:prSet/>
      <dgm:spPr/>
      <dgm:t>
        <a:bodyPr/>
        <a:lstStyle/>
        <a:p>
          <a:endParaRPr lang="zh-TW" altLang="en-US"/>
        </a:p>
      </dgm:t>
    </dgm:pt>
    <dgm:pt modelId="{63570285-713A-4220-85CC-8694B17F52DC}" type="sibTrans" cxnId="{8136197E-58C4-4E17-BE7C-0576370284F6}">
      <dgm:prSet/>
      <dgm:spPr/>
      <dgm:t>
        <a:bodyPr/>
        <a:lstStyle/>
        <a:p>
          <a:endParaRPr lang="zh-TW" altLang="en-US"/>
        </a:p>
      </dgm:t>
    </dgm:pt>
    <dgm:pt modelId="{18BD4BC5-A04B-423B-8BF3-44BB912B47A1}">
      <dgm:prSet/>
      <dgm:spPr/>
      <dgm:t>
        <a:bodyPr/>
        <a:lstStyle/>
        <a:p>
          <a:r>
            <a:rPr lang="en-US" altLang="en-US" dirty="0"/>
            <a:t>Office365</a:t>
          </a:r>
          <a:endParaRPr lang="zh-TW" altLang="en-US" dirty="0"/>
        </a:p>
      </dgm:t>
    </dgm:pt>
    <dgm:pt modelId="{E75D9F24-6554-413A-A6F5-9B198A799585}" type="parTrans" cxnId="{D1A358DB-1952-47ED-9FA7-60C55ABBFDAA}">
      <dgm:prSet/>
      <dgm:spPr/>
      <dgm:t>
        <a:bodyPr/>
        <a:lstStyle/>
        <a:p>
          <a:endParaRPr lang="zh-TW" altLang="en-US"/>
        </a:p>
      </dgm:t>
    </dgm:pt>
    <dgm:pt modelId="{0ED82E42-43AD-440C-8C39-EC365991A826}" type="sibTrans" cxnId="{D1A358DB-1952-47ED-9FA7-60C55ABBFDAA}">
      <dgm:prSet/>
      <dgm:spPr/>
      <dgm:t>
        <a:bodyPr/>
        <a:lstStyle/>
        <a:p>
          <a:endParaRPr lang="zh-TW" altLang="en-US"/>
        </a:p>
      </dgm:t>
    </dgm:pt>
    <dgm:pt modelId="{CAA3C04F-BAFB-473B-AD52-6EC58779B9D8}">
      <dgm:prSet/>
      <dgm:spPr/>
      <dgm:t>
        <a:bodyPr/>
        <a:lstStyle/>
        <a:p>
          <a:r>
            <a:rPr lang="en-US" altLang="en-US" dirty="0"/>
            <a:t>Active Directory</a:t>
          </a:r>
          <a:endParaRPr lang="zh-TW" altLang="en-US" dirty="0"/>
        </a:p>
      </dgm:t>
    </dgm:pt>
    <dgm:pt modelId="{83ED9167-EBA7-4864-A424-74958847E3B0}" type="parTrans" cxnId="{CED65C3C-E996-404F-87B7-ACFF8040D7E8}">
      <dgm:prSet/>
      <dgm:spPr/>
      <dgm:t>
        <a:bodyPr/>
        <a:lstStyle/>
        <a:p>
          <a:endParaRPr lang="zh-TW" altLang="en-US"/>
        </a:p>
      </dgm:t>
    </dgm:pt>
    <dgm:pt modelId="{F9919012-E207-4673-AA31-DC363875FC62}" type="sibTrans" cxnId="{CED65C3C-E996-404F-87B7-ACFF8040D7E8}">
      <dgm:prSet/>
      <dgm:spPr/>
      <dgm:t>
        <a:bodyPr/>
        <a:lstStyle/>
        <a:p>
          <a:endParaRPr lang="zh-TW" altLang="en-US"/>
        </a:p>
      </dgm:t>
    </dgm:pt>
    <dgm:pt modelId="{0DC97C12-941D-4053-8C2A-815D862022B0}">
      <dgm:prSet/>
      <dgm:spPr/>
      <dgm:t>
        <a:bodyPr/>
        <a:lstStyle/>
        <a:p>
          <a:r>
            <a:rPr lang="zh-TW" altLang="en-US" dirty="0"/>
            <a:t>教育部教育雲帳號</a:t>
          </a:r>
        </a:p>
      </dgm:t>
    </dgm:pt>
    <dgm:pt modelId="{6EEC7AFE-BB7C-47E8-8DAB-74B09DF6BB70}" type="parTrans" cxnId="{EF7A00F6-4E03-4538-B137-D61190BE8909}">
      <dgm:prSet/>
      <dgm:spPr/>
      <dgm:t>
        <a:bodyPr/>
        <a:lstStyle/>
        <a:p>
          <a:endParaRPr lang="zh-TW" altLang="en-US"/>
        </a:p>
      </dgm:t>
    </dgm:pt>
    <dgm:pt modelId="{F5DB81EC-E146-4777-8B5B-9B9F1F463F6D}" type="sibTrans" cxnId="{EF7A00F6-4E03-4538-B137-D61190BE8909}">
      <dgm:prSet/>
      <dgm:spPr/>
      <dgm:t>
        <a:bodyPr/>
        <a:lstStyle/>
        <a:p>
          <a:endParaRPr lang="zh-TW" altLang="en-US"/>
        </a:p>
      </dgm:t>
    </dgm:pt>
    <dgm:pt modelId="{C8AED464-BA50-4167-8BDB-656AFEE62E71}">
      <dgm:prSet/>
      <dgm:spPr/>
      <dgm:t>
        <a:bodyPr/>
        <a:lstStyle/>
        <a:p>
          <a:r>
            <a: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確定帳號加密方式類型</a:t>
          </a:r>
        </a:p>
      </dgm:t>
    </dgm:pt>
    <dgm:pt modelId="{88B88AD1-D995-472D-A6CF-E88CB1469052}" type="parTrans" cxnId="{B154FDF3-7177-467B-85E4-BB1B2647E50C}">
      <dgm:prSet/>
      <dgm:spPr/>
      <dgm:t>
        <a:bodyPr/>
        <a:lstStyle/>
        <a:p>
          <a:endParaRPr lang="zh-TW" altLang="en-US"/>
        </a:p>
      </dgm:t>
    </dgm:pt>
    <dgm:pt modelId="{49D15948-B079-4343-960F-BFDB15D451A3}" type="sibTrans" cxnId="{B154FDF3-7177-467B-85E4-BB1B2647E50C}">
      <dgm:prSet/>
      <dgm:spPr/>
      <dgm:t>
        <a:bodyPr/>
        <a:lstStyle/>
        <a:p>
          <a:endParaRPr lang="zh-TW" altLang="en-US"/>
        </a:p>
      </dgm:t>
    </dgm:pt>
    <dgm:pt modelId="{72433FDA-873B-4A2B-A04E-6E7005AD058E}">
      <dgm:prSet/>
      <dgm:spPr/>
      <dgm:t>
        <a:bodyPr/>
        <a:lstStyle/>
        <a:p>
          <a:r>
            <a:rPr lang="en-US" altLang="zh-TW" dirty="0"/>
            <a:t>MD5</a:t>
          </a:r>
          <a:endParaRPr lang="zh-TW" altLang="en-US" dirty="0"/>
        </a:p>
      </dgm:t>
    </dgm:pt>
    <dgm:pt modelId="{C52DFE55-755D-46B0-80DB-9B299D93078B}" type="parTrans" cxnId="{72EBC275-F405-46AB-9F88-0F0145481BC3}">
      <dgm:prSet/>
      <dgm:spPr/>
      <dgm:t>
        <a:bodyPr/>
        <a:lstStyle/>
        <a:p>
          <a:endParaRPr lang="zh-TW" altLang="en-US"/>
        </a:p>
      </dgm:t>
    </dgm:pt>
    <dgm:pt modelId="{6BF6A5FA-4E99-4ED8-A871-8F4D9BA9AD4D}" type="sibTrans" cxnId="{72EBC275-F405-46AB-9F88-0F0145481BC3}">
      <dgm:prSet/>
      <dgm:spPr/>
      <dgm:t>
        <a:bodyPr/>
        <a:lstStyle/>
        <a:p>
          <a:endParaRPr lang="zh-TW" altLang="en-US"/>
        </a:p>
      </dgm:t>
    </dgm:pt>
    <dgm:pt modelId="{034B299D-FEF8-42B8-92A7-2C5C084A525F}">
      <dgm:prSet/>
      <dgm:spPr/>
      <dgm:t>
        <a:bodyPr/>
        <a:lstStyle/>
        <a:p>
          <a:r>
            <a:rPr lang="en-US" altLang="en-US" dirty="0"/>
            <a:t>Crypt</a:t>
          </a:r>
          <a:endParaRPr lang="zh-TW" altLang="en-US" dirty="0"/>
        </a:p>
      </dgm:t>
    </dgm:pt>
    <dgm:pt modelId="{587DD9F9-6645-471F-8744-4FF720431D2F}" type="parTrans" cxnId="{7317A28D-BDED-4DD7-851C-9E9B0609E1C5}">
      <dgm:prSet/>
      <dgm:spPr/>
      <dgm:t>
        <a:bodyPr/>
        <a:lstStyle/>
        <a:p>
          <a:endParaRPr lang="zh-TW" altLang="en-US"/>
        </a:p>
      </dgm:t>
    </dgm:pt>
    <dgm:pt modelId="{65615493-8713-4749-B31A-35400DD129FA}" type="sibTrans" cxnId="{7317A28D-BDED-4DD7-851C-9E9B0609E1C5}">
      <dgm:prSet/>
      <dgm:spPr/>
      <dgm:t>
        <a:bodyPr/>
        <a:lstStyle/>
        <a:p>
          <a:endParaRPr lang="zh-TW" altLang="en-US"/>
        </a:p>
      </dgm:t>
    </dgm:pt>
    <dgm:pt modelId="{8951AE0C-3EE0-49C8-A924-B635202104C0}">
      <dgm:prSet/>
      <dgm:spPr/>
      <dgm:t>
        <a:bodyPr/>
        <a:lstStyle/>
        <a:p>
          <a:r>
            <a:rPr lang="en-US" b="0" i="0" dirty="0"/>
            <a:t>SHA1</a:t>
          </a:r>
          <a:endParaRPr lang="zh-TW" altLang="en-US" dirty="0"/>
        </a:p>
      </dgm:t>
    </dgm:pt>
    <dgm:pt modelId="{192BD506-E087-4391-842D-A2C4A060FFA9}" type="parTrans" cxnId="{E22E0EF1-6E34-4CE2-B32D-D4554A15A617}">
      <dgm:prSet/>
      <dgm:spPr/>
      <dgm:t>
        <a:bodyPr/>
        <a:lstStyle/>
        <a:p>
          <a:endParaRPr lang="zh-TW" altLang="en-US"/>
        </a:p>
      </dgm:t>
    </dgm:pt>
    <dgm:pt modelId="{34E65B51-BD25-4821-9D08-7F98728D96B6}" type="sibTrans" cxnId="{E22E0EF1-6E34-4CE2-B32D-D4554A15A617}">
      <dgm:prSet/>
      <dgm:spPr/>
      <dgm:t>
        <a:bodyPr/>
        <a:lstStyle/>
        <a:p>
          <a:endParaRPr lang="zh-TW" altLang="en-US"/>
        </a:p>
      </dgm:t>
    </dgm:pt>
    <dgm:pt modelId="{84760F31-C845-4AA5-9FAC-CF7E00079632}" type="pres">
      <dgm:prSet presAssocID="{BC6F1287-66D7-4698-B253-22924E5F8EA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E6407AA-DA80-4BFC-9B27-365A12583920}" type="pres">
      <dgm:prSet presAssocID="{7F53482B-87DB-4BF7-A8B0-F832DE1DC561}" presName="parentLin" presStyleCnt="0"/>
      <dgm:spPr/>
    </dgm:pt>
    <dgm:pt modelId="{A72916CF-EEED-447A-9A82-F3C316B0EECA}" type="pres">
      <dgm:prSet presAssocID="{7F53482B-87DB-4BF7-A8B0-F832DE1DC561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D740241A-A12B-4820-81EF-C82FE15D90FD}" type="pres">
      <dgm:prSet presAssocID="{7F53482B-87DB-4BF7-A8B0-F832DE1DC56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12DF14-F3EF-4AE2-B4C6-CF2FDC7E48F1}" type="pres">
      <dgm:prSet presAssocID="{7F53482B-87DB-4BF7-A8B0-F832DE1DC561}" presName="negativeSpace" presStyleCnt="0"/>
      <dgm:spPr/>
    </dgm:pt>
    <dgm:pt modelId="{00EDC76D-C0AD-4ECE-B0DE-9DF43D2EF45A}" type="pres">
      <dgm:prSet presAssocID="{7F53482B-87DB-4BF7-A8B0-F832DE1DC56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195246-AB4C-4550-A116-22A47E2142D7}" type="pres">
      <dgm:prSet presAssocID="{BE43B9F1-FF2B-467D-8625-7BF00993EBC9}" presName="spaceBetweenRectangles" presStyleCnt="0"/>
      <dgm:spPr/>
    </dgm:pt>
    <dgm:pt modelId="{4232B9D7-B539-45D5-88AB-0C5EC53F0022}" type="pres">
      <dgm:prSet presAssocID="{F6F78CDF-A6E5-4313-974E-E36C3F3314A0}" presName="parentLin" presStyleCnt="0"/>
      <dgm:spPr/>
    </dgm:pt>
    <dgm:pt modelId="{76AAB793-06C1-4AB3-AF84-C7A2222D10A4}" type="pres">
      <dgm:prSet presAssocID="{F6F78CDF-A6E5-4313-974E-E36C3F3314A0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4DD62DE8-E67A-4D8D-B119-E68CBFA3F73B}" type="pres">
      <dgm:prSet presAssocID="{F6F78CDF-A6E5-4313-974E-E36C3F3314A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B0D9D2-DD81-4D00-91F4-E966F2759675}" type="pres">
      <dgm:prSet presAssocID="{F6F78CDF-A6E5-4313-974E-E36C3F3314A0}" presName="negativeSpace" presStyleCnt="0"/>
      <dgm:spPr/>
    </dgm:pt>
    <dgm:pt modelId="{4B702641-1264-48D9-AEE5-6307430FE424}" type="pres">
      <dgm:prSet presAssocID="{F6F78CDF-A6E5-4313-974E-E36C3F3314A0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B7BD88-9EC4-4BAD-8405-09D71EDC8DD9}" type="pres">
      <dgm:prSet presAssocID="{33D60A2B-422A-49EF-9ABE-EDDA9D378044}" presName="spaceBetweenRectangles" presStyleCnt="0"/>
      <dgm:spPr/>
    </dgm:pt>
    <dgm:pt modelId="{C79DC34C-3AF9-49A4-90AF-2D83E0A56D8C}" type="pres">
      <dgm:prSet presAssocID="{C8AED464-BA50-4167-8BDB-656AFEE62E71}" presName="parentLin" presStyleCnt="0"/>
      <dgm:spPr/>
    </dgm:pt>
    <dgm:pt modelId="{8C9434CD-DF56-4568-8102-6209D7D48BA7}" type="pres">
      <dgm:prSet presAssocID="{C8AED464-BA50-4167-8BDB-656AFEE62E71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AC1E1565-94D6-4A81-800B-21D6BAFA9FA1}" type="pres">
      <dgm:prSet presAssocID="{C8AED464-BA50-4167-8BDB-656AFEE62E7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AD5452-3E12-4CDF-B1EB-CB5AE7FFB118}" type="pres">
      <dgm:prSet presAssocID="{C8AED464-BA50-4167-8BDB-656AFEE62E71}" presName="negativeSpace" presStyleCnt="0"/>
      <dgm:spPr/>
    </dgm:pt>
    <dgm:pt modelId="{A262BE1F-54FD-4D61-A73E-64DF1BBAB5E2}" type="pres">
      <dgm:prSet presAssocID="{C8AED464-BA50-4167-8BDB-656AFEE62E71}" presName="childText" presStyleLbl="conFgAcc1" presStyleIdx="2" presStyleCnt="3" custLinFactNeighborX="-9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5ADC5DA-B0BE-4288-B672-0CF36C72A043}" type="presOf" srcId="{1FF5ADEB-CF39-4D7D-8DBE-AFAE2AE76562}" destId="{4B702641-1264-48D9-AEE5-6307430FE424}" srcOrd="0" destOrd="0" presId="urn:microsoft.com/office/officeart/2005/8/layout/list1"/>
    <dgm:cxn modelId="{D5A56113-6F3A-4EAC-8D8E-FA7E579A3188}" type="presOf" srcId="{D7FEBEDB-9425-4F1F-B53C-E6C39AA722E0}" destId="{4B702641-1264-48D9-AEE5-6307430FE424}" srcOrd="0" destOrd="3" presId="urn:microsoft.com/office/officeart/2005/8/layout/list1"/>
    <dgm:cxn modelId="{E22E0EF1-6E34-4CE2-B32D-D4554A15A617}" srcId="{C8AED464-BA50-4167-8BDB-656AFEE62E71}" destId="{8951AE0C-3EE0-49C8-A924-B635202104C0}" srcOrd="2" destOrd="0" parTransId="{192BD506-E087-4391-842D-A2C4A060FFA9}" sibTransId="{34E65B51-BD25-4821-9D08-7F98728D96B6}"/>
    <dgm:cxn modelId="{6898E462-FF6A-4ECA-B077-CBD2B6C7B98B}" type="presOf" srcId="{D5947D36-5D69-4BE2-BB55-701192402D6C}" destId="{4B702641-1264-48D9-AEE5-6307430FE424}" srcOrd="0" destOrd="2" presId="urn:microsoft.com/office/officeart/2005/8/layout/list1"/>
    <dgm:cxn modelId="{0414DFE8-B16B-490C-B037-D902857659B5}" srcId="{2679379B-09BF-47E3-A029-A6C371463937}" destId="{8EB7FCD6-564A-4CD2-BD73-0E22BF494AF4}" srcOrd="0" destOrd="0" parTransId="{322A099C-8B34-4E60-858E-52566BAD4A5D}" sibTransId="{CDE81143-F3B1-4F51-A7F3-CB79089E29D9}"/>
    <dgm:cxn modelId="{A26EF204-8CD3-47D3-980F-AB6D7C6D8BA8}" type="presOf" srcId="{2679379B-09BF-47E3-A029-A6C371463937}" destId="{00EDC76D-C0AD-4ECE-B0DE-9DF43D2EF45A}" srcOrd="0" destOrd="1" presId="urn:microsoft.com/office/officeart/2005/8/layout/list1"/>
    <dgm:cxn modelId="{6809C7CA-8B8D-44E6-BE76-76D852ED6DA4}" type="presOf" srcId="{F8BE51DD-5F23-4892-B528-CF60DA5D55FA}" destId="{00EDC76D-C0AD-4ECE-B0DE-9DF43D2EF45A}" srcOrd="0" destOrd="6" presId="urn:microsoft.com/office/officeart/2005/8/layout/list1"/>
    <dgm:cxn modelId="{F8F3F637-D2B3-4E3E-A2CD-C08DDDFA99B9}" srcId="{7F53482B-87DB-4BF7-A8B0-F832DE1DC561}" destId="{F8BE51DD-5F23-4892-B528-CF60DA5D55FA}" srcOrd="3" destOrd="0" parTransId="{05B20D82-916B-4C75-B1D8-71E1B859C813}" sibTransId="{10E344AC-4F87-4ECE-8CFF-8C2C088A5512}"/>
    <dgm:cxn modelId="{C41E0DCC-853B-41C1-80CF-81F377286F5C}" srcId="{7F53482B-87DB-4BF7-A8B0-F832DE1DC561}" destId="{2679379B-09BF-47E3-A029-A6C371463937}" srcOrd="1" destOrd="0" parTransId="{0B9C4407-08DD-4B0C-9A83-52E7186BFFDB}" sibTransId="{2C959030-DED4-4D5F-AA97-74D798BBE92B}"/>
    <dgm:cxn modelId="{B154FDF3-7177-467B-85E4-BB1B2647E50C}" srcId="{BC6F1287-66D7-4698-B253-22924E5F8EAD}" destId="{C8AED464-BA50-4167-8BDB-656AFEE62E71}" srcOrd="2" destOrd="0" parTransId="{88B88AD1-D995-472D-A6CF-E88CB1469052}" sibTransId="{49D15948-B079-4343-960F-BFDB15D451A3}"/>
    <dgm:cxn modelId="{2BF45D99-8769-4027-BCED-33A0BA214BE0}" type="presOf" srcId="{7F53482B-87DB-4BF7-A8B0-F832DE1DC561}" destId="{D740241A-A12B-4820-81EF-C82FE15D90FD}" srcOrd="1" destOrd="0" presId="urn:microsoft.com/office/officeart/2005/8/layout/list1"/>
    <dgm:cxn modelId="{F8B85096-8039-4AE2-A68A-8C264B61B0DC}" srcId="{BC6F1287-66D7-4698-B253-22924E5F8EAD}" destId="{F6F78CDF-A6E5-4313-974E-E36C3F3314A0}" srcOrd="1" destOrd="0" parTransId="{1D9A527D-074E-4836-B157-92E69D301814}" sibTransId="{33D60A2B-422A-49EF-9ABE-EDDA9D378044}"/>
    <dgm:cxn modelId="{C4CC76E8-BBF4-4977-8DE5-F15E27F2A64F}" type="presOf" srcId="{F6F78CDF-A6E5-4313-974E-E36C3F3314A0}" destId="{76AAB793-06C1-4AB3-AF84-C7A2222D10A4}" srcOrd="0" destOrd="0" presId="urn:microsoft.com/office/officeart/2005/8/layout/list1"/>
    <dgm:cxn modelId="{A7C16436-9243-4EE2-B06F-BA5E9F75AB2E}" srcId="{F6F78CDF-A6E5-4313-974E-E36C3F3314A0}" destId="{1330088B-BA91-4D5A-840D-3E866879B104}" srcOrd="1" destOrd="0" parTransId="{2EF15F2D-CD76-4AA7-A61A-0D9347A9571F}" sibTransId="{CED61670-8342-44EA-A047-27007C8CA186}"/>
    <dgm:cxn modelId="{05AF84F8-A666-4E1C-BE03-FCA203841D46}" srcId="{7F53482B-87DB-4BF7-A8B0-F832DE1DC561}" destId="{1CEBAC09-A9B2-4D9B-902E-9C85D384B58F}" srcOrd="2" destOrd="0" parTransId="{933C564D-F63B-400A-8B87-D8C36B082E18}" sibTransId="{80842F8A-8EAD-4C93-A4E6-AB9DCCE8F457}"/>
    <dgm:cxn modelId="{488F4A0B-E1BB-4B08-9B2E-0AC319C61255}" srcId="{BC6F1287-66D7-4698-B253-22924E5F8EAD}" destId="{7F53482B-87DB-4BF7-A8B0-F832DE1DC561}" srcOrd="0" destOrd="0" parTransId="{2566AB8D-28E3-4D32-AA19-9F5293FEB4D6}" sibTransId="{BE43B9F1-FF2B-467D-8625-7BF00993EBC9}"/>
    <dgm:cxn modelId="{CF8126A3-0C0E-4990-9E60-145F95327CC4}" type="presOf" srcId="{F6F78CDF-A6E5-4313-974E-E36C3F3314A0}" destId="{4DD62DE8-E67A-4D8D-B119-E68CBFA3F73B}" srcOrd="1" destOrd="0" presId="urn:microsoft.com/office/officeart/2005/8/layout/list1"/>
    <dgm:cxn modelId="{BA262D45-C96B-4355-BC01-767E47CCAF90}" srcId="{1CEBAC09-A9B2-4D9B-902E-9C85D384B58F}" destId="{32BE059B-6950-423E-AC3D-A5DD6070534F}" srcOrd="0" destOrd="0" parTransId="{708841D5-74F3-4212-96EA-482980423391}" sibTransId="{1EDB88B9-81AE-41EB-B610-6478A1D0D539}"/>
    <dgm:cxn modelId="{8136197E-58C4-4E17-BE7C-0576370284F6}" srcId="{F6F78CDF-A6E5-4313-974E-E36C3F3314A0}" destId="{D7FEBEDB-9425-4F1F-B53C-E6C39AA722E0}" srcOrd="3" destOrd="0" parTransId="{FB777F09-EDCB-435D-8044-8A27B4840D40}" sibTransId="{63570285-713A-4220-85CC-8694B17F52DC}"/>
    <dgm:cxn modelId="{72EBC275-F405-46AB-9F88-0F0145481BC3}" srcId="{C8AED464-BA50-4167-8BDB-656AFEE62E71}" destId="{72433FDA-873B-4A2B-A04E-6E7005AD058E}" srcOrd="0" destOrd="0" parTransId="{C52DFE55-755D-46B0-80DB-9B299D93078B}" sibTransId="{6BF6A5FA-4E99-4ED8-A871-8F4D9BA9AD4D}"/>
    <dgm:cxn modelId="{202C2E50-2F5F-4A3E-8F3F-8A65FB1E85B4}" type="presOf" srcId="{BC6F1287-66D7-4698-B253-22924E5F8EAD}" destId="{84760F31-C845-4AA5-9FAC-CF7E00079632}" srcOrd="0" destOrd="0" presId="urn:microsoft.com/office/officeart/2005/8/layout/list1"/>
    <dgm:cxn modelId="{F9436E18-186B-42B2-AE23-91E3A2C76C52}" srcId="{F6F78CDF-A6E5-4313-974E-E36C3F3314A0}" destId="{D5947D36-5D69-4BE2-BB55-701192402D6C}" srcOrd="2" destOrd="0" parTransId="{0322C7D6-AC78-4DB6-9EFF-26B75FFD2388}" sibTransId="{7740534D-4494-409A-A1A7-5C2365631A6D}"/>
    <dgm:cxn modelId="{7317A28D-BDED-4DD7-851C-9E9B0609E1C5}" srcId="{C8AED464-BA50-4167-8BDB-656AFEE62E71}" destId="{034B299D-FEF8-42B8-92A7-2C5C084A525F}" srcOrd="1" destOrd="0" parTransId="{587DD9F9-6645-471F-8744-4FF720431D2F}" sibTransId="{65615493-8713-4749-B31A-35400DD129FA}"/>
    <dgm:cxn modelId="{6A0C658D-BC33-42EA-A6AA-65051ECB3865}" type="presOf" srcId="{8951AE0C-3EE0-49C8-A924-B635202104C0}" destId="{A262BE1F-54FD-4D61-A73E-64DF1BBAB5E2}" srcOrd="0" destOrd="2" presId="urn:microsoft.com/office/officeart/2005/8/layout/list1"/>
    <dgm:cxn modelId="{CED65C3C-E996-404F-87B7-ACFF8040D7E8}" srcId="{F6F78CDF-A6E5-4313-974E-E36C3F3314A0}" destId="{CAA3C04F-BAFB-473B-AD52-6EC58779B9D8}" srcOrd="5" destOrd="0" parTransId="{83ED9167-EBA7-4864-A424-74958847E3B0}" sibTransId="{F9919012-E207-4673-AA31-DC363875FC62}"/>
    <dgm:cxn modelId="{907460E6-18CB-4586-B6E5-C5B5BAE9B429}" srcId="{1CEBAC09-A9B2-4D9B-902E-9C85D384B58F}" destId="{740AE965-9F03-4351-B826-42562FFF3CB3}" srcOrd="1" destOrd="0" parTransId="{E650A61A-1964-4124-BDCA-00A6B06BA29D}" sibTransId="{1D3E6EBA-357A-4F53-882B-E01861D1E61B}"/>
    <dgm:cxn modelId="{59047BAF-4A1B-4A55-8816-5E329DB3D655}" type="presOf" srcId="{740AE965-9F03-4351-B826-42562FFF3CB3}" destId="{00EDC76D-C0AD-4ECE-B0DE-9DF43D2EF45A}" srcOrd="0" destOrd="5" presId="urn:microsoft.com/office/officeart/2005/8/layout/list1"/>
    <dgm:cxn modelId="{3B5B1693-D2FF-42FA-8D59-2E63EAD7B19B}" type="presOf" srcId="{7F53482B-87DB-4BF7-A8B0-F832DE1DC561}" destId="{A72916CF-EEED-447A-9A82-F3C316B0EECA}" srcOrd="0" destOrd="0" presId="urn:microsoft.com/office/officeart/2005/8/layout/list1"/>
    <dgm:cxn modelId="{D1DF8855-E422-469B-81A3-B23E91C8AC48}" srcId="{F6F78CDF-A6E5-4313-974E-E36C3F3314A0}" destId="{1FF5ADEB-CF39-4D7D-8DBE-AFAE2AE76562}" srcOrd="0" destOrd="0" parTransId="{3A34EC17-A469-4199-B43E-10F1D6B8BC6D}" sibTransId="{133F16CA-D384-49B0-A808-2CE15A13A6DE}"/>
    <dgm:cxn modelId="{B3545D3D-E8F8-4828-8D51-D20E38FA62D6}" type="presOf" srcId="{1CEBAC09-A9B2-4D9B-902E-9C85D384B58F}" destId="{00EDC76D-C0AD-4ECE-B0DE-9DF43D2EF45A}" srcOrd="0" destOrd="3" presId="urn:microsoft.com/office/officeart/2005/8/layout/list1"/>
    <dgm:cxn modelId="{A47788C9-F4F1-485D-879D-CD0B75A824C5}" type="presOf" srcId="{4520984E-ABED-4574-9064-100A32703250}" destId="{00EDC76D-C0AD-4ECE-B0DE-9DF43D2EF45A}" srcOrd="0" destOrd="0" presId="urn:microsoft.com/office/officeart/2005/8/layout/list1"/>
    <dgm:cxn modelId="{62BC8EE5-548F-4A97-974B-8E09E2D5BC57}" type="presOf" srcId="{8EB7FCD6-564A-4CD2-BD73-0E22BF494AF4}" destId="{00EDC76D-C0AD-4ECE-B0DE-9DF43D2EF45A}" srcOrd="0" destOrd="2" presId="urn:microsoft.com/office/officeart/2005/8/layout/list1"/>
    <dgm:cxn modelId="{2B8B872C-8CC7-474E-8E45-7EC16AF43B8F}" type="presOf" srcId="{C8AED464-BA50-4167-8BDB-656AFEE62E71}" destId="{8C9434CD-DF56-4568-8102-6209D7D48BA7}" srcOrd="0" destOrd="0" presId="urn:microsoft.com/office/officeart/2005/8/layout/list1"/>
    <dgm:cxn modelId="{12213E5D-DE93-412F-BD2B-E0A5D8B6BC61}" type="presOf" srcId="{72433FDA-873B-4A2B-A04E-6E7005AD058E}" destId="{A262BE1F-54FD-4D61-A73E-64DF1BBAB5E2}" srcOrd="0" destOrd="0" presId="urn:microsoft.com/office/officeart/2005/8/layout/list1"/>
    <dgm:cxn modelId="{171E86DB-CCA0-413B-B2B7-3D29DF961BD0}" type="presOf" srcId="{1330088B-BA91-4D5A-840D-3E866879B104}" destId="{4B702641-1264-48D9-AEE5-6307430FE424}" srcOrd="0" destOrd="1" presId="urn:microsoft.com/office/officeart/2005/8/layout/list1"/>
    <dgm:cxn modelId="{F3DBBF97-6B1F-489A-B511-01EE1296CF62}" type="presOf" srcId="{0DC97C12-941D-4053-8C2A-815D862022B0}" destId="{4B702641-1264-48D9-AEE5-6307430FE424}" srcOrd="0" destOrd="6" presId="urn:microsoft.com/office/officeart/2005/8/layout/list1"/>
    <dgm:cxn modelId="{D1A358DB-1952-47ED-9FA7-60C55ABBFDAA}" srcId="{F6F78CDF-A6E5-4313-974E-E36C3F3314A0}" destId="{18BD4BC5-A04B-423B-8BF3-44BB912B47A1}" srcOrd="4" destOrd="0" parTransId="{E75D9F24-6554-413A-A6F5-9B198A799585}" sibTransId="{0ED82E42-43AD-440C-8C39-EC365991A826}"/>
    <dgm:cxn modelId="{E1658F01-E317-4E54-AE97-FBB7FF87188C}" type="presOf" srcId="{32BE059B-6950-423E-AC3D-A5DD6070534F}" destId="{00EDC76D-C0AD-4ECE-B0DE-9DF43D2EF45A}" srcOrd="0" destOrd="4" presId="urn:microsoft.com/office/officeart/2005/8/layout/list1"/>
    <dgm:cxn modelId="{73AD879D-3A0E-4E47-B980-EABE27A69AE2}" type="presOf" srcId="{18BD4BC5-A04B-423B-8BF3-44BB912B47A1}" destId="{4B702641-1264-48D9-AEE5-6307430FE424}" srcOrd="0" destOrd="4" presId="urn:microsoft.com/office/officeart/2005/8/layout/list1"/>
    <dgm:cxn modelId="{59D01FD3-26B3-47D8-B280-6EB4CA3D8B2B}" type="presOf" srcId="{C8AED464-BA50-4167-8BDB-656AFEE62E71}" destId="{AC1E1565-94D6-4A81-800B-21D6BAFA9FA1}" srcOrd="1" destOrd="0" presId="urn:microsoft.com/office/officeart/2005/8/layout/list1"/>
    <dgm:cxn modelId="{EF7A00F6-4E03-4538-B137-D61190BE8909}" srcId="{F6F78CDF-A6E5-4313-974E-E36C3F3314A0}" destId="{0DC97C12-941D-4053-8C2A-815D862022B0}" srcOrd="6" destOrd="0" parTransId="{6EEC7AFE-BB7C-47E8-8DAB-74B09DF6BB70}" sibTransId="{F5DB81EC-E146-4777-8B5B-9B9F1F463F6D}"/>
    <dgm:cxn modelId="{BA3E0DED-0E00-45EB-9640-8CC76D0C71B1}" type="presOf" srcId="{CAA3C04F-BAFB-473B-AD52-6EC58779B9D8}" destId="{4B702641-1264-48D9-AEE5-6307430FE424}" srcOrd="0" destOrd="5" presId="urn:microsoft.com/office/officeart/2005/8/layout/list1"/>
    <dgm:cxn modelId="{E46D8499-6914-455D-AC26-EB35F511A78C}" srcId="{7F53482B-87DB-4BF7-A8B0-F832DE1DC561}" destId="{4520984E-ABED-4574-9064-100A32703250}" srcOrd="0" destOrd="0" parTransId="{E8DE2123-A5D2-4707-9B7D-8A79A04E6E1B}" sibTransId="{F3920387-5711-4898-B506-4A6E697710B4}"/>
    <dgm:cxn modelId="{F97ADA4F-C6D7-49BA-BFA3-5C0F89F79226}" type="presOf" srcId="{034B299D-FEF8-42B8-92A7-2C5C084A525F}" destId="{A262BE1F-54FD-4D61-A73E-64DF1BBAB5E2}" srcOrd="0" destOrd="1" presId="urn:microsoft.com/office/officeart/2005/8/layout/list1"/>
    <dgm:cxn modelId="{275AD294-0959-49A7-9E49-62F72B9F3F69}" type="presParOf" srcId="{84760F31-C845-4AA5-9FAC-CF7E00079632}" destId="{BE6407AA-DA80-4BFC-9B27-365A12583920}" srcOrd="0" destOrd="0" presId="urn:microsoft.com/office/officeart/2005/8/layout/list1"/>
    <dgm:cxn modelId="{406ACE63-0FA4-4833-9B8B-7CEC6305A4AA}" type="presParOf" srcId="{BE6407AA-DA80-4BFC-9B27-365A12583920}" destId="{A72916CF-EEED-447A-9A82-F3C316B0EECA}" srcOrd="0" destOrd="0" presId="urn:microsoft.com/office/officeart/2005/8/layout/list1"/>
    <dgm:cxn modelId="{2E1D08C7-7F06-492A-93BE-6443954055B1}" type="presParOf" srcId="{BE6407AA-DA80-4BFC-9B27-365A12583920}" destId="{D740241A-A12B-4820-81EF-C82FE15D90FD}" srcOrd="1" destOrd="0" presId="urn:microsoft.com/office/officeart/2005/8/layout/list1"/>
    <dgm:cxn modelId="{6989B403-1E30-4633-86B6-B4D50F318FEC}" type="presParOf" srcId="{84760F31-C845-4AA5-9FAC-CF7E00079632}" destId="{C912DF14-F3EF-4AE2-B4C6-CF2FDC7E48F1}" srcOrd="1" destOrd="0" presId="urn:microsoft.com/office/officeart/2005/8/layout/list1"/>
    <dgm:cxn modelId="{9BE4F9BC-F41F-4C5F-8675-122DE032A1AB}" type="presParOf" srcId="{84760F31-C845-4AA5-9FAC-CF7E00079632}" destId="{00EDC76D-C0AD-4ECE-B0DE-9DF43D2EF45A}" srcOrd="2" destOrd="0" presId="urn:microsoft.com/office/officeart/2005/8/layout/list1"/>
    <dgm:cxn modelId="{DD9DCDAA-CAE4-4526-9C6A-CE7F42EE691A}" type="presParOf" srcId="{84760F31-C845-4AA5-9FAC-CF7E00079632}" destId="{CB195246-AB4C-4550-A116-22A47E2142D7}" srcOrd="3" destOrd="0" presId="urn:microsoft.com/office/officeart/2005/8/layout/list1"/>
    <dgm:cxn modelId="{CAD191E6-B62D-418F-9A1A-BFF9D168CFAC}" type="presParOf" srcId="{84760F31-C845-4AA5-9FAC-CF7E00079632}" destId="{4232B9D7-B539-45D5-88AB-0C5EC53F0022}" srcOrd="4" destOrd="0" presId="urn:microsoft.com/office/officeart/2005/8/layout/list1"/>
    <dgm:cxn modelId="{F810F26B-D2A8-400F-9FEA-14E6B085E130}" type="presParOf" srcId="{4232B9D7-B539-45D5-88AB-0C5EC53F0022}" destId="{76AAB793-06C1-4AB3-AF84-C7A2222D10A4}" srcOrd="0" destOrd="0" presId="urn:microsoft.com/office/officeart/2005/8/layout/list1"/>
    <dgm:cxn modelId="{561CFC13-6E9F-435F-9FE8-54416C34C758}" type="presParOf" srcId="{4232B9D7-B539-45D5-88AB-0C5EC53F0022}" destId="{4DD62DE8-E67A-4D8D-B119-E68CBFA3F73B}" srcOrd="1" destOrd="0" presId="urn:microsoft.com/office/officeart/2005/8/layout/list1"/>
    <dgm:cxn modelId="{7B67CA0A-162D-4C40-8C2B-537E8F0811A9}" type="presParOf" srcId="{84760F31-C845-4AA5-9FAC-CF7E00079632}" destId="{4CB0D9D2-DD81-4D00-91F4-E966F2759675}" srcOrd="5" destOrd="0" presId="urn:microsoft.com/office/officeart/2005/8/layout/list1"/>
    <dgm:cxn modelId="{4ACFD00B-70AC-45B1-B291-FDAC50534B9A}" type="presParOf" srcId="{84760F31-C845-4AA5-9FAC-CF7E00079632}" destId="{4B702641-1264-48D9-AEE5-6307430FE424}" srcOrd="6" destOrd="0" presId="urn:microsoft.com/office/officeart/2005/8/layout/list1"/>
    <dgm:cxn modelId="{940A51B5-B2F3-40EC-ABF1-6E7A724870FD}" type="presParOf" srcId="{84760F31-C845-4AA5-9FAC-CF7E00079632}" destId="{31B7BD88-9EC4-4BAD-8405-09D71EDC8DD9}" srcOrd="7" destOrd="0" presId="urn:microsoft.com/office/officeart/2005/8/layout/list1"/>
    <dgm:cxn modelId="{4BD9D87A-5EC5-49BF-BC50-2CB8DBC5062D}" type="presParOf" srcId="{84760F31-C845-4AA5-9FAC-CF7E00079632}" destId="{C79DC34C-3AF9-49A4-90AF-2D83E0A56D8C}" srcOrd="8" destOrd="0" presId="urn:microsoft.com/office/officeart/2005/8/layout/list1"/>
    <dgm:cxn modelId="{86FC46BD-2B61-4D91-B321-24EB28FA9613}" type="presParOf" srcId="{C79DC34C-3AF9-49A4-90AF-2D83E0A56D8C}" destId="{8C9434CD-DF56-4568-8102-6209D7D48BA7}" srcOrd="0" destOrd="0" presId="urn:microsoft.com/office/officeart/2005/8/layout/list1"/>
    <dgm:cxn modelId="{DA383020-F648-4276-BD8C-9F0AC083A664}" type="presParOf" srcId="{C79DC34C-3AF9-49A4-90AF-2D83E0A56D8C}" destId="{AC1E1565-94D6-4A81-800B-21D6BAFA9FA1}" srcOrd="1" destOrd="0" presId="urn:microsoft.com/office/officeart/2005/8/layout/list1"/>
    <dgm:cxn modelId="{C1835CB5-E991-49CB-9186-98DE367BFE13}" type="presParOf" srcId="{84760F31-C845-4AA5-9FAC-CF7E00079632}" destId="{C6AD5452-3E12-4CDF-B1EB-CB5AE7FFB118}" srcOrd="9" destOrd="0" presId="urn:microsoft.com/office/officeart/2005/8/layout/list1"/>
    <dgm:cxn modelId="{E7944B95-AC38-42BC-A7C0-9B45A6058EC6}" type="presParOf" srcId="{84760F31-C845-4AA5-9FAC-CF7E00079632}" destId="{A262BE1F-54FD-4D61-A73E-64DF1BBAB5E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DC76D-C0AD-4ECE-B0DE-9DF43D2EF45A}">
      <dsp:nvSpPr>
        <dsp:cNvPr id="0" name=""/>
        <dsp:cNvSpPr/>
      </dsp:nvSpPr>
      <dsp:spPr>
        <a:xfrm>
          <a:off x="0" y="318535"/>
          <a:ext cx="7560840" cy="181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805" tIns="249936" rIns="58680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b="1" kern="1200" dirty="0"/>
            <a:t>內部有幾台認證伺服器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200" b="1" kern="1200" dirty="0"/>
            <a:t>Windows Server</a:t>
          </a:r>
          <a:endParaRPr lang="zh-TW" altLang="en-US" sz="1200" b="1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100" kern="1200" dirty="0"/>
            <a:t>網路原則伺服器</a:t>
          </a:r>
          <a:r>
            <a:rPr lang="en-US" altLang="en-US" sz="1100" kern="1200" dirty="0"/>
            <a:t>(NPS)</a:t>
          </a:r>
          <a:endParaRPr lang="zh-TW" altLang="en-US" sz="11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200" b="1" kern="1200" dirty="0"/>
            <a:t>Linux Server</a:t>
          </a:r>
          <a:endParaRPr lang="zh-TW" altLang="en-US" sz="1200" b="1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100" kern="1200" dirty="0"/>
            <a:t>FreeRadius</a:t>
          </a:r>
          <a:endParaRPr lang="zh-TW" alt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100" kern="1200" dirty="0"/>
            <a:t>pfSense</a:t>
          </a:r>
          <a:endParaRPr lang="zh-TW" altLang="en-US" sz="11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b="1" kern="1200" dirty="0"/>
            <a:t>客製化驗證伺服器</a:t>
          </a:r>
        </a:p>
      </dsp:txBody>
      <dsp:txXfrm>
        <a:off x="0" y="318535"/>
        <a:ext cx="7560840" cy="1814400"/>
      </dsp:txXfrm>
    </dsp:sp>
    <dsp:sp modelId="{D740241A-A12B-4820-81EF-C82FE15D90FD}">
      <dsp:nvSpPr>
        <dsp:cNvPr id="0" name=""/>
        <dsp:cNvSpPr/>
      </dsp:nvSpPr>
      <dsp:spPr>
        <a:xfrm>
          <a:off x="378042" y="141415"/>
          <a:ext cx="5292588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確定內部架構</a:t>
          </a:r>
          <a:endParaRPr lang="zh-TW" altLang="en-US" sz="1200" kern="1200" dirty="0">
            <a:solidFill>
              <a:srgbClr val="00B050"/>
            </a:solidFill>
          </a:endParaRPr>
        </a:p>
      </dsp:txBody>
      <dsp:txXfrm>
        <a:off x="395335" y="158708"/>
        <a:ext cx="5258002" cy="319654"/>
      </dsp:txXfrm>
    </dsp:sp>
    <dsp:sp modelId="{4B702641-1264-48D9-AEE5-6307430FE424}">
      <dsp:nvSpPr>
        <dsp:cNvPr id="0" name=""/>
        <dsp:cNvSpPr/>
      </dsp:nvSpPr>
      <dsp:spPr>
        <a:xfrm>
          <a:off x="0" y="2374855"/>
          <a:ext cx="7560840" cy="1701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805" tIns="249936" rIns="58680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200" kern="1200" dirty="0"/>
            <a:t>Mail Server</a:t>
          </a:r>
          <a:endParaRPr lang="zh-TW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200" kern="1200" dirty="0"/>
            <a:t>Ldap</a:t>
          </a:r>
          <a:endParaRPr lang="zh-TW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200" kern="1200" dirty="0"/>
            <a:t>G-Siute(Google Auth)</a:t>
          </a:r>
          <a:endParaRPr lang="zh-TW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200" kern="1200" dirty="0"/>
            <a:t>Unix</a:t>
          </a:r>
          <a:endParaRPr lang="zh-TW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200" kern="1200" dirty="0"/>
            <a:t>Office365</a:t>
          </a:r>
          <a:endParaRPr lang="zh-TW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200" kern="1200" dirty="0"/>
            <a:t>Active Directory</a:t>
          </a:r>
          <a:endParaRPr lang="zh-TW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/>
            <a:t>教育部教育雲帳號</a:t>
          </a:r>
        </a:p>
      </dsp:txBody>
      <dsp:txXfrm>
        <a:off x="0" y="2374855"/>
        <a:ext cx="7560840" cy="1701000"/>
      </dsp:txXfrm>
    </dsp:sp>
    <dsp:sp modelId="{4DD62DE8-E67A-4D8D-B119-E68CBFA3F73B}">
      <dsp:nvSpPr>
        <dsp:cNvPr id="0" name=""/>
        <dsp:cNvSpPr/>
      </dsp:nvSpPr>
      <dsp:spPr>
        <a:xfrm>
          <a:off x="378042" y="2197735"/>
          <a:ext cx="5292588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確定帳號驗證系統類型</a:t>
          </a:r>
          <a:endParaRPr lang="en-US" altLang="zh-TW" sz="1200" b="1" kern="1200" dirty="0">
            <a:solidFill>
              <a:srgbClr val="7030A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5335" y="2215028"/>
        <a:ext cx="5258002" cy="319654"/>
      </dsp:txXfrm>
    </dsp:sp>
    <dsp:sp modelId="{A262BE1F-54FD-4D61-A73E-64DF1BBAB5E2}">
      <dsp:nvSpPr>
        <dsp:cNvPr id="0" name=""/>
        <dsp:cNvSpPr/>
      </dsp:nvSpPr>
      <dsp:spPr>
        <a:xfrm>
          <a:off x="0" y="4317776"/>
          <a:ext cx="7560840" cy="869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805" tIns="249936" rIns="58680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200" kern="1200" dirty="0"/>
            <a:t>MD5</a:t>
          </a:r>
          <a:endParaRPr lang="zh-TW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200" kern="1200" dirty="0"/>
            <a:t>Crypt</a:t>
          </a:r>
          <a:endParaRPr lang="zh-TW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dirty="0"/>
            <a:t>SHA1</a:t>
          </a:r>
          <a:endParaRPr lang="zh-TW" altLang="en-US" sz="1200" kern="1200" dirty="0"/>
        </a:p>
      </dsp:txBody>
      <dsp:txXfrm>
        <a:off x="0" y="4317776"/>
        <a:ext cx="7560840" cy="869400"/>
      </dsp:txXfrm>
    </dsp:sp>
    <dsp:sp modelId="{AC1E1565-94D6-4A81-800B-21D6BAFA9FA1}">
      <dsp:nvSpPr>
        <dsp:cNvPr id="0" name=""/>
        <dsp:cNvSpPr/>
      </dsp:nvSpPr>
      <dsp:spPr>
        <a:xfrm>
          <a:off x="378042" y="4140656"/>
          <a:ext cx="5292588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確定帳號加密方式類型</a:t>
          </a:r>
        </a:p>
      </dsp:txBody>
      <dsp:txXfrm>
        <a:off x="395335" y="4157949"/>
        <a:ext cx="5258002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4302920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6" tIns="46044" rIns="92086" bIns="4604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zh-TW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599" y="0"/>
            <a:ext cx="4302920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6" tIns="46044" rIns="92086" bIns="4604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8BF1681-1A38-48CD-A1D2-E0EB9A4B7AEA}" type="datetimeFigureOut">
              <a:rPr lang="zh-TW" altLang="en-US"/>
              <a:pPr/>
              <a:t>2022/5/27</a:t>
            </a:fld>
            <a:endParaRPr lang="en-US" altLang="zh-TW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6456612"/>
            <a:ext cx="4302920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6" tIns="46044" rIns="92086" bIns="4604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zh-TW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599" y="6456612"/>
            <a:ext cx="4302920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6" tIns="46044" rIns="92086" bIns="4604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EC15C06-85C0-4FB7-8852-CA85194C688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1791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4302920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6" tIns="46044" rIns="92086" bIns="4604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599" y="0"/>
            <a:ext cx="4302920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6" tIns="46044" rIns="92086" bIns="4604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8837" cy="2551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982" y="3228895"/>
            <a:ext cx="794385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6" tIns="46044" rIns="92086" bIns="460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6456612"/>
            <a:ext cx="4302920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6" tIns="46044" rIns="92086" bIns="4604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99" y="6456612"/>
            <a:ext cx="4302920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6" tIns="46044" rIns="92086" bIns="4604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BD4CEF-4B6C-4CA4-8123-5E7B429365B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0805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48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前瞻計畫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-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智慧網路及智慧學習教室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因校園內之順暢網路接取環境</a:t>
            </a:r>
            <a:endParaRPr lang="en-US" altLang="zh-TW" dirty="0"/>
          </a:p>
          <a:p>
            <a:r>
              <a:rPr lang="zh-TW" altLang="en-US" dirty="0"/>
              <a:t>提供學生數位學習使用平板上課</a:t>
            </a:r>
            <a:endParaRPr lang="en-US" altLang="zh-TW" dirty="0"/>
          </a:p>
          <a:p>
            <a:r>
              <a:rPr lang="zh-TW" altLang="en-US" dirty="0"/>
              <a:t>有些高中職有在執行相關的政策和實驗</a:t>
            </a:r>
            <a:endParaRPr lang="en-US" altLang="zh-TW" dirty="0"/>
          </a:p>
          <a:p>
            <a:r>
              <a:rPr lang="zh-TW" altLang="en-US" dirty="0"/>
              <a:t>所以高中職學生可以認證上網應該是未來的趨勢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D4CEF-4B6C-4CA4-8123-5E7B429365B4}" type="slidenum">
              <a:rPr lang="zh-TW" altLang="en-US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4221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目前約有</a:t>
            </a:r>
            <a:r>
              <a:rPr lang="en-US" altLang="zh-TW" dirty="0"/>
              <a:t>109</a:t>
            </a:r>
            <a:r>
              <a:rPr lang="zh-TW" altLang="en-US" dirty="0"/>
              <a:t>個國家加入</a:t>
            </a:r>
            <a:r>
              <a:rPr lang="en-US" altLang="zh-TW" dirty="0" err="1"/>
              <a:t>eduroam</a:t>
            </a:r>
            <a:r>
              <a:rPr lang="zh-TW" altLang="en-US" dirty="0"/>
              <a:t>的服務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D4CEF-4B6C-4CA4-8123-5E7B429365B4}" type="slidenum">
              <a:rPr lang="zh-TW" altLang="en-US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6795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目前約有</a:t>
            </a:r>
            <a:r>
              <a:rPr lang="en-US" altLang="zh-TW" dirty="0"/>
              <a:t>109</a:t>
            </a:r>
            <a:r>
              <a:rPr lang="zh-TW" altLang="en-US" dirty="0"/>
              <a:t>個國家加入</a:t>
            </a:r>
            <a:r>
              <a:rPr lang="en-US" altLang="zh-TW" dirty="0" err="1"/>
              <a:t>eduroam</a:t>
            </a:r>
            <a:r>
              <a:rPr lang="zh-TW" altLang="en-US" dirty="0"/>
              <a:t>的服務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D4CEF-4B6C-4CA4-8123-5E7B429365B4}" type="slidenum">
              <a:rPr lang="zh-TW" altLang="en-US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5746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前瞻計畫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-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智慧網路及智慧學習教室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因校園內之順暢網路接取環境</a:t>
            </a:r>
            <a:endParaRPr lang="en-US" altLang="zh-TW" dirty="0"/>
          </a:p>
          <a:p>
            <a:r>
              <a:rPr lang="zh-TW" altLang="en-US" dirty="0"/>
              <a:t>提供學生數位學習使用平板上課</a:t>
            </a:r>
            <a:endParaRPr lang="en-US" altLang="zh-TW" dirty="0"/>
          </a:p>
          <a:p>
            <a:r>
              <a:rPr lang="zh-TW" altLang="en-US" dirty="0"/>
              <a:t>有些高中職有在執行相關的政策和實驗</a:t>
            </a:r>
            <a:endParaRPr lang="en-US" altLang="zh-TW" dirty="0"/>
          </a:p>
          <a:p>
            <a:r>
              <a:rPr lang="zh-TW" altLang="en-US" dirty="0"/>
              <a:t>所以高中職學生可以認證上網應該是未來的趨勢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D4CEF-4B6C-4CA4-8123-5E7B429365B4}" type="slidenum">
              <a:rPr lang="zh-TW" altLang="en-US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9163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前瞻計畫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-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智慧網路及智慧學習教室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因校園內之順暢網路接取環境</a:t>
            </a:r>
            <a:endParaRPr lang="en-US" altLang="zh-TW" dirty="0"/>
          </a:p>
          <a:p>
            <a:r>
              <a:rPr lang="zh-TW" altLang="en-US" dirty="0"/>
              <a:t>提供學生數位學習使用平板上課</a:t>
            </a:r>
            <a:endParaRPr lang="en-US" altLang="zh-TW" dirty="0"/>
          </a:p>
          <a:p>
            <a:r>
              <a:rPr lang="zh-TW" altLang="en-US" dirty="0"/>
              <a:t>有些高中職有在執行相關的政策和實驗</a:t>
            </a:r>
            <a:endParaRPr lang="en-US" altLang="zh-TW" dirty="0"/>
          </a:p>
          <a:p>
            <a:r>
              <a:rPr lang="zh-TW" altLang="en-US" dirty="0"/>
              <a:t>所以高中職學生可以認證上網應該是未來的趨勢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D4CEF-4B6C-4CA4-8123-5E7B429365B4}" type="slidenum">
              <a:rPr lang="zh-TW" altLang="en-US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5827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D3EC5-A8DC-4125-86FC-997A4C226AE8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2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6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台灣學術網路</a:t>
            </a:r>
            <a:r>
              <a:rPr lang="en-US" altLang="zh-TW"/>
              <a:t>(TANet)</a:t>
            </a:r>
            <a:r>
              <a:rPr lang="zh-TW" altLang="en-US"/>
              <a:t>無線網路漫遊交換中心營運服務建議書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2FC1B-9D78-4A04-A46A-665E4430DF2F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122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台灣學術網路</a:t>
            </a:r>
            <a:r>
              <a:rPr lang="en-US" altLang="zh-TW"/>
              <a:t>(TANet)</a:t>
            </a:r>
            <a:r>
              <a:rPr lang="zh-TW" altLang="en-US"/>
              <a:t>無線網路漫遊交換中心營運服務建議書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CECAA6-6CBE-4F64-BB40-F4489BEAE98F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017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台灣學術網路</a:t>
            </a:r>
            <a:r>
              <a:rPr lang="en-US" altLang="zh-TW"/>
              <a:t>(TANet)</a:t>
            </a:r>
            <a:r>
              <a:rPr lang="zh-TW" altLang="en-US"/>
              <a:t>無線網路漫遊交換中心營運服務建議書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255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15554-074A-4F96-A341-71481B895480}" type="datetimeFigureOut">
              <a:rPr lang="zh-TW" altLang="en-US" smtClean="0"/>
              <a:t>2022/5/27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2C2612-F4C4-4786-BD34-10E9C4275A85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315347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台灣學術網路</a:t>
            </a:r>
            <a:r>
              <a:rPr lang="en-US" altLang="zh-TW"/>
              <a:t>(TANet)</a:t>
            </a:r>
            <a:r>
              <a:rPr lang="zh-TW" altLang="en-US"/>
              <a:t>無線網路漫遊交換中心營運服務建議書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185F5-B61B-4AC9-851B-CAF75B0E59BA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588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台灣學術網路</a:t>
            </a:r>
            <a:r>
              <a:rPr lang="en-US" altLang="zh-TW"/>
              <a:t>(TANet)</a:t>
            </a:r>
            <a:r>
              <a:rPr lang="zh-TW" altLang="en-US"/>
              <a:t>無線網路漫遊交換中心營運服務建議書</a:t>
            </a: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88E4D-EDD7-447E-B8DE-C5D695364332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4458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15554-074A-4F96-A341-71481B895480}" type="datetimeFigureOut">
              <a:rPr lang="zh-TW" altLang="en-US" smtClean="0"/>
              <a:t>2022/5/27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台灣學術網路</a:t>
            </a:r>
            <a:r>
              <a:rPr lang="en-US" altLang="zh-TW"/>
              <a:t>(TANet)</a:t>
            </a:r>
            <a:r>
              <a:rPr lang="zh-TW" altLang="en-US"/>
              <a:t>無線網路漫遊交換中心營運服務建議書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F46AD-6713-4849-AC58-C4380094B044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9433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15554-074A-4F96-A341-71481B895480}" type="datetimeFigureOut">
              <a:rPr lang="zh-TW" altLang="en-US" smtClean="0"/>
              <a:t>2022/5/27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台灣學術網路</a:t>
            </a:r>
            <a:r>
              <a:rPr lang="en-US" altLang="zh-TW"/>
              <a:t>(TANet)</a:t>
            </a:r>
            <a:r>
              <a:rPr lang="zh-TW" altLang="en-US"/>
              <a:t>無線網路漫遊交換中心營運服務建議書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CF42E-5A8C-427E-8CE7-CF516423F30E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361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台灣學術網路</a:t>
            </a:r>
            <a:r>
              <a:rPr lang="en-US" altLang="zh-TW"/>
              <a:t>(TANet)</a:t>
            </a:r>
            <a:r>
              <a:rPr lang="zh-TW" altLang="en-US"/>
              <a:t>無線網路漫遊交換中心營運服務建議書</a:t>
            </a:r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9FAF6-C97C-4819-91CD-55C41BEA3B94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370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台灣學術網路</a:t>
            </a:r>
            <a:r>
              <a:rPr lang="en-US" altLang="zh-TW"/>
              <a:t>(TANet)</a:t>
            </a:r>
            <a:r>
              <a:rPr lang="zh-TW" altLang="en-US"/>
              <a:t>無線網路漫遊交換中心營運服務建議書</a:t>
            </a:r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9532C-E2E4-4893-A96E-12F22F9CA619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393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15554-074A-4F96-A341-71481B895480}" type="datetimeFigureOut">
              <a:rPr lang="zh-TW" altLang="en-US" smtClean="0"/>
              <a:t>2022/5/27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A2C2612-F4C4-4786-BD34-10E9C4275A85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24" descr="Light horizontal"/>
          <p:cNvSpPr>
            <a:spLocks noChangeArrowheads="1"/>
          </p:cNvSpPr>
          <p:nvPr userDrawn="1"/>
        </p:nvSpPr>
        <p:spPr bwMode="gray">
          <a:xfrm>
            <a:off x="-1172" y="0"/>
            <a:ext cx="9145172" cy="836712"/>
          </a:xfrm>
          <a:prstGeom prst="rect">
            <a:avLst/>
          </a:prstGeom>
          <a:blipFill dpi="0" rotWithShape="0">
            <a:blip r:embed="rId1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 baseline="0"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418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roamingcenter.tanet.edu.tw/table/802.1X%E6%B8%AC%E8%A9%A6%E5%B7%A5%E5%85%B7.docx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roamingcenter.tanet.edu.tw/table/802.1X%E6%B8%AC%E8%A9%A6%E5%B7%A5%E5%85%B7.docx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vhs.fju.edu.tw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36512" y="3103240"/>
            <a:ext cx="9180512" cy="685800"/>
          </a:xfrm>
        </p:spPr>
        <p:txBody>
          <a:bodyPr>
            <a:normAutofit/>
          </a:bodyPr>
          <a:lstStyle/>
          <a:p>
            <a:r>
              <a:rPr lang="en-US" altLang="zh-TW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eduroam</a:t>
            </a:r>
            <a:r>
              <a:rPr lang="zh-TW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無線漫遊建置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53344" y="4509120"/>
            <a:ext cx="6400800" cy="1752600"/>
          </a:xfrm>
        </p:spPr>
        <p:txBody>
          <a:bodyPr>
            <a:normAutofit/>
          </a:bodyPr>
          <a:lstStyle/>
          <a:p>
            <a:pPr marL="381000" indent="-381000" eaLnBrk="1" hangingPunct="1"/>
            <a:endParaRPr lang="en-US" altLang="zh-TW" b="1" dirty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  <a:p>
            <a:pPr marL="381000" indent="-381000" eaLnBrk="1" hangingPunct="1"/>
            <a:r>
              <a:rPr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國立東華大學</a:t>
            </a:r>
            <a:endParaRPr lang="en-US" altLang="zh-TW" b="1" dirty="0">
              <a:solidFill>
                <a:schemeClr val="tx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81000" indent="-381000" eaLnBrk="1" hangingPunct="1"/>
            <a:r>
              <a:rPr lang="en-US" altLang="zh-TW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標楷體" pitchFamily="65" charset="-120"/>
              </a:rPr>
              <a:t>111</a:t>
            </a:r>
            <a:r>
              <a:rPr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標楷體" pitchFamily="65" charset="-120"/>
              </a:rPr>
              <a:t>年</a:t>
            </a:r>
            <a:r>
              <a:rPr lang="en-US" altLang="zh-TW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標楷體" pitchFamily="65" charset="-120"/>
              </a:rPr>
              <a:t>05</a:t>
            </a:r>
            <a:r>
              <a:rPr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標楷體" pitchFamily="65" charset="-120"/>
              </a:rPr>
              <a:t>月</a:t>
            </a:r>
            <a:r>
              <a:rPr lang="en-US" altLang="zh-TW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標楷體" pitchFamily="65" charset="-120"/>
              </a:rPr>
              <a:t>27</a:t>
            </a:r>
            <a:r>
              <a:rPr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標楷體" pitchFamily="65" charset="-120"/>
              </a:rPr>
              <a:t>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漫遊中心簡介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21629" y="1012213"/>
            <a:ext cx="8705726" cy="544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/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漫遊中心連線單位</a:t>
            </a:r>
            <a:endParaRPr lang="en-US" altLang="zh-TW" sz="28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大專院校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標楷體" pitchFamily="65" charset="-120"/>
              </a:rPr>
              <a:t>大專校院</a:t>
            </a:r>
            <a:endParaRPr lang="en-US" altLang="zh-TW" sz="2000" dirty="0">
              <a:latin typeface="標楷體" pitchFamily="65" charset="-120"/>
            </a:endParaRP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標楷體" pitchFamily="65" charset="-120"/>
              </a:rPr>
              <a:t>宗教學院</a:t>
            </a:r>
            <a:endParaRPr lang="en-US" altLang="zh-TW" sz="2000" dirty="0">
              <a:latin typeface="標楷體" pitchFamily="65" charset="-120"/>
            </a:endParaRP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標楷體" pitchFamily="65" charset="-120"/>
              </a:rPr>
              <a:t>空中大學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高中職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標楷體" pitchFamily="65" charset="-120"/>
              </a:rPr>
              <a:t>縣市立高中職</a:t>
            </a:r>
            <a:endParaRPr lang="en-US" altLang="zh-TW" sz="2000" dirty="0">
              <a:latin typeface="標楷體" pitchFamily="65" charset="-120"/>
            </a:endParaRPr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標楷體" pitchFamily="65" charset="-120"/>
              </a:rPr>
              <a:t>縣市立完全中學</a:t>
            </a:r>
            <a:endParaRPr lang="en-US" altLang="zh-TW" sz="2000" dirty="0">
              <a:latin typeface="標楷體" pitchFamily="65" charset="-120"/>
            </a:endParaRPr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標楷體" pitchFamily="65" charset="-120"/>
              </a:rPr>
              <a:t>國立高中職</a:t>
            </a:r>
            <a:endParaRPr lang="en-US" altLang="zh-TW" sz="2000" dirty="0">
              <a:latin typeface="標楷體" pitchFamily="65" charset="-120"/>
            </a:endParaRPr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標楷體" pitchFamily="65" charset="-120"/>
              </a:rPr>
              <a:t>私立高中職</a:t>
            </a:r>
            <a:endParaRPr lang="en-US" altLang="zh-TW" sz="2000" dirty="0">
              <a:latin typeface="標楷體" pitchFamily="65" charset="-120"/>
            </a:endParaRPr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標楷體" pitchFamily="65" charset="-120"/>
              </a:rPr>
              <a:t>大專院校附設高職部</a:t>
            </a:r>
            <a:endParaRPr lang="en-US" altLang="zh-TW" sz="2000" dirty="0">
              <a:latin typeface="標楷體" pitchFamily="65" charset="-120"/>
            </a:endParaRPr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標楷體" pitchFamily="65" charset="-120"/>
              </a:rPr>
              <a:t>國立、縣市立、私立特殊教育學校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縣市立教育網路中心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附屬國小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教育部所屬單位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政府組織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非營利組織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  <a:p>
            <a:r>
              <a:rPr lang="en-US" altLang="zh-TW" dirty="0"/>
              <a:t>	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/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609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圖表 5">
            <a:extLst>
              <a:ext uri="{FF2B5EF4-FFF2-40B4-BE49-F238E27FC236}">
                <a16:creationId xmlns:a16="http://schemas.microsoft.com/office/drawing/2014/main" id="{DE6A3DD3-65D8-4BAA-B7B0-FE32A16848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3471420"/>
              </p:ext>
            </p:extLst>
          </p:nvPr>
        </p:nvGraphicFramePr>
        <p:xfrm>
          <a:off x="3639921" y="3131610"/>
          <a:ext cx="5190187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漫遊中心簡介</a:t>
            </a:r>
            <a:endParaRPr lang="zh-TW" altLang="en-US" dirty="0">
              <a:solidFill>
                <a:schemeClr val="tx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9" name="內容版面配置區 3">
            <a:extLst>
              <a:ext uri="{FF2B5EF4-FFF2-40B4-BE49-F238E27FC236}">
                <a16:creationId xmlns:a16="http://schemas.microsoft.com/office/drawing/2014/main" id="{7788C01F-BCF0-46A9-8117-9A90E0AE9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052736"/>
            <a:ext cx="8856983" cy="5079519"/>
          </a:xfrm>
        </p:spPr>
        <p:txBody>
          <a:bodyPr>
            <a:normAutofit/>
          </a:bodyPr>
          <a:lstStyle/>
          <a:p>
            <a:pPr marL="171450" lvl="1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全國大專院校</a:t>
            </a:r>
            <a:endParaRPr lang="en-US" altLang="zh-TW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全國大專院校建置狀況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含大專校院、宗教學院、空中大學、軍警大專院校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Clr>
                <a:srgbClr val="515F7B"/>
              </a:buClr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總數量：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168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:110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年教育部統計處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2">
              <a:buClr>
                <a:srgbClr val="515F7B"/>
              </a:buClr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已加入漫游體系</a:t>
            </a:r>
          </a:p>
          <a:p>
            <a:pPr lvl="2">
              <a:buClr>
                <a:srgbClr val="515F7B"/>
              </a:buClr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大專院校：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149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間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Clr>
                <a:srgbClr val="515F7B"/>
              </a:buClr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與漫遊中心完成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eduroam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雙向測試</a:t>
            </a:r>
          </a:p>
          <a:p>
            <a:pPr lvl="2">
              <a:buClr>
                <a:srgbClr val="515F7B"/>
              </a:buClr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大專院校：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55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間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695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漫遊中心簡介</a:t>
            </a:r>
            <a:endParaRPr lang="zh-TW" altLang="en-US" b="1" dirty="0">
              <a:solidFill>
                <a:schemeClr val="tx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5" name="內容版面配置區 3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3" cy="5079519"/>
          </a:xfrm>
        </p:spPr>
        <p:txBody>
          <a:bodyPr>
            <a:normAutofit/>
          </a:bodyPr>
          <a:lstStyle/>
          <a:p>
            <a:pPr marL="171450" lvl="1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全國高中職建置狀況</a:t>
            </a:r>
            <a:endParaRPr lang="en-US" altLang="zh-TW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全國高中、職校建置狀況</a:t>
            </a:r>
            <a:r>
              <a: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縣市立、國立、私立高中職、大專附設高職部、特殊教育學校</a:t>
            </a:r>
            <a:r>
              <a: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Clr>
                <a:srgbClr val="515F7B"/>
              </a:buClr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總數量：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543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en-US" altLang="zh-TW" sz="1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:110</a:t>
            </a:r>
            <a:r>
              <a:rPr lang="zh-TW" altLang="en-US" sz="1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年教育部統計處</a:t>
            </a:r>
            <a:r>
              <a:rPr lang="en-US" altLang="zh-TW" sz="1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已加入漫遊體系總共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373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間，未完成單位總共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間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介接漫遊中心的高中職：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間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介接縣市網路中心的高中職：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169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間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介接區域網路中心高中職：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間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已完成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eduroam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建置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共已完成：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間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>
            <a:extLst>
              <a:ext uri="{FF2B5EF4-FFF2-40B4-BE49-F238E27FC236}">
                <a16:creationId xmlns:a16="http://schemas.microsoft.com/office/drawing/2014/main" id="{00CCE824-9091-42D9-8FE4-D0D970B27A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4532081"/>
              </p:ext>
            </p:extLst>
          </p:nvPr>
        </p:nvGraphicFramePr>
        <p:xfrm>
          <a:off x="3347864" y="2492896"/>
          <a:ext cx="5940152" cy="5239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圖表 5">
            <a:extLst>
              <a:ext uri="{FF2B5EF4-FFF2-40B4-BE49-F238E27FC236}">
                <a16:creationId xmlns:a16="http://schemas.microsoft.com/office/drawing/2014/main" id="{607E5CB0-D0EA-461C-BFC3-46534A25F2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4209054"/>
              </p:ext>
            </p:extLst>
          </p:nvPr>
        </p:nvGraphicFramePr>
        <p:xfrm>
          <a:off x="1940901" y="1847230"/>
          <a:ext cx="5190187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1516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75C31C-24AB-4036-AAAF-27E9C885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章節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0F874D-5373-4F9C-91B5-AF568F198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14881"/>
            <a:ext cx="8712968" cy="5706594"/>
          </a:xfrm>
        </p:spPr>
        <p:txBody>
          <a:bodyPr>
            <a:normAutofit fontScale="47500" lnSpcReduction="20000"/>
          </a:bodyPr>
          <a:lstStyle/>
          <a:p>
            <a:pPr lvl="1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建置說明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依照「第</a:t>
            </a:r>
            <a:r>
              <a:rPr lang="en-US" altLang="zh-TW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96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次技術小組會議」</a:t>
            </a: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</a:t>
            </a:r>
            <a:endParaRPr lang="en-US" altLang="zh-TW" sz="4000" b="1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漫遊</a:t>
            </a:r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中心簡介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>
                <a:solidFill>
                  <a:schemeClr val="accent2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名詞介紹</a:t>
            </a:r>
            <a:endParaRPr lang="en-US" altLang="zh-TW" sz="4000" b="1" dirty="0">
              <a:solidFill>
                <a:schemeClr val="accent2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建置流程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無線控制器相關設定</a:t>
            </a:r>
            <a:r>
              <a:rPr lang="en-US" altLang="zh-TW" sz="4400" b="1" dirty="0" err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Step1</a:t>
            </a:r>
            <a:endParaRPr lang="en-US" altLang="zh-TW" sz="44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無線控制器需求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怎麼看是否有</a:t>
            </a: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帳號驗證相關設定</a:t>
            </a:r>
            <a:r>
              <a:rPr lang="en-US" altLang="zh-TW" sz="4400" b="1" dirty="0" err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Step2</a:t>
            </a:r>
            <a:endParaRPr lang="en-US" altLang="zh-TW" sz="4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rgbClr val="515F7B"/>
              </a:buClr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確定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Radius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架構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rgbClr val="515F7B"/>
              </a:buClr>
            </a:pP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EAP-802.1X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相關設定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rgbClr val="515F7B"/>
              </a:buClr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測試工具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rgbClr val="515F7B"/>
              </a:buClr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憑證設定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測試環境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無線漫遊測試指令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網站測試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漫遊相關問題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教育部教育雲端帳號目前狀況說明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建置</a:t>
            </a:r>
            <a:r>
              <a:rPr lang="en-US" altLang="zh-TW" sz="3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eduroam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相關問題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怎樣才算建置完成</a:t>
            </a:r>
            <a:r>
              <a:rPr lang="en-US" altLang="zh-TW" sz="3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eduroam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lvl="1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竹苗區網中心連線單位建置狀況</a:t>
            </a:r>
            <a:endParaRPr lang="en-US" altLang="zh-TW" sz="2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DE9FE21-5C5A-493E-AEB5-45976E5D4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5693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802D64-D3BE-44B8-818D-8155C8231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名詞介紹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3AA18EE-FD54-4DF4-9215-9CFDCA57C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B584880-0958-429E-B627-26B1B6D65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3609"/>
            <a:ext cx="8229600" cy="31774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Radius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遠端用戶撥入驗證服務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lvl="1" indent="0">
              <a:buNone/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Remote Authentication Dial In User Service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RADIUS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協定針對連線端和認證端提供帳號認證、授權和計費服務。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常見設備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2" indent="0"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Windows NPS</a:t>
            </a:r>
          </a:p>
          <a:p>
            <a:pPr marL="914400" lvl="2" indent="0"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Linux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FreeRadius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2" indent="0"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軟硬體防火牆服務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VPN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虛擬私人網路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lvl="1" indent="0"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Virtual Private Network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漫遊中心與各連線單位的建立一個內部網路，所有認證都會透過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SSL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經過加密，以增加認證安全性。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3B062AB2-DA44-4F26-85F0-85CD02BBFE12}"/>
              </a:ext>
            </a:extLst>
          </p:cNvPr>
          <p:cNvGrpSpPr/>
          <p:nvPr/>
        </p:nvGrpSpPr>
        <p:grpSpPr>
          <a:xfrm>
            <a:off x="726372" y="4068514"/>
            <a:ext cx="7691256" cy="2212355"/>
            <a:chOff x="552413" y="2571231"/>
            <a:chExt cx="7691256" cy="2212355"/>
          </a:xfrm>
        </p:grpSpPr>
        <p:sp>
          <p:nvSpPr>
            <p:cNvPr id="8" name="圓角矩形 8">
              <a:extLst>
                <a:ext uri="{FF2B5EF4-FFF2-40B4-BE49-F238E27FC236}">
                  <a16:creationId xmlns:a16="http://schemas.microsoft.com/office/drawing/2014/main" id="{C862096F-675C-4D46-81FC-AF0106B333AF}"/>
                </a:ext>
              </a:extLst>
            </p:cNvPr>
            <p:cNvSpPr/>
            <p:nvPr/>
          </p:nvSpPr>
          <p:spPr bwMode="auto">
            <a:xfrm>
              <a:off x="552413" y="2571231"/>
              <a:ext cx="7691256" cy="2212355"/>
            </a:xfrm>
            <a:prstGeom prst="roundRect">
              <a:avLst>
                <a:gd name="adj" fmla="val 9707"/>
              </a:avLst>
            </a:prstGeom>
            <a:solidFill>
              <a:schemeClr val="accent3">
                <a:lumMod val="8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dirty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40BDFFF3-0204-4D78-B436-3E8DC5DF2BBD}"/>
                </a:ext>
              </a:extLst>
            </p:cNvPr>
            <p:cNvGrpSpPr/>
            <p:nvPr/>
          </p:nvGrpSpPr>
          <p:grpSpPr>
            <a:xfrm>
              <a:off x="1118779" y="2712351"/>
              <a:ext cx="6647430" cy="1893323"/>
              <a:chOff x="1118779" y="2712351"/>
              <a:chExt cx="6647430" cy="1893323"/>
            </a:xfrm>
          </p:grpSpPr>
          <p:grpSp>
            <p:nvGrpSpPr>
              <p:cNvPr id="10" name="群組 9">
                <a:extLst>
                  <a:ext uri="{FF2B5EF4-FFF2-40B4-BE49-F238E27FC236}">
                    <a16:creationId xmlns:a16="http://schemas.microsoft.com/office/drawing/2014/main" id="{5B4270CB-75D0-49B7-9D36-9089E1A15C72}"/>
                  </a:ext>
                </a:extLst>
              </p:cNvPr>
              <p:cNvGrpSpPr/>
              <p:nvPr/>
            </p:nvGrpSpPr>
            <p:grpSpPr>
              <a:xfrm>
                <a:off x="1118779" y="2713599"/>
                <a:ext cx="1800000" cy="1892075"/>
                <a:chOff x="3493030" y="3962797"/>
                <a:chExt cx="1520371" cy="1273624"/>
              </a:xfrm>
            </p:grpSpPr>
            <p:sp>
              <p:nvSpPr>
                <p:cNvPr id="23" name="圓角矩形 23">
                  <a:extLst>
                    <a:ext uri="{FF2B5EF4-FFF2-40B4-BE49-F238E27FC236}">
                      <a16:creationId xmlns:a16="http://schemas.microsoft.com/office/drawing/2014/main" id="{A818397F-681B-4BC1-AE2B-0E9B0736015A}"/>
                    </a:ext>
                  </a:extLst>
                </p:cNvPr>
                <p:cNvSpPr/>
                <p:nvPr/>
              </p:nvSpPr>
              <p:spPr bwMode="auto">
                <a:xfrm>
                  <a:off x="3493030" y="3962797"/>
                  <a:ext cx="1520371" cy="1273624"/>
                </a:xfrm>
                <a:prstGeom prst="roundRect">
                  <a:avLst/>
                </a:prstGeom>
                <a:solidFill>
                  <a:srgbClr val="FF6600"/>
                </a:solidFill>
                <a:ln w="19050" cap="flat" cmpd="sng" algn="ctr">
                  <a:solidFill>
                    <a:schemeClr val="tx1"/>
                  </a:solidFill>
                  <a:prstDash val="lgDash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TW" altLang="en-US" sz="1800" b="0" i="0" u="none" strike="noStrike" cap="none" normalizeH="0" baseline="0"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grpSp>
              <p:nvGrpSpPr>
                <p:cNvPr id="24" name="群組 23">
                  <a:extLst>
                    <a:ext uri="{FF2B5EF4-FFF2-40B4-BE49-F238E27FC236}">
                      <a16:creationId xmlns:a16="http://schemas.microsoft.com/office/drawing/2014/main" id="{072AA124-87BD-4977-AF91-71394AC55F3B}"/>
                    </a:ext>
                  </a:extLst>
                </p:cNvPr>
                <p:cNvGrpSpPr/>
                <p:nvPr/>
              </p:nvGrpSpPr>
              <p:grpSpPr>
                <a:xfrm>
                  <a:off x="3957923" y="4139867"/>
                  <a:ext cx="543203" cy="832385"/>
                  <a:chOff x="4998999" y="1402048"/>
                  <a:chExt cx="543203" cy="832385"/>
                </a:xfrm>
              </p:grpSpPr>
              <p:pic>
                <p:nvPicPr>
                  <p:cNvPr id="25" name="內容版面配置區 6">
                    <a:extLst>
                      <a:ext uri="{FF2B5EF4-FFF2-40B4-BE49-F238E27FC236}">
                        <a16:creationId xmlns:a16="http://schemas.microsoft.com/office/drawing/2014/main" id="{182EFE8E-EE81-4307-AA77-3A2A28C29FA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19213"/>
                  <a:stretch/>
                </p:blipFill>
                <p:spPr>
                  <a:xfrm>
                    <a:off x="4998999" y="1402048"/>
                    <a:ext cx="543203" cy="672396"/>
                  </a:xfrm>
                  <a:prstGeom prst="rect">
                    <a:avLst/>
                  </a:prstGeom>
                  <a:ln w="19050">
                    <a:noFill/>
                  </a:ln>
                </p:spPr>
              </p:pic>
              <p:sp>
                <p:nvSpPr>
                  <p:cNvPr id="26" name="文字方塊 25">
                    <a:extLst>
                      <a:ext uri="{FF2B5EF4-FFF2-40B4-BE49-F238E27FC236}">
                        <a16:creationId xmlns:a16="http://schemas.microsoft.com/office/drawing/2014/main" id="{630FF4D6-0A14-4800-B6E3-8656D54E7508}"/>
                      </a:ext>
                    </a:extLst>
                  </p:cNvPr>
                  <p:cNvSpPr txBox="1"/>
                  <p:nvPr/>
                </p:nvSpPr>
                <p:spPr>
                  <a:xfrm>
                    <a:off x="5091323" y="2047975"/>
                    <a:ext cx="405935" cy="186458"/>
                  </a:xfrm>
                  <a:prstGeom prst="rect">
                    <a:avLst/>
                  </a:prstGeom>
                  <a:noFill/>
                  <a:ln w="1905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A</a:t>
                    </a:r>
                    <a:r>
                      <a: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單位</a:t>
                    </a:r>
                    <a:endParaRPr lang="en-US" altLang="zh-TW" sz="1200" b="1" dirty="0">
                      <a:solidFill>
                        <a:srgbClr val="00B05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  <p:grpSp>
            <p:nvGrpSpPr>
              <p:cNvPr id="11" name="群組 10">
                <a:extLst>
                  <a:ext uri="{FF2B5EF4-FFF2-40B4-BE49-F238E27FC236}">
                    <a16:creationId xmlns:a16="http://schemas.microsoft.com/office/drawing/2014/main" id="{82A89636-BBDB-49F4-8E45-5205BE571EEB}"/>
                  </a:ext>
                </a:extLst>
              </p:cNvPr>
              <p:cNvGrpSpPr/>
              <p:nvPr/>
            </p:nvGrpSpPr>
            <p:grpSpPr>
              <a:xfrm>
                <a:off x="3498040" y="2712351"/>
                <a:ext cx="1800000" cy="1892075"/>
                <a:chOff x="3493030" y="3962797"/>
                <a:chExt cx="1520371" cy="1273624"/>
              </a:xfrm>
            </p:grpSpPr>
            <p:sp>
              <p:nvSpPr>
                <p:cNvPr id="19" name="圓角矩形 19">
                  <a:extLst>
                    <a:ext uri="{FF2B5EF4-FFF2-40B4-BE49-F238E27FC236}">
                      <a16:creationId xmlns:a16="http://schemas.microsoft.com/office/drawing/2014/main" id="{AF5CEA75-9C85-4D43-80A0-C193B6821CD4}"/>
                    </a:ext>
                  </a:extLst>
                </p:cNvPr>
                <p:cNvSpPr/>
                <p:nvPr/>
              </p:nvSpPr>
              <p:spPr bwMode="auto">
                <a:xfrm>
                  <a:off x="3493030" y="3962797"/>
                  <a:ext cx="1520371" cy="1273624"/>
                </a:xfrm>
                <a:prstGeom prst="roundRect">
                  <a:avLst/>
                </a:prstGeom>
                <a:solidFill>
                  <a:schemeClr val="accent1">
                    <a:lumMod val="7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lgDash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TW" altLang="en-US" sz="1800" b="0" i="0" u="none" strike="noStrike" cap="none" normalizeH="0" baseline="0"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grpSp>
              <p:nvGrpSpPr>
                <p:cNvPr id="20" name="群組 19">
                  <a:extLst>
                    <a:ext uri="{FF2B5EF4-FFF2-40B4-BE49-F238E27FC236}">
                      <a16:creationId xmlns:a16="http://schemas.microsoft.com/office/drawing/2014/main" id="{5D2C6AD3-A818-4B15-8675-2BE333E30B7F}"/>
                    </a:ext>
                  </a:extLst>
                </p:cNvPr>
                <p:cNvGrpSpPr/>
                <p:nvPr/>
              </p:nvGrpSpPr>
              <p:grpSpPr>
                <a:xfrm>
                  <a:off x="3880301" y="4139867"/>
                  <a:ext cx="745832" cy="832385"/>
                  <a:chOff x="4921377" y="1402048"/>
                  <a:chExt cx="745832" cy="832385"/>
                </a:xfrm>
              </p:grpSpPr>
              <p:pic>
                <p:nvPicPr>
                  <p:cNvPr id="21" name="內容版面配置區 6">
                    <a:extLst>
                      <a:ext uri="{FF2B5EF4-FFF2-40B4-BE49-F238E27FC236}">
                        <a16:creationId xmlns:a16="http://schemas.microsoft.com/office/drawing/2014/main" id="{C0D64158-E6CA-4A5C-9440-F7F103894EF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19213"/>
                  <a:stretch/>
                </p:blipFill>
                <p:spPr>
                  <a:xfrm>
                    <a:off x="4998999" y="1402048"/>
                    <a:ext cx="543203" cy="672396"/>
                  </a:xfrm>
                  <a:prstGeom prst="rect">
                    <a:avLst/>
                  </a:prstGeom>
                  <a:ln w="19050">
                    <a:noFill/>
                  </a:ln>
                </p:spPr>
              </p:pic>
              <p:sp>
                <p:nvSpPr>
                  <p:cNvPr id="22" name="文字方塊 21">
                    <a:extLst>
                      <a:ext uri="{FF2B5EF4-FFF2-40B4-BE49-F238E27FC236}">
                        <a16:creationId xmlns:a16="http://schemas.microsoft.com/office/drawing/2014/main" id="{9835A5A5-C78F-4D0F-A333-70EAB341C398}"/>
                      </a:ext>
                    </a:extLst>
                  </p:cNvPr>
                  <p:cNvSpPr txBox="1"/>
                  <p:nvPr/>
                </p:nvSpPr>
                <p:spPr>
                  <a:xfrm>
                    <a:off x="4921377" y="2047975"/>
                    <a:ext cx="745832" cy="186458"/>
                  </a:xfrm>
                  <a:prstGeom prst="rect">
                    <a:avLst/>
                  </a:prstGeom>
                  <a:noFill/>
                  <a:ln w="1905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漫遊交換中心</a:t>
                    </a:r>
                    <a:endParaRPr lang="en-US" altLang="zh-TW" sz="1200" b="1" dirty="0">
                      <a:solidFill>
                        <a:srgbClr val="00B05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  <p:grpSp>
            <p:nvGrpSpPr>
              <p:cNvPr id="12" name="群組 11">
                <a:extLst>
                  <a:ext uri="{FF2B5EF4-FFF2-40B4-BE49-F238E27FC236}">
                    <a16:creationId xmlns:a16="http://schemas.microsoft.com/office/drawing/2014/main" id="{28F6CD3C-4A4B-47B2-8398-2CA739F1040D}"/>
                  </a:ext>
                </a:extLst>
              </p:cNvPr>
              <p:cNvGrpSpPr/>
              <p:nvPr/>
            </p:nvGrpSpPr>
            <p:grpSpPr>
              <a:xfrm>
                <a:off x="5966209" y="2712351"/>
                <a:ext cx="1800000" cy="1892075"/>
                <a:chOff x="3493030" y="3962797"/>
                <a:chExt cx="1520371" cy="1273624"/>
              </a:xfrm>
            </p:grpSpPr>
            <p:sp>
              <p:nvSpPr>
                <p:cNvPr id="15" name="圓角矩形 15">
                  <a:extLst>
                    <a:ext uri="{FF2B5EF4-FFF2-40B4-BE49-F238E27FC236}">
                      <a16:creationId xmlns:a16="http://schemas.microsoft.com/office/drawing/2014/main" id="{B773E122-6EFC-4AD8-BFE5-76522424248F}"/>
                    </a:ext>
                  </a:extLst>
                </p:cNvPr>
                <p:cNvSpPr/>
                <p:nvPr/>
              </p:nvSpPr>
              <p:spPr bwMode="auto">
                <a:xfrm>
                  <a:off x="3493030" y="3962797"/>
                  <a:ext cx="1520371" cy="1273624"/>
                </a:xfrm>
                <a:prstGeom prst="roundRect">
                  <a:avLst/>
                </a:prstGeom>
                <a:solidFill>
                  <a:srgbClr val="FFC000"/>
                </a:solidFill>
                <a:ln w="19050" cap="flat" cmpd="sng" algn="ctr">
                  <a:solidFill>
                    <a:schemeClr val="tx1"/>
                  </a:solidFill>
                  <a:prstDash val="lgDash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TW" altLang="en-US" sz="1800" b="0" i="0" u="none" strike="noStrike" cap="none" normalizeH="0" baseline="0"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grpSp>
              <p:nvGrpSpPr>
                <p:cNvPr id="16" name="群組 15">
                  <a:extLst>
                    <a:ext uri="{FF2B5EF4-FFF2-40B4-BE49-F238E27FC236}">
                      <a16:creationId xmlns:a16="http://schemas.microsoft.com/office/drawing/2014/main" id="{C9418F3A-407A-4BDA-95F7-252CE127537D}"/>
                    </a:ext>
                  </a:extLst>
                </p:cNvPr>
                <p:cNvGrpSpPr/>
                <p:nvPr/>
              </p:nvGrpSpPr>
              <p:grpSpPr>
                <a:xfrm>
                  <a:off x="3957923" y="4139867"/>
                  <a:ext cx="543203" cy="832385"/>
                  <a:chOff x="4998999" y="1402048"/>
                  <a:chExt cx="543203" cy="832385"/>
                </a:xfrm>
              </p:grpSpPr>
              <p:pic>
                <p:nvPicPr>
                  <p:cNvPr id="17" name="內容版面配置區 6">
                    <a:extLst>
                      <a:ext uri="{FF2B5EF4-FFF2-40B4-BE49-F238E27FC236}">
                        <a16:creationId xmlns:a16="http://schemas.microsoft.com/office/drawing/2014/main" id="{9B292831-99C0-4F8C-BFAE-EC3ED4A796A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19213"/>
                  <a:stretch/>
                </p:blipFill>
                <p:spPr>
                  <a:xfrm>
                    <a:off x="4998999" y="1402048"/>
                    <a:ext cx="543203" cy="672396"/>
                  </a:xfrm>
                  <a:prstGeom prst="rect">
                    <a:avLst/>
                  </a:prstGeom>
                  <a:ln w="19050">
                    <a:noFill/>
                  </a:ln>
                </p:spPr>
              </p:pic>
              <p:sp>
                <p:nvSpPr>
                  <p:cNvPr id="18" name="文字方塊 17">
                    <a:extLst>
                      <a:ext uri="{FF2B5EF4-FFF2-40B4-BE49-F238E27FC236}">
                        <a16:creationId xmlns:a16="http://schemas.microsoft.com/office/drawing/2014/main" id="{4004DD5C-52FC-4D19-A2A8-3862251517C7}"/>
                      </a:ext>
                    </a:extLst>
                  </p:cNvPr>
                  <p:cNvSpPr txBox="1"/>
                  <p:nvPr/>
                </p:nvSpPr>
                <p:spPr>
                  <a:xfrm>
                    <a:off x="5095100" y="2047975"/>
                    <a:ext cx="398381" cy="186458"/>
                  </a:xfrm>
                  <a:prstGeom prst="rect">
                    <a:avLst/>
                  </a:prstGeom>
                  <a:noFill/>
                  <a:ln w="1905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B</a:t>
                    </a:r>
                    <a:r>
                      <a: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單位</a:t>
                    </a:r>
                    <a:endParaRPr lang="en-US" altLang="zh-TW" sz="1200" b="1" dirty="0">
                      <a:solidFill>
                        <a:srgbClr val="00B05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  <p:sp>
            <p:nvSpPr>
              <p:cNvPr id="13" name="左-右雙向箭號 13">
                <a:extLst>
                  <a:ext uri="{FF2B5EF4-FFF2-40B4-BE49-F238E27FC236}">
                    <a16:creationId xmlns:a16="http://schemas.microsoft.com/office/drawing/2014/main" id="{C6B9CD9C-BB7E-4ADF-9FA6-20350978D998}"/>
                  </a:ext>
                </a:extLst>
              </p:cNvPr>
              <p:cNvSpPr/>
              <p:nvPr/>
            </p:nvSpPr>
            <p:spPr>
              <a:xfrm rot="10800000" flipV="1">
                <a:off x="4839545" y="3356285"/>
                <a:ext cx="1574128" cy="302102"/>
              </a:xfrm>
              <a:prstGeom prst="leftRightArrow">
                <a:avLst/>
              </a:prstGeom>
              <a:ln w="63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/>
                  <a:t>VPN</a:t>
                </a:r>
                <a:endParaRPr lang="en-US" altLang="zh-TW" dirty="0"/>
              </a:p>
            </p:txBody>
          </p:sp>
          <p:sp>
            <p:nvSpPr>
              <p:cNvPr id="14" name="左-右雙向箭號 14">
                <a:extLst>
                  <a:ext uri="{FF2B5EF4-FFF2-40B4-BE49-F238E27FC236}">
                    <a16:creationId xmlns:a16="http://schemas.microsoft.com/office/drawing/2014/main" id="{B4ED2E3B-854E-4E70-96D9-068DF0F19F68}"/>
                  </a:ext>
                </a:extLst>
              </p:cNvPr>
              <p:cNvSpPr/>
              <p:nvPr/>
            </p:nvSpPr>
            <p:spPr>
              <a:xfrm rot="10800000" flipV="1">
                <a:off x="2354204" y="3356285"/>
                <a:ext cx="1574128" cy="302102"/>
              </a:xfrm>
              <a:prstGeom prst="leftRightArrow">
                <a:avLst/>
              </a:prstGeom>
              <a:ln w="63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/>
                  <a:t>VPN</a:t>
                </a:r>
                <a:endParaRPr lang="en-US" altLang="zh-TW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001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802D64-D3BE-44B8-818D-8155C8231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名詞介紹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C6198BF-3404-4160-A3EA-FCEEE4033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96" y="1043608"/>
            <a:ext cx="8720604" cy="531274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雙向驗證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漫遊中心測試帳號在連線單位測試成功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加入漫遊體系單位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可以在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連線單位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認證上網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lvl="1" indent="0"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連線單位測試帳號在漫遊中心測試成功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連線單位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可以在</a:t>
            </a:r>
            <a:r>
              <a:rPr lang="zh-TW" altLang="en-US" sz="1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加入漫遊體系單位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認證上網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19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en-US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擴展認證協議</a:t>
            </a:r>
            <a:r>
              <a:rPr lang="en-US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lvl="1" indent="0">
              <a:buNone/>
            </a:pP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PEAP</a:t>
            </a:r>
          </a:p>
          <a:p>
            <a:pPr marL="457200" lvl="1" indent="0">
              <a:buNone/>
            </a:pP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TTLS</a:t>
            </a:r>
          </a:p>
          <a:p>
            <a:pPr marL="457200" lvl="1" indent="0">
              <a:buNone/>
            </a:pP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19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802.1X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基於埠的網路接入控制</a:t>
            </a:r>
            <a:r>
              <a:rPr lang="en-US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lvl="1" indent="0">
              <a:buNone/>
            </a:pP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驗證過了，開放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port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上網</a:t>
            </a:r>
            <a:endParaRPr lang="en-US" altLang="zh-TW" sz="1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帳號驗證系統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MySQL</a:t>
            </a:r>
          </a:p>
          <a:p>
            <a:pPr marL="457200" lvl="1" indent="0">
              <a:buNone/>
            </a:pPr>
            <a:r>
              <a:rPr lang="en-US" altLang="zh-TW" sz="17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OpenLDAP</a:t>
            </a:r>
            <a:endParaRPr lang="en-US" altLang="zh-TW" sz="1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Windows Active Directory</a:t>
            </a:r>
          </a:p>
          <a:p>
            <a:pPr marL="457200" lvl="1" indent="0">
              <a:buNone/>
            </a:pP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GMAIL</a:t>
            </a:r>
          </a:p>
          <a:p>
            <a:pPr marL="457200" lvl="1" indent="0">
              <a:buNone/>
            </a:pP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Mail Server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密碼加密方式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PAP(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明碼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lvl="1" indent="0">
              <a:buNone/>
            </a:pPr>
            <a:r>
              <a:rPr lang="en-US" altLang="zh-TW" sz="17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MD5</a:t>
            </a:r>
            <a:endParaRPr lang="en-US" altLang="zh-TW" sz="1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en-US" altLang="zh-TW" sz="17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Scrypt</a:t>
            </a:r>
            <a:endParaRPr lang="en-US" altLang="zh-TW" sz="1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en-US" altLang="zh-TW" sz="17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SHA1</a:t>
            </a:r>
            <a:endParaRPr lang="en-US" altLang="zh-TW" sz="1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NT Hash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3AA18EE-FD54-4DF4-9215-9CFDCA57C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545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75C31C-24AB-4036-AAAF-27E9C885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章節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0F874D-5373-4F9C-91B5-AF568F198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14881"/>
            <a:ext cx="8712968" cy="5706594"/>
          </a:xfrm>
        </p:spPr>
        <p:txBody>
          <a:bodyPr>
            <a:normAutofit fontScale="47500" lnSpcReduction="20000"/>
          </a:bodyPr>
          <a:lstStyle/>
          <a:p>
            <a:pPr lvl="1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漫遊中心簡介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名詞介紹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>
                <a:solidFill>
                  <a:schemeClr val="accent2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建置流程</a:t>
            </a:r>
            <a:endParaRPr lang="en-US" altLang="zh-TW" sz="4000" b="1" dirty="0">
              <a:solidFill>
                <a:schemeClr val="accent2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無線控制器相關設定</a:t>
            </a:r>
            <a:r>
              <a:rPr lang="en-US" altLang="zh-TW" sz="4400" b="1" dirty="0" err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Step1</a:t>
            </a:r>
            <a:endParaRPr lang="en-US" altLang="zh-TW" sz="44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無線控制器需求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怎麼看是否有</a:t>
            </a: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帳號驗證相關設定</a:t>
            </a:r>
            <a:r>
              <a:rPr lang="en-US" altLang="zh-TW" sz="4400" b="1" dirty="0" err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Step2</a:t>
            </a:r>
            <a:endParaRPr lang="en-US" altLang="zh-TW" sz="4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rgbClr val="515F7B"/>
              </a:buClr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確定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Radius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架構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rgbClr val="515F7B"/>
              </a:buClr>
            </a:pP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EAP-802.1X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相關設定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rgbClr val="515F7B"/>
              </a:buClr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測試工具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rgbClr val="515F7B"/>
              </a:buClr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憑證設定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測試環境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無線漫遊測試指令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網站測試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漫遊相關問題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教育部教育雲端帳號目前狀況說明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建置</a:t>
            </a:r>
            <a:r>
              <a:rPr lang="en-US" altLang="zh-TW" sz="3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eduroam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相關問題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怎樣才算建置完成</a:t>
            </a:r>
            <a:r>
              <a:rPr lang="en-US" altLang="zh-TW" sz="3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eduroam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lvl="1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桃園區網中心連線單位建置狀況</a:t>
            </a:r>
            <a:endParaRPr lang="en-US" altLang="zh-TW" sz="2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DE9FE21-5C5A-493E-AEB5-45976E5D4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374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333F4D-F038-441E-A61D-CE431D58F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建置流程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BFBF508-A814-453D-A52A-A88B71E41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b="1" kern="12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 1</a:t>
            </a:r>
            <a:r>
              <a:rPr lang="zh-TW" altLang="en-US" sz="2800" b="1" kern="12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800" b="1" kern="12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kern="12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確定無線控制器符合國際驗證標準</a:t>
            </a:r>
            <a:r>
              <a:rPr lang="en-US" altLang="zh-TW" sz="2800" kern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kern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完成單向驗證</a:t>
            </a:r>
            <a:r>
              <a:rPr lang="en-US" altLang="zh-TW" sz="2800" kern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endParaRPr lang="en-US" altLang="zh-TW" sz="2800" kern="12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kern="1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</a:p>
          <a:p>
            <a:pPr marL="0" indent="0">
              <a:buNone/>
            </a:pPr>
            <a:r>
              <a:rPr lang="en-US" altLang="zh-TW" sz="2800" b="1" kern="1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 2</a:t>
            </a:r>
            <a:r>
              <a:rPr lang="zh-TW" altLang="en-US" sz="2800" b="1" kern="1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800" b="1" kern="12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kern="1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修改連線單位的帳號驗證系統</a:t>
            </a:r>
            <a:r>
              <a:rPr lang="en-US" altLang="zh-TW" sz="2800" kern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kern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完成雙向驗證</a:t>
            </a:r>
            <a:r>
              <a:rPr lang="en-US" altLang="zh-TW" sz="2800" kern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2000" kern="12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備註：國立、縣市立高中職、附屬學校</a:t>
            </a:r>
            <a:r>
              <a:rPr lang="en-US" altLang="zh-TW" sz="2000" kern="12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kern="12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實驗高、中、小學</a:t>
            </a:r>
            <a:r>
              <a:rPr lang="en-US" altLang="zh-TW" sz="2000" kern="12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kern="12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和特殊教育學校依狀況建置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D6AF7BF-D0DF-4EBD-8916-06CA714E4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52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75C31C-24AB-4036-AAAF-27E9C885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章節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0F874D-5373-4F9C-91B5-AF568F198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14881"/>
            <a:ext cx="8712968" cy="5706594"/>
          </a:xfrm>
        </p:spPr>
        <p:txBody>
          <a:bodyPr>
            <a:normAutofit fontScale="47500" lnSpcReduction="20000"/>
          </a:bodyPr>
          <a:lstStyle/>
          <a:p>
            <a:pPr lvl="1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漫遊中心</a:t>
            </a:r>
            <a:r>
              <a:rPr lang="zh-TW" altLang="en-US" sz="40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簡介</a:t>
            </a:r>
            <a:endParaRPr lang="en-US" altLang="zh-TW" sz="4000" b="1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建置說明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依照「第</a:t>
            </a:r>
            <a:r>
              <a:rPr lang="en-US" altLang="zh-TW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96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次技術小組會議」</a:t>
            </a: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名詞介紹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建置流程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400" b="1" dirty="0">
                <a:solidFill>
                  <a:srgbClr val="00B05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無線控制器相關設定</a:t>
            </a:r>
            <a:r>
              <a:rPr lang="en-US" altLang="zh-TW" sz="4400" b="1" dirty="0" err="1">
                <a:solidFill>
                  <a:srgbClr val="00B05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Step1</a:t>
            </a:r>
            <a:endParaRPr lang="en-US" altLang="zh-TW" sz="4400" b="1" dirty="0">
              <a:solidFill>
                <a:srgbClr val="00B05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無線控制器需求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怎麼看是否有</a:t>
            </a: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帳號驗證相關設定</a:t>
            </a:r>
            <a:r>
              <a:rPr lang="en-US" altLang="zh-TW" sz="4400" b="1" dirty="0" err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Step2</a:t>
            </a:r>
            <a:endParaRPr lang="en-US" altLang="zh-TW" sz="4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rgbClr val="515F7B"/>
              </a:buClr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確定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Radius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架構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rgbClr val="515F7B"/>
              </a:buClr>
            </a:pP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EAP-802.1X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相關設定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rgbClr val="515F7B"/>
              </a:buClr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測試工具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rgbClr val="515F7B"/>
              </a:buClr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憑證設定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測試環境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無線漫遊測試指令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網站測試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漫遊相關問題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教育部教育雲端帳號目前狀況說明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建置</a:t>
            </a:r>
            <a:r>
              <a:rPr lang="en-US" altLang="zh-TW" sz="3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eduroam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相關問題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怎樣才算建置完成</a:t>
            </a:r>
            <a:r>
              <a:rPr lang="en-US" altLang="zh-TW" sz="3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eduroam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lvl="1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桃園區網中心連線單位建置狀況</a:t>
            </a:r>
            <a:endParaRPr lang="en-US" altLang="zh-TW" sz="2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DE9FE21-5C5A-493E-AEB5-45976E5D4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55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ED5DAA-73EA-44A1-A473-3DBAD1C94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43" y="-71687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無線控制器相關設定</a:t>
            </a:r>
            <a:r>
              <a:rPr lang="en-US" altLang="zh-TW" kern="12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 1</a:t>
            </a:r>
            <a:r>
              <a:rPr lang="zh-TW" altLang="en-US" kern="12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4B63D56-8E67-4B96-8461-A9BDDACB1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5BF019E-094A-48FC-BF99-76FABDF0AD8C}"/>
              </a:ext>
            </a:extLst>
          </p:cNvPr>
          <p:cNvSpPr txBox="1"/>
          <p:nvPr/>
        </p:nvSpPr>
        <p:spPr>
          <a:xfrm>
            <a:off x="0" y="871258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無線控制器設定流程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68124B61-7B55-403C-AD8E-D663DD8E4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99813"/>
            <a:ext cx="3440195" cy="67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9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75C31C-24AB-4036-AAAF-27E9C885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章節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0F874D-5373-4F9C-91B5-AF568F198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14881"/>
            <a:ext cx="8712968" cy="5706594"/>
          </a:xfrm>
        </p:spPr>
        <p:txBody>
          <a:bodyPr>
            <a:normAutofit fontScale="47500" lnSpcReduction="20000"/>
          </a:bodyPr>
          <a:lstStyle/>
          <a:p>
            <a:pPr lvl="1"/>
            <a:r>
              <a:rPr lang="zh-TW" altLang="en-US" sz="4000" b="1" dirty="0">
                <a:solidFill>
                  <a:schemeClr val="accent2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建置說明</a:t>
            </a:r>
            <a:endParaRPr lang="en-US" altLang="zh-TW" sz="4000" b="1" dirty="0">
              <a:solidFill>
                <a:schemeClr val="accent2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依照「第</a:t>
            </a:r>
            <a:r>
              <a:rPr lang="en-US" altLang="zh-TW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96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次技術小組會議」</a:t>
            </a: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</a:t>
            </a:r>
            <a:endParaRPr lang="en-US" altLang="zh-TW" sz="4000" b="1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漫遊</a:t>
            </a:r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中心簡介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名詞</a:t>
            </a:r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介紹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建置流程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無線控制器相關設定</a:t>
            </a:r>
            <a:r>
              <a:rPr lang="en-US" altLang="zh-TW" sz="4400" b="1" dirty="0" err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Step1</a:t>
            </a:r>
            <a:endParaRPr lang="en-US" altLang="zh-TW" sz="44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無線控制器需求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怎麼看是否有</a:t>
            </a: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帳號驗證相關設定</a:t>
            </a:r>
            <a:r>
              <a:rPr lang="en-US" altLang="zh-TW" sz="4400" b="1" dirty="0" err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Step2</a:t>
            </a:r>
            <a:endParaRPr lang="en-US" altLang="zh-TW" sz="4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rgbClr val="515F7B"/>
              </a:buClr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確定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Radius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架構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rgbClr val="515F7B"/>
              </a:buClr>
            </a:pP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EAP-802.1X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相關設定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rgbClr val="515F7B"/>
              </a:buClr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測試工具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rgbClr val="515F7B"/>
              </a:buClr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憑證設定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測試環境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無線漫遊測試指令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網站測試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漫遊相關問題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教育部教育雲端帳號目前狀況說明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建置</a:t>
            </a:r>
            <a:r>
              <a:rPr lang="en-US" altLang="zh-TW" sz="3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eduroam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相關問題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怎樣才算建置完成</a:t>
            </a:r>
            <a:r>
              <a:rPr lang="en-US" altLang="zh-TW" sz="3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eduroam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lvl="1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竹苗</a:t>
            </a:r>
            <a:r>
              <a:rPr lang="zh-TW" altLang="en-US" sz="2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</a:t>
            </a:r>
            <a:r>
              <a:rPr lang="zh-TW" altLang="en-US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網中心連線單位建置狀況</a:t>
            </a:r>
            <a:endParaRPr lang="en-US" altLang="zh-TW" sz="2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DE9FE21-5C5A-493E-AEB5-45976E5D4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162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ED5DAA-73EA-44A1-A473-3DBAD1C94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無線控制器相關設定</a:t>
            </a:r>
            <a:r>
              <a:rPr lang="en-US" altLang="zh-TW" kern="12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 1</a:t>
            </a:r>
            <a:r>
              <a:rPr lang="zh-TW" altLang="en-US" kern="12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C56488F-085B-4AB5-9990-41B9C6706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無線控制器設定需求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需支援多組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SSID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TANetRoaming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eduroam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需支援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擴展認證協議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需支援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802.1X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基於埠的網路接入控制機制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需要有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Accounting Log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計費機制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ü"/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漫遊中心提供一組測試帳號請各單位測試</a:t>
            </a:r>
            <a:r>
              <a:rPr lang="en-US" altLang="zh-TW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建議使用</a:t>
            </a:r>
            <a:r>
              <a:rPr lang="en-US" altLang="zh-TW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Android</a:t>
            </a:r>
            <a:r>
              <a:rPr lang="zh-TW" altLang="en-US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手機</a:t>
            </a:r>
            <a:r>
              <a:rPr lang="en-US" altLang="zh-TW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ID@</a:t>
            </a:r>
            <a:r>
              <a:rPr lang="en-US" altLang="zh-TW" sz="2000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.rc.edu.tw</a:t>
            </a:r>
            <a:r>
              <a:rPr lang="en-US" altLang="zh-TW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完成單向測試</a:t>
            </a:r>
            <a:r>
              <a:rPr lang="en-US" altLang="zh-TW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endParaRPr lang="en-US" altLang="zh-TW" sz="2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2" indent="0">
              <a:buNone/>
            </a:pP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請注意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en-US" altLang="zh-TW" sz="1600" b="1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ID@eap.rc.edu.tw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測試成功，不代表就符合國際標準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漫遊中心確定認證紀錄是否符合國際標準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(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查看是否有</a:t>
            </a:r>
            <a:r>
              <a:rPr lang="en-US" altLang="zh-TW" sz="1600" b="1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LOG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紀錄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lvl="1" indent="0">
              <a:buNone/>
            </a:pP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2" indent="0">
              <a:buNone/>
            </a:pPr>
            <a:endParaRPr lang="zh-TW" altLang="en-US" sz="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4B63D56-8E67-4B96-8461-A9BDDACB1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696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ED5DAA-73EA-44A1-A473-3DBAD1C94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43" y="-71687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無線控制器相關設定</a:t>
            </a:r>
            <a:r>
              <a:rPr lang="en-US" altLang="zh-TW" kern="12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 1</a:t>
            </a:r>
            <a:r>
              <a:rPr lang="zh-TW" altLang="en-US" kern="12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C56488F-085B-4AB5-9990-41B9C6706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591164"/>
            <a:ext cx="8229600" cy="676672"/>
          </a:xfrm>
        </p:spPr>
        <p:txBody>
          <a:bodyPr/>
          <a:lstStyle/>
          <a:p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/var/log/radius/</a:t>
            </a:r>
            <a:r>
              <a:rPr lang="en-US" altLang="zh-TW" sz="1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radacct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altLang="zh-TW" sz="1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X.X.X.X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無線控制器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IP)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4B63D56-8E67-4B96-8461-A9BDDACB1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5BF019E-094A-48FC-BF99-76FABDF0AD8C}"/>
              </a:ext>
            </a:extLst>
          </p:cNvPr>
          <p:cNvSpPr txBox="1"/>
          <p:nvPr/>
        </p:nvSpPr>
        <p:spPr>
          <a:xfrm>
            <a:off x="0" y="871258"/>
            <a:ext cx="2468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查看是否有</a:t>
            </a:r>
            <a:r>
              <a:rPr lang="en-US" altLang="zh-TW" sz="20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</a:p>
        </p:txBody>
      </p:sp>
      <p:pic>
        <p:nvPicPr>
          <p:cNvPr id="6" name="內容版面配置區 4">
            <a:extLst>
              <a:ext uri="{FF2B5EF4-FFF2-40B4-BE49-F238E27FC236}">
                <a16:creationId xmlns:a16="http://schemas.microsoft.com/office/drawing/2014/main" id="{3FCB2BF8-4754-4A30-B838-7B52A9C65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60848"/>
            <a:ext cx="6439315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4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ED5DAA-73EA-44A1-A473-3DBAD1C94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43" y="-71687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無線控制器相關設定</a:t>
            </a:r>
            <a:r>
              <a:rPr lang="en-US" altLang="zh-TW" kern="12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 1</a:t>
            </a:r>
            <a:r>
              <a:rPr lang="zh-TW" altLang="en-US" kern="12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C56488F-085B-4AB5-9990-41B9C6706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02767"/>
            <a:ext cx="8229600" cy="51756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Aruba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只會送出</a:t>
            </a:r>
            <a:r>
              <a:rPr lang="en-US" altLang="zh-TW" sz="1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mschap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加密方式</a:t>
            </a:r>
          </a:p>
          <a:p>
            <a:pPr>
              <a:buFont typeface="Wingdings" panose="05000000000000000000" pitchFamily="2" charset="2"/>
              <a:buChar char="Ø"/>
            </a:pP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Ruckus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Forti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要注意硬體版本、軟體版本和韌體版本，有時候就算啟用</a:t>
            </a:r>
            <a:r>
              <a:rPr lang="en-US" altLang="zh-TW" sz="1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的功能，未必會開啟設定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0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ZyXEL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要注意硬體版本、軟體版本和韌體版本，有時候就算啟用</a:t>
            </a:r>
            <a:r>
              <a:rPr lang="en-US" altLang="zh-TW" sz="1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的功能，未必會開啟設定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CISCO</a:t>
            </a:r>
          </a:p>
          <a:p>
            <a:pPr marL="0" indent="0">
              <a:buNone/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4B63D56-8E67-4B96-8461-A9BDDACB1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5BF019E-094A-48FC-BF99-76FABDF0AD8C}"/>
              </a:ext>
            </a:extLst>
          </p:cNvPr>
          <p:cNvSpPr txBox="1"/>
          <p:nvPr/>
        </p:nvSpPr>
        <p:spPr>
          <a:xfrm>
            <a:off x="3403" y="871258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無線控制器常見問題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8A363B2-FFB6-4119-80D3-55556BF53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93" r="38975"/>
          <a:stretch/>
        </p:blipFill>
        <p:spPr>
          <a:xfrm>
            <a:off x="1043608" y="2014258"/>
            <a:ext cx="5801614" cy="16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9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75C31C-24AB-4036-AAAF-27E9C885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章節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0F874D-5373-4F9C-91B5-AF568F198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14881"/>
            <a:ext cx="8712968" cy="5706594"/>
          </a:xfrm>
        </p:spPr>
        <p:txBody>
          <a:bodyPr>
            <a:normAutofit fontScale="55000" lnSpcReduction="20000"/>
          </a:bodyPr>
          <a:lstStyle/>
          <a:p>
            <a:pPr lvl="1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漫遊中心簡介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名詞介紹</a:t>
            </a:r>
          </a:p>
          <a:p>
            <a:pPr lvl="1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建置流程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無線控制器相關設定</a:t>
            </a:r>
            <a:r>
              <a:rPr lang="en-US" altLang="zh-TW" sz="4400" b="1" dirty="0" err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Step1</a:t>
            </a:r>
            <a:endParaRPr lang="en-US" altLang="zh-TW" sz="44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無線控制器需求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怎麼看是否有</a:t>
            </a:r>
            <a:r>
              <a:rPr lang="en-US" altLang="zh-TW" sz="2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4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帳號驗證相關設定</a:t>
            </a:r>
            <a:r>
              <a:rPr lang="en-US" altLang="zh-TW" sz="4400" b="1" dirty="0" err="1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Step2</a:t>
            </a:r>
            <a:endParaRPr lang="en-US" altLang="zh-TW" sz="4400" b="1" dirty="0">
              <a:solidFill>
                <a:srgbClr val="7030A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rgbClr val="515F7B"/>
              </a:buClr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確定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Radius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架構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rgbClr val="515F7B"/>
              </a:buClr>
            </a:pPr>
            <a:r>
              <a:rPr lang="en-US" altLang="zh-TW" sz="2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EAP-802.1X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相關設定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rgbClr val="515F7B"/>
              </a:buClr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測試工具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rgbClr val="515F7B"/>
              </a:buClr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憑證設定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網站介紹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測試環境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漫遊相關問題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教育部教育雲端帳號目前狀況說明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建置</a:t>
            </a:r>
            <a:r>
              <a:rPr lang="en-US" altLang="zh-TW" sz="3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eduroam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相關問題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怎樣才算建置完成</a:t>
            </a:r>
            <a:r>
              <a:rPr lang="en-US" altLang="zh-TW" sz="3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eduroam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lvl="1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竹苗區網中心連線單位建置狀況</a:t>
            </a:r>
            <a:endParaRPr lang="en-US" altLang="zh-TW" sz="2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DE9FE21-5C5A-493E-AEB5-45976E5D4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072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8BA07F-BAEA-4453-B7D8-A6B1FB8CD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kern="1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帳號驗證相關設定</a:t>
            </a:r>
            <a:r>
              <a:rPr lang="en-US" altLang="zh-TW" kern="1200" dirty="0" err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Step2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75B9E20-198E-4131-B553-8BE8D3C91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23</a:t>
            </a:fld>
            <a:endParaRPr lang="en-US" altLang="zh-TW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0E06796-DEB3-43B2-AD8F-F284728071A6}"/>
              </a:ext>
            </a:extLst>
          </p:cNvPr>
          <p:cNvSpPr txBox="1"/>
          <p:nvPr/>
        </p:nvSpPr>
        <p:spPr>
          <a:xfrm>
            <a:off x="21415" y="85952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流程圖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C5E107B-2F96-D773-EB45-4227D50BB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691" y="-4247"/>
            <a:ext cx="4509509" cy="672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4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E80585-62B2-4F38-84BE-9BFAE3F07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kern="1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帳號驗證相關設定</a:t>
            </a:r>
            <a:r>
              <a:rPr lang="en-US" altLang="zh-TW" kern="1200" dirty="0" err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Step2</a:t>
            </a:r>
            <a:endParaRPr lang="zh-TW" altLang="en-US" b="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13077BC-EF97-48AA-A602-755700B55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24</a:t>
            </a:fld>
            <a:endParaRPr lang="en-US" altLang="zh-TW"/>
          </a:p>
        </p:txBody>
      </p:sp>
      <p:graphicFrame>
        <p:nvGraphicFramePr>
          <p:cNvPr id="9" name="資料庫圖表 8">
            <a:extLst>
              <a:ext uri="{FF2B5EF4-FFF2-40B4-BE49-F238E27FC236}">
                <a16:creationId xmlns:a16="http://schemas.microsoft.com/office/drawing/2014/main" id="{96F6E44F-06D8-4693-8EEB-D4195BC57C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2719392"/>
              </p:ext>
            </p:extLst>
          </p:nvPr>
        </p:nvGraphicFramePr>
        <p:xfrm>
          <a:off x="899592" y="1124744"/>
          <a:ext cx="756084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文字方塊 10">
            <a:extLst>
              <a:ext uri="{FF2B5EF4-FFF2-40B4-BE49-F238E27FC236}">
                <a16:creationId xmlns:a16="http://schemas.microsoft.com/office/drawing/2014/main" id="{C0B77B5E-DD84-4CC7-8228-C7DAC8C65F04}"/>
              </a:ext>
            </a:extLst>
          </p:cNvPr>
          <p:cNvSpPr txBox="1"/>
          <p:nvPr/>
        </p:nvSpPr>
        <p:spPr>
          <a:xfrm>
            <a:off x="-49859" y="841269"/>
            <a:ext cx="2045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Radius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架構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476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E80585-62B2-4F38-84BE-9BFAE3F07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kern="1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帳號驗證相關設定</a:t>
            </a:r>
            <a:r>
              <a:rPr lang="en-US" altLang="zh-TW" kern="1200" dirty="0" err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Step2</a:t>
            </a:r>
            <a:endParaRPr lang="zh-TW" altLang="en-US" b="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13077BC-EF97-48AA-A602-755700B55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AE49C723-3D93-4661-A8C4-E185C40C0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373" y="1338320"/>
            <a:ext cx="8529356" cy="254089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sz="2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EAP-802.1X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加密方式很多種，我們要選擇哪一種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>
              <a:buNone/>
            </a:pP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PEAP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dirty="0" err="1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TTLS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TLS</a:t>
            </a:r>
            <a:r>
              <a:rPr lang="zh-TW" altLang="en-US" sz="28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pPr marL="0" indent="0"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階段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加密方式：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en-US" altLang="zh-TW" sz="2800" dirty="0" err="1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MSCHAPv2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PAP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dirty="0" err="1">
                <a:solidFill>
                  <a:srgbClr val="FE1A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GTC</a:t>
            </a:r>
            <a:r>
              <a:rPr lang="zh-TW" altLang="en-US" sz="2800" dirty="0">
                <a:solidFill>
                  <a:srgbClr val="FE1A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pPr marL="0" indent="0">
              <a:buNone/>
            </a:pPr>
            <a:endParaRPr lang="en-US" altLang="zh-TW" sz="28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C5D4EC8-F5AD-4103-85D3-F05B7FA8EA0F}"/>
              </a:ext>
            </a:extLst>
          </p:cNvPr>
          <p:cNvSpPr txBox="1"/>
          <p:nvPr/>
        </p:nvSpPr>
        <p:spPr>
          <a:xfrm>
            <a:off x="546373" y="4373658"/>
            <a:ext cx="72728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2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加密方式取決於連線單位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連線單位的</a:t>
            </a:r>
            <a:r>
              <a:rPr lang="zh-TW" altLang="en-US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內部架構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帳號驗證系統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加密方式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會有所不同</a:t>
            </a:r>
          </a:p>
          <a:p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21BF689-545B-4871-A32E-9D8535879C47}"/>
              </a:ext>
            </a:extLst>
          </p:cNvPr>
          <p:cNvSpPr txBox="1"/>
          <p:nvPr/>
        </p:nvSpPr>
        <p:spPr>
          <a:xfrm>
            <a:off x="-49859" y="841269"/>
            <a:ext cx="2045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Radius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架構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655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85A3D4-0661-4901-A886-53319936B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kern="1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帳號驗證相關設定</a:t>
            </a:r>
            <a:r>
              <a:rPr lang="en-US" altLang="zh-TW" kern="1200" dirty="0" err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Step2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7A0215B-A670-4A54-83A5-55E7665E9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5" y="2062871"/>
            <a:ext cx="8957153" cy="4525963"/>
          </a:xfrm>
        </p:spPr>
        <p:txBody>
          <a:bodyPr/>
          <a:lstStyle/>
          <a:p>
            <a:pPr marL="800100" lvl="3" indent="-342900">
              <a:buFont typeface="Wingdings" panose="05000000000000000000" pitchFamily="2" charset="2"/>
              <a:buChar char="Ø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Gmail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(G-Suite)→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PEAP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2400" b="1" dirty="0" err="1">
                <a:solidFill>
                  <a:srgbClr val="FE1A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GTC</a:t>
            </a:r>
            <a:endParaRPr lang="en-US" altLang="zh-TW" sz="2400" b="1" dirty="0">
              <a:solidFill>
                <a:srgbClr val="FE1AC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3" indent="-342900">
              <a:buFont typeface="Wingdings" panose="05000000000000000000" pitchFamily="2" charset="2"/>
              <a:buChar char="Ø"/>
            </a:pPr>
            <a:endParaRPr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3" indent="-342900">
              <a:buFont typeface="Wingdings" panose="05000000000000000000" pitchFamily="2" charset="2"/>
              <a:buChar char="Ø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Windows Active Directory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→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PEAP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2400" b="1" dirty="0" err="1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MSCHAPv2</a:t>
            </a:r>
            <a:endParaRPr lang="en-US" altLang="zh-TW" sz="2400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3" indent="-342900">
              <a:buFont typeface="Wingdings" panose="05000000000000000000" pitchFamily="2" charset="2"/>
              <a:buChar char="Ø"/>
            </a:pPr>
            <a:endParaRPr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3" indent="-342900">
              <a:buFont typeface="Wingdings" panose="05000000000000000000" pitchFamily="2" charset="2"/>
              <a:buChar char="Ø"/>
            </a:pPr>
            <a:r>
              <a:rPr lang="en-US" altLang="zh-TW" sz="2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OpenLDAP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4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→帳號密碼加密方式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MD4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-Hash)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PEAP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b="1" dirty="0" err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MSCHAPv2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4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→帳號密碼加密方式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	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PEAP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b="1" dirty="0" err="1">
                <a:solidFill>
                  <a:srgbClr val="FE1A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GTC</a:t>
            </a:r>
            <a:r>
              <a:rPr lang="zh-TW" altLang="en-US" b="1" dirty="0">
                <a:solidFill>
                  <a:srgbClr val="FE1A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or</a:t>
            </a:r>
            <a:r>
              <a:rPr lang="en-US" altLang="zh-TW" b="1" dirty="0">
                <a:solidFill>
                  <a:srgbClr val="FE1A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TTLS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PAP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1961F21-2CAA-4720-9D21-9B0EF11AC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26</a:t>
            </a:fld>
            <a:endParaRPr lang="en-US" altLang="zh-TW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060CCBB-589B-48BE-8AD9-AC2C17E7ED7E}"/>
              </a:ext>
            </a:extLst>
          </p:cNvPr>
          <p:cNvSpPr txBox="1"/>
          <p:nvPr/>
        </p:nvSpPr>
        <p:spPr>
          <a:xfrm>
            <a:off x="-49859" y="841269"/>
            <a:ext cx="2045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Radius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架構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405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8BA07F-BAEA-4453-B7D8-A6B1FB8CD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kern="1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帳號驗證相關設定</a:t>
            </a:r>
            <a:r>
              <a:rPr lang="en-US" altLang="zh-TW" kern="1200" dirty="0" err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Step2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75B9E20-198E-4131-B553-8BE8D3C91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ED9AC240-4F82-45C6-86CC-14BB148B3E75}"/>
              </a:ext>
            </a:extLst>
          </p:cNvPr>
          <p:cNvSpPr/>
          <p:nvPr/>
        </p:nvSpPr>
        <p:spPr bwMode="auto">
          <a:xfrm flipH="1">
            <a:off x="6204409" y="2434844"/>
            <a:ext cx="1950054" cy="172932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1774C84F-1FA2-4ECE-B324-F89F86A011AF}"/>
              </a:ext>
            </a:extLst>
          </p:cNvPr>
          <p:cNvSpPr/>
          <p:nvPr/>
        </p:nvSpPr>
        <p:spPr bwMode="auto">
          <a:xfrm>
            <a:off x="579123" y="1668361"/>
            <a:ext cx="4861035" cy="4668257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3CE7D5B0-F417-47DA-9C39-3795ED852588}"/>
              </a:ext>
            </a:extLst>
          </p:cNvPr>
          <p:cNvGrpSpPr/>
          <p:nvPr/>
        </p:nvGrpSpPr>
        <p:grpSpPr>
          <a:xfrm flipH="1">
            <a:off x="6633876" y="2833255"/>
            <a:ext cx="1091121" cy="1044699"/>
            <a:chOff x="3425318" y="-1814350"/>
            <a:chExt cx="2050249" cy="1963018"/>
          </a:xfrm>
        </p:grpSpPr>
        <p:pic>
          <p:nvPicPr>
            <p:cNvPr id="9" name="內容版面配置區 6">
              <a:extLst>
                <a:ext uri="{FF2B5EF4-FFF2-40B4-BE49-F238E27FC236}">
                  <a16:creationId xmlns:a16="http://schemas.microsoft.com/office/drawing/2014/main" id="{FC64C5AA-73EE-4DFE-8C47-9986E83743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213"/>
            <a:stretch/>
          </p:blipFill>
          <p:spPr>
            <a:xfrm>
              <a:off x="3554179" y="-1805094"/>
              <a:ext cx="969291" cy="1213565"/>
            </a:xfrm>
            <a:prstGeom prst="rect">
              <a:avLst/>
            </a:prstGeom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018CD202-C8F4-47BA-99CE-F118F5FE7232}"/>
                </a:ext>
              </a:extLst>
            </p:cNvPr>
            <p:cNvSpPr txBox="1"/>
            <p:nvPr/>
          </p:nvSpPr>
          <p:spPr>
            <a:xfrm>
              <a:off x="3425318" y="-574948"/>
              <a:ext cx="2050249" cy="723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漫遊中心</a:t>
              </a:r>
              <a:endParaRPr lang="zh-TW" altLang="en-US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1" name="內容版面配置區 6">
              <a:extLst>
                <a:ext uri="{FF2B5EF4-FFF2-40B4-BE49-F238E27FC236}">
                  <a16:creationId xmlns:a16="http://schemas.microsoft.com/office/drawing/2014/main" id="{9B737FFA-2EEA-40F2-85F1-3E8DAB23EB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213"/>
            <a:stretch/>
          </p:blipFill>
          <p:spPr>
            <a:xfrm>
              <a:off x="4120155" y="-1814350"/>
              <a:ext cx="969291" cy="1213565"/>
            </a:xfrm>
            <a:prstGeom prst="rect">
              <a:avLst/>
            </a:prstGeom>
          </p:spPr>
        </p:pic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44BADD9E-AC4C-45E9-84C1-77D226783190}"/>
              </a:ext>
            </a:extLst>
          </p:cNvPr>
          <p:cNvGrpSpPr/>
          <p:nvPr/>
        </p:nvGrpSpPr>
        <p:grpSpPr>
          <a:xfrm flipH="1">
            <a:off x="3262428" y="2708920"/>
            <a:ext cx="1606615" cy="1282114"/>
            <a:chOff x="4640700" y="3177100"/>
            <a:chExt cx="2601459" cy="2076020"/>
          </a:xfrm>
        </p:grpSpPr>
        <p:pic>
          <p:nvPicPr>
            <p:cNvPr id="13" name="內容版面配置區 6">
              <a:extLst>
                <a:ext uri="{FF2B5EF4-FFF2-40B4-BE49-F238E27FC236}">
                  <a16:creationId xmlns:a16="http://schemas.microsoft.com/office/drawing/2014/main" id="{10EB6425-7AAA-430D-9E83-000C6A780D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213"/>
            <a:stretch/>
          </p:blipFill>
          <p:spPr>
            <a:xfrm>
              <a:off x="5366358" y="3177100"/>
              <a:ext cx="882212" cy="1092028"/>
            </a:xfrm>
            <a:prstGeom prst="rect">
              <a:avLst/>
            </a:prstGeom>
          </p:spPr>
        </p:pic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7171C2E1-9807-4606-A756-A505353DFF16}"/>
                </a:ext>
              </a:extLst>
            </p:cNvPr>
            <p:cNvSpPr txBox="1"/>
            <p:nvPr/>
          </p:nvSpPr>
          <p:spPr>
            <a:xfrm>
              <a:off x="4640700" y="4189104"/>
              <a:ext cx="2601459" cy="1064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Outside</a:t>
              </a:r>
              <a:b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Radius Sever</a:t>
              </a:r>
            </a:p>
          </p:txBody>
        </p:sp>
      </p:grp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2B11C5C6-D220-4A43-938F-2B5E1A01A54B}"/>
              </a:ext>
            </a:extLst>
          </p:cNvPr>
          <p:cNvCxnSpPr/>
          <p:nvPr/>
        </p:nvCxnSpPr>
        <p:spPr>
          <a:xfrm flipH="1" flipV="1">
            <a:off x="3191695" y="3060592"/>
            <a:ext cx="640006" cy="1281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4DDFD645-850C-4A08-9400-13804D49A7C6}"/>
              </a:ext>
            </a:extLst>
          </p:cNvPr>
          <p:cNvGrpSpPr/>
          <p:nvPr/>
        </p:nvGrpSpPr>
        <p:grpSpPr>
          <a:xfrm flipH="1">
            <a:off x="1982805" y="2681013"/>
            <a:ext cx="1680200" cy="1288303"/>
            <a:chOff x="1241707" y="3355676"/>
            <a:chExt cx="2716247" cy="2082699"/>
          </a:xfrm>
        </p:grpSpPr>
        <p:pic>
          <p:nvPicPr>
            <p:cNvPr id="17" name="內容版面配置區 6">
              <a:extLst>
                <a:ext uri="{FF2B5EF4-FFF2-40B4-BE49-F238E27FC236}">
                  <a16:creationId xmlns:a16="http://schemas.microsoft.com/office/drawing/2014/main" id="{BE06DD81-E8FE-4828-BC49-8B16C14218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213"/>
            <a:stretch/>
          </p:blipFill>
          <p:spPr>
            <a:xfrm>
              <a:off x="2104063" y="3355676"/>
              <a:ext cx="882212" cy="1092028"/>
            </a:xfrm>
            <a:prstGeom prst="rect">
              <a:avLst/>
            </a:prstGeom>
          </p:spPr>
        </p:pic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5C5AC07A-E472-4E7C-A218-1D8E6DF953C5}"/>
                </a:ext>
              </a:extLst>
            </p:cNvPr>
            <p:cNvSpPr txBox="1"/>
            <p:nvPr/>
          </p:nvSpPr>
          <p:spPr>
            <a:xfrm>
              <a:off x="1241707" y="4412360"/>
              <a:ext cx="2716247" cy="1026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Inside </a:t>
              </a:r>
              <a:b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Radius  Server</a:t>
              </a:r>
            </a:p>
          </p:txBody>
        </p:sp>
      </p:grpSp>
      <p:sp>
        <p:nvSpPr>
          <p:cNvPr id="19" name="左-右雙向箭號 22">
            <a:extLst>
              <a:ext uri="{FF2B5EF4-FFF2-40B4-BE49-F238E27FC236}">
                <a16:creationId xmlns:a16="http://schemas.microsoft.com/office/drawing/2014/main" id="{0E495F88-0E5B-4640-9826-E43C1E11FFC5}"/>
              </a:ext>
            </a:extLst>
          </p:cNvPr>
          <p:cNvSpPr/>
          <p:nvPr/>
        </p:nvSpPr>
        <p:spPr>
          <a:xfrm rot="10800000" flipH="1" flipV="1">
            <a:off x="4878588" y="3082984"/>
            <a:ext cx="1755288" cy="376752"/>
          </a:xfrm>
          <a:prstGeom prst="left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100" dirty="0"/>
              <a:t>VPN</a:t>
            </a:r>
            <a:endParaRPr lang="en-US" altLang="zh-TW" dirty="0"/>
          </a:p>
        </p:txBody>
      </p: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8BF03BF8-7546-4A39-BAA9-4204BAD5B204}"/>
              </a:ext>
            </a:extLst>
          </p:cNvPr>
          <p:cNvCxnSpPr/>
          <p:nvPr/>
        </p:nvCxnSpPr>
        <p:spPr>
          <a:xfrm flipH="1">
            <a:off x="2056390" y="3798549"/>
            <a:ext cx="585610" cy="557296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4D03AE76-60FF-42DE-8C47-4F8B58C36369}"/>
              </a:ext>
            </a:extLst>
          </p:cNvPr>
          <p:cNvCxnSpPr/>
          <p:nvPr/>
        </p:nvCxnSpPr>
        <p:spPr>
          <a:xfrm>
            <a:off x="3121350" y="3782456"/>
            <a:ext cx="651041" cy="59335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FF93AD85-254A-4972-9522-74D50F3BED2D}"/>
              </a:ext>
            </a:extLst>
          </p:cNvPr>
          <p:cNvGrpSpPr/>
          <p:nvPr/>
        </p:nvGrpSpPr>
        <p:grpSpPr>
          <a:xfrm flipH="1">
            <a:off x="1223283" y="4414693"/>
            <a:ext cx="1221809" cy="1040494"/>
            <a:chOff x="4952243" y="3177100"/>
            <a:chExt cx="1978374" cy="1684785"/>
          </a:xfrm>
        </p:grpSpPr>
        <p:pic>
          <p:nvPicPr>
            <p:cNvPr id="23" name="內容版面配置區 6">
              <a:extLst>
                <a:ext uri="{FF2B5EF4-FFF2-40B4-BE49-F238E27FC236}">
                  <a16:creationId xmlns:a16="http://schemas.microsoft.com/office/drawing/2014/main" id="{7A98844D-06B8-4C21-AE16-259FB2488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213"/>
            <a:stretch/>
          </p:blipFill>
          <p:spPr>
            <a:xfrm>
              <a:off x="5366358" y="3177100"/>
              <a:ext cx="882212" cy="1092028"/>
            </a:xfrm>
            <a:prstGeom prst="rect">
              <a:avLst/>
            </a:prstGeom>
          </p:spPr>
        </p:pic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F11D1456-66B0-43FB-A23C-0774823F677A}"/>
                </a:ext>
              </a:extLst>
            </p:cNvPr>
            <p:cNvSpPr txBox="1"/>
            <p:nvPr/>
          </p:nvSpPr>
          <p:spPr>
            <a:xfrm>
              <a:off x="4952243" y="4189104"/>
              <a:ext cx="1978374" cy="672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050" b="1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Auth</a:t>
              </a:r>
              <a: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Server</a:t>
              </a:r>
              <a:b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Active Directory</a:t>
              </a:r>
            </a:p>
          </p:txBody>
        </p:sp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777AF848-8F93-4B2A-AB61-5BD986DA081C}"/>
              </a:ext>
            </a:extLst>
          </p:cNvPr>
          <p:cNvGrpSpPr/>
          <p:nvPr/>
        </p:nvGrpSpPr>
        <p:grpSpPr>
          <a:xfrm flipH="1">
            <a:off x="2351174" y="4414716"/>
            <a:ext cx="946093" cy="1040494"/>
            <a:chOff x="5175464" y="3177100"/>
            <a:chExt cx="1531930" cy="1684785"/>
          </a:xfrm>
        </p:grpSpPr>
        <p:pic>
          <p:nvPicPr>
            <p:cNvPr id="26" name="內容版面配置區 6">
              <a:extLst>
                <a:ext uri="{FF2B5EF4-FFF2-40B4-BE49-F238E27FC236}">
                  <a16:creationId xmlns:a16="http://schemas.microsoft.com/office/drawing/2014/main" id="{8B29ACDA-A179-4242-A1C0-274E35A01E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213"/>
            <a:stretch/>
          </p:blipFill>
          <p:spPr>
            <a:xfrm>
              <a:off x="5366358" y="3177100"/>
              <a:ext cx="882212" cy="1092028"/>
            </a:xfrm>
            <a:prstGeom prst="rect">
              <a:avLst/>
            </a:prstGeom>
          </p:spPr>
        </p:pic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A9610607-1921-4220-880D-5B1B335EFF2E}"/>
                </a:ext>
              </a:extLst>
            </p:cNvPr>
            <p:cNvSpPr txBox="1"/>
            <p:nvPr/>
          </p:nvSpPr>
          <p:spPr>
            <a:xfrm>
              <a:off x="5175464" y="4189104"/>
              <a:ext cx="1531930" cy="672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050" b="1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Auth</a:t>
              </a:r>
              <a: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Server</a:t>
              </a:r>
              <a:b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1050" b="1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Ldap</a:t>
              </a:r>
              <a: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61691D66-4BB7-45C7-85EF-73C708CF26BD}"/>
              </a:ext>
            </a:extLst>
          </p:cNvPr>
          <p:cNvGrpSpPr/>
          <p:nvPr/>
        </p:nvGrpSpPr>
        <p:grpSpPr>
          <a:xfrm flipH="1">
            <a:off x="3377718" y="4433070"/>
            <a:ext cx="946093" cy="1040494"/>
            <a:chOff x="5175464" y="3177100"/>
            <a:chExt cx="1531930" cy="1684785"/>
          </a:xfrm>
        </p:grpSpPr>
        <p:pic>
          <p:nvPicPr>
            <p:cNvPr id="29" name="內容版面配置區 6">
              <a:extLst>
                <a:ext uri="{FF2B5EF4-FFF2-40B4-BE49-F238E27FC236}">
                  <a16:creationId xmlns:a16="http://schemas.microsoft.com/office/drawing/2014/main" id="{19441BDA-D16B-4B43-8A17-85A9E84EE3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213"/>
            <a:stretch/>
          </p:blipFill>
          <p:spPr>
            <a:xfrm>
              <a:off x="5366358" y="3177100"/>
              <a:ext cx="882212" cy="1092028"/>
            </a:xfrm>
            <a:prstGeom prst="rect">
              <a:avLst/>
            </a:prstGeom>
          </p:spPr>
        </p:pic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27191936-E5D2-4F49-8471-D0613A10CF89}"/>
                </a:ext>
              </a:extLst>
            </p:cNvPr>
            <p:cNvSpPr txBox="1"/>
            <p:nvPr/>
          </p:nvSpPr>
          <p:spPr>
            <a:xfrm>
              <a:off x="5175464" y="4189104"/>
              <a:ext cx="1531930" cy="672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050" b="1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Auth</a:t>
              </a:r>
              <a: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Server</a:t>
              </a:r>
              <a:b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Mail Sever</a:t>
              </a:r>
            </a:p>
          </p:txBody>
        </p:sp>
      </p:grp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6A91F5D8-2B3F-4148-BCD4-CB9BE7823823}"/>
              </a:ext>
            </a:extLst>
          </p:cNvPr>
          <p:cNvCxnSpPr/>
          <p:nvPr/>
        </p:nvCxnSpPr>
        <p:spPr>
          <a:xfrm flipH="1">
            <a:off x="2856716" y="3817726"/>
            <a:ext cx="43358" cy="5580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7AEEC521-8B9B-4D70-9E76-C5FE5EA8FDDE}"/>
              </a:ext>
            </a:extLst>
          </p:cNvPr>
          <p:cNvSpPr txBox="1"/>
          <p:nvPr/>
        </p:nvSpPr>
        <p:spPr>
          <a:xfrm>
            <a:off x="-49859" y="841269"/>
            <a:ext cx="3438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Radius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架構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某大學架構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596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8BA07F-BAEA-4453-B7D8-A6B1FB8CD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kern="1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帳號驗證相關設定</a:t>
            </a:r>
            <a:r>
              <a:rPr lang="en-US" altLang="zh-TW" kern="1200" dirty="0" err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Step2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75B9E20-198E-4131-B553-8BE8D3C91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28</a:t>
            </a:fld>
            <a:endParaRPr lang="en-US" altLang="zh-TW"/>
          </a:p>
        </p:txBody>
      </p:sp>
      <p:sp>
        <p:nvSpPr>
          <p:cNvPr id="59" name="橢圓 58">
            <a:extLst>
              <a:ext uri="{FF2B5EF4-FFF2-40B4-BE49-F238E27FC236}">
                <a16:creationId xmlns:a16="http://schemas.microsoft.com/office/drawing/2014/main" id="{1BAC975C-3976-4032-B4FB-811DFD090693}"/>
              </a:ext>
            </a:extLst>
          </p:cNvPr>
          <p:cNvSpPr/>
          <p:nvPr/>
        </p:nvSpPr>
        <p:spPr bwMode="auto">
          <a:xfrm flipH="1">
            <a:off x="6204409" y="2434844"/>
            <a:ext cx="1950054" cy="172932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0" name="橢圓 59">
            <a:extLst>
              <a:ext uri="{FF2B5EF4-FFF2-40B4-BE49-F238E27FC236}">
                <a16:creationId xmlns:a16="http://schemas.microsoft.com/office/drawing/2014/main" id="{897ED1CC-63B7-4788-B732-640676CEF0A3}"/>
              </a:ext>
            </a:extLst>
          </p:cNvPr>
          <p:cNvSpPr/>
          <p:nvPr/>
        </p:nvSpPr>
        <p:spPr bwMode="auto">
          <a:xfrm>
            <a:off x="579123" y="1668361"/>
            <a:ext cx="4861035" cy="4668257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61" name="群組 60">
            <a:extLst>
              <a:ext uri="{FF2B5EF4-FFF2-40B4-BE49-F238E27FC236}">
                <a16:creationId xmlns:a16="http://schemas.microsoft.com/office/drawing/2014/main" id="{2A65FE2C-ABD9-48E0-905F-A543B41130A6}"/>
              </a:ext>
            </a:extLst>
          </p:cNvPr>
          <p:cNvGrpSpPr/>
          <p:nvPr/>
        </p:nvGrpSpPr>
        <p:grpSpPr>
          <a:xfrm flipH="1">
            <a:off x="6633876" y="2833255"/>
            <a:ext cx="1091121" cy="1044699"/>
            <a:chOff x="3425318" y="-1814350"/>
            <a:chExt cx="2050249" cy="1963018"/>
          </a:xfrm>
        </p:grpSpPr>
        <p:pic>
          <p:nvPicPr>
            <p:cNvPr id="62" name="內容版面配置區 6">
              <a:extLst>
                <a:ext uri="{FF2B5EF4-FFF2-40B4-BE49-F238E27FC236}">
                  <a16:creationId xmlns:a16="http://schemas.microsoft.com/office/drawing/2014/main" id="{A9C8BBFD-EB06-4798-A2D4-7023FE5DCA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213"/>
            <a:stretch/>
          </p:blipFill>
          <p:spPr>
            <a:xfrm>
              <a:off x="3554179" y="-1805094"/>
              <a:ext cx="969291" cy="1213565"/>
            </a:xfrm>
            <a:prstGeom prst="rect">
              <a:avLst/>
            </a:prstGeom>
          </p:spPr>
        </p:pic>
        <p:sp>
          <p:nvSpPr>
            <p:cNvPr id="63" name="文字方塊 62">
              <a:extLst>
                <a:ext uri="{FF2B5EF4-FFF2-40B4-BE49-F238E27FC236}">
                  <a16:creationId xmlns:a16="http://schemas.microsoft.com/office/drawing/2014/main" id="{4B7D6AA6-2115-438C-B0E4-822A662A97A0}"/>
                </a:ext>
              </a:extLst>
            </p:cNvPr>
            <p:cNvSpPr txBox="1"/>
            <p:nvPr/>
          </p:nvSpPr>
          <p:spPr>
            <a:xfrm>
              <a:off x="3425318" y="-574948"/>
              <a:ext cx="2050249" cy="723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漫遊中心</a:t>
              </a:r>
              <a:endParaRPr lang="zh-TW" altLang="en-US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64" name="內容版面配置區 6">
              <a:extLst>
                <a:ext uri="{FF2B5EF4-FFF2-40B4-BE49-F238E27FC236}">
                  <a16:creationId xmlns:a16="http://schemas.microsoft.com/office/drawing/2014/main" id="{2917B065-3BC4-430E-ACF0-AABC2A0A14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213"/>
            <a:stretch/>
          </p:blipFill>
          <p:spPr>
            <a:xfrm>
              <a:off x="4120155" y="-1814350"/>
              <a:ext cx="969291" cy="1213565"/>
            </a:xfrm>
            <a:prstGeom prst="rect">
              <a:avLst/>
            </a:prstGeom>
          </p:spPr>
        </p:pic>
      </p:grpSp>
      <p:grpSp>
        <p:nvGrpSpPr>
          <p:cNvPr id="65" name="群組 64">
            <a:extLst>
              <a:ext uri="{FF2B5EF4-FFF2-40B4-BE49-F238E27FC236}">
                <a16:creationId xmlns:a16="http://schemas.microsoft.com/office/drawing/2014/main" id="{C8D117E3-50B3-492B-90AD-25761104D770}"/>
              </a:ext>
            </a:extLst>
          </p:cNvPr>
          <p:cNvGrpSpPr/>
          <p:nvPr/>
        </p:nvGrpSpPr>
        <p:grpSpPr>
          <a:xfrm flipH="1">
            <a:off x="3352177" y="2818679"/>
            <a:ext cx="1606615" cy="1282114"/>
            <a:chOff x="4640700" y="3177100"/>
            <a:chExt cx="2601459" cy="2076020"/>
          </a:xfrm>
        </p:grpSpPr>
        <p:pic>
          <p:nvPicPr>
            <p:cNvPr id="66" name="內容版面配置區 6">
              <a:extLst>
                <a:ext uri="{FF2B5EF4-FFF2-40B4-BE49-F238E27FC236}">
                  <a16:creationId xmlns:a16="http://schemas.microsoft.com/office/drawing/2014/main" id="{6993C8DC-9953-4671-B99C-04EA0C4A72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213"/>
            <a:stretch/>
          </p:blipFill>
          <p:spPr>
            <a:xfrm>
              <a:off x="5366358" y="3177100"/>
              <a:ext cx="882212" cy="1092028"/>
            </a:xfrm>
            <a:prstGeom prst="rect">
              <a:avLst/>
            </a:prstGeom>
          </p:spPr>
        </p:pic>
        <p:sp>
          <p:nvSpPr>
            <p:cNvPr id="67" name="文字方塊 66">
              <a:extLst>
                <a:ext uri="{FF2B5EF4-FFF2-40B4-BE49-F238E27FC236}">
                  <a16:creationId xmlns:a16="http://schemas.microsoft.com/office/drawing/2014/main" id="{33340F31-3A47-4A15-87D5-DB30EB65CE0C}"/>
                </a:ext>
              </a:extLst>
            </p:cNvPr>
            <p:cNvSpPr txBox="1"/>
            <p:nvPr/>
          </p:nvSpPr>
          <p:spPr>
            <a:xfrm>
              <a:off x="4640700" y="4189104"/>
              <a:ext cx="2601459" cy="1064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Outside</a:t>
              </a:r>
              <a:b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Radius Sever</a:t>
              </a:r>
            </a:p>
          </p:txBody>
        </p:sp>
      </p:grp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B840C901-C51C-4432-B6DF-59C3F7FB7E99}"/>
              </a:ext>
            </a:extLst>
          </p:cNvPr>
          <p:cNvCxnSpPr/>
          <p:nvPr/>
        </p:nvCxnSpPr>
        <p:spPr>
          <a:xfrm flipH="1" flipV="1">
            <a:off x="3219322" y="3180502"/>
            <a:ext cx="702128" cy="2659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9" name="群組 68">
            <a:extLst>
              <a:ext uri="{FF2B5EF4-FFF2-40B4-BE49-F238E27FC236}">
                <a16:creationId xmlns:a16="http://schemas.microsoft.com/office/drawing/2014/main" id="{80E83B26-6825-4D2B-8F63-0EDFE891A4F2}"/>
              </a:ext>
            </a:extLst>
          </p:cNvPr>
          <p:cNvGrpSpPr/>
          <p:nvPr/>
        </p:nvGrpSpPr>
        <p:grpSpPr>
          <a:xfrm flipH="1">
            <a:off x="2072554" y="2790772"/>
            <a:ext cx="1680200" cy="1288303"/>
            <a:chOff x="1241707" y="3355676"/>
            <a:chExt cx="2716247" cy="2082699"/>
          </a:xfrm>
        </p:grpSpPr>
        <p:pic>
          <p:nvPicPr>
            <p:cNvPr id="70" name="內容版面配置區 6">
              <a:extLst>
                <a:ext uri="{FF2B5EF4-FFF2-40B4-BE49-F238E27FC236}">
                  <a16:creationId xmlns:a16="http://schemas.microsoft.com/office/drawing/2014/main" id="{DF90404E-B9EE-4631-BD17-A8B9F9736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213"/>
            <a:stretch/>
          </p:blipFill>
          <p:spPr>
            <a:xfrm>
              <a:off x="2104063" y="3355676"/>
              <a:ext cx="882212" cy="1092028"/>
            </a:xfrm>
            <a:prstGeom prst="rect">
              <a:avLst/>
            </a:prstGeom>
          </p:spPr>
        </p:pic>
        <p:sp>
          <p:nvSpPr>
            <p:cNvPr id="71" name="文字方塊 70">
              <a:extLst>
                <a:ext uri="{FF2B5EF4-FFF2-40B4-BE49-F238E27FC236}">
                  <a16:creationId xmlns:a16="http://schemas.microsoft.com/office/drawing/2014/main" id="{F805A9D3-1A8D-47FD-87C0-A4754B99EAE5}"/>
                </a:ext>
              </a:extLst>
            </p:cNvPr>
            <p:cNvSpPr txBox="1"/>
            <p:nvPr/>
          </p:nvSpPr>
          <p:spPr>
            <a:xfrm>
              <a:off x="1241707" y="4412360"/>
              <a:ext cx="2716247" cy="1026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Inside </a:t>
              </a:r>
              <a:b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Radius  Server</a:t>
              </a:r>
            </a:p>
          </p:txBody>
        </p:sp>
      </p:grpSp>
      <p:sp>
        <p:nvSpPr>
          <p:cNvPr id="72" name="左-右雙向箭號 22">
            <a:extLst>
              <a:ext uri="{FF2B5EF4-FFF2-40B4-BE49-F238E27FC236}">
                <a16:creationId xmlns:a16="http://schemas.microsoft.com/office/drawing/2014/main" id="{D4B86CFD-8ADD-4E25-B650-6F4092679FDA}"/>
              </a:ext>
            </a:extLst>
          </p:cNvPr>
          <p:cNvSpPr/>
          <p:nvPr/>
        </p:nvSpPr>
        <p:spPr>
          <a:xfrm rot="10800000" flipH="1" flipV="1">
            <a:off x="4878588" y="3082984"/>
            <a:ext cx="1755288" cy="376752"/>
          </a:xfrm>
          <a:prstGeom prst="left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100" dirty="0"/>
              <a:t>VPN</a:t>
            </a:r>
            <a:endParaRPr lang="en-US" altLang="zh-TW" dirty="0"/>
          </a:p>
        </p:txBody>
      </p:sp>
      <p:cxnSp>
        <p:nvCxnSpPr>
          <p:cNvPr id="73" name="直線單箭頭接點 72">
            <a:extLst>
              <a:ext uri="{FF2B5EF4-FFF2-40B4-BE49-F238E27FC236}">
                <a16:creationId xmlns:a16="http://schemas.microsoft.com/office/drawing/2014/main" id="{458DCC40-CAFF-4763-87A1-F546D971A578}"/>
              </a:ext>
            </a:extLst>
          </p:cNvPr>
          <p:cNvCxnSpPr/>
          <p:nvPr/>
        </p:nvCxnSpPr>
        <p:spPr>
          <a:xfrm>
            <a:off x="1923936" y="3892215"/>
            <a:ext cx="4850" cy="59335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4" name="群組 73">
            <a:extLst>
              <a:ext uri="{FF2B5EF4-FFF2-40B4-BE49-F238E27FC236}">
                <a16:creationId xmlns:a16="http://schemas.microsoft.com/office/drawing/2014/main" id="{E0FD5356-9D9F-4808-9FEC-1E8D1EC86303}"/>
              </a:ext>
            </a:extLst>
          </p:cNvPr>
          <p:cNvGrpSpPr/>
          <p:nvPr/>
        </p:nvGrpSpPr>
        <p:grpSpPr>
          <a:xfrm flipH="1">
            <a:off x="1329862" y="4524452"/>
            <a:ext cx="1188146" cy="1040494"/>
            <a:chOff x="4979498" y="3177100"/>
            <a:chExt cx="1923866" cy="1684785"/>
          </a:xfrm>
        </p:grpSpPr>
        <p:pic>
          <p:nvPicPr>
            <p:cNvPr id="75" name="內容版面配置區 6">
              <a:extLst>
                <a:ext uri="{FF2B5EF4-FFF2-40B4-BE49-F238E27FC236}">
                  <a16:creationId xmlns:a16="http://schemas.microsoft.com/office/drawing/2014/main" id="{F48E0DFE-CD4D-44B2-9B92-2CEC1F05E8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213"/>
            <a:stretch/>
          </p:blipFill>
          <p:spPr>
            <a:xfrm>
              <a:off x="5366358" y="3177100"/>
              <a:ext cx="882212" cy="1092028"/>
            </a:xfrm>
            <a:prstGeom prst="rect">
              <a:avLst/>
            </a:prstGeom>
          </p:spPr>
        </p:pic>
        <p:sp>
          <p:nvSpPr>
            <p:cNvPr id="76" name="文字方塊 75">
              <a:extLst>
                <a:ext uri="{FF2B5EF4-FFF2-40B4-BE49-F238E27FC236}">
                  <a16:creationId xmlns:a16="http://schemas.microsoft.com/office/drawing/2014/main" id="{98B42BA0-6365-40F9-BE80-E0A27C3EEAD2}"/>
                </a:ext>
              </a:extLst>
            </p:cNvPr>
            <p:cNvSpPr txBox="1"/>
            <p:nvPr/>
          </p:nvSpPr>
          <p:spPr>
            <a:xfrm>
              <a:off x="4979498" y="4189104"/>
              <a:ext cx="1923866" cy="672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Authentication </a:t>
              </a:r>
            </a:p>
            <a:p>
              <a:pPr algn="ctr"/>
              <a: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Server</a:t>
              </a:r>
            </a:p>
          </p:txBody>
        </p:sp>
      </p:grpSp>
      <p:grpSp>
        <p:nvGrpSpPr>
          <p:cNvPr id="77" name="群組 76">
            <a:extLst>
              <a:ext uri="{FF2B5EF4-FFF2-40B4-BE49-F238E27FC236}">
                <a16:creationId xmlns:a16="http://schemas.microsoft.com/office/drawing/2014/main" id="{38A2E4BD-11DD-4C24-B9CA-D8E32BBE56A8}"/>
              </a:ext>
            </a:extLst>
          </p:cNvPr>
          <p:cNvGrpSpPr/>
          <p:nvPr/>
        </p:nvGrpSpPr>
        <p:grpSpPr>
          <a:xfrm flipH="1">
            <a:off x="2424211" y="4524475"/>
            <a:ext cx="1188147" cy="1040471"/>
            <a:chOff x="4810586" y="3177100"/>
            <a:chExt cx="1923868" cy="1684748"/>
          </a:xfrm>
        </p:grpSpPr>
        <p:pic>
          <p:nvPicPr>
            <p:cNvPr id="78" name="內容版面配置區 6">
              <a:extLst>
                <a:ext uri="{FF2B5EF4-FFF2-40B4-BE49-F238E27FC236}">
                  <a16:creationId xmlns:a16="http://schemas.microsoft.com/office/drawing/2014/main" id="{BCAB5B31-3809-40F8-B95F-C4F300BCA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213"/>
            <a:stretch/>
          </p:blipFill>
          <p:spPr>
            <a:xfrm>
              <a:off x="5366358" y="3177100"/>
              <a:ext cx="882212" cy="1092028"/>
            </a:xfrm>
            <a:prstGeom prst="rect">
              <a:avLst/>
            </a:prstGeom>
          </p:spPr>
        </p:pic>
        <p:sp>
          <p:nvSpPr>
            <p:cNvPr id="79" name="文字方塊 78">
              <a:extLst>
                <a:ext uri="{FF2B5EF4-FFF2-40B4-BE49-F238E27FC236}">
                  <a16:creationId xmlns:a16="http://schemas.microsoft.com/office/drawing/2014/main" id="{CA355908-0DAB-4774-BBD2-4EC5238A1C77}"/>
                </a:ext>
              </a:extLst>
            </p:cNvPr>
            <p:cNvSpPr txBox="1"/>
            <p:nvPr/>
          </p:nvSpPr>
          <p:spPr>
            <a:xfrm>
              <a:off x="4810586" y="4189067"/>
              <a:ext cx="1923868" cy="672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Authentication </a:t>
              </a:r>
            </a:p>
            <a:p>
              <a:pPr algn="ctr"/>
              <a: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Server</a:t>
              </a:r>
            </a:p>
          </p:txBody>
        </p:sp>
      </p:grpSp>
      <p:cxnSp>
        <p:nvCxnSpPr>
          <p:cNvPr id="80" name="直線單箭頭接點 79">
            <a:extLst>
              <a:ext uri="{FF2B5EF4-FFF2-40B4-BE49-F238E27FC236}">
                <a16:creationId xmlns:a16="http://schemas.microsoft.com/office/drawing/2014/main" id="{E5E6EFCF-FF93-43B9-87AA-F5D9CB2BF2B1}"/>
              </a:ext>
            </a:extLst>
          </p:cNvPr>
          <p:cNvCxnSpPr/>
          <p:nvPr/>
        </p:nvCxnSpPr>
        <p:spPr>
          <a:xfrm>
            <a:off x="2933162" y="3851126"/>
            <a:ext cx="13303" cy="594532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1" name="群組 80">
            <a:extLst>
              <a:ext uri="{FF2B5EF4-FFF2-40B4-BE49-F238E27FC236}">
                <a16:creationId xmlns:a16="http://schemas.microsoft.com/office/drawing/2014/main" id="{B9C154B1-FAD0-45CC-A241-D94585F8668E}"/>
              </a:ext>
            </a:extLst>
          </p:cNvPr>
          <p:cNvGrpSpPr/>
          <p:nvPr/>
        </p:nvGrpSpPr>
        <p:grpSpPr>
          <a:xfrm flipH="1">
            <a:off x="951498" y="2790772"/>
            <a:ext cx="1680200" cy="1288303"/>
            <a:chOff x="1241707" y="3355676"/>
            <a:chExt cx="2716247" cy="2082699"/>
          </a:xfrm>
        </p:grpSpPr>
        <p:pic>
          <p:nvPicPr>
            <p:cNvPr id="82" name="內容版面配置區 6">
              <a:extLst>
                <a:ext uri="{FF2B5EF4-FFF2-40B4-BE49-F238E27FC236}">
                  <a16:creationId xmlns:a16="http://schemas.microsoft.com/office/drawing/2014/main" id="{55A9056C-C63C-4415-848C-961A233694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213"/>
            <a:stretch/>
          </p:blipFill>
          <p:spPr>
            <a:xfrm>
              <a:off x="2104063" y="3355676"/>
              <a:ext cx="882212" cy="1092028"/>
            </a:xfrm>
            <a:prstGeom prst="rect">
              <a:avLst/>
            </a:prstGeom>
          </p:spPr>
        </p:pic>
        <p:sp>
          <p:nvSpPr>
            <p:cNvPr id="83" name="文字方塊 82">
              <a:extLst>
                <a:ext uri="{FF2B5EF4-FFF2-40B4-BE49-F238E27FC236}">
                  <a16:creationId xmlns:a16="http://schemas.microsoft.com/office/drawing/2014/main" id="{FCF44259-4528-4BEE-9A14-555335B6426A}"/>
                </a:ext>
              </a:extLst>
            </p:cNvPr>
            <p:cNvSpPr txBox="1"/>
            <p:nvPr/>
          </p:nvSpPr>
          <p:spPr>
            <a:xfrm>
              <a:off x="1241707" y="4412360"/>
              <a:ext cx="2716247" cy="1026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Inside </a:t>
              </a:r>
              <a:b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Radius  Server</a:t>
              </a:r>
            </a:p>
          </p:txBody>
        </p:sp>
      </p:grpSp>
      <p:cxnSp>
        <p:nvCxnSpPr>
          <p:cNvPr id="84" name="直線單箭頭接點 83">
            <a:extLst>
              <a:ext uri="{FF2B5EF4-FFF2-40B4-BE49-F238E27FC236}">
                <a16:creationId xmlns:a16="http://schemas.microsoft.com/office/drawing/2014/main" id="{FDA90934-FD7E-49F4-A3E2-7982918D7CB9}"/>
              </a:ext>
            </a:extLst>
          </p:cNvPr>
          <p:cNvCxnSpPr/>
          <p:nvPr/>
        </p:nvCxnSpPr>
        <p:spPr>
          <a:xfrm flipH="1" flipV="1">
            <a:off x="2100200" y="3149483"/>
            <a:ext cx="531498" cy="6405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文字方塊 85">
            <a:extLst>
              <a:ext uri="{FF2B5EF4-FFF2-40B4-BE49-F238E27FC236}">
                <a16:creationId xmlns:a16="http://schemas.microsoft.com/office/drawing/2014/main" id="{D94250C4-40D0-4E09-9773-27DAB2C11BE5}"/>
              </a:ext>
            </a:extLst>
          </p:cNvPr>
          <p:cNvSpPr txBox="1"/>
          <p:nvPr/>
        </p:nvSpPr>
        <p:spPr>
          <a:xfrm>
            <a:off x="-49859" y="841269"/>
            <a:ext cx="3438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Radius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架構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某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大學架構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678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建置說明</a:t>
            </a:r>
            <a:endParaRPr lang="zh-TW" altLang="en-US" dirty="0">
              <a:solidFill>
                <a:schemeClr val="tx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2</a:t>
            </a:fld>
            <a:endParaRPr lang="en-US" altLang="zh-TW" dirty="0"/>
          </a:p>
        </p:txBody>
      </p:sp>
      <p:sp>
        <p:nvSpPr>
          <p:cNvPr id="9" name="內容版面配置區 3">
            <a:extLst>
              <a:ext uri="{FF2B5EF4-FFF2-40B4-BE49-F238E27FC236}">
                <a16:creationId xmlns:a16="http://schemas.microsoft.com/office/drawing/2014/main" id="{7788C01F-BCF0-46A9-8117-9A90E0AE9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079519"/>
          </a:xfrm>
        </p:spPr>
        <p:txBody>
          <a:bodyPr>
            <a:normAutofit fontScale="92500"/>
          </a:bodyPr>
          <a:lstStyle/>
          <a:p>
            <a:pPr marL="171450" lvl="1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3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依照「第</a:t>
            </a:r>
            <a:r>
              <a:rPr lang="en-US" altLang="zh-TW" sz="3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96</a:t>
            </a:r>
            <a:r>
              <a:rPr lang="zh-TW" altLang="en-US" sz="3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次技術小組會議」建議</a:t>
            </a:r>
            <a:endParaRPr lang="en-US" altLang="zh-TW" sz="3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8650" lvl="1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報告事項第二點：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lvl="1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（二）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臺灣學術網路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7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TANet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無線網路漫遊服務及全面改用 </a:t>
            </a:r>
            <a:r>
              <a:rPr lang="en-US" altLang="zh-TW" sz="17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eduroam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為認證機制進度報告。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8650" lvl="1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28700" lvl="2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zh-TW" altLang="en-US" sz="1700" dirty="0"/>
              <a:t>考量 </a:t>
            </a:r>
            <a:r>
              <a:rPr lang="en-US" altLang="zh-TW" sz="1700" dirty="0" err="1"/>
              <a:t>TANetRoaming</a:t>
            </a:r>
            <a:r>
              <a:rPr lang="en-US" altLang="zh-TW" sz="1700" dirty="0"/>
              <a:t> </a:t>
            </a:r>
            <a:r>
              <a:rPr lang="zh-TW" altLang="en-US" sz="1700" dirty="0"/>
              <a:t>以</a:t>
            </a:r>
            <a:r>
              <a:rPr lang="zh-TW" altLang="en-US" sz="1700" dirty="0">
                <a:solidFill>
                  <a:schemeClr val="tx2"/>
                </a:solidFill>
              </a:rPr>
              <a:t>明碼儲存密碼具有資安風險</a:t>
            </a:r>
            <a:r>
              <a:rPr lang="zh-TW" altLang="en-US" sz="1700" dirty="0"/>
              <a:t>，爰請臺灣學術網路無線漫遊各連線單位儘速將認證服務升級至 </a:t>
            </a:r>
            <a:r>
              <a:rPr lang="en-US" altLang="zh-TW" sz="1700" dirty="0" err="1"/>
              <a:t>eduroam</a:t>
            </a:r>
            <a:r>
              <a:rPr lang="zh-TW" altLang="en-US" sz="1700" dirty="0"/>
              <a:t>。惟升級</a:t>
            </a:r>
            <a:r>
              <a:rPr lang="en-US" altLang="zh-TW" sz="1700" dirty="0"/>
              <a:t> </a:t>
            </a:r>
            <a:r>
              <a:rPr lang="en-US" altLang="zh-TW" sz="1700" dirty="0" err="1"/>
              <a:t>eduroam</a:t>
            </a:r>
            <a:r>
              <a:rPr lang="en-US" altLang="zh-TW" sz="1700" dirty="0"/>
              <a:t> </a:t>
            </a:r>
            <a:r>
              <a:rPr lang="zh-TW" altLang="en-US" sz="1700" dirty="0"/>
              <a:t>的最後期限，</a:t>
            </a:r>
            <a:r>
              <a:rPr lang="zh-TW" altLang="en-US" sz="1700" dirty="0">
                <a:solidFill>
                  <a:schemeClr val="tx2"/>
                </a:solidFill>
              </a:rPr>
              <a:t>將於本</a:t>
            </a:r>
            <a:r>
              <a:rPr lang="en-US" altLang="zh-TW" sz="1700" dirty="0">
                <a:solidFill>
                  <a:schemeClr val="tx2"/>
                </a:solidFill>
              </a:rPr>
              <a:t>(110)</a:t>
            </a:r>
            <a:r>
              <a:rPr lang="zh-TW" altLang="en-US" sz="1700" dirty="0">
                <a:solidFill>
                  <a:schemeClr val="tx2"/>
                </a:solidFill>
              </a:rPr>
              <a:t>年度區網中心期中或期末會議討論。 </a:t>
            </a:r>
            <a:endParaRPr lang="en-US" altLang="zh-TW" sz="1700" dirty="0">
              <a:solidFill>
                <a:schemeClr val="tx2"/>
              </a:solidFill>
            </a:endParaRPr>
          </a:p>
          <a:p>
            <a:pPr marL="1028700" lvl="3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zh-TW" sz="1300" dirty="0"/>
          </a:p>
          <a:p>
            <a:pPr marL="1028700" lvl="2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en-US" altLang="zh-TW" sz="1700" dirty="0" err="1"/>
              <a:t>TANetRoaming</a:t>
            </a:r>
            <a:r>
              <a:rPr lang="en-US" altLang="zh-TW" sz="1700" dirty="0"/>
              <a:t> </a:t>
            </a:r>
            <a:r>
              <a:rPr lang="zh-TW" altLang="en-US" sz="1700" dirty="0"/>
              <a:t>將俟全國各級學校無線網路認證服務皆升級至</a:t>
            </a:r>
            <a:r>
              <a:rPr lang="en-US" altLang="zh-TW" sz="1700" dirty="0" err="1"/>
              <a:t>eduroam</a:t>
            </a:r>
            <a:r>
              <a:rPr lang="zh-TW" altLang="en-US" sz="1700" dirty="0"/>
              <a:t>後，始停止服務，惟學校或縣市教育網路中心若已升級至 </a:t>
            </a:r>
            <a:r>
              <a:rPr lang="en-US" altLang="zh-TW" sz="1700" dirty="0" err="1"/>
              <a:t>eduroam</a:t>
            </a:r>
            <a:r>
              <a:rPr lang="zh-TW" altLang="en-US" sz="1700" dirty="0"/>
              <a:t>，</a:t>
            </a:r>
            <a:r>
              <a:rPr lang="zh-TW" altLang="en-US" sz="1700" b="1" dirty="0">
                <a:solidFill>
                  <a:schemeClr val="accent1"/>
                </a:solidFill>
              </a:rPr>
              <a:t>得</a:t>
            </a:r>
            <a:r>
              <a:rPr lang="zh-TW" altLang="en-US" sz="1700" dirty="0">
                <a:solidFill>
                  <a:schemeClr val="tx2"/>
                </a:solidFill>
              </a:rPr>
              <a:t>自行停止轄下 </a:t>
            </a:r>
            <a:r>
              <a:rPr lang="en-US" altLang="zh-TW" sz="1700" dirty="0" err="1">
                <a:solidFill>
                  <a:schemeClr val="tx2"/>
                </a:solidFill>
              </a:rPr>
              <a:t>TANetRoaming</a:t>
            </a:r>
            <a:r>
              <a:rPr lang="en-US" altLang="zh-TW" sz="1700" dirty="0">
                <a:solidFill>
                  <a:schemeClr val="tx2"/>
                </a:solidFill>
              </a:rPr>
              <a:t> </a:t>
            </a:r>
            <a:r>
              <a:rPr lang="zh-TW" altLang="en-US" sz="1700" dirty="0">
                <a:solidFill>
                  <a:schemeClr val="tx2"/>
                </a:solidFill>
              </a:rPr>
              <a:t>服務</a:t>
            </a:r>
            <a:r>
              <a:rPr lang="zh-TW" altLang="en-US" sz="1700" dirty="0"/>
              <a:t>。</a:t>
            </a:r>
            <a:endParaRPr lang="en-US" altLang="zh-TW" sz="1700" dirty="0"/>
          </a:p>
          <a:p>
            <a:pPr marL="1028700" lvl="2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endParaRPr lang="en-US" altLang="zh-TW" sz="1700" dirty="0"/>
          </a:p>
          <a:p>
            <a:pPr marL="1028700" lvl="2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zh-TW" altLang="en-US" sz="1700" dirty="0"/>
              <a:t>請各區網中心、縣市教育網路中心協助無線漫遊中心推動</a:t>
            </a:r>
            <a:r>
              <a:rPr lang="en-US" altLang="zh-TW" sz="1700" dirty="0" err="1"/>
              <a:t>eduroam</a:t>
            </a:r>
            <a:r>
              <a:rPr lang="zh-TW" altLang="en-US" sz="1700" dirty="0"/>
              <a:t>，並調查轄下各大專院校、高中職無線網路升級</a:t>
            </a:r>
            <a:r>
              <a:rPr lang="en-US" altLang="zh-TW" sz="1700" dirty="0" err="1"/>
              <a:t>eduroam</a:t>
            </a:r>
            <a:r>
              <a:rPr lang="zh-TW" altLang="en-US" sz="1700" dirty="0"/>
              <a:t>意願及系統架構，於彙整後提供無線漫遊中心。 </a:t>
            </a:r>
            <a:endParaRPr lang="en-US" altLang="zh-TW" sz="1700" dirty="0"/>
          </a:p>
          <a:p>
            <a:pPr marL="1028700" lvl="2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endParaRPr lang="en-US" altLang="zh-TW" sz="1700" dirty="0"/>
          </a:p>
          <a:p>
            <a:pPr marL="1028700" lvl="2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zh-TW" altLang="en-US" sz="1700" dirty="0"/>
              <a:t>請無線漫遊中心持續更新</a:t>
            </a:r>
            <a:r>
              <a:rPr lang="en-US" altLang="zh-TW" sz="1700" dirty="0" err="1"/>
              <a:t>eduroam</a:t>
            </a:r>
            <a:r>
              <a:rPr lang="zh-TW" altLang="en-US" sz="1700" dirty="0"/>
              <a:t>相關建置指引及辦理教育訓練， 協助各區網中心了解 </a:t>
            </a:r>
            <a:r>
              <a:rPr lang="en-US" altLang="zh-TW" sz="1700" dirty="0" err="1"/>
              <a:t>eduroam</a:t>
            </a:r>
            <a:r>
              <a:rPr lang="en-US" altLang="zh-TW" sz="1700" dirty="0"/>
              <a:t> </a:t>
            </a:r>
            <a:r>
              <a:rPr lang="zh-TW" altLang="en-US" sz="1700" dirty="0"/>
              <a:t>技術，俾利區網中心輔導轄下各校 解決 </a:t>
            </a:r>
            <a:r>
              <a:rPr lang="en-US" altLang="zh-TW" sz="1700" dirty="0" err="1"/>
              <a:t>eduroam</a:t>
            </a:r>
            <a:r>
              <a:rPr lang="en-US" altLang="zh-TW" sz="1700" dirty="0"/>
              <a:t> </a:t>
            </a:r>
            <a:r>
              <a:rPr lang="zh-TW" altLang="en-US" sz="1700" dirty="0"/>
              <a:t>問題。另請無線漫遊中心參加 </a:t>
            </a:r>
            <a:r>
              <a:rPr lang="en-US" altLang="zh-TW" sz="1700" dirty="0"/>
              <a:t>ISAC </a:t>
            </a:r>
            <a:r>
              <a:rPr lang="zh-TW" altLang="en-US" sz="1700" dirty="0"/>
              <a:t>所辦理之交流會 議，宣導 </a:t>
            </a:r>
            <a:r>
              <a:rPr lang="en-US" altLang="zh-TW" sz="1700" dirty="0" err="1"/>
              <a:t>eduroam</a:t>
            </a:r>
            <a:r>
              <a:rPr lang="en-US" altLang="zh-TW" sz="1700" dirty="0"/>
              <a:t> </a:t>
            </a:r>
            <a:r>
              <a:rPr lang="zh-TW" altLang="en-US" sz="1700" dirty="0"/>
              <a:t>建置事宜。</a:t>
            </a:r>
            <a:endParaRPr lang="en-US" altLang="zh-TW" sz="17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lvl="2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767059" y="3100107"/>
            <a:ext cx="4801314" cy="1200329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accent2"/>
                </a:solidFill>
              </a:rPr>
              <a:t>目前結束</a:t>
            </a:r>
            <a:r>
              <a:rPr lang="en-US" altLang="zh-TW" dirty="0" err="1" smtClean="0">
                <a:solidFill>
                  <a:schemeClr val="accent2"/>
                </a:solidFill>
              </a:rPr>
              <a:t>TANetRoaming</a:t>
            </a:r>
            <a:r>
              <a:rPr lang="zh-TW" altLang="en-US" dirty="0" smtClean="0">
                <a:solidFill>
                  <a:schemeClr val="accent2"/>
                </a:solidFill>
              </a:rPr>
              <a:t>尚未訂出時程</a:t>
            </a:r>
            <a:r>
              <a:rPr lang="en-US" altLang="zh-TW" dirty="0" smtClean="0">
                <a:solidFill>
                  <a:schemeClr val="accent2"/>
                </a:solidFill>
              </a:rPr>
              <a:t/>
            </a:r>
            <a:br>
              <a:rPr lang="en-US" altLang="zh-TW" dirty="0" smtClean="0">
                <a:solidFill>
                  <a:schemeClr val="accent2"/>
                </a:solidFill>
              </a:rPr>
            </a:br>
            <a:r>
              <a:rPr lang="zh-TW" altLang="en-US" b="1" dirty="0" smtClean="0">
                <a:solidFill>
                  <a:schemeClr val="accent2"/>
                </a:solidFill>
              </a:rPr>
              <a:t>預計</a:t>
            </a:r>
            <a:r>
              <a:rPr lang="zh-TW" altLang="en-US" dirty="0" smtClean="0">
                <a:solidFill>
                  <a:schemeClr val="accent2"/>
                </a:solidFill>
              </a:rPr>
              <a:t>大專院校民國</a:t>
            </a:r>
            <a:r>
              <a:rPr lang="en-US" altLang="zh-TW" dirty="0" smtClean="0">
                <a:solidFill>
                  <a:schemeClr val="accent2"/>
                </a:solidFill>
              </a:rPr>
              <a:t>111</a:t>
            </a:r>
            <a:r>
              <a:rPr lang="zh-TW" altLang="en-US" dirty="0" smtClean="0">
                <a:solidFill>
                  <a:schemeClr val="accent2"/>
                </a:solidFill>
              </a:rPr>
              <a:t>年底要完成</a:t>
            </a:r>
            <a:r>
              <a:rPr lang="en-US" altLang="zh-TW" dirty="0" smtClean="0">
                <a:solidFill>
                  <a:schemeClr val="accent2"/>
                </a:solidFill>
              </a:rPr>
              <a:t>100%</a:t>
            </a:r>
          </a:p>
          <a:p>
            <a:r>
              <a:rPr lang="zh-TW" altLang="en-US" b="1" dirty="0">
                <a:solidFill>
                  <a:schemeClr val="accent2"/>
                </a:solidFill>
              </a:rPr>
              <a:t>預計</a:t>
            </a:r>
            <a:r>
              <a:rPr lang="zh-TW" altLang="en-US" dirty="0" smtClean="0">
                <a:solidFill>
                  <a:schemeClr val="accent2"/>
                </a:solidFill>
              </a:rPr>
              <a:t>高中職民國</a:t>
            </a:r>
            <a:r>
              <a:rPr lang="en-US" altLang="zh-TW" dirty="0" smtClean="0">
                <a:solidFill>
                  <a:schemeClr val="accent2"/>
                </a:solidFill>
              </a:rPr>
              <a:t>112</a:t>
            </a:r>
            <a:r>
              <a:rPr lang="zh-TW" altLang="en-US" dirty="0" smtClean="0">
                <a:solidFill>
                  <a:schemeClr val="accent2"/>
                </a:solidFill>
              </a:rPr>
              <a:t>年底要完成</a:t>
            </a:r>
            <a:r>
              <a:rPr lang="en-US" altLang="zh-TW" dirty="0" smtClean="0">
                <a:solidFill>
                  <a:schemeClr val="accent2"/>
                </a:solidFill>
              </a:rPr>
              <a:t>100%</a:t>
            </a:r>
          </a:p>
          <a:p>
            <a:r>
              <a:rPr lang="zh-TW" altLang="en-US" b="1" dirty="0">
                <a:solidFill>
                  <a:srgbClr val="FF0000"/>
                </a:solidFill>
              </a:rPr>
              <a:t>備註</a:t>
            </a:r>
            <a:r>
              <a:rPr lang="zh-TW" altLang="en-US" b="1" dirty="0" smtClean="0">
                <a:solidFill>
                  <a:srgbClr val="FF0000"/>
                </a:solidFill>
              </a:rPr>
              <a:t>：政策尚未決議，六月會再跟教育部討論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767059" y="3977270"/>
            <a:ext cx="4732899" cy="646331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accent2"/>
                </a:solidFill>
              </a:rPr>
              <a:t>完成</a:t>
            </a:r>
            <a:r>
              <a:rPr lang="en-US" altLang="zh-TW" dirty="0" err="1" smtClean="0">
                <a:solidFill>
                  <a:schemeClr val="accent2"/>
                </a:solidFill>
              </a:rPr>
              <a:t>eduroam</a:t>
            </a:r>
            <a:r>
              <a:rPr lang="zh-TW" altLang="en-US" dirty="0" smtClean="0">
                <a:solidFill>
                  <a:schemeClr val="accent2"/>
                </a:solidFill>
              </a:rPr>
              <a:t>，可以</a:t>
            </a:r>
            <a:r>
              <a:rPr lang="zh-TW" altLang="en-US" dirty="0" smtClean="0">
                <a:solidFill>
                  <a:srgbClr val="00B050"/>
                </a:solidFill>
              </a:rPr>
              <a:t>保留</a:t>
            </a:r>
            <a:r>
              <a:rPr lang="en-US" altLang="zh-TW" dirty="0" err="1" smtClean="0">
                <a:solidFill>
                  <a:schemeClr val="accent2"/>
                </a:solidFill>
              </a:rPr>
              <a:t>TANetRoaming</a:t>
            </a:r>
            <a:r>
              <a:rPr lang="zh-TW" altLang="en-US" dirty="0" smtClean="0">
                <a:solidFill>
                  <a:schemeClr val="accent2"/>
                </a:solidFill>
              </a:rPr>
              <a:t>服務</a:t>
            </a:r>
            <a:r>
              <a:rPr lang="en-US" altLang="zh-TW" dirty="0" smtClean="0">
                <a:solidFill>
                  <a:schemeClr val="accent2"/>
                </a:solidFill>
              </a:rPr>
              <a:t/>
            </a:r>
            <a:br>
              <a:rPr lang="en-US" altLang="zh-TW" dirty="0" smtClean="0">
                <a:solidFill>
                  <a:schemeClr val="accent2"/>
                </a:solidFill>
              </a:rPr>
            </a:br>
            <a:r>
              <a:rPr lang="zh-TW" altLang="en-US" dirty="0" smtClean="0">
                <a:solidFill>
                  <a:schemeClr val="accent2"/>
                </a:solidFill>
              </a:rPr>
              <a:t>完成</a:t>
            </a:r>
            <a:r>
              <a:rPr lang="en-US" altLang="zh-TW" dirty="0" err="1" smtClean="0">
                <a:solidFill>
                  <a:schemeClr val="accent2"/>
                </a:solidFill>
              </a:rPr>
              <a:t>eduroam</a:t>
            </a:r>
            <a:r>
              <a:rPr lang="zh-TW" altLang="en-US" dirty="0" smtClean="0">
                <a:solidFill>
                  <a:schemeClr val="accent2"/>
                </a:solidFill>
              </a:rPr>
              <a:t>，可以</a:t>
            </a:r>
            <a:r>
              <a:rPr lang="zh-TW" altLang="en-US" dirty="0" smtClean="0">
                <a:solidFill>
                  <a:srgbClr val="FF0000"/>
                </a:solidFill>
              </a:rPr>
              <a:t>移除</a:t>
            </a:r>
            <a:r>
              <a:rPr lang="en-US" altLang="zh-TW" dirty="0" err="1" smtClean="0">
                <a:solidFill>
                  <a:schemeClr val="accent2"/>
                </a:solidFill>
              </a:rPr>
              <a:t>TANetRoaming</a:t>
            </a:r>
            <a:r>
              <a:rPr lang="zh-TW" altLang="en-US" dirty="0" smtClean="0">
                <a:solidFill>
                  <a:schemeClr val="accent2"/>
                </a:solidFill>
              </a:rPr>
              <a:t>服務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16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8BA07F-BAEA-4453-B7D8-A6B1FB8CD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kern="1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帳號驗證相關設定</a:t>
            </a:r>
            <a:r>
              <a:rPr lang="en-US" altLang="zh-TW" kern="1200" dirty="0" err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Step2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75B9E20-198E-4131-B553-8BE8D3C91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29</a:t>
            </a:fld>
            <a:endParaRPr lang="en-US" altLang="zh-TW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F94EFC0B-DB48-4C08-9095-1C98A1FE142C}"/>
              </a:ext>
            </a:extLst>
          </p:cNvPr>
          <p:cNvSpPr/>
          <p:nvPr/>
        </p:nvSpPr>
        <p:spPr bwMode="auto">
          <a:xfrm flipH="1">
            <a:off x="6204409" y="2434844"/>
            <a:ext cx="1950054" cy="172932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359D7147-6417-48CB-AC1A-A10086CCD516}"/>
              </a:ext>
            </a:extLst>
          </p:cNvPr>
          <p:cNvSpPr/>
          <p:nvPr/>
        </p:nvSpPr>
        <p:spPr bwMode="auto">
          <a:xfrm>
            <a:off x="579123" y="1668361"/>
            <a:ext cx="4861035" cy="4668257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FC8D4F61-DA00-465C-B511-5FD97F1E8E97}"/>
              </a:ext>
            </a:extLst>
          </p:cNvPr>
          <p:cNvGrpSpPr/>
          <p:nvPr/>
        </p:nvGrpSpPr>
        <p:grpSpPr>
          <a:xfrm flipH="1">
            <a:off x="6633876" y="2833255"/>
            <a:ext cx="1091121" cy="1044699"/>
            <a:chOff x="3425318" y="-1814350"/>
            <a:chExt cx="2050249" cy="1963018"/>
          </a:xfrm>
        </p:grpSpPr>
        <p:pic>
          <p:nvPicPr>
            <p:cNvPr id="9" name="內容版面配置區 6">
              <a:extLst>
                <a:ext uri="{FF2B5EF4-FFF2-40B4-BE49-F238E27FC236}">
                  <a16:creationId xmlns:a16="http://schemas.microsoft.com/office/drawing/2014/main" id="{D8A3FF69-BDF7-47E6-BA30-2B3EB11B29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213"/>
            <a:stretch/>
          </p:blipFill>
          <p:spPr>
            <a:xfrm>
              <a:off x="3554179" y="-1805094"/>
              <a:ext cx="969291" cy="1213565"/>
            </a:xfrm>
            <a:prstGeom prst="rect">
              <a:avLst/>
            </a:prstGeom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D34BB562-0310-4FC5-BDCC-1380600D850D}"/>
                </a:ext>
              </a:extLst>
            </p:cNvPr>
            <p:cNvSpPr txBox="1"/>
            <p:nvPr/>
          </p:nvSpPr>
          <p:spPr>
            <a:xfrm>
              <a:off x="3425318" y="-574948"/>
              <a:ext cx="2050249" cy="723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漫遊中心</a:t>
              </a:r>
              <a:endParaRPr lang="zh-TW" altLang="en-US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1" name="內容版面配置區 6">
              <a:extLst>
                <a:ext uri="{FF2B5EF4-FFF2-40B4-BE49-F238E27FC236}">
                  <a16:creationId xmlns:a16="http://schemas.microsoft.com/office/drawing/2014/main" id="{939AEC0E-2BD1-4B73-A0CC-DF9AB400EF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213"/>
            <a:stretch/>
          </p:blipFill>
          <p:spPr>
            <a:xfrm>
              <a:off x="4120155" y="-1814350"/>
              <a:ext cx="969291" cy="1213565"/>
            </a:xfrm>
            <a:prstGeom prst="rect">
              <a:avLst/>
            </a:prstGeom>
          </p:spPr>
        </p:pic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C22F19ED-FAA3-4731-BAB4-F3D737E716A1}"/>
              </a:ext>
            </a:extLst>
          </p:cNvPr>
          <p:cNvGrpSpPr/>
          <p:nvPr/>
        </p:nvGrpSpPr>
        <p:grpSpPr>
          <a:xfrm flipH="1">
            <a:off x="3352177" y="2818679"/>
            <a:ext cx="1606615" cy="1282114"/>
            <a:chOff x="4640700" y="3177100"/>
            <a:chExt cx="2601459" cy="2076020"/>
          </a:xfrm>
        </p:grpSpPr>
        <p:pic>
          <p:nvPicPr>
            <p:cNvPr id="13" name="內容版面配置區 6">
              <a:extLst>
                <a:ext uri="{FF2B5EF4-FFF2-40B4-BE49-F238E27FC236}">
                  <a16:creationId xmlns:a16="http://schemas.microsoft.com/office/drawing/2014/main" id="{2BA5633C-3334-4069-B7AF-D4A8D959A1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213"/>
            <a:stretch/>
          </p:blipFill>
          <p:spPr>
            <a:xfrm>
              <a:off x="5366358" y="3177100"/>
              <a:ext cx="882212" cy="1092028"/>
            </a:xfrm>
            <a:prstGeom prst="rect">
              <a:avLst/>
            </a:prstGeom>
          </p:spPr>
        </p:pic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0929DBA1-ECD0-4A34-9D45-C8FA509F81B1}"/>
                </a:ext>
              </a:extLst>
            </p:cNvPr>
            <p:cNvSpPr txBox="1"/>
            <p:nvPr/>
          </p:nvSpPr>
          <p:spPr>
            <a:xfrm>
              <a:off x="4640700" y="4189104"/>
              <a:ext cx="2601459" cy="1064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Outside</a:t>
              </a:r>
              <a:b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Radius Sever</a:t>
              </a:r>
            </a:p>
          </p:txBody>
        </p:sp>
      </p:grp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4AD38D9F-A811-477E-9FBC-E95DD5C3F9F5}"/>
              </a:ext>
            </a:extLst>
          </p:cNvPr>
          <p:cNvCxnSpPr/>
          <p:nvPr/>
        </p:nvCxnSpPr>
        <p:spPr>
          <a:xfrm flipH="1" flipV="1">
            <a:off x="3297258" y="2524775"/>
            <a:ext cx="624192" cy="658387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CBE458C7-85EE-4B72-BA0F-6BD6A507BB1E}"/>
              </a:ext>
            </a:extLst>
          </p:cNvPr>
          <p:cNvGrpSpPr/>
          <p:nvPr/>
        </p:nvGrpSpPr>
        <p:grpSpPr>
          <a:xfrm flipH="1">
            <a:off x="2436694" y="1828553"/>
            <a:ext cx="1066318" cy="1069135"/>
            <a:chOff x="1737911" y="3355676"/>
            <a:chExt cx="1723833" cy="1728387"/>
          </a:xfrm>
        </p:grpSpPr>
        <p:pic>
          <p:nvPicPr>
            <p:cNvPr id="17" name="內容版面配置區 6">
              <a:extLst>
                <a:ext uri="{FF2B5EF4-FFF2-40B4-BE49-F238E27FC236}">
                  <a16:creationId xmlns:a16="http://schemas.microsoft.com/office/drawing/2014/main" id="{A407AA76-FA49-4C3D-8EFD-9F00BBA910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213"/>
            <a:stretch/>
          </p:blipFill>
          <p:spPr>
            <a:xfrm>
              <a:off x="2104063" y="3355676"/>
              <a:ext cx="882212" cy="1092028"/>
            </a:xfrm>
            <a:prstGeom prst="rect">
              <a:avLst/>
            </a:prstGeom>
          </p:spPr>
        </p:pic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68C07FAA-027C-488E-9D1E-E7EDA9A133AF}"/>
                </a:ext>
              </a:extLst>
            </p:cNvPr>
            <p:cNvSpPr txBox="1"/>
            <p:nvPr/>
          </p:nvSpPr>
          <p:spPr>
            <a:xfrm>
              <a:off x="1737911" y="4412360"/>
              <a:ext cx="1723833" cy="671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Radius Server</a:t>
              </a:r>
              <a:b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資工系</a:t>
              </a:r>
              <a: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</p:grpSp>
      <p:sp>
        <p:nvSpPr>
          <p:cNvPr id="19" name="左-右雙向箭號 22">
            <a:extLst>
              <a:ext uri="{FF2B5EF4-FFF2-40B4-BE49-F238E27FC236}">
                <a16:creationId xmlns:a16="http://schemas.microsoft.com/office/drawing/2014/main" id="{9A5A217B-C9D6-4934-BF9C-9FFDD41EDB3A}"/>
              </a:ext>
            </a:extLst>
          </p:cNvPr>
          <p:cNvSpPr/>
          <p:nvPr/>
        </p:nvSpPr>
        <p:spPr>
          <a:xfrm rot="10800000" flipH="1" flipV="1">
            <a:off x="4878588" y="3082984"/>
            <a:ext cx="1755288" cy="376752"/>
          </a:xfrm>
          <a:prstGeom prst="left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100" dirty="0"/>
              <a:t>VPN</a:t>
            </a:r>
            <a:endParaRPr lang="en-US" altLang="zh-TW" dirty="0"/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90C6C54F-3410-48EB-A00A-25923B79A22E}"/>
              </a:ext>
            </a:extLst>
          </p:cNvPr>
          <p:cNvGrpSpPr/>
          <p:nvPr/>
        </p:nvGrpSpPr>
        <p:grpSpPr>
          <a:xfrm flipH="1">
            <a:off x="1245592" y="4790058"/>
            <a:ext cx="1066318" cy="1040494"/>
            <a:chOff x="5078131" y="3177100"/>
            <a:chExt cx="1726600" cy="1684785"/>
          </a:xfrm>
        </p:grpSpPr>
        <p:pic>
          <p:nvPicPr>
            <p:cNvPr id="21" name="內容版面配置區 6">
              <a:extLst>
                <a:ext uri="{FF2B5EF4-FFF2-40B4-BE49-F238E27FC236}">
                  <a16:creationId xmlns:a16="http://schemas.microsoft.com/office/drawing/2014/main" id="{B327C94D-28D0-4D15-ADAD-ED71FFF2E6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213"/>
            <a:stretch/>
          </p:blipFill>
          <p:spPr>
            <a:xfrm>
              <a:off x="5366358" y="3177100"/>
              <a:ext cx="882212" cy="1092028"/>
            </a:xfrm>
            <a:prstGeom prst="rect">
              <a:avLst/>
            </a:prstGeom>
          </p:spPr>
        </p:pic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FA6C0A65-48B1-483C-82FD-C03506A7DACC}"/>
                </a:ext>
              </a:extLst>
            </p:cNvPr>
            <p:cNvSpPr txBox="1"/>
            <p:nvPr/>
          </p:nvSpPr>
          <p:spPr>
            <a:xfrm>
              <a:off x="5078131" y="4189104"/>
              <a:ext cx="1726600" cy="672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Radius Server</a:t>
              </a:r>
              <a:b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土木系</a:t>
              </a:r>
              <a: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91C9DA4E-46CD-48A9-A8B0-5FFA1A3A2D5D}"/>
              </a:ext>
            </a:extLst>
          </p:cNvPr>
          <p:cNvGrpSpPr/>
          <p:nvPr/>
        </p:nvGrpSpPr>
        <p:grpSpPr>
          <a:xfrm flipH="1">
            <a:off x="1826504" y="3528649"/>
            <a:ext cx="1066318" cy="1040471"/>
            <a:chOff x="4909221" y="3177100"/>
            <a:chExt cx="1726600" cy="1684748"/>
          </a:xfrm>
        </p:grpSpPr>
        <p:pic>
          <p:nvPicPr>
            <p:cNvPr id="24" name="內容版面配置區 6">
              <a:extLst>
                <a:ext uri="{FF2B5EF4-FFF2-40B4-BE49-F238E27FC236}">
                  <a16:creationId xmlns:a16="http://schemas.microsoft.com/office/drawing/2014/main" id="{C1B50D29-FB4D-44F6-822E-2031FC9359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213"/>
            <a:stretch/>
          </p:blipFill>
          <p:spPr>
            <a:xfrm>
              <a:off x="5366358" y="3177100"/>
              <a:ext cx="882212" cy="1092028"/>
            </a:xfrm>
            <a:prstGeom prst="rect">
              <a:avLst/>
            </a:prstGeom>
          </p:spPr>
        </p:pic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1113D05C-12DE-4D21-8EB8-E2025B8D723B}"/>
                </a:ext>
              </a:extLst>
            </p:cNvPr>
            <p:cNvSpPr txBox="1"/>
            <p:nvPr/>
          </p:nvSpPr>
          <p:spPr>
            <a:xfrm>
              <a:off x="4909221" y="4189067"/>
              <a:ext cx="1726600" cy="672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Radius Server</a:t>
              </a:r>
              <a:b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數學系</a:t>
              </a:r>
              <a: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1AC5637C-B090-4DFC-BFAE-4B8AF75E2EDE}"/>
              </a:ext>
            </a:extLst>
          </p:cNvPr>
          <p:cNvGrpSpPr/>
          <p:nvPr/>
        </p:nvGrpSpPr>
        <p:grpSpPr>
          <a:xfrm flipH="1">
            <a:off x="1024651" y="2507323"/>
            <a:ext cx="1066318" cy="1069135"/>
            <a:chOff x="1737914" y="3355676"/>
            <a:chExt cx="1723832" cy="1728387"/>
          </a:xfrm>
        </p:grpSpPr>
        <p:pic>
          <p:nvPicPr>
            <p:cNvPr id="27" name="內容版面配置區 6">
              <a:extLst>
                <a:ext uri="{FF2B5EF4-FFF2-40B4-BE49-F238E27FC236}">
                  <a16:creationId xmlns:a16="http://schemas.microsoft.com/office/drawing/2014/main" id="{1049FF00-8E37-461D-8B47-230902E713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213"/>
            <a:stretch/>
          </p:blipFill>
          <p:spPr>
            <a:xfrm>
              <a:off x="2104063" y="3355676"/>
              <a:ext cx="882212" cy="1092028"/>
            </a:xfrm>
            <a:prstGeom prst="rect">
              <a:avLst/>
            </a:prstGeom>
          </p:spPr>
        </p:pic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89C3A5C5-D96B-44AF-9CD0-982A1E80213E}"/>
                </a:ext>
              </a:extLst>
            </p:cNvPr>
            <p:cNvSpPr txBox="1"/>
            <p:nvPr/>
          </p:nvSpPr>
          <p:spPr>
            <a:xfrm>
              <a:off x="1737914" y="4412360"/>
              <a:ext cx="1723832" cy="671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Radius Server</a:t>
              </a:r>
              <a:b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國文系</a:t>
              </a:r>
              <a: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D8E8E0AD-F7ED-4104-AD9F-A50FFB965622}"/>
              </a:ext>
            </a:extLst>
          </p:cNvPr>
          <p:cNvGrpSpPr/>
          <p:nvPr/>
        </p:nvGrpSpPr>
        <p:grpSpPr>
          <a:xfrm flipH="1">
            <a:off x="2433738" y="5146542"/>
            <a:ext cx="1066318" cy="1040494"/>
            <a:chOff x="5078131" y="3177100"/>
            <a:chExt cx="1726600" cy="1684785"/>
          </a:xfrm>
        </p:grpSpPr>
        <p:pic>
          <p:nvPicPr>
            <p:cNvPr id="30" name="內容版面配置區 6">
              <a:extLst>
                <a:ext uri="{FF2B5EF4-FFF2-40B4-BE49-F238E27FC236}">
                  <a16:creationId xmlns:a16="http://schemas.microsoft.com/office/drawing/2014/main" id="{795FD70B-4243-4BFC-A39E-F57FD8FA7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213"/>
            <a:stretch/>
          </p:blipFill>
          <p:spPr>
            <a:xfrm>
              <a:off x="5366358" y="3177100"/>
              <a:ext cx="882212" cy="1092028"/>
            </a:xfrm>
            <a:prstGeom prst="rect">
              <a:avLst/>
            </a:prstGeom>
          </p:spPr>
        </p:pic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8F3B7BF4-9ED1-470B-A777-350520EF3163}"/>
                </a:ext>
              </a:extLst>
            </p:cNvPr>
            <p:cNvSpPr txBox="1"/>
            <p:nvPr/>
          </p:nvSpPr>
          <p:spPr>
            <a:xfrm>
              <a:off x="5078131" y="4189104"/>
              <a:ext cx="1726600" cy="672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Radius Server</a:t>
              </a:r>
              <a:b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化學系</a:t>
              </a:r>
              <a: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</p:grp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1137A7E6-AADB-4E96-A4C3-327DBAC54EF6}"/>
              </a:ext>
            </a:extLst>
          </p:cNvPr>
          <p:cNvGrpSpPr/>
          <p:nvPr/>
        </p:nvGrpSpPr>
        <p:grpSpPr>
          <a:xfrm flipH="1">
            <a:off x="3633366" y="4835613"/>
            <a:ext cx="1066318" cy="1040494"/>
            <a:chOff x="5078131" y="3177100"/>
            <a:chExt cx="1726600" cy="1684785"/>
          </a:xfrm>
        </p:grpSpPr>
        <p:pic>
          <p:nvPicPr>
            <p:cNvPr id="34" name="內容版面配置區 6">
              <a:extLst>
                <a:ext uri="{FF2B5EF4-FFF2-40B4-BE49-F238E27FC236}">
                  <a16:creationId xmlns:a16="http://schemas.microsoft.com/office/drawing/2014/main" id="{EEA01662-60F8-49E6-8BD7-667DACE4F1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213"/>
            <a:stretch/>
          </p:blipFill>
          <p:spPr>
            <a:xfrm>
              <a:off x="5366358" y="3177100"/>
              <a:ext cx="882212" cy="1092028"/>
            </a:xfrm>
            <a:prstGeom prst="rect">
              <a:avLst/>
            </a:prstGeom>
          </p:spPr>
        </p:pic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7B41E83D-2D88-4485-B0DB-251A81044C3E}"/>
                </a:ext>
              </a:extLst>
            </p:cNvPr>
            <p:cNvSpPr txBox="1"/>
            <p:nvPr/>
          </p:nvSpPr>
          <p:spPr>
            <a:xfrm>
              <a:off x="5078131" y="4189104"/>
              <a:ext cx="1726600" cy="672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Radius Server</a:t>
              </a:r>
              <a:b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歷史系</a:t>
              </a:r>
              <a: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</p:grp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2007D037-C003-41D7-BDD9-777ECAA9E7D7}"/>
              </a:ext>
            </a:extLst>
          </p:cNvPr>
          <p:cNvCxnSpPr/>
          <p:nvPr/>
        </p:nvCxnSpPr>
        <p:spPr>
          <a:xfrm flipH="1" flipV="1">
            <a:off x="1908828" y="3008025"/>
            <a:ext cx="2012622" cy="230775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0E7B23FE-51A6-45C7-8063-7E7EC525CA94}"/>
              </a:ext>
            </a:extLst>
          </p:cNvPr>
          <p:cNvCxnSpPr/>
          <p:nvPr/>
        </p:nvCxnSpPr>
        <p:spPr>
          <a:xfrm flipH="1">
            <a:off x="2662279" y="3305106"/>
            <a:ext cx="1259171" cy="57284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874276BC-5E64-49DE-A013-33FF0CA01D50}"/>
              </a:ext>
            </a:extLst>
          </p:cNvPr>
          <p:cNvCxnSpPr>
            <a:endCxn id="21" idx="1"/>
          </p:cNvCxnSpPr>
          <p:nvPr/>
        </p:nvCxnSpPr>
        <p:spPr>
          <a:xfrm flipH="1">
            <a:off x="2133906" y="3424809"/>
            <a:ext cx="1787544" cy="170245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DCFFADB1-17C5-4387-8FA1-8AB78998E8EC}"/>
              </a:ext>
            </a:extLst>
          </p:cNvPr>
          <p:cNvCxnSpPr/>
          <p:nvPr/>
        </p:nvCxnSpPr>
        <p:spPr>
          <a:xfrm flipH="1">
            <a:off x="3087808" y="3499313"/>
            <a:ext cx="887305" cy="164682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334FA0A2-5882-4134-93EF-50B2AC84FD9D}"/>
              </a:ext>
            </a:extLst>
          </p:cNvPr>
          <p:cNvCxnSpPr/>
          <p:nvPr/>
        </p:nvCxnSpPr>
        <p:spPr>
          <a:xfrm>
            <a:off x="4057407" y="3599492"/>
            <a:ext cx="143191" cy="1200925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7E1100A3-4F33-4A6C-8F93-D8E8F2D51EA9}"/>
              </a:ext>
            </a:extLst>
          </p:cNvPr>
          <p:cNvSpPr txBox="1"/>
          <p:nvPr/>
        </p:nvSpPr>
        <p:spPr>
          <a:xfrm>
            <a:off x="-49859" y="841269"/>
            <a:ext cx="3438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Radius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架構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某大學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架構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572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8BA07F-BAEA-4453-B7D8-A6B1FB8CD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kern="1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帳號驗證相關設定</a:t>
            </a:r>
            <a:r>
              <a:rPr lang="en-US" altLang="zh-TW" kern="1200" dirty="0" err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Step2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75B9E20-198E-4131-B553-8BE8D3C91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30</a:t>
            </a:fld>
            <a:endParaRPr lang="en-US" altLang="zh-TW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9D3E68D-75AE-4988-A5BE-35712E073BC8}"/>
              </a:ext>
            </a:extLst>
          </p:cNvPr>
          <p:cNvSpPr txBox="1"/>
          <p:nvPr/>
        </p:nvSpPr>
        <p:spPr>
          <a:xfrm>
            <a:off x="960180" y="1492416"/>
            <a:ext cx="770485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altLang="zh-TW" sz="2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etc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altLang="zh-TW" sz="2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raddb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</a:p>
          <a:p>
            <a:pPr marL="0" indent="0"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en-US" altLang="zh-TW" sz="2400" b="1" dirty="0" err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clients.conf</a:t>
            </a:r>
            <a:endParaRPr lang="en-US" altLang="zh-TW" sz="24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4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en-US" altLang="zh-TW" sz="2400" b="1" dirty="0" err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proxy.conf</a:t>
            </a:r>
            <a:endParaRPr lang="en-US" altLang="zh-TW" sz="24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altLang="zh-TW" sz="2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etc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altLang="zh-TW" sz="2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raddb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/mods-enabled/</a:t>
            </a:r>
          </a:p>
          <a:p>
            <a:pPr marL="0" indent="0"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en-US" altLang="zh-TW" sz="2400" b="1" dirty="0" err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endParaRPr lang="en-US" altLang="zh-TW" sz="24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4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en-US" altLang="zh-TW" sz="2400" b="1" dirty="0" err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ldap</a:t>
            </a:r>
            <a:endParaRPr lang="en-US" altLang="zh-TW" sz="24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4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en-US" altLang="zh-TW" sz="2400" b="1" dirty="0" err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unix</a:t>
            </a:r>
            <a:endParaRPr lang="en-US" altLang="zh-TW" sz="24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4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…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altLang="zh-TW" sz="2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etc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altLang="zh-TW" sz="2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raddb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/sites-enabled/</a:t>
            </a:r>
          </a:p>
          <a:p>
            <a:pPr marL="0" indent="0"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en-US" altLang="zh-TW" sz="24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default</a:t>
            </a:r>
          </a:p>
          <a:p>
            <a:pPr marL="0" indent="0"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en-US" altLang="zh-TW" sz="24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inner-tunnel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altLang="zh-TW" sz="2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etc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altLang="zh-TW" sz="2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raddb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/certs/</a:t>
            </a:r>
            <a:endParaRPr lang="zh-TW" altLang="en-US" sz="24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7F39338-423D-449D-8F69-8D61810BA595}"/>
              </a:ext>
            </a:extLst>
          </p:cNvPr>
          <p:cNvSpPr txBox="1"/>
          <p:nvPr/>
        </p:nvSpPr>
        <p:spPr>
          <a:xfrm>
            <a:off x="-49859" y="841269"/>
            <a:ext cx="2654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EAP-802.1X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相關設定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692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8BA07F-BAEA-4453-B7D8-A6B1FB8CD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kern="1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帳號驗證相關設定</a:t>
            </a:r>
            <a:r>
              <a:rPr lang="en-US" altLang="zh-TW" kern="1200" dirty="0" err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Step2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75B9E20-198E-4131-B553-8BE8D3C91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31</a:t>
            </a:fld>
            <a:endParaRPr lang="en-US" altLang="zh-TW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CD001205-37AB-4282-8BA0-231AD53D6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307" y="2513797"/>
            <a:ext cx="7772400" cy="79208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hlinkClick r:id="rId2"/>
              </a:rPr>
              <a:t>EAP-802.1X</a:t>
            </a:r>
            <a:r>
              <a:rPr lang="zh-TW" altLang="en-US" dirty="0">
                <a:hlinkClick r:id="rId2"/>
              </a:rPr>
              <a:t>測試工具</a:t>
            </a:r>
            <a:r>
              <a:rPr lang="en-US" altLang="zh-TW" dirty="0"/>
              <a:t>(</a:t>
            </a:r>
            <a:r>
              <a:rPr lang="en-US" altLang="zh-TW" dirty="0" err="1"/>
              <a:t>wpa_supplicant</a:t>
            </a:r>
            <a:r>
              <a:rPr lang="en-US" altLang="zh-TW" dirty="0"/>
              <a:t>)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CC2E3AE5-13F1-4C6A-A9B4-16E27523B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820670"/>
              </p:ext>
            </p:extLst>
          </p:nvPr>
        </p:nvGraphicFramePr>
        <p:xfrm>
          <a:off x="1217420" y="3521909"/>
          <a:ext cx="5906770" cy="1625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06770">
                  <a:extLst>
                    <a:ext uri="{9D8B030D-6E8A-4147-A177-3AD203B41FA5}">
                      <a16:colId xmlns:a16="http://schemas.microsoft.com/office/drawing/2014/main" val="3301864195"/>
                    </a:ext>
                  </a:extLst>
                </a:gridCol>
              </a:tblGrid>
              <a:tr h="513080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sz="1200" kern="100" dirty="0">
                          <a:effectLst/>
                        </a:rPr>
                        <a:t>network={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sz="1200" kern="100" dirty="0">
                          <a:effectLst/>
                        </a:rPr>
                        <a:t>   </a:t>
                      </a:r>
                      <a:r>
                        <a:rPr lang="en-US" sz="1200" kern="100" dirty="0" err="1">
                          <a:effectLst/>
                        </a:rPr>
                        <a:t>ssid</a:t>
                      </a:r>
                      <a:r>
                        <a:rPr lang="en-US" sz="1200" kern="100" dirty="0">
                          <a:effectLst/>
                        </a:rPr>
                        <a:t>="</a:t>
                      </a:r>
                      <a:r>
                        <a:rPr lang="en-US" sz="1200" kern="100" dirty="0" err="1">
                          <a:effectLst/>
                        </a:rPr>
                        <a:t>eduroam</a:t>
                      </a:r>
                      <a:r>
                        <a:rPr lang="en-US" sz="1200" kern="100" dirty="0">
                          <a:effectLst/>
                        </a:rPr>
                        <a:t>"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sz="1200" kern="100" dirty="0">
                          <a:effectLst/>
                        </a:rPr>
                        <a:t>   </a:t>
                      </a:r>
                      <a:r>
                        <a:rPr lang="en-US" sz="1200" kern="100" dirty="0" err="1">
                          <a:effectLst/>
                        </a:rPr>
                        <a:t>key_mgmt</a:t>
                      </a:r>
                      <a:r>
                        <a:rPr lang="en-US" sz="1200" kern="100" dirty="0">
                          <a:effectLst/>
                        </a:rPr>
                        <a:t>=WPA-EAP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sz="1200" kern="100" dirty="0">
                          <a:effectLst/>
                        </a:rPr>
                        <a:t>   </a:t>
                      </a:r>
                      <a:r>
                        <a:rPr lang="en-US" sz="1200" kern="100" dirty="0" err="1">
                          <a:effectLst/>
                        </a:rPr>
                        <a:t>eap</a:t>
                      </a:r>
                      <a:r>
                        <a:rPr lang="en-US" sz="1200" kern="100" dirty="0">
                          <a:effectLst/>
                        </a:rPr>
                        <a:t>=</a:t>
                      </a:r>
                      <a:r>
                        <a:rPr lang="en-US" altLang="zh-TW" sz="1200" kern="100" dirty="0">
                          <a:effectLst/>
                        </a:rPr>
                        <a:t>PEAP</a:t>
                      </a:r>
                      <a:r>
                        <a:rPr lang="en-US" sz="1200" kern="100" dirty="0">
                          <a:effectLst/>
                        </a:rPr>
                        <a:t>    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</a:rPr>
                        <a:t>#</a:t>
                      </a:r>
                      <a:r>
                        <a:rPr lang="zh-TW" sz="1200" kern="100" dirty="0">
                          <a:solidFill>
                            <a:srgbClr val="0070C0"/>
                          </a:solidFill>
                          <a:effectLst/>
                        </a:rPr>
                        <a:t>第一階段驗證方式</a:t>
                      </a: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sz="1200" kern="100" dirty="0">
                          <a:effectLst/>
                        </a:rPr>
                        <a:t>   identity=“roamingcenter_test@rc.edu.tw"    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</a:rPr>
                        <a:t>#</a:t>
                      </a:r>
                      <a:r>
                        <a:rPr lang="zh-TW" sz="1200" kern="100" dirty="0">
                          <a:solidFill>
                            <a:srgbClr val="0070C0"/>
                          </a:solidFill>
                          <a:effectLst/>
                        </a:rPr>
                        <a:t>要驗證的使用者帳號</a:t>
                      </a: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sz="1200" kern="100" dirty="0">
                          <a:effectLst/>
                        </a:rPr>
                        <a:t>   password="test" 		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</a:rPr>
                        <a:t>#</a:t>
                      </a:r>
                      <a:r>
                        <a:rPr lang="zh-TW" sz="1200" kern="100" dirty="0">
                          <a:solidFill>
                            <a:srgbClr val="0070C0"/>
                          </a:solidFill>
                          <a:effectLst/>
                        </a:rPr>
                        <a:t>要驗證的使用者密碼</a:t>
                      </a: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sz="1200" kern="100" dirty="0">
                          <a:effectLst/>
                        </a:rPr>
                        <a:t>   phase2="</a:t>
                      </a:r>
                      <a:r>
                        <a:rPr lang="en-US" sz="1200" kern="100" dirty="0" err="1">
                          <a:effectLst/>
                        </a:rPr>
                        <a:t>auth</a:t>
                      </a:r>
                      <a:r>
                        <a:rPr lang="en-US" sz="1200" kern="100" dirty="0">
                          <a:effectLst/>
                        </a:rPr>
                        <a:t>=MACHAPV2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</a:rPr>
                        <a:t>"    #</a:t>
                      </a:r>
                      <a:r>
                        <a:rPr lang="zh-TW" sz="1200" kern="100" dirty="0">
                          <a:solidFill>
                            <a:srgbClr val="0070C0"/>
                          </a:solidFill>
                          <a:effectLst/>
                        </a:rPr>
                        <a:t>第二階段加密方式</a:t>
                      </a: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sz="1200" kern="100" dirty="0">
                          <a:effectLst/>
                        </a:rPr>
                        <a:t>}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943447"/>
                  </a:ext>
                </a:extLst>
              </a:tr>
            </a:tbl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id="{2F32A8D2-6BEE-4565-A6FC-E19E8815A92A}"/>
              </a:ext>
            </a:extLst>
          </p:cNvPr>
          <p:cNvSpPr txBox="1"/>
          <p:nvPr/>
        </p:nvSpPr>
        <p:spPr>
          <a:xfrm>
            <a:off x="21415" y="85952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測試工具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863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8BA07F-BAEA-4453-B7D8-A6B1FB8CD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kern="1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帳號驗證相關設定</a:t>
            </a:r>
            <a:r>
              <a:rPr lang="en-US" altLang="zh-TW" kern="1200" dirty="0" err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Step2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75B9E20-198E-4131-B553-8BE8D3C91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32</a:t>
            </a:fld>
            <a:endParaRPr lang="en-US" altLang="zh-TW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466297C9-A272-43D2-B557-9B8BB3EA4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799" y="2195288"/>
            <a:ext cx="7772400" cy="792088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hlinkClick r:id="rId2"/>
              </a:rPr>
              <a:t>建立憑證</a:t>
            </a:r>
            <a:r>
              <a:rPr lang="zh-TW" altLang="en-US" dirty="0"/>
              <a:t>工具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298B6529-6979-4D65-B6D8-CD66C7CBFE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260830"/>
              </p:ext>
            </p:extLst>
          </p:nvPr>
        </p:nvGraphicFramePr>
        <p:xfrm>
          <a:off x="1229799" y="3184417"/>
          <a:ext cx="6840220" cy="203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40220">
                  <a:extLst>
                    <a:ext uri="{9D8B030D-6E8A-4147-A177-3AD203B41FA5}">
                      <a16:colId xmlns:a16="http://schemas.microsoft.com/office/drawing/2014/main" val="1121168467"/>
                    </a:ext>
                  </a:extLst>
                </a:gridCol>
              </a:tblGrid>
              <a:tr h="467995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sz="1200" kern="100" dirty="0">
                          <a:effectLst/>
                        </a:rPr>
                        <a:t>[ </a:t>
                      </a:r>
                      <a:r>
                        <a:rPr lang="en-US" sz="1200" kern="100" dirty="0" err="1">
                          <a:effectLst/>
                        </a:rPr>
                        <a:t>CA_default</a:t>
                      </a:r>
                      <a:r>
                        <a:rPr lang="en-US" sz="1200" kern="100" dirty="0">
                          <a:effectLst/>
                        </a:rPr>
                        <a:t> ]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sz="1200" kern="100" dirty="0" err="1">
                          <a:effectLst/>
                        </a:rPr>
                        <a:t>default_days</a:t>
                      </a:r>
                      <a:r>
                        <a:rPr lang="en-US" sz="1200" kern="100" dirty="0">
                          <a:effectLst/>
                        </a:rPr>
                        <a:t>            = 3650 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sz="1200" kern="100" dirty="0">
                          <a:effectLst/>
                        </a:rPr>
                        <a:t> 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sz="1200" kern="100" dirty="0">
                          <a:effectLst/>
                        </a:rPr>
                        <a:t>[</a:t>
                      </a:r>
                      <a:r>
                        <a:rPr lang="en-US" sz="1200" kern="100" dirty="0" err="1">
                          <a:effectLst/>
                        </a:rPr>
                        <a:t>certificate_authority</a:t>
                      </a:r>
                      <a:r>
                        <a:rPr lang="en-US" sz="1200" kern="100" dirty="0">
                          <a:effectLst/>
                        </a:rPr>
                        <a:t>]  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sz="1200" kern="100" dirty="0" err="1">
                          <a:effectLst/>
                        </a:rPr>
                        <a:t>countryName</a:t>
                      </a:r>
                      <a:r>
                        <a:rPr lang="en-US" sz="1200" kern="100" dirty="0">
                          <a:effectLst/>
                        </a:rPr>
                        <a:t>            = TW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sz="1200" kern="100" dirty="0" err="1">
                          <a:effectLst/>
                        </a:rPr>
                        <a:t>stateOrProvinceName</a:t>
                      </a:r>
                      <a:r>
                        <a:rPr lang="en-US" sz="1200" kern="100" dirty="0">
                          <a:effectLst/>
                        </a:rPr>
                        <a:t>     = Radius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sz="1200" kern="100" dirty="0" err="1">
                          <a:effectLst/>
                        </a:rPr>
                        <a:t>localityName</a:t>
                      </a:r>
                      <a:r>
                        <a:rPr lang="en-US" sz="1200" kern="100" dirty="0">
                          <a:effectLst/>
                        </a:rPr>
                        <a:t>             = TW 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sz="1200" kern="100" dirty="0" err="1">
                          <a:effectLst/>
                        </a:rPr>
                        <a:t>organizationName</a:t>
                      </a:r>
                      <a:r>
                        <a:rPr lang="en-US" sz="1200" kern="100" dirty="0">
                          <a:effectLst/>
                        </a:rPr>
                        <a:t>        = NDHU 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sz="1200" kern="100" dirty="0" err="1">
                          <a:effectLst/>
                        </a:rPr>
                        <a:t>emailAddress</a:t>
                      </a:r>
                      <a:r>
                        <a:rPr lang="en-US" sz="1200" kern="100" dirty="0">
                          <a:effectLst/>
                        </a:rPr>
                        <a:t>             = admin@rc.edu.tw 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sz="1200" kern="100" dirty="0" err="1">
                          <a:effectLst/>
                        </a:rPr>
                        <a:t>commonName</a:t>
                      </a:r>
                      <a:r>
                        <a:rPr lang="en-US" sz="1200" kern="100" dirty="0">
                          <a:effectLst/>
                        </a:rPr>
                        <a:t>            = “</a:t>
                      </a:r>
                      <a:r>
                        <a:rPr lang="en-US" sz="1200" kern="100" dirty="0" err="1">
                          <a:effectLst/>
                        </a:rPr>
                        <a:t>Roamingcenter</a:t>
                      </a:r>
                      <a:r>
                        <a:rPr lang="en-US" sz="1200" kern="100" dirty="0">
                          <a:effectLst/>
                        </a:rPr>
                        <a:t> Radius Certificate Authority”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221697"/>
                  </a:ext>
                </a:extLst>
              </a:tr>
            </a:tbl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id="{E0E06796-DEB3-43B2-AD8F-F284728071A6}"/>
              </a:ext>
            </a:extLst>
          </p:cNvPr>
          <p:cNvSpPr txBox="1"/>
          <p:nvPr/>
        </p:nvSpPr>
        <p:spPr>
          <a:xfrm>
            <a:off x="21415" y="85952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憑證設定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610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75C31C-24AB-4036-AAAF-27E9C885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章節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0F874D-5373-4F9C-91B5-AF568F198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14881"/>
            <a:ext cx="8712968" cy="5706594"/>
          </a:xfrm>
        </p:spPr>
        <p:txBody>
          <a:bodyPr>
            <a:normAutofit fontScale="47500" lnSpcReduction="20000"/>
          </a:bodyPr>
          <a:lstStyle/>
          <a:p>
            <a:pPr lvl="1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漫遊中心</a:t>
            </a:r>
            <a:r>
              <a:rPr lang="zh-TW" altLang="en-US" sz="40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簡介</a:t>
            </a:r>
            <a:endParaRPr lang="en-US" altLang="zh-TW" sz="4000" b="1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建置說明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依照「第</a:t>
            </a:r>
            <a:r>
              <a:rPr lang="en-US" altLang="zh-TW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96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次技術小組會議」</a:t>
            </a: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名詞介紹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建置流程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無線控制器相關設定</a:t>
            </a:r>
            <a:r>
              <a:rPr lang="en-US" altLang="zh-TW" sz="4400" b="1" dirty="0" err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Step1</a:t>
            </a:r>
            <a:endParaRPr lang="en-US" altLang="zh-TW" sz="44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無線控制器需求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怎麼看是否有</a:t>
            </a: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帳號驗證相關設定</a:t>
            </a:r>
            <a:r>
              <a:rPr lang="en-US" altLang="zh-TW" sz="4400" b="1" dirty="0" err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Step2</a:t>
            </a:r>
            <a:endParaRPr lang="en-US" altLang="zh-TW" sz="4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rgbClr val="515F7B"/>
              </a:buClr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確定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Radius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架構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rgbClr val="515F7B"/>
              </a:buClr>
            </a:pP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EAP-802.1X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相關設定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rgbClr val="515F7B"/>
              </a:buClr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測試工具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rgbClr val="515F7B"/>
              </a:buClr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憑證設定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>
                <a:solidFill>
                  <a:schemeClr val="accent2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測試環境</a:t>
            </a:r>
            <a:endParaRPr lang="en-US" altLang="zh-TW" sz="4000" b="1" dirty="0">
              <a:solidFill>
                <a:schemeClr val="accent2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無線漫遊測試指令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網站測試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漫遊相關問題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教育部教育雲端帳號目前狀況說明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建置</a:t>
            </a:r>
            <a:r>
              <a:rPr lang="en-US" altLang="zh-TW" sz="3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eduroam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相關問題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怎樣才算建置完成</a:t>
            </a:r>
            <a:r>
              <a:rPr lang="en-US" altLang="zh-TW" sz="3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eduroam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lvl="1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竹苗</a:t>
            </a:r>
            <a:r>
              <a:rPr lang="zh-TW" altLang="en-US" sz="2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</a:t>
            </a:r>
            <a:r>
              <a:rPr lang="zh-TW" altLang="en-US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網中心連線單位建置狀況</a:t>
            </a:r>
            <a:endParaRPr lang="en-US" altLang="zh-TW" sz="2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DE9FE21-5C5A-493E-AEB5-45976E5D4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998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測試環境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34</a:t>
            </a:fld>
            <a:endParaRPr lang="en-US" altLang="zh-TW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C0B77B5E-DD84-4CC7-8228-C7DAC8C65F04}"/>
              </a:ext>
            </a:extLst>
          </p:cNvPr>
          <p:cNvSpPr txBox="1"/>
          <p:nvPr/>
        </p:nvSpPr>
        <p:spPr>
          <a:xfrm>
            <a:off x="-49860" y="841269"/>
            <a:ext cx="4261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en-US" sz="20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漫遊中心測試</a:t>
            </a:r>
            <a:r>
              <a:rPr lang="zh-TW" altLang="en-US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</a:t>
            </a:r>
            <a:r>
              <a:rPr lang="zh-TW" altLang="en-US" sz="2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123728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323528" y="1340768"/>
            <a:ext cx="43685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測試指令：</a:t>
            </a:r>
            <a:r>
              <a:rPr lang="en-US" altLang="zh-TW" dirty="0" err="1" smtClean="0">
                <a:solidFill>
                  <a:srgbClr val="FF0000"/>
                </a:solidFill>
              </a:rPr>
              <a:t>radtest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chemeClr val="accent6"/>
                </a:solidFill>
              </a:rPr>
              <a:t>漫遊中心測試帳號：</a:t>
            </a:r>
            <a:r>
              <a:rPr lang="en-US" altLang="zh-TW" dirty="0" smtClean="0">
                <a:solidFill>
                  <a:schemeClr val="accent6"/>
                </a:solidFill>
              </a:rPr>
              <a:t>exmaple@rc.edu.tw </a:t>
            </a:r>
          </a:p>
          <a:p>
            <a:r>
              <a:rPr lang="zh-TW" altLang="en-US" dirty="0" smtClean="0">
                <a:solidFill>
                  <a:schemeClr val="accent6"/>
                </a:solidFill>
              </a:rPr>
              <a:t>密碼</a:t>
            </a:r>
            <a:r>
              <a:rPr lang="zh-TW" altLang="en-US" dirty="0">
                <a:solidFill>
                  <a:schemeClr val="accent6"/>
                </a:solidFill>
              </a:rPr>
              <a:t>：</a:t>
            </a:r>
            <a:r>
              <a:rPr lang="en-US" altLang="zh-TW" dirty="0">
                <a:solidFill>
                  <a:schemeClr val="accent6"/>
                </a:solidFill>
              </a:rPr>
              <a:t>exmaple123 </a:t>
            </a:r>
          </a:p>
          <a:p>
            <a:r>
              <a:rPr lang="zh-TW" altLang="en-US" dirty="0">
                <a:solidFill>
                  <a:schemeClr val="accent1"/>
                </a:solidFill>
              </a:rPr>
              <a:t>測試端：</a:t>
            </a:r>
            <a:r>
              <a:rPr lang="en-US" altLang="zh-TW" dirty="0">
                <a:solidFill>
                  <a:schemeClr val="accent1"/>
                </a:solidFill>
              </a:rPr>
              <a:t>127.0.0.1 (</a:t>
            </a:r>
            <a:r>
              <a:rPr lang="zh-TW" altLang="en-US" dirty="0">
                <a:solidFill>
                  <a:schemeClr val="accent1"/>
                </a:solidFill>
              </a:rPr>
              <a:t>本機端</a:t>
            </a:r>
            <a:r>
              <a:rPr lang="en-US" altLang="zh-TW" dirty="0" smtClean="0">
                <a:solidFill>
                  <a:schemeClr val="accent1"/>
                </a:solidFill>
              </a:rPr>
              <a:t>)</a:t>
            </a:r>
          </a:p>
          <a:p>
            <a:r>
              <a:rPr lang="zh-TW" altLang="zh-TW" kern="100" dirty="0">
                <a:solidFill>
                  <a:schemeClr val="bg2">
                    <a:lumMod val="50000"/>
                  </a:schemeClr>
                </a:solidFill>
              </a:rPr>
              <a:t>測試</a:t>
            </a:r>
            <a:r>
              <a:rPr lang="zh-TW" altLang="zh-TW" kern="100" dirty="0" smtClean="0">
                <a:solidFill>
                  <a:schemeClr val="bg2">
                    <a:lumMod val="50000"/>
                  </a:schemeClr>
                </a:solidFill>
              </a:rPr>
              <a:t>埠</a:t>
            </a:r>
            <a:r>
              <a:rPr lang="zh-TW" altLang="en-US" kern="100" dirty="0" smtClean="0">
                <a:solidFill>
                  <a:schemeClr val="bg2">
                    <a:lumMod val="50000"/>
                  </a:schemeClr>
                </a:solidFill>
              </a:rPr>
              <a:t>：</a:t>
            </a:r>
            <a:r>
              <a:rPr lang="en-US" altLang="zh-TW" kern="100" dirty="0" smtClean="0">
                <a:solidFill>
                  <a:schemeClr val="bg2">
                    <a:lumMod val="50000"/>
                  </a:schemeClr>
                </a:solidFill>
              </a:rPr>
              <a:t>0 (0</a:t>
            </a:r>
            <a:r>
              <a:rPr lang="zh-TW" altLang="en-US" kern="100" dirty="0" smtClean="0">
                <a:solidFill>
                  <a:schemeClr val="bg2">
                    <a:lumMod val="50000"/>
                  </a:schemeClr>
                </a:solidFill>
              </a:rPr>
              <a:t>→預設是</a:t>
            </a:r>
            <a:r>
              <a:rPr lang="en-US" altLang="zh-TW" kern="100" dirty="0" smtClean="0">
                <a:solidFill>
                  <a:schemeClr val="bg2">
                    <a:lumMod val="50000"/>
                  </a:schemeClr>
                </a:solidFill>
              </a:rPr>
              <a:t>1812)</a:t>
            </a:r>
            <a:endParaRPr lang="en-US" altLang="zh-TW" dirty="0">
              <a:solidFill>
                <a:schemeClr val="accent1"/>
              </a:solidFill>
            </a:endParaRPr>
          </a:p>
          <a:p>
            <a:r>
              <a:rPr lang="zh-TW" altLang="en-US" dirty="0">
                <a:solidFill>
                  <a:srgbClr val="00B050"/>
                </a:solidFill>
              </a:rPr>
              <a:t>交換密碼：</a:t>
            </a:r>
            <a:r>
              <a:rPr lang="en-US" altLang="zh-TW" dirty="0">
                <a:solidFill>
                  <a:srgbClr val="00B050"/>
                </a:solidFill>
              </a:rPr>
              <a:t>testing123 </a:t>
            </a:r>
          </a:p>
        </p:txBody>
      </p:sp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834598"/>
              </p:ext>
            </p:extLst>
          </p:nvPr>
        </p:nvGraphicFramePr>
        <p:xfrm>
          <a:off x="323528" y="3140968"/>
          <a:ext cx="8363272" cy="25277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63272">
                  <a:extLst>
                    <a:ext uri="{9D8B030D-6E8A-4147-A177-3AD203B41FA5}">
                      <a16:colId xmlns:a16="http://schemas.microsoft.com/office/drawing/2014/main" val="3726056809"/>
                    </a:ext>
                  </a:extLst>
                </a:gridCol>
              </a:tblGrid>
              <a:tr h="2527739">
                <a:tc>
                  <a:txBody>
                    <a:bodyPr/>
                    <a:lstStyle/>
                    <a:p>
                      <a:pPr algn="l"/>
                      <a:r>
                        <a:rPr lang="en-US" sz="1600" kern="100" dirty="0">
                          <a:effectLst/>
                        </a:rPr>
                        <a:t>[</a:t>
                      </a:r>
                      <a:r>
                        <a:rPr lang="en-US" sz="1600" kern="100" dirty="0" err="1">
                          <a:effectLst/>
                        </a:rPr>
                        <a:t>root@freeradius</a:t>
                      </a:r>
                      <a:r>
                        <a:rPr lang="en-US" sz="1600" kern="100" dirty="0">
                          <a:effectLst/>
                        </a:rPr>
                        <a:t>]# </a:t>
                      </a:r>
                      <a:r>
                        <a:rPr lang="en-US" sz="1600" kern="100" dirty="0" err="1">
                          <a:solidFill>
                            <a:srgbClr val="FF0000"/>
                          </a:solidFill>
                          <a:effectLst/>
                        </a:rPr>
                        <a:t>radtest</a:t>
                      </a:r>
                      <a:r>
                        <a:rPr lang="en-US" sz="1600" kern="100" dirty="0">
                          <a:effectLst/>
                        </a:rPr>
                        <a:t>  </a:t>
                      </a:r>
                      <a:r>
                        <a:rPr lang="en-US" sz="1600" kern="100" dirty="0">
                          <a:solidFill>
                            <a:schemeClr val="accent6"/>
                          </a:solidFill>
                          <a:effectLst/>
                        </a:rPr>
                        <a:t>exmaple@rc.edu.tw  exmaple123  </a:t>
                      </a:r>
                      <a:r>
                        <a:rPr lang="en-US" sz="1600" kern="100" dirty="0">
                          <a:solidFill>
                            <a:schemeClr val="accent1"/>
                          </a:solidFill>
                          <a:effectLst/>
                        </a:rPr>
                        <a:t>127.0.0.1 </a:t>
                      </a:r>
                      <a:r>
                        <a:rPr lang="en-US" sz="16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0</a:t>
                      </a:r>
                      <a:r>
                        <a:rPr lang="en-US" sz="1600" kern="100" dirty="0">
                          <a:solidFill>
                            <a:srgbClr val="00B050"/>
                          </a:solidFill>
                          <a:effectLst/>
                        </a:rPr>
                        <a:t>  testing123</a:t>
                      </a:r>
                      <a:endParaRPr lang="zh-TW" sz="2400" kern="10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algn="l"/>
                      <a:r>
                        <a:rPr lang="en-US" sz="1600" kern="100" dirty="0">
                          <a:effectLst/>
                        </a:rPr>
                        <a:t>                 </a:t>
                      </a:r>
                      <a:r>
                        <a:rPr lang="zh-TW" altLang="en-US" sz="1400" kern="100" dirty="0" smtClean="0">
                          <a:effectLst/>
                        </a:rPr>
                        <a:t>                 </a:t>
                      </a:r>
                      <a:r>
                        <a:rPr lang="zh-TW" sz="1400" kern="100" dirty="0" smtClean="0">
                          <a:effectLst/>
                        </a:rPr>
                        <a:t>＜</a:t>
                      </a:r>
                      <a:r>
                        <a:rPr lang="en-US" sz="1400" kern="100" dirty="0" err="1">
                          <a:solidFill>
                            <a:srgbClr val="FF0000"/>
                          </a:solidFill>
                          <a:effectLst/>
                        </a:rPr>
                        <a:t>radtest</a:t>
                      </a:r>
                      <a:r>
                        <a:rPr lang="en-US" sz="1400" kern="100" dirty="0">
                          <a:effectLst/>
                        </a:rPr>
                        <a:t>       </a:t>
                      </a:r>
                      <a:r>
                        <a:rPr lang="zh-TW" altLang="en-US" sz="1400" kern="100" dirty="0" smtClean="0">
                          <a:effectLst/>
                        </a:rPr>
                        <a:t>       </a:t>
                      </a:r>
                      <a:r>
                        <a:rPr lang="en-US" sz="1400" kern="100" dirty="0" smtClean="0">
                          <a:effectLst/>
                        </a:rPr>
                        <a:t> </a:t>
                      </a:r>
                      <a:r>
                        <a:rPr lang="zh-TW" altLang="en-US" sz="1400" kern="100" dirty="0" smtClean="0">
                          <a:effectLst/>
                        </a:rPr>
                        <a:t> </a:t>
                      </a:r>
                      <a:r>
                        <a:rPr lang="zh-TW" sz="1400" kern="100" dirty="0" smtClean="0">
                          <a:solidFill>
                            <a:schemeClr val="accent6"/>
                          </a:solidFill>
                          <a:effectLst/>
                        </a:rPr>
                        <a:t>帳號</a:t>
                      </a:r>
                      <a:r>
                        <a:rPr lang="en-US" sz="1400" kern="100" dirty="0" smtClean="0">
                          <a:solidFill>
                            <a:schemeClr val="accent6"/>
                          </a:solidFill>
                          <a:effectLst/>
                        </a:rPr>
                        <a:t>           </a:t>
                      </a:r>
                      <a:r>
                        <a:rPr lang="zh-TW" altLang="en-US" sz="1400" kern="100" dirty="0" smtClean="0">
                          <a:solidFill>
                            <a:schemeClr val="accent6"/>
                          </a:solidFill>
                          <a:effectLst/>
                        </a:rPr>
                        <a:t>                 </a:t>
                      </a:r>
                      <a:r>
                        <a:rPr lang="zh-TW" sz="1400" kern="100" dirty="0" smtClean="0">
                          <a:solidFill>
                            <a:schemeClr val="accent6"/>
                          </a:solidFill>
                          <a:effectLst/>
                        </a:rPr>
                        <a:t>密碼</a:t>
                      </a:r>
                      <a:r>
                        <a:rPr lang="en-US" sz="1400" kern="100" dirty="0" smtClean="0">
                          <a:solidFill>
                            <a:schemeClr val="accent6"/>
                          </a:solidFill>
                          <a:effectLst/>
                        </a:rPr>
                        <a:t>        </a:t>
                      </a:r>
                      <a:r>
                        <a:rPr lang="zh-TW" altLang="en-US" sz="1400" kern="100" dirty="0" smtClean="0">
                          <a:solidFill>
                            <a:schemeClr val="accent6"/>
                          </a:solidFill>
                          <a:effectLst/>
                        </a:rPr>
                        <a:t>   </a:t>
                      </a:r>
                      <a:r>
                        <a:rPr lang="zh-TW" sz="1400" kern="100" dirty="0" smtClean="0">
                          <a:solidFill>
                            <a:schemeClr val="accent1"/>
                          </a:solidFill>
                          <a:effectLst/>
                        </a:rPr>
                        <a:t>測試</a:t>
                      </a:r>
                      <a:r>
                        <a:rPr lang="zh-TW" sz="1400" kern="100" dirty="0">
                          <a:solidFill>
                            <a:schemeClr val="accent1"/>
                          </a:solidFill>
                          <a:effectLst/>
                        </a:rPr>
                        <a:t>端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</a:rPr>
                        <a:t>IP </a:t>
                      </a:r>
                      <a:r>
                        <a:rPr lang="zh-TW" sz="14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測試埠</a:t>
                      </a:r>
                      <a:r>
                        <a:rPr lang="zh-TW" sz="1400" kern="100" dirty="0">
                          <a:effectLst/>
                        </a:rPr>
                        <a:t> </a:t>
                      </a:r>
                      <a:r>
                        <a:rPr lang="zh-TW" sz="1400" kern="100" dirty="0">
                          <a:solidFill>
                            <a:srgbClr val="00B050"/>
                          </a:solidFill>
                          <a:effectLst/>
                        </a:rPr>
                        <a:t>交換密碼</a:t>
                      </a:r>
                      <a:r>
                        <a:rPr lang="zh-TW" sz="1400" kern="100" dirty="0">
                          <a:effectLst/>
                        </a:rPr>
                        <a:t>＞</a:t>
                      </a:r>
                      <a:endParaRPr lang="zh-TW" sz="2400" kern="100" dirty="0">
                        <a:effectLst/>
                      </a:endParaRPr>
                    </a:p>
                    <a:p>
                      <a:pPr algn="l"/>
                      <a:r>
                        <a:rPr lang="en-US" sz="1600" kern="100" dirty="0">
                          <a:effectLst/>
                        </a:rPr>
                        <a:t>Sending Access-Request of id 234 to 10.1.0.7 port 1812</a:t>
                      </a:r>
                      <a:endParaRPr lang="zh-TW" sz="2400" kern="100" dirty="0">
                        <a:effectLst/>
                      </a:endParaRPr>
                    </a:p>
                    <a:p>
                      <a:pPr algn="l"/>
                      <a:r>
                        <a:rPr lang="en-US" sz="1600" kern="100" dirty="0">
                          <a:effectLst/>
                        </a:rPr>
                        <a:t>        User-Name = "XXXXXX@rc.edu.tw"</a:t>
                      </a:r>
                      <a:endParaRPr lang="zh-TW" sz="2400" kern="100" dirty="0">
                        <a:effectLst/>
                      </a:endParaRPr>
                    </a:p>
                    <a:p>
                      <a:pPr algn="l"/>
                      <a:r>
                        <a:rPr lang="en-US" sz="1600" kern="100" dirty="0">
                          <a:effectLst/>
                        </a:rPr>
                        <a:t>        User-Password = "XXXXXXX"</a:t>
                      </a:r>
                      <a:endParaRPr lang="zh-TW" sz="2400" kern="100" dirty="0">
                        <a:effectLst/>
                      </a:endParaRPr>
                    </a:p>
                    <a:p>
                      <a:pPr algn="l"/>
                      <a:r>
                        <a:rPr lang="en-US" sz="1600" kern="100" dirty="0">
                          <a:effectLst/>
                        </a:rPr>
                        <a:t>        NAS-IP-Address = 127.0.0.1</a:t>
                      </a:r>
                      <a:endParaRPr lang="zh-TW" sz="2400" kern="100" dirty="0">
                        <a:effectLst/>
                      </a:endParaRPr>
                    </a:p>
                    <a:p>
                      <a:pPr algn="l"/>
                      <a:r>
                        <a:rPr lang="en-US" sz="1600" kern="100" dirty="0">
                          <a:effectLst/>
                        </a:rPr>
                        <a:t>        NAS-Port = 0</a:t>
                      </a:r>
                      <a:endParaRPr lang="zh-TW" sz="2400" kern="100" dirty="0">
                        <a:effectLst/>
                      </a:endParaRPr>
                    </a:p>
                    <a:p>
                      <a:pPr algn="l"/>
                      <a:r>
                        <a:rPr lang="en-US" sz="1600" kern="100" dirty="0" err="1">
                          <a:effectLst/>
                        </a:rPr>
                        <a:t>rad_recv</a:t>
                      </a:r>
                      <a:r>
                        <a:rPr lang="en-US" sz="1600" kern="100" dirty="0">
                          <a:effectLst/>
                        </a:rPr>
                        <a:t>: Access-Accept packet from host 10.1.0.7 port 1812, id=234, length=20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156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00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測試環境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35</a:t>
            </a:fld>
            <a:endParaRPr lang="en-US" altLang="zh-TW"/>
          </a:p>
        </p:txBody>
      </p:sp>
      <p:sp>
        <p:nvSpPr>
          <p:cNvPr id="17" name="文字方塊 16"/>
          <p:cNvSpPr txBox="1"/>
          <p:nvPr/>
        </p:nvSpPr>
        <p:spPr>
          <a:xfrm>
            <a:off x="2123728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323528" y="1340768"/>
            <a:ext cx="45223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測試指令：</a:t>
            </a:r>
            <a:r>
              <a:rPr lang="en-US" altLang="zh-TW" dirty="0" err="1" smtClean="0">
                <a:solidFill>
                  <a:srgbClr val="FF0000"/>
                </a:solidFill>
              </a:rPr>
              <a:t>radtest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E1ACD"/>
                </a:solidFill>
              </a:rPr>
              <a:t>連線單位</a:t>
            </a:r>
            <a:r>
              <a:rPr lang="zh-TW" altLang="en-US" dirty="0" smtClean="0">
                <a:solidFill>
                  <a:srgbClr val="FE1ACD"/>
                </a:solidFill>
              </a:rPr>
              <a:t>測試帳號：</a:t>
            </a:r>
            <a:r>
              <a:rPr lang="en-US" altLang="zh-TW" dirty="0" smtClean="0">
                <a:solidFill>
                  <a:srgbClr val="FE1ACD"/>
                </a:solidFill>
              </a:rPr>
              <a:t>exmaple@xxx.edu.tw </a:t>
            </a:r>
          </a:p>
          <a:p>
            <a:r>
              <a:rPr lang="zh-TW" altLang="en-US" dirty="0" smtClean="0">
                <a:solidFill>
                  <a:srgbClr val="FE1ACD"/>
                </a:solidFill>
              </a:rPr>
              <a:t>密碼</a:t>
            </a:r>
            <a:r>
              <a:rPr lang="zh-TW" altLang="en-US" dirty="0">
                <a:solidFill>
                  <a:srgbClr val="FE1ACD"/>
                </a:solidFill>
              </a:rPr>
              <a:t>：</a:t>
            </a:r>
            <a:r>
              <a:rPr lang="en-US" altLang="zh-TW" dirty="0">
                <a:solidFill>
                  <a:srgbClr val="FE1ACD"/>
                </a:solidFill>
              </a:rPr>
              <a:t>exmaple123 </a:t>
            </a:r>
          </a:p>
          <a:p>
            <a:r>
              <a:rPr lang="zh-TW" altLang="en-US" dirty="0">
                <a:solidFill>
                  <a:schemeClr val="accent1"/>
                </a:solidFill>
              </a:rPr>
              <a:t>測試端：</a:t>
            </a:r>
            <a:r>
              <a:rPr lang="en-US" altLang="zh-TW" dirty="0">
                <a:solidFill>
                  <a:schemeClr val="accent1"/>
                </a:solidFill>
              </a:rPr>
              <a:t>127.0.0.1 (</a:t>
            </a:r>
            <a:r>
              <a:rPr lang="zh-TW" altLang="en-US" dirty="0">
                <a:solidFill>
                  <a:schemeClr val="accent1"/>
                </a:solidFill>
              </a:rPr>
              <a:t>本機端</a:t>
            </a:r>
            <a:r>
              <a:rPr lang="en-US" altLang="zh-TW" dirty="0" smtClean="0">
                <a:solidFill>
                  <a:schemeClr val="accent1"/>
                </a:solidFill>
              </a:rPr>
              <a:t>)</a:t>
            </a:r>
          </a:p>
          <a:p>
            <a:pPr lvl="0"/>
            <a:r>
              <a:rPr lang="zh-TW" altLang="zh-TW" kern="100" dirty="0">
                <a:solidFill>
                  <a:srgbClr val="EEECE1">
                    <a:lumMod val="50000"/>
                  </a:srgbClr>
                </a:solidFill>
              </a:rPr>
              <a:t>測試埠</a:t>
            </a:r>
            <a:r>
              <a:rPr lang="zh-TW" altLang="en-US" kern="100" dirty="0">
                <a:solidFill>
                  <a:srgbClr val="EEECE1">
                    <a:lumMod val="50000"/>
                  </a:srgbClr>
                </a:solidFill>
              </a:rPr>
              <a:t>：</a:t>
            </a:r>
            <a:r>
              <a:rPr lang="en-US" altLang="zh-TW" kern="100" dirty="0">
                <a:solidFill>
                  <a:srgbClr val="EEECE1">
                    <a:lumMod val="50000"/>
                  </a:srgbClr>
                </a:solidFill>
              </a:rPr>
              <a:t>0 (0</a:t>
            </a:r>
            <a:r>
              <a:rPr lang="zh-TW" altLang="en-US" kern="100" dirty="0">
                <a:solidFill>
                  <a:srgbClr val="EEECE1">
                    <a:lumMod val="50000"/>
                  </a:srgbClr>
                </a:solidFill>
              </a:rPr>
              <a:t>→預設是</a:t>
            </a:r>
            <a:r>
              <a:rPr lang="en-US" altLang="zh-TW" kern="100" dirty="0">
                <a:solidFill>
                  <a:srgbClr val="EEECE1">
                    <a:lumMod val="50000"/>
                  </a:srgbClr>
                </a:solidFill>
              </a:rPr>
              <a:t>1812</a:t>
            </a:r>
            <a:r>
              <a:rPr lang="en-US" altLang="zh-TW" kern="100" dirty="0" smtClean="0">
                <a:solidFill>
                  <a:srgbClr val="EEECE1">
                    <a:lumMod val="50000"/>
                  </a:srgbClr>
                </a:solidFill>
              </a:rPr>
              <a:t>)</a:t>
            </a:r>
            <a:endParaRPr lang="en-US" altLang="zh-TW" dirty="0">
              <a:solidFill>
                <a:schemeClr val="accent1"/>
              </a:solidFill>
            </a:endParaRPr>
          </a:p>
          <a:p>
            <a:r>
              <a:rPr lang="zh-TW" altLang="en-US" dirty="0">
                <a:solidFill>
                  <a:srgbClr val="00B050"/>
                </a:solidFill>
              </a:rPr>
              <a:t>交換密碼：</a:t>
            </a:r>
            <a:r>
              <a:rPr lang="en-US" altLang="zh-TW" dirty="0">
                <a:solidFill>
                  <a:srgbClr val="00B050"/>
                </a:solidFill>
              </a:rPr>
              <a:t>testing123 </a:t>
            </a:r>
          </a:p>
        </p:txBody>
      </p:sp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309630"/>
              </p:ext>
            </p:extLst>
          </p:nvPr>
        </p:nvGraphicFramePr>
        <p:xfrm>
          <a:off x="323528" y="3140968"/>
          <a:ext cx="8496944" cy="25277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3726056809"/>
                    </a:ext>
                  </a:extLst>
                </a:gridCol>
              </a:tblGrid>
              <a:tr h="2527739">
                <a:tc>
                  <a:txBody>
                    <a:bodyPr/>
                    <a:lstStyle/>
                    <a:p>
                      <a:pPr algn="l"/>
                      <a:r>
                        <a:rPr lang="en-US" sz="1600" kern="100" dirty="0">
                          <a:effectLst/>
                        </a:rPr>
                        <a:t>[</a:t>
                      </a:r>
                      <a:r>
                        <a:rPr lang="en-US" sz="1600" kern="100" dirty="0" err="1">
                          <a:effectLst/>
                        </a:rPr>
                        <a:t>root@freeradius</a:t>
                      </a:r>
                      <a:r>
                        <a:rPr lang="en-US" sz="1600" kern="100" dirty="0">
                          <a:effectLst/>
                        </a:rPr>
                        <a:t>]# </a:t>
                      </a:r>
                      <a:r>
                        <a:rPr lang="en-US" sz="1600" kern="100" dirty="0" err="1">
                          <a:solidFill>
                            <a:srgbClr val="FF0000"/>
                          </a:solidFill>
                          <a:effectLst/>
                        </a:rPr>
                        <a:t>radtest</a:t>
                      </a:r>
                      <a:r>
                        <a:rPr lang="en-US" sz="1600" kern="100" dirty="0">
                          <a:effectLst/>
                        </a:rPr>
                        <a:t>  </a:t>
                      </a:r>
                      <a:r>
                        <a:rPr lang="en-US" sz="1600" kern="100" dirty="0" smtClean="0">
                          <a:solidFill>
                            <a:srgbClr val="FE1ACD"/>
                          </a:solidFill>
                          <a:effectLst/>
                        </a:rPr>
                        <a:t>exmaple@xxx.edu.tw  </a:t>
                      </a:r>
                      <a:r>
                        <a:rPr lang="en-US" sz="1600" kern="100" dirty="0">
                          <a:solidFill>
                            <a:srgbClr val="FE1ACD"/>
                          </a:solidFill>
                          <a:effectLst/>
                        </a:rPr>
                        <a:t>exmaple123  </a:t>
                      </a:r>
                      <a:r>
                        <a:rPr lang="en-US" sz="1600" kern="100" dirty="0">
                          <a:solidFill>
                            <a:schemeClr val="accent1"/>
                          </a:solidFill>
                          <a:effectLst/>
                        </a:rPr>
                        <a:t>127.0.0.1 </a:t>
                      </a:r>
                      <a:r>
                        <a:rPr lang="en-US" sz="16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0</a:t>
                      </a:r>
                      <a:r>
                        <a:rPr lang="en-US" sz="1600" kern="100" dirty="0">
                          <a:solidFill>
                            <a:srgbClr val="00B050"/>
                          </a:solidFill>
                          <a:effectLst/>
                        </a:rPr>
                        <a:t>  testing123</a:t>
                      </a:r>
                      <a:endParaRPr lang="zh-TW" sz="2400" kern="10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algn="l"/>
                      <a:r>
                        <a:rPr lang="en-US" sz="1600" kern="100" dirty="0" smtClean="0">
                          <a:effectLst/>
                        </a:rPr>
                        <a:t>                 </a:t>
                      </a:r>
                      <a:r>
                        <a:rPr lang="zh-TW" altLang="en-US" sz="1400" kern="100" dirty="0" smtClean="0">
                          <a:effectLst/>
                        </a:rPr>
                        <a:t>                 </a:t>
                      </a:r>
                      <a:r>
                        <a:rPr lang="zh-TW" sz="1400" kern="100" dirty="0" smtClean="0">
                          <a:effectLst/>
                        </a:rPr>
                        <a:t>＜</a:t>
                      </a:r>
                      <a:r>
                        <a:rPr lang="en-US" sz="1400" kern="100" dirty="0" err="1" smtClean="0">
                          <a:solidFill>
                            <a:srgbClr val="FF0000"/>
                          </a:solidFill>
                          <a:effectLst/>
                        </a:rPr>
                        <a:t>radtest</a:t>
                      </a:r>
                      <a:r>
                        <a:rPr lang="en-US" sz="1400" kern="100" dirty="0" smtClean="0">
                          <a:effectLst/>
                        </a:rPr>
                        <a:t>       </a:t>
                      </a:r>
                      <a:r>
                        <a:rPr lang="zh-TW" altLang="en-US" sz="1400" kern="100" dirty="0" smtClean="0">
                          <a:effectLst/>
                        </a:rPr>
                        <a:t>       </a:t>
                      </a:r>
                      <a:r>
                        <a:rPr lang="en-US" sz="1400" kern="100" dirty="0" smtClean="0">
                          <a:effectLst/>
                        </a:rPr>
                        <a:t> </a:t>
                      </a:r>
                      <a:r>
                        <a:rPr lang="zh-TW" altLang="en-US" sz="1400" kern="100" dirty="0" smtClean="0">
                          <a:effectLst/>
                        </a:rPr>
                        <a:t> </a:t>
                      </a:r>
                      <a:r>
                        <a:rPr lang="zh-TW" sz="1400" kern="100" dirty="0" smtClean="0">
                          <a:solidFill>
                            <a:srgbClr val="FE1ACD"/>
                          </a:solidFill>
                          <a:effectLst/>
                        </a:rPr>
                        <a:t>帳號</a:t>
                      </a:r>
                      <a:r>
                        <a:rPr lang="en-US" sz="1400" kern="100" dirty="0" smtClean="0">
                          <a:solidFill>
                            <a:srgbClr val="FE1ACD"/>
                          </a:solidFill>
                          <a:effectLst/>
                        </a:rPr>
                        <a:t>           </a:t>
                      </a:r>
                      <a:r>
                        <a:rPr lang="zh-TW" altLang="en-US" sz="1400" kern="100" dirty="0" smtClean="0">
                          <a:solidFill>
                            <a:srgbClr val="FE1ACD"/>
                          </a:solidFill>
                          <a:effectLst/>
                        </a:rPr>
                        <a:t>                 </a:t>
                      </a:r>
                      <a:r>
                        <a:rPr lang="zh-TW" sz="1400" kern="100" dirty="0" smtClean="0">
                          <a:solidFill>
                            <a:srgbClr val="FE1ACD"/>
                          </a:solidFill>
                          <a:effectLst/>
                        </a:rPr>
                        <a:t>密碼</a:t>
                      </a:r>
                      <a:r>
                        <a:rPr lang="en-US" sz="1400" kern="100" dirty="0" smtClean="0">
                          <a:solidFill>
                            <a:srgbClr val="FE1ACD"/>
                          </a:solidFill>
                          <a:effectLst/>
                        </a:rPr>
                        <a:t>        </a:t>
                      </a:r>
                      <a:r>
                        <a:rPr lang="zh-TW" altLang="en-US" sz="1400" kern="100" dirty="0" smtClean="0">
                          <a:solidFill>
                            <a:srgbClr val="FE1ACD"/>
                          </a:solidFill>
                          <a:effectLst/>
                        </a:rPr>
                        <a:t>     </a:t>
                      </a:r>
                      <a:r>
                        <a:rPr lang="zh-TW" sz="1400" kern="100" dirty="0" smtClean="0">
                          <a:solidFill>
                            <a:schemeClr val="accent1"/>
                          </a:solidFill>
                          <a:effectLst/>
                        </a:rPr>
                        <a:t>測試端</a:t>
                      </a:r>
                      <a:r>
                        <a:rPr lang="en-US" sz="1400" kern="100" dirty="0" smtClean="0">
                          <a:solidFill>
                            <a:schemeClr val="accent1"/>
                          </a:solidFill>
                          <a:effectLst/>
                        </a:rPr>
                        <a:t>IP </a:t>
                      </a:r>
                      <a:r>
                        <a:rPr lang="zh-TW" sz="1400" kern="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測試埠</a:t>
                      </a:r>
                      <a:r>
                        <a:rPr lang="zh-TW" sz="1400" kern="100" dirty="0" smtClean="0">
                          <a:effectLst/>
                        </a:rPr>
                        <a:t> </a:t>
                      </a:r>
                      <a:r>
                        <a:rPr lang="zh-TW" sz="1400" kern="100" dirty="0" smtClean="0">
                          <a:solidFill>
                            <a:srgbClr val="00B050"/>
                          </a:solidFill>
                          <a:effectLst/>
                        </a:rPr>
                        <a:t>交換密碼</a:t>
                      </a:r>
                      <a:r>
                        <a:rPr lang="zh-TW" sz="1400" kern="100" dirty="0" smtClean="0">
                          <a:effectLst/>
                        </a:rPr>
                        <a:t>＞</a:t>
                      </a:r>
                      <a:endParaRPr lang="zh-TW" sz="2400" kern="100" dirty="0" smtClean="0">
                        <a:effectLst/>
                      </a:endParaRPr>
                    </a:p>
                    <a:p>
                      <a:pPr algn="l"/>
                      <a:r>
                        <a:rPr lang="en-US" sz="1600" kern="100" dirty="0" smtClean="0">
                          <a:effectLst/>
                        </a:rPr>
                        <a:t>Sending </a:t>
                      </a:r>
                      <a:r>
                        <a:rPr lang="en-US" sz="1600" kern="100" dirty="0">
                          <a:effectLst/>
                        </a:rPr>
                        <a:t>Access-Request of id 234 to 10.1.0.7 port 1812</a:t>
                      </a:r>
                      <a:endParaRPr lang="zh-TW" sz="2400" kern="100" dirty="0">
                        <a:effectLst/>
                      </a:endParaRPr>
                    </a:p>
                    <a:p>
                      <a:pPr algn="l"/>
                      <a:r>
                        <a:rPr lang="en-US" sz="1600" kern="100" dirty="0">
                          <a:effectLst/>
                        </a:rPr>
                        <a:t>        User-Name = "</a:t>
                      </a:r>
                      <a:r>
                        <a:rPr lang="en-US" sz="1600" kern="100" dirty="0" smtClean="0">
                          <a:effectLst/>
                        </a:rPr>
                        <a:t>XXXXXX@xxx.edu.tw</a:t>
                      </a:r>
                      <a:r>
                        <a:rPr lang="en-US" sz="1600" kern="100" dirty="0">
                          <a:effectLst/>
                        </a:rPr>
                        <a:t>"</a:t>
                      </a:r>
                      <a:endParaRPr lang="zh-TW" sz="2400" kern="100" dirty="0">
                        <a:effectLst/>
                      </a:endParaRPr>
                    </a:p>
                    <a:p>
                      <a:pPr algn="l"/>
                      <a:r>
                        <a:rPr lang="en-US" sz="1600" kern="100" dirty="0">
                          <a:effectLst/>
                        </a:rPr>
                        <a:t>        User-Password = "XXXXXXX"</a:t>
                      </a:r>
                      <a:endParaRPr lang="zh-TW" sz="2400" kern="100" dirty="0">
                        <a:effectLst/>
                      </a:endParaRPr>
                    </a:p>
                    <a:p>
                      <a:pPr algn="l"/>
                      <a:r>
                        <a:rPr lang="en-US" sz="1600" kern="100" dirty="0">
                          <a:effectLst/>
                        </a:rPr>
                        <a:t>        NAS-IP-Address = 127.0.0.1</a:t>
                      </a:r>
                      <a:endParaRPr lang="zh-TW" sz="2400" kern="100" dirty="0">
                        <a:effectLst/>
                      </a:endParaRPr>
                    </a:p>
                    <a:p>
                      <a:pPr algn="l"/>
                      <a:r>
                        <a:rPr lang="en-US" sz="1600" kern="100" dirty="0">
                          <a:effectLst/>
                        </a:rPr>
                        <a:t>        NAS-Port = 0</a:t>
                      </a:r>
                      <a:endParaRPr lang="zh-TW" sz="2400" kern="100" dirty="0">
                        <a:effectLst/>
                      </a:endParaRPr>
                    </a:p>
                    <a:p>
                      <a:pPr algn="l"/>
                      <a:r>
                        <a:rPr lang="en-US" sz="1600" kern="100" dirty="0" err="1">
                          <a:effectLst/>
                        </a:rPr>
                        <a:t>rad_recv</a:t>
                      </a:r>
                      <a:r>
                        <a:rPr lang="en-US" sz="1600" kern="100" dirty="0">
                          <a:effectLst/>
                        </a:rPr>
                        <a:t>: Access-Accept packet from host 10.1.0.7 port 1812, id=234, length=20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156828"/>
                  </a:ext>
                </a:extLst>
              </a:tr>
            </a:tbl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:a16="http://schemas.microsoft.com/office/drawing/2014/main" id="{C0B77B5E-DD84-4CC7-8228-C7DAC8C65F04}"/>
              </a:ext>
            </a:extLst>
          </p:cNvPr>
          <p:cNvSpPr txBox="1"/>
          <p:nvPr/>
        </p:nvSpPr>
        <p:spPr>
          <a:xfrm>
            <a:off x="-49860" y="841269"/>
            <a:ext cx="5918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en-US" sz="2000" b="1" dirty="0" smtClean="0">
                <a:solidFill>
                  <a:srgbClr val="FE1A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連線單位測試帳號</a:t>
            </a:r>
            <a:r>
              <a:rPr lang="zh-TW" altLang="en-US" sz="20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833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測試環境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>
            <a:normAutofit/>
          </a:bodyPr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36</a:t>
            </a:fld>
            <a:endParaRPr lang="en-US" altLang="zh-TW"/>
          </a:p>
        </p:txBody>
      </p:sp>
      <p:sp>
        <p:nvSpPr>
          <p:cNvPr id="17" name="文字方塊 16"/>
          <p:cNvSpPr txBox="1"/>
          <p:nvPr/>
        </p:nvSpPr>
        <p:spPr>
          <a:xfrm>
            <a:off x="2123728" y="19367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323528" y="1214856"/>
            <a:ext cx="76418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b="1" dirty="0" smtClean="0">
                <a:solidFill>
                  <a:srgbClr val="00B050"/>
                </a:solidFill>
              </a:rPr>
              <a:t>交換密碼</a:t>
            </a:r>
            <a:r>
              <a:rPr lang="zh-TW" altLang="zh-TW" dirty="0" smtClean="0"/>
              <a:t>對應</a:t>
            </a:r>
            <a:r>
              <a:rPr lang="en-US" altLang="zh-TW" dirty="0"/>
              <a:t>/</a:t>
            </a:r>
            <a:r>
              <a:rPr lang="en-US" altLang="zh-TW" dirty="0" err="1"/>
              <a:t>etc</a:t>
            </a:r>
            <a:r>
              <a:rPr lang="en-US" altLang="zh-TW" dirty="0"/>
              <a:t>/</a:t>
            </a:r>
            <a:r>
              <a:rPr lang="en-US" altLang="zh-TW" dirty="0" err="1"/>
              <a:t>raddb</a:t>
            </a:r>
            <a:r>
              <a:rPr lang="en-US" altLang="zh-TW" dirty="0"/>
              <a:t>/</a:t>
            </a:r>
            <a:r>
              <a:rPr lang="en-US" altLang="zh-TW" dirty="0" err="1"/>
              <a:t>clients.conf</a:t>
            </a:r>
            <a:r>
              <a:rPr lang="zh-TW" altLang="zh-TW" dirty="0"/>
              <a:t>中</a:t>
            </a:r>
            <a:r>
              <a:rPr lang="en-US" altLang="zh-TW" dirty="0" err="1" smtClean="0"/>
              <a:t>ipaddr</a:t>
            </a:r>
            <a:r>
              <a:rPr lang="en-US" altLang="zh-TW" dirty="0" smtClean="0"/>
              <a:t>=X.X.X.X</a:t>
            </a:r>
            <a:r>
              <a:rPr lang="zh-TW" altLang="zh-TW" dirty="0" smtClean="0"/>
              <a:t>對應</a:t>
            </a:r>
            <a:r>
              <a:rPr lang="zh-TW" altLang="zh-TW" dirty="0"/>
              <a:t>的</a:t>
            </a:r>
            <a:r>
              <a:rPr lang="en-US" altLang="zh-TW" dirty="0" smtClean="0"/>
              <a:t>secret</a:t>
            </a:r>
            <a:r>
              <a:rPr lang="zh-TW" altLang="en-US" dirty="0" smtClean="0"/>
              <a:t>密碼</a:t>
            </a:r>
            <a:endParaRPr lang="zh-TW" altLang="zh-TW" dirty="0"/>
          </a:p>
          <a:p>
            <a:r>
              <a:rPr lang="zh-TW" altLang="zh-TW" dirty="0" smtClean="0"/>
              <a:t>如果</a:t>
            </a:r>
            <a:r>
              <a:rPr lang="en-US" altLang="zh-TW" b="1" dirty="0" smtClean="0">
                <a:solidFill>
                  <a:srgbClr val="00B050"/>
                </a:solidFill>
              </a:rPr>
              <a:t>secret </a:t>
            </a:r>
            <a:r>
              <a:rPr lang="en-US" altLang="zh-TW" b="1" dirty="0">
                <a:solidFill>
                  <a:srgbClr val="00B050"/>
                </a:solidFill>
              </a:rPr>
              <a:t>=</a:t>
            </a:r>
            <a:r>
              <a:rPr lang="en-US" altLang="zh-TW" b="1" dirty="0"/>
              <a:t> </a:t>
            </a:r>
            <a:r>
              <a:rPr lang="en-US" altLang="zh-TW" b="1" dirty="0">
                <a:solidFill>
                  <a:srgbClr val="00B050"/>
                </a:solidFill>
              </a:rPr>
              <a:t>ABCD</a:t>
            </a:r>
            <a:r>
              <a:rPr lang="zh-TW" altLang="zh-TW" dirty="0"/>
              <a:t>那指令就要修改成</a:t>
            </a:r>
          </a:p>
          <a:p>
            <a:r>
              <a:rPr lang="zh-TW" altLang="zh-TW" dirty="0"/>
              <a:t>指令 </a:t>
            </a:r>
            <a:r>
              <a:rPr lang="en-US" altLang="zh-TW" dirty="0">
                <a:solidFill>
                  <a:srgbClr val="FF0000"/>
                </a:solidFill>
                <a:sym typeface="Segoe UI Emoji" panose="020B0502040204020203" pitchFamily="34" charset="0"/>
              </a:rPr>
              <a:t>→</a:t>
            </a:r>
            <a:r>
              <a:rPr lang="en-US" altLang="zh-TW" b="1" dirty="0">
                <a:solidFill>
                  <a:srgbClr val="FF0000"/>
                </a:solidFill>
              </a:rPr>
              <a:t> </a:t>
            </a:r>
            <a:r>
              <a:rPr lang="en-US" altLang="zh-TW" b="1" dirty="0" err="1">
                <a:solidFill>
                  <a:srgbClr val="FF0000"/>
                </a:solidFill>
              </a:rPr>
              <a:t>radtest</a:t>
            </a:r>
            <a:r>
              <a:rPr lang="en-US" altLang="zh-TW" b="1" dirty="0">
                <a:solidFill>
                  <a:srgbClr val="FF0000"/>
                </a:solidFill>
              </a:rPr>
              <a:t>  </a:t>
            </a:r>
            <a:r>
              <a:rPr lang="en-US" altLang="zh-TW" b="1" dirty="0" smtClean="0">
                <a:solidFill>
                  <a:schemeClr val="accent6"/>
                </a:solidFill>
              </a:rPr>
              <a:t>exmaple@rc.edu.tw  </a:t>
            </a:r>
            <a:r>
              <a:rPr lang="en-US" altLang="zh-TW" b="1" dirty="0">
                <a:solidFill>
                  <a:schemeClr val="accent6"/>
                </a:solidFill>
              </a:rPr>
              <a:t>ncut123  </a:t>
            </a:r>
            <a:r>
              <a:rPr lang="en-US" altLang="zh-TW" b="1" dirty="0">
                <a:solidFill>
                  <a:schemeClr val="accent1"/>
                </a:solidFill>
              </a:rPr>
              <a:t>127.0.0.1</a:t>
            </a:r>
            <a:r>
              <a:rPr lang="en-US" altLang="zh-TW" b="1" dirty="0"/>
              <a:t>  </a:t>
            </a:r>
            <a:r>
              <a:rPr lang="en-US" altLang="zh-TW" b="1" dirty="0">
                <a:solidFill>
                  <a:schemeClr val="bg2">
                    <a:lumMod val="50000"/>
                  </a:schemeClr>
                </a:solidFill>
              </a:rPr>
              <a:t>0</a:t>
            </a:r>
            <a:r>
              <a:rPr lang="en-US" altLang="zh-TW" b="1" dirty="0"/>
              <a:t>  </a:t>
            </a:r>
            <a:r>
              <a:rPr lang="en-US" altLang="zh-TW" b="1" dirty="0">
                <a:solidFill>
                  <a:srgbClr val="00B050"/>
                </a:solidFill>
              </a:rPr>
              <a:t>ABCD</a:t>
            </a:r>
            <a:endParaRPr lang="zh-TW" altLang="zh-TW" dirty="0">
              <a:solidFill>
                <a:srgbClr val="00B050"/>
              </a:solidFill>
            </a:endParaRPr>
          </a:p>
          <a:p>
            <a:endParaRPr lang="en-US" altLang="zh-TW" dirty="0" smtClean="0">
              <a:solidFill>
                <a:srgbClr val="FF0000"/>
              </a:solidFill>
            </a:endParaRPr>
          </a:p>
        </p:txBody>
      </p:sp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863980"/>
              </p:ext>
            </p:extLst>
          </p:nvPr>
        </p:nvGraphicFramePr>
        <p:xfrm>
          <a:off x="333872" y="2156768"/>
          <a:ext cx="8496944" cy="2010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3726056809"/>
                    </a:ext>
                  </a:extLst>
                </a:gridCol>
              </a:tblGrid>
              <a:tr h="2010346">
                <a:tc>
                  <a:txBody>
                    <a:bodyPr/>
                    <a:lstStyle/>
                    <a:p>
                      <a:pPr algn="l"/>
                      <a:r>
                        <a:rPr lang="en-US" sz="1600" kern="100" dirty="0">
                          <a:effectLst/>
                        </a:rPr>
                        <a:t>[</a:t>
                      </a:r>
                      <a:r>
                        <a:rPr lang="en-US" sz="1600" kern="100" dirty="0" err="1">
                          <a:effectLst/>
                        </a:rPr>
                        <a:t>root@freeradius</a:t>
                      </a:r>
                      <a:r>
                        <a:rPr lang="en-US" sz="1600" kern="100" dirty="0" smtClean="0">
                          <a:effectLst/>
                        </a:rPr>
                        <a:t>]#cat  </a:t>
                      </a:r>
                      <a:r>
                        <a:rPr lang="en-US" altLang="zh-TW" sz="1600" dirty="0" smtClean="0"/>
                        <a:t>/</a:t>
                      </a:r>
                      <a:r>
                        <a:rPr lang="en-US" altLang="zh-TW" sz="1600" dirty="0" err="1" smtClean="0"/>
                        <a:t>etc</a:t>
                      </a:r>
                      <a:r>
                        <a:rPr lang="en-US" altLang="zh-TW" sz="1600" dirty="0" smtClean="0"/>
                        <a:t>/</a:t>
                      </a:r>
                      <a:r>
                        <a:rPr lang="en-US" altLang="zh-TW" sz="1600" dirty="0" err="1" smtClean="0"/>
                        <a:t>raddb</a:t>
                      </a:r>
                      <a:r>
                        <a:rPr lang="en-US" altLang="zh-TW" sz="1600" dirty="0" smtClean="0"/>
                        <a:t>/</a:t>
                      </a:r>
                      <a:r>
                        <a:rPr lang="en-US" altLang="zh-TW" sz="1600" dirty="0" err="1" smtClean="0"/>
                        <a:t>clients.conf</a:t>
                      </a:r>
                      <a:endParaRPr lang="en-US" sz="1600" kern="100" dirty="0" smtClean="0">
                        <a:effectLst/>
                      </a:endParaRPr>
                    </a:p>
                    <a:p>
                      <a:pPr algn="l"/>
                      <a:r>
                        <a:rPr lang="en-US" altLang="zh-TW" sz="1600" kern="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client localhost {</a:t>
                      </a:r>
                    </a:p>
                    <a:p>
                      <a:pPr algn="l"/>
                      <a:r>
                        <a:rPr lang="en-US" altLang="zh-TW" sz="1600" kern="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…</a:t>
                      </a:r>
                      <a:r>
                        <a:rPr lang="zh-TW" altLang="en-US" sz="1600" kern="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略</a:t>
                      </a:r>
                      <a:r>
                        <a:rPr lang="en-US" altLang="zh-TW" sz="1600" kern="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algn="l"/>
                      <a:r>
                        <a:rPr lang="en-US" altLang="zh-TW" sz="1600" kern="1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altLang="zh-TW" sz="1600" kern="100" dirty="0" err="1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ipaddr</a:t>
                      </a:r>
                      <a:r>
                        <a:rPr lang="en-US" altLang="zh-TW" sz="1600" kern="1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= 127.0.0.1</a:t>
                      </a:r>
                    </a:p>
                    <a:p>
                      <a:pPr algn="l"/>
                      <a:r>
                        <a:rPr lang="en-US" altLang="zh-TW" sz="1600" kern="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…</a:t>
                      </a:r>
                      <a:r>
                        <a:rPr lang="zh-TW" altLang="en-US" sz="1600" kern="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略</a:t>
                      </a:r>
                      <a:r>
                        <a:rPr lang="en-US" altLang="zh-TW" sz="1600" kern="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algn="l"/>
                      <a:r>
                        <a:rPr lang="en-US" altLang="zh-TW" sz="1600" kern="1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secret = ABCD</a:t>
                      </a:r>
                      <a:r>
                        <a:rPr lang="en-US" altLang="zh-TW" sz="1600" kern="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altLang="zh-TW" sz="16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zh-TW" altLang="en-US" sz="16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交換密碼</a:t>
                      </a:r>
                    </a:p>
                    <a:p>
                      <a:pPr algn="l"/>
                      <a:r>
                        <a:rPr lang="zh-TW" altLang="en-US" sz="1600" kern="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altLang="zh-TW" sz="1600" kern="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zh-TW" altLang="en-US" sz="1600" kern="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略</a:t>
                      </a:r>
                      <a:r>
                        <a:rPr lang="en-US" altLang="zh-TW" sz="1600" kern="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algn="l"/>
                      <a:r>
                        <a:rPr lang="en-US" altLang="zh-TW" sz="1600" kern="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}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156828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333872" y="4167115"/>
            <a:ext cx="7308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dirty="0"/>
              <a:t>如果</a:t>
            </a:r>
            <a:r>
              <a:rPr lang="en-US" altLang="zh-TW" b="1" dirty="0">
                <a:solidFill>
                  <a:srgbClr val="00B050"/>
                </a:solidFill>
              </a:rPr>
              <a:t>secret =</a:t>
            </a:r>
            <a:r>
              <a:rPr lang="en-US" altLang="zh-TW" b="1" dirty="0"/>
              <a:t> </a:t>
            </a:r>
            <a:r>
              <a:rPr lang="en-US" altLang="zh-TW" b="1" dirty="0" smtClean="0">
                <a:solidFill>
                  <a:srgbClr val="00B050"/>
                </a:solidFill>
              </a:rPr>
              <a:t>WXYZ</a:t>
            </a:r>
            <a:r>
              <a:rPr lang="zh-TW" altLang="zh-TW" dirty="0" smtClean="0"/>
              <a:t>那</a:t>
            </a:r>
            <a:r>
              <a:rPr lang="zh-TW" altLang="zh-TW" dirty="0"/>
              <a:t>指令就要修改</a:t>
            </a:r>
            <a:r>
              <a:rPr lang="zh-TW" altLang="zh-TW" dirty="0" smtClean="0"/>
              <a:t>成</a:t>
            </a:r>
            <a:endParaRPr lang="en-US" altLang="zh-TW" dirty="0" smtClean="0"/>
          </a:p>
          <a:p>
            <a:r>
              <a:rPr lang="zh-TW" altLang="zh-TW" dirty="0" smtClean="0"/>
              <a:t>指令 </a:t>
            </a:r>
            <a:r>
              <a:rPr lang="en-US" altLang="zh-TW" dirty="0">
                <a:solidFill>
                  <a:srgbClr val="FF0000"/>
                </a:solidFill>
                <a:sym typeface="Segoe UI Emoji" panose="020B0502040204020203" pitchFamily="34" charset="0"/>
              </a:rPr>
              <a:t>→</a:t>
            </a:r>
            <a:r>
              <a:rPr lang="en-US" altLang="zh-TW" b="1" dirty="0">
                <a:solidFill>
                  <a:srgbClr val="FF0000"/>
                </a:solidFill>
              </a:rPr>
              <a:t> </a:t>
            </a:r>
            <a:r>
              <a:rPr lang="en-US" altLang="zh-TW" b="1" dirty="0" err="1">
                <a:solidFill>
                  <a:srgbClr val="FF0000"/>
                </a:solidFill>
              </a:rPr>
              <a:t>radtest</a:t>
            </a:r>
            <a:r>
              <a:rPr lang="en-US" altLang="zh-TW" b="1" dirty="0">
                <a:solidFill>
                  <a:srgbClr val="FF0000"/>
                </a:solidFill>
              </a:rPr>
              <a:t>  </a:t>
            </a:r>
            <a:r>
              <a:rPr lang="en-US" altLang="zh-TW" b="1" dirty="0" smtClean="0">
                <a:solidFill>
                  <a:srgbClr val="FE1ACD"/>
                </a:solidFill>
              </a:rPr>
              <a:t>exmaple@xxx.edu.tw  </a:t>
            </a:r>
            <a:r>
              <a:rPr lang="en-US" altLang="zh-TW" b="1" dirty="0">
                <a:solidFill>
                  <a:srgbClr val="FE1ACD"/>
                </a:solidFill>
              </a:rPr>
              <a:t>ncut123</a:t>
            </a:r>
            <a:r>
              <a:rPr lang="en-US" altLang="zh-TW" b="1" dirty="0">
                <a:solidFill>
                  <a:schemeClr val="accent6"/>
                </a:solidFill>
              </a:rPr>
              <a:t>  </a:t>
            </a:r>
            <a:r>
              <a:rPr lang="en-US" altLang="zh-TW" b="1" dirty="0" smtClean="0">
                <a:solidFill>
                  <a:srgbClr val="7030A0"/>
                </a:solidFill>
              </a:rPr>
              <a:t>10.177.7</a:t>
            </a:r>
            <a:r>
              <a:rPr lang="en-US" altLang="zh-TW" b="1" dirty="0" smtClean="0"/>
              <a:t>  </a:t>
            </a:r>
            <a:r>
              <a:rPr lang="en-US" altLang="zh-TW" b="1" dirty="0">
                <a:solidFill>
                  <a:schemeClr val="bg2">
                    <a:lumMod val="50000"/>
                  </a:schemeClr>
                </a:solidFill>
              </a:rPr>
              <a:t>0</a:t>
            </a:r>
            <a:r>
              <a:rPr lang="en-US" altLang="zh-TW" b="1" dirty="0"/>
              <a:t>  </a:t>
            </a:r>
            <a:r>
              <a:rPr lang="en-US" altLang="zh-TW" b="1" dirty="0" smtClean="0">
                <a:solidFill>
                  <a:srgbClr val="00B050"/>
                </a:solidFill>
              </a:rPr>
              <a:t>WXYZ</a:t>
            </a:r>
            <a:endParaRPr lang="zh-TW" altLang="zh-TW" dirty="0">
              <a:solidFill>
                <a:srgbClr val="00B050"/>
              </a:solidFill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330146"/>
              </p:ext>
            </p:extLst>
          </p:nvPr>
        </p:nvGraphicFramePr>
        <p:xfrm>
          <a:off x="333872" y="4797152"/>
          <a:ext cx="8496944" cy="1990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3726056809"/>
                    </a:ext>
                  </a:extLst>
                </a:gridCol>
              </a:tblGrid>
              <a:tr h="1990686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kern="100" dirty="0" smtClean="0">
                          <a:effectLst/>
                        </a:rPr>
                        <a:t>[</a:t>
                      </a:r>
                      <a:r>
                        <a:rPr lang="en-US" altLang="zh-TW" sz="1600" kern="100" dirty="0" err="1" smtClean="0">
                          <a:effectLst/>
                        </a:rPr>
                        <a:t>root@freeradius</a:t>
                      </a:r>
                      <a:r>
                        <a:rPr lang="en-US" altLang="zh-TW" sz="1600" kern="100" dirty="0" smtClean="0">
                          <a:effectLst/>
                        </a:rPr>
                        <a:t>]#cat  </a:t>
                      </a:r>
                      <a:r>
                        <a:rPr lang="en-US" altLang="zh-TW" sz="1600" dirty="0" smtClean="0"/>
                        <a:t>/</a:t>
                      </a:r>
                      <a:r>
                        <a:rPr lang="en-US" altLang="zh-TW" sz="1600" dirty="0" err="1" smtClean="0"/>
                        <a:t>etc</a:t>
                      </a:r>
                      <a:r>
                        <a:rPr lang="en-US" altLang="zh-TW" sz="1600" dirty="0" smtClean="0"/>
                        <a:t>/</a:t>
                      </a:r>
                      <a:r>
                        <a:rPr lang="en-US" altLang="zh-TW" sz="1600" dirty="0" err="1" smtClean="0"/>
                        <a:t>raddb</a:t>
                      </a:r>
                      <a:r>
                        <a:rPr lang="en-US" altLang="zh-TW" sz="1600" dirty="0" smtClean="0"/>
                        <a:t>/</a:t>
                      </a:r>
                      <a:r>
                        <a:rPr lang="en-US" altLang="zh-TW" sz="1600" dirty="0" err="1" smtClean="0"/>
                        <a:t>clients.conf</a:t>
                      </a:r>
                      <a:endParaRPr lang="en-US" altLang="zh-TW" sz="1600" kern="100" dirty="0" smtClean="0">
                        <a:effectLst/>
                      </a:endParaRPr>
                    </a:p>
                    <a:p>
                      <a:pPr algn="l"/>
                      <a:r>
                        <a:rPr lang="en-US" altLang="zh-TW" sz="1600" kern="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client localhost {</a:t>
                      </a:r>
                    </a:p>
                    <a:p>
                      <a:pPr algn="l"/>
                      <a:r>
                        <a:rPr lang="en-US" altLang="zh-TW" sz="1600" kern="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…</a:t>
                      </a:r>
                      <a:r>
                        <a:rPr lang="zh-TW" altLang="en-US" sz="1600" kern="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略</a:t>
                      </a:r>
                      <a:r>
                        <a:rPr lang="en-US" altLang="zh-TW" sz="1600" kern="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algn="l"/>
                      <a:r>
                        <a:rPr lang="en-US" altLang="zh-TW" sz="1600" kern="1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altLang="zh-TW" sz="1600" kern="100" dirty="0" err="1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ipaddr</a:t>
                      </a:r>
                      <a:r>
                        <a:rPr lang="en-US" altLang="zh-TW" sz="1600" kern="1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= 10.1.77.7</a:t>
                      </a:r>
                    </a:p>
                    <a:p>
                      <a:pPr algn="l"/>
                      <a:r>
                        <a:rPr lang="en-US" altLang="zh-TW" sz="1600" kern="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…</a:t>
                      </a:r>
                      <a:r>
                        <a:rPr lang="zh-TW" altLang="en-US" sz="1600" kern="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略</a:t>
                      </a:r>
                      <a:r>
                        <a:rPr lang="en-US" altLang="zh-TW" sz="1600" kern="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algn="l"/>
                      <a:r>
                        <a:rPr lang="en-US" altLang="zh-TW" sz="1600" kern="1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secret =</a:t>
                      </a:r>
                      <a:r>
                        <a:rPr lang="en-US" altLang="zh-TW" sz="1600" kern="100" baseline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WXYZ</a:t>
                      </a:r>
                      <a:r>
                        <a:rPr lang="en-US" altLang="zh-TW" sz="1600" kern="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altLang="zh-TW" sz="16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zh-TW" altLang="en-US" sz="16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交換密碼</a:t>
                      </a:r>
                    </a:p>
                    <a:p>
                      <a:pPr algn="l"/>
                      <a:r>
                        <a:rPr lang="zh-TW" altLang="en-US" sz="1600" kern="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altLang="zh-TW" sz="1600" kern="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zh-TW" altLang="en-US" sz="1600" kern="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略</a:t>
                      </a:r>
                      <a:r>
                        <a:rPr lang="en-US" altLang="zh-TW" sz="1600" kern="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algn="l"/>
                      <a:r>
                        <a:rPr lang="en-US" altLang="zh-TW" sz="1600" kern="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}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156828"/>
                  </a:ext>
                </a:extLst>
              </a:tr>
            </a:tbl>
          </a:graphicData>
        </a:graphic>
      </p:graphicFrame>
      <p:sp>
        <p:nvSpPr>
          <p:cNvPr id="10" name="文字方塊 9">
            <a:extLst>
              <a:ext uri="{FF2B5EF4-FFF2-40B4-BE49-F238E27FC236}">
                <a16:creationId xmlns:a16="http://schemas.microsoft.com/office/drawing/2014/main" id="{C0B77B5E-DD84-4CC7-8228-C7DAC8C65F04}"/>
              </a:ext>
            </a:extLst>
          </p:cNvPr>
          <p:cNvSpPr txBox="1"/>
          <p:nvPr/>
        </p:nvSpPr>
        <p:spPr>
          <a:xfrm>
            <a:off x="-49860" y="841269"/>
            <a:ext cx="3541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無線</a:t>
            </a:r>
            <a:r>
              <a:rPr lang="zh-TW" altLang="en-US" sz="2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漫遊測試</a:t>
            </a:r>
            <a:r>
              <a:rPr lang="zh-TW" altLang="en-US" sz="20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指令</a:t>
            </a:r>
            <a:r>
              <a:rPr lang="en-US" altLang="zh-TW" sz="20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交換</a:t>
            </a:r>
            <a:r>
              <a:rPr lang="zh-TW" altLang="en-US" sz="20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密碼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72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D7A545A7-9AC5-1E15-2BC8-97E410B520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06"/>
          <a:stretch/>
        </p:blipFill>
        <p:spPr>
          <a:xfrm>
            <a:off x="467544" y="1308341"/>
            <a:ext cx="8481600" cy="458932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測試環境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37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1403648" y="3140968"/>
            <a:ext cx="1440160" cy="3693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413552" y="4103815"/>
            <a:ext cx="4168792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/>
              <a:t>網址</a:t>
            </a:r>
            <a:r>
              <a:rPr lang="en-US" altLang="zh-TW" sz="2000" dirty="0"/>
              <a:t>:</a:t>
            </a:r>
            <a:r>
              <a:rPr lang="en-US" altLang="zh-TW" sz="2000" dirty="0" err="1"/>
              <a:t>roamingcenter.ndhu.edu.tw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0B77B5E-DD84-4CC7-8228-C7DAC8C65F04}"/>
              </a:ext>
            </a:extLst>
          </p:cNvPr>
          <p:cNvSpPr txBox="1"/>
          <p:nvPr/>
        </p:nvSpPr>
        <p:spPr>
          <a:xfrm>
            <a:off x="-49860" y="841269"/>
            <a:ext cx="3541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err="1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TANetRoaming</a:t>
            </a:r>
            <a:r>
              <a:rPr lang="zh-TW" altLang="en-US" sz="2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</a:t>
            </a:r>
            <a:r>
              <a:rPr lang="zh-TW" altLang="en-US" sz="20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endParaRPr lang="zh-TW" altLang="en-US" sz="20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348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測試環境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38</a:t>
            </a:fld>
            <a:endParaRPr lang="en-US" altLang="zh-TW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21629" y="1012213"/>
            <a:ext cx="8705726" cy="544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/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C:\Users\moomin\Desktop\報告\1638519786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4" y="1412323"/>
            <a:ext cx="9000000" cy="471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1619672" y="4581128"/>
            <a:ext cx="2016224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schemeClr val="accent1"/>
              </a:solidFill>
              <a:highlight>
                <a:srgbClr val="64A6DA"/>
              </a:highlight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0B77B5E-DD84-4CC7-8228-C7DAC8C65F04}"/>
              </a:ext>
            </a:extLst>
          </p:cNvPr>
          <p:cNvSpPr txBox="1"/>
          <p:nvPr/>
        </p:nvSpPr>
        <p:spPr>
          <a:xfrm>
            <a:off x="-49860" y="841269"/>
            <a:ext cx="3541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err="1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TANetRoaming</a:t>
            </a:r>
            <a:r>
              <a:rPr lang="zh-TW" altLang="en-US" sz="2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</a:t>
            </a:r>
            <a:r>
              <a:rPr lang="zh-TW" altLang="en-US" sz="20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endParaRPr lang="zh-TW" altLang="en-US" sz="20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618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75C31C-24AB-4036-AAAF-27E9C885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章節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0F874D-5373-4F9C-91B5-AF568F198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14881"/>
            <a:ext cx="8712968" cy="5706594"/>
          </a:xfrm>
        </p:spPr>
        <p:txBody>
          <a:bodyPr>
            <a:normAutofit fontScale="47500" lnSpcReduction="20000"/>
          </a:bodyPr>
          <a:lstStyle/>
          <a:p>
            <a:pPr lvl="1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建置說明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依照「第</a:t>
            </a:r>
            <a:r>
              <a:rPr lang="en-US" altLang="zh-TW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96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次技術小組會議」建議</a:t>
            </a:r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>
                <a:solidFill>
                  <a:schemeClr val="accent2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漫遊中心簡介</a:t>
            </a:r>
            <a:endParaRPr lang="en-US" altLang="zh-TW" sz="4000" b="1" dirty="0">
              <a:solidFill>
                <a:schemeClr val="accent2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名詞</a:t>
            </a:r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介紹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建置流程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無線控制器相關設定</a:t>
            </a:r>
            <a:r>
              <a:rPr lang="en-US" altLang="zh-TW" sz="4400" b="1" dirty="0" err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Step1</a:t>
            </a:r>
            <a:endParaRPr lang="en-US" altLang="zh-TW" sz="44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無線控制器需求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怎麼看是否有</a:t>
            </a: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帳號驗證相關設定</a:t>
            </a:r>
            <a:r>
              <a:rPr lang="en-US" altLang="zh-TW" sz="4400" b="1" dirty="0" err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Step2</a:t>
            </a:r>
            <a:endParaRPr lang="en-US" altLang="zh-TW" sz="4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rgbClr val="515F7B"/>
              </a:buClr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確定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Radius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架構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rgbClr val="515F7B"/>
              </a:buClr>
            </a:pP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EAP-802.1X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相關設定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rgbClr val="515F7B"/>
              </a:buClr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測試工具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rgbClr val="515F7B"/>
              </a:buClr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憑證設定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測試環境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無線漫遊測試指令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網站測試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漫遊相關問題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教育部教育雲端帳號目前狀況說明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建置</a:t>
            </a:r>
            <a:r>
              <a:rPr lang="en-US" altLang="zh-TW" sz="3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eduroam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相關問題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怎樣才算建置完成</a:t>
            </a:r>
            <a:r>
              <a:rPr lang="en-US" altLang="zh-TW" sz="3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eduroam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lvl="1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竹苗</a:t>
            </a:r>
            <a:r>
              <a:rPr lang="zh-TW" altLang="en-US" sz="2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</a:t>
            </a:r>
            <a:r>
              <a:rPr lang="zh-TW" altLang="en-US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網中心連線單位建置狀況</a:t>
            </a:r>
            <a:endParaRPr lang="en-US" altLang="zh-TW" sz="2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DE9FE21-5C5A-493E-AEB5-45976E5D4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87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oomin\Desktop\報告\16385199159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84"/>
          <a:stretch/>
        </p:blipFill>
        <p:spPr bwMode="auto">
          <a:xfrm>
            <a:off x="0" y="1583827"/>
            <a:ext cx="90000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測試環境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39</a:t>
            </a:fld>
            <a:endParaRPr lang="en-US" altLang="zh-TW"/>
          </a:p>
        </p:txBody>
      </p:sp>
      <p:sp>
        <p:nvSpPr>
          <p:cNvPr id="8" name="文字方塊 7"/>
          <p:cNvSpPr txBox="1"/>
          <p:nvPr/>
        </p:nvSpPr>
        <p:spPr>
          <a:xfrm>
            <a:off x="1691680" y="3071138"/>
            <a:ext cx="2664296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899592" y="4077072"/>
            <a:ext cx="1728192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4355976" y="3255804"/>
            <a:ext cx="205614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6412120" y="3267855"/>
            <a:ext cx="0" cy="235709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5055468" y="4279042"/>
            <a:ext cx="0" cy="195827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2627784" y="4279042"/>
            <a:ext cx="242768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5364088" y="5615531"/>
            <a:ext cx="2492990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選擇要上網測試的單位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4549138" y="6271556"/>
            <a:ext cx="1107996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輸入密碼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0B77B5E-DD84-4CC7-8228-C7DAC8C65F04}"/>
              </a:ext>
            </a:extLst>
          </p:cNvPr>
          <p:cNvSpPr txBox="1"/>
          <p:nvPr/>
        </p:nvSpPr>
        <p:spPr>
          <a:xfrm>
            <a:off x="-49860" y="841269"/>
            <a:ext cx="3541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err="1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TANetRoaming</a:t>
            </a:r>
            <a:r>
              <a:rPr lang="zh-TW" altLang="en-US" sz="2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</a:t>
            </a:r>
            <a:r>
              <a:rPr lang="zh-TW" altLang="en-US" sz="20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endParaRPr lang="zh-TW" altLang="en-US" sz="20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063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oomin\Desktop\報告\16385202307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72" y="1428966"/>
            <a:ext cx="535305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測試環境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40</a:t>
            </a:fld>
            <a:endParaRPr lang="en-US" altLang="zh-TW"/>
          </a:p>
        </p:txBody>
      </p:sp>
      <p:sp>
        <p:nvSpPr>
          <p:cNvPr id="9" name="文字方塊 8"/>
          <p:cNvSpPr txBox="1"/>
          <p:nvPr/>
        </p:nvSpPr>
        <p:spPr>
          <a:xfrm>
            <a:off x="547588" y="4077071"/>
            <a:ext cx="4672483" cy="154788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cxnSp>
        <p:nvCxnSpPr>
          <p:cNvPr id="14" name="直線單箭頭接點 13"/>
          <p:cNvCxnSpPr/>
          <p:nvPr/>
        </p:nvCxnSpPr>
        <p:spPr>
          <a:xfrm>
            <a:off x="5220072" y="2960276"/>
            <a:ext cx="1440160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6702602" y="4458362"/>
            <a:ext cx="2031325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漫遊中心測試帳號</a:t>
            </a:r>
            <a:endParaRPr lang="en-US" altLang="zh-TW" dirty="0"/>
          </a:p>
          <a:p>
            <a:r>
              <a:rPr lang="zh-TW" altLang="en-US" dirty="0"/>
              <a:t>測試地點服務</a:t>
            </a:r>
            <a:r>
              <a:rPr lang="zh-TW" altLang="en-US" b="1" dirty="0">
                <a:solidFill>
                  <a:srgbClr val="00B050"/>
                </a:solidFill>
              </a:rPr>
              <a:t>正常</a:t>
            </a:r>
            <a:endParaRPr lang="en-US" altLang="zh-TW" b="1" dirty="0">
              <a:solidFill>
                <a:srgbClr val="00B050"/>
              </a:solidFill>
            </a:endParaRPr>
          </a:p>
          <a:p>
            <a:r>
              <a:rPr lang="zh-TW" altLang="en-US" dirty="0"/>
              <a:t>所屬單位服務</a:t>
            </a:r>
            <a:r>
              <a:rPr lang="zh-TW" altLang="en-US" b="1" dirty="0">
                <a:solidFill>
                  <a:srgbClr val="00B050"/>
                </a:solidFill>
              </a:rPr>
              <a:t>正常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6702603" y="2527460"/>
            <a:ext cx="2031325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使用自己帳號測試</a:t>
            </a:r>
            <a:endParaRPr lang="en-US" altLang="zh-TW" dirty="0"/>
          </a:p>
          <a:p>
            <a:r>
              <a:rPr lang="zh-TW" altLang="en-US" dirty="0"/>
              <a:t>測試地點服務</a:t>
            </a:r>
            <a:r>
              <a:rPr lang="zh-TW" altLang="en-US" b="1" dirty="0">
                <a:solidFill>
                  <a:srgbClr val="00B050"/>
                </a:solidFill>
              </a:rPr>
              <a:t>正常</a:t>
            </a:r>
            <a:endParaRPr lang="en-US" altLang="zh-TW" b="1" dirty="0">
              <a:solidFill>
                <a:srgbClr val="00B050"/>
              </a:solidFill>
            </a:endParaRPr>
          </a:p>
          <a:p>
            <a:r>
              <a:rPr lang="zh-TW" altLang="en-US" dirty="0"/>
              <a:t>所屬單位服務</a:t>
            </a:r>
            <a:r>
              <a:rPr lang="zh-TW" altLang="en-US" b="1" dirty="0">
                <a:solidFill>
                  <a:srgbClr val="00B050"/>
                </a:solidFill>
              </a:rPr>
              <a:t>正常</a:t>
            </a:r>
            <a:endParaRPr lang="en-US" altLang="zh-TW" b="1" dirty="0">
              <a:solidFill>
                <a:srgbClr val="00B05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47589" y="2186336"/>
            <a:ext cx="4672483" cy="154788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cxnSp>
        <p:nvCxnSpPr>
          <p:cNvPr id="19" name="直線單箭頭接點 18"/>
          <p:cNvCxnSpPr/>
          <p:nvPr/>
        </p:nvCxnSpPr>
        <p:spPr>
          <a:xfrm>
            <a:off x="5220072" y="4887112"/>
            <a:ext cx="1440160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2231740" y="3060955"/>
            <a:ext cx="4680520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連線均正常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0B77B5E-DD84-4CC7-8228-C7DAC8C65F04}"/>
              </a:ext>
            </a:extLst>
          </p:cNvPr>
          <p:cNvSpPr txBox="1"/>
          <p:nvPr/>
        </p:nvSpPr>
        <p:spPr>
          <a:xfrm>
            <a:off x="-49860" y="841269"/>
            <a:ext cx="3541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err="1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TANetRoaming</a:t>
            </a:r>
            <a:r>
              <a:rPr lang="zh-TW" altLang="en-US" sz="2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</a:t>
            </a:r>
            <a:r>
              <a:rPr lang="zh-TW" altLang="en-US" sz="20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endParaRPr lang="zh-TW" altLang="en-US" sz="20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81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oomin\Desktop\報告\16385205701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03" y="1628800"/>
            <a:ext cx="5191125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測試環境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41</a:t>
            </a:fld>
            <a:endParaRPr lang="en-US" altLang="zh-TW"/>
          </a:p>
        </p:txBody>
      </p:sp>
      <p:sp>
        <p:nvSpPr>
          <p:cNvPr id="9" name="文字方塊 8"/>
          <p:cNvSpPr txBox="1"/>
          <p:nvPr/>
        </p:nvSpPr>
        <p:spPr>
          <a:xfrm>
            <a:off x="547588" y="4077071"/>
            <a:ext cx="4672483" cy="154788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cxnSp>
        <p:nvCxnSpPr>
          <p:cNvPr id="14" name="直線單箭頭接點 13"/>
          <p:cNvCxnSpPr/>
          <p:nvPr/>
        </p:nvCxnSpPr>
        <p:spPr>
          <a:xfrm>
            <a:off x="5220072" y="2960276"/>
            <a:ext cx="1440160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6665819" y="4422037"/>
            <a:ext cx="2031325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漫遊中心測試帳號</a:t>
            </a:r>
            <a:endParaRPr lang="en-US" altLang="zh-TW" dirty="0"/>
          </a:p>
          <a:p>
            <a:r>
              <a:rPr lang="zh-TW" altLang="en-US" dirty="0"/>
              <a:t>測試地點服務</a:t>
            </a:r>
            <a:r>
              <a:rPr lang="zh-TW" altLang="en-US" b="1" dirty="0">
                <a:solidFill>
                  <a:srgbClr val="00B050"/>
                </a:solidFill>
              </a:rPr>
              <a:t>正常</a:t>
            </a:r>
            <a:endParaRPr lang="en-US" altLang="zh-TW" b="1" dirty="0">
              <a:solidFill>
                <a:srgbClr val="00B050"/>
              </a:solidFill>
            </a:endParaRPr>
          </a:p>
          <a:p>
            <a:r>
              <a:rPr lang="zh-TW" altLang="en-US" dirty="0"/>
              <a:t>所屬單位服務</a:t>
            </a:r>
            <a:r>
              <a:rPr lang="zh-TW" altLang="en-US" b="1" dirty="0">
                <a:solidFill>
                  <a:srgbClr val="00B050"/>
                </a:solidFill>
              </a:rPr>
              <a:t>正常</a:t>
            </a:r>
            <a:endParaRPr lang="en-US" altLang="zh-TW" b="1" dirty="0">
              <a:solidFill>
                <a:srgbClr val="00B05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6665819" y="2498611"/>
            <a:ext cx="2031325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使用自己帳號測試</a:t>
            </a:r>
            <a:endParaRPr lang="en-US" altLang="zh-TW" dirty="0"/>
          </a:p>
          <a:p>
            <a:r>
              <a:rPr lang="zh-TW" altLang="en-US" dirty="0"/>
              <a:t>測試地點服務</a:t>
            </a:r>
            <a:r>
              <a:rPr lang="zh-TW" altLang="en-US" b="1" dirty="0">
                <a:solidFill>
                  <a:srgbClr val="00B050"/>
                </a:solidFill>
              </a:rPr>
              <a:t>正常</a:t>
            </a:r>
            <a:endParaRPr lang="en-US" altLang="zh-TW" b="1" dirty="0">
              <a:solidFill>
                <a:srgbClr val="00B050"/>
              </a:solidFill>
            </a:endParaRPr>
          </a:p>
          <a:p>
            <a:r>
              <a:rPr lang="zh-TW" altLang="en-US" dirty="0"/>
              <a:t>所屬單位服務</a:t>
            </a:r>
            <a:r>
              <a:rPr lang="zh-TW" altLang="en-US" b="1" dirty="0">
                <a:solidFill>
                  <a:srgbClr val="FF0000"/>
                </a:solidFill>
              </a:rPr>
              <a:t>異常</a:t>
            </a:r>
            <a:endParaRPr lang="en-US" altLang="zh-TW" b="1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47589" y="2186336"/>
            <a:ext cx="4672483" cy="154788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cxnSp>
        <p:nvCxnSpPr>
          <p:cNvPr id="19" name="直線單箭頭接點 18"/>
          <p:cNvCxnSpPr/>
          <p:nvPr/>
        </p:nvCxnSpPr>
        <p:spPr>
          <a:xfrm>
            <a:off x="5220072" y="4887112"/>
            <a:ext cx="1440160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854127" y="2642022"/>
            <a:ext cx="7884876" cy="2123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自己帳號測試異常</a:t>
            </a:r>
            <a:endParaRPr lang="en-US" altLang="zh-TW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可能帳號、密碼錯誤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0B77B5E-DD84-4CC7-8228-C7DAC8C65F04}"/>
              </a:ext>
            </a:extLst>
          </p:cNvPr>
          <p:cNvSpPr txBox="1"/>
          <p:nvPr/>
        </p:nvSpPr>
        <p:spPr>
          <a:xfrm>
            <a:off x="-49860" y="841269"/>
            <a:ext cx="3541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err="1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TANetRoaming</a:t>
            </a:r>
            <a:r>
              <a:rPr lang="zh-TW" altLang="en-US" sz="2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</a:t>
            </a:r>
            <a:r>
              <a:rPr lang="zh-TW" altLang="en-US" sz="20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endParaRPr lang="zh-TW" altLang="en-US" sz="20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525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oomin\Desktop\報告\1638522055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38064"/>
            <a:ext cx="507682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測試環境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42</a:t>
            </a:fld>
            <a:endParaRPr lang="en-US" altLang="zh-TW"/>
          </a:p>
        </p:txBody>
      </p:sp>
      <p:sp>
        <p:nvSpPr>
          <p:cNvPr id="9" name="文字方塊 8"/>
          <p:cNvSpPr txBox="1"/>
          <p:nvPr/>
        </p:nvSpPr>
        <p:spPr>
          <a:xfrm>
            <a:off x="547588" y="4077071"/>
            <a:ext cx="4672483" cy="154788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cxnSp>
        <p:nvCxnSpPr>
          <p:cNvPr id="14" name="直線單箭頭接點 13"/>
          <p:cNvCxnSpPr/>
          <p:nvPr/>
        </p:nvCxnSpPr>
        <p:spPr>
          <a:xfrm>
            <a:off x="5220072" y="2960276"/>
            <a:ext cx="1440160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6670540" y="4449861"/>
            <a:ext cx="2031325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漫遊中心測試帳號</a:t>
            </a:r>
            <a:endParaRPr lang="en-US" altLang="zh-TW" dirty="0"/>
          </a:p>
          <a:p>
            <a:r>
              <a:rPr lang="zh-TW" altLang="en-US" dirty="0"/>
              <a:t>測試地點服務</a:t>
            </a:r>
            <a:r>
              <a:rPr lang="zh-TW" altLang="en-US" b="1" dirty="0">
                <a:solidFill>
                  <a:srgbClr val="FF0000"/>
                </a:solidFill>
              </a:rPr>
              <a:t>異常</a:t>
            </a:r>
            <a:endParaRPr lang="en-US" altLang="zh-TW" b="1" dirty="0">
              <a:solidFill>
                <a:srgbClr val="FF0000"/>
              </a:solidFill>
            </a:endParaRPr>
          </a:p>
          <a:p>
            <a:r>
              <a:rPr lang="zh-TW" altLang="en-US" dirty="0"/>
              <a:t>所屬單位服務</a:t>
            </a:r>
            <a:r>
              <a:rPr lang="zh-TW" altLang="en-US" b="1" dirty="0">
                <a:solidFill>
                  <a:srgbClr val="00B050"/>
                </a:solidFill>
              </a:rPr>
              <a:t>正常</a:t>
            </a:r>
            <a:endParaRPr lang="en-US" altLang="zh-TW" b="1" dirty="0">
              <a:solidFill>
                <a:srgbClr val="00B05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6665819" y="2498611"/>
            <a:ext cx="2031325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使用自己帳號測試</a:t>
            </a:r>
            <a:endParaRPr lang="en-US" altLang="zh-TW" dirty="0"/>
          </a:p>
          <a:p>
            <a:r>
              <a:rPr lang="zh-TW" altLang="en-US" dirty="0"/>
              <a:t>測試地點服務</a:t>
            </a:r>
            <a:r>
              <a:rPr lang="zh-TW" altLang="en-US" b="1" dirty="0">
                <a:solidFill>
                  <a:srgbClr val="FF0000"/>
                </a:solidFill>
              </a:rPr>
              <a:t>異常</a:t>
            </a:r>
            <a:endParaRPr lang="en-US" altLang="zh-TW" b="1" dirty="0">
              <a:solidFill>
                <a:srgbClr val="FF0000"/>
              </a:solidFill>
            </a:endParaRPr>
          </a:p>
          <a:p>
            <a:r>
              <a:rPr lang="zh-TW" altLang="en-US" dirty="0"/>
              <a:t>所屬單位服務</a:t>
            </a:r>
            <a:r>
              <a:rPr lang="zh-TW" altLang="en-US" b="1" dirty="0">
                <a:solidFill>
                  <a:srgbClr val="00B050"/>
                </a:solidFill>
              </a:rPr>
              <a:t>正常</a:t>
            </a:r>
            <a:endParaRPr lang="en-US" altLang="zh-TW" b="1" dirty="0">
              <a:solidFill>
                <a:srgbClr val="00B05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47589" y="2186336"/>
            <a:ext cx="4672483" cy="154788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cxnSp>
        <p:nvCxnSpPr>
          <p:cNvPr id="19" name="直線單箭頭接點 18"/>
          <p:cNvCxnSpPr/>
          <p:nvPr/>
        </p:nvCxnSpPr>
        <p:spPr>
          <a:xfrm>
            <a:off x="5220072" y="4887112"/>
            <a:ext cx="1440160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2403971" y="2662672"/>
            <a:ext cx="4356746" cy="2123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測試單位</a:t>
            </a:r>
            <a:endParaRPr lang="en-US" altLang="zh-TW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連線異常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0B77B5E-DD84-4CC7-8228-C7DAC8C65F04}"/>
              </a:ext>
            </a:extLst>
          </p:cNvPr>
          <p:cNvSpPr txBox="1"/>
          <p:nvPr/>
        </p:nvSpPr>
        <p:spPr>
          <a:xfrm>
            <a:off x="-49860" y="841269"/>
            <a:ext cx="3541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err="1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TANetRoaming</a:t>
            </a:r>
            <a:r>
              <a:rPr lang="zh-TW" altLang="en-US" sz="2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</a:t>
            </a:r>
            <a:r>
              <a:rPr lang="zh-TW" altLang="en-US" sz="20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endParaRPr lang="zh-TW" altLang="en-US" sz="20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554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moomin\Desktop\報告\16385331847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05" y="1628800"/>
            <a:ext cx="4708069" cy="405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測試環境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43</a:t>
            </a:fld>
            <a:endParaRPr lang="en-US" altLang="zh-TW"/>
          </a:p>
        </p:txBody>
      </p:sp>
      <p:sp>
        <p:nvSpPr>
          <p:cNvPr id="9" name="文字方塊 8"/>
          <p:cNvSpPr txBox="1"/>
          <p:nvPr/>
        </p:nvSpPr>
        <p:spPr>
          <a:xfrm>
            <a:off x="547588" y="4077071"/>
            <a:ext cx="4672483" cy="154788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cxnSp>
        <p:nvCxnSpPr>
          <p:cNvPr id="14" name="直線單箭頭接點 13"/>
          <p:cNvCxnSpPr/>
          <p:nvPr/>
        </p:nvCxnSpPr>
        <p:spPr>
          <a:xfrm>
            <a:off x="5220072" y="2960276"/>
            <a:ext cx="1440160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6707615" y="4427480"/>
            <a:ext cx="2031325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漫遊中心測試帳號</a:t>
            </a:r>
            <a:endParaRPr lang="en-US" altLang="zh-TW" dirty="0"/>
          </a:p>
          <a:p>
            <a:r>
              <a:rPr lang="zh-TW" altLang="en-US" dirty="0"/>
              <a:t>測試地點服務</a:t>
            </a:r>
            <a:r>
              <a:rPr lang="zh-TW" altLang="en-US" b="1" dirty="0">
                <a:solidFill>
                  <a:srgbClr val="00B050"/>
                </a:solidFill>
              </a:rPr>
              <a:t>正常</a:t>
            </a:r>
            <a:endParaRPr lang="en-US" altLang="zh-TW" b="1" dirty="0">
              <a:solidFill>
                <a:srgbClr val="00B050"/>
              </a:solidFill>
            </a:endParaRPr>
          </a:p>
          <a:p>
            <a:r>
              <a:rPr lang="zh-TW" altLang="en-US" dirty="0"/>
              <a:t>所屬單位服務</a:t>
            </a:r>
            <a:r>
              <a:rPr lang="zh-TW" altLang="en-US" b="1" dirty="0">
                <a:solidFill>
                  <a:srgbClr val="FF0000"/>
                </a:solidFill>
              </a:rPr>
              <a:t>異常</a:t>
            </a:r>
            <a:endParaRPr lang="en-US" altLang="zh-TW" b="1" dirty="0">
              <a:solidFill>
                <a:srgbClr val="FF000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6707615" y="2498611"/>
            <a:ext cx="2031325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使用自己帳號測試</a:t>
            </a:r>
            <a:endParaRPr lang="en-US" altLang="zh-TW" dirty="0"/>
          </a:p>
          <a:p>
            <a:r>
              <a:rPr lang="zh-TW" altLang="en-US" dirty="0"/>
              <a:t>測試地點服務</a:t>
            </a:r>
            <a:r>
              <a:rPr lang="zh-TW" altLang="en-US" b="1" dirty="0">
                <a:solidFill>
                  <a:srgbClr val="00B050"/>
                </a:solidFill>
              </a:rPr>
              <a:t>正常</a:t>
            </a:r>
            <a:endParaRPr lang="en-US" altLang="zh-TW" b="1" dirty="0">
              <a:solidFill>
                <a:srgbClr val="00B050"/>
              </a:solidFill>
            </a:endParaRPr>
          </a:p>
          <a:p>
            <a:r>
              <a:rPr lang="zh-TW" altLang="en-US" dirty="0"/>
              <a:t>所屬單位服務</a:t>
            </a:r>
            <a:r>
              <a:rPr lang="zh-TW" altLang="en-US" b="1" dirty="0">
                <a:solidFill>
                  <a:srgbClr val="FF0000"/>
                </a:solidFill>
              </a:rPr>
              <a:t>異常</a:t>
            </a:r>
            <a:endParaRPr lang="en-US" altLang="zh-TW" b="1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47589" y="2186336"/>
            <a:ext cx="4672483" cy="154788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cxnSp>
        <p:nvCxnSpPr>
          <p:cNvPr id="19" name="直線單箭頭接點 18"/>
          <p:cNvCxnSpPr/>
          <p:nvPr/>
        </p:nvCxnSpPr>
        <p:spPr>
          <a:xfrm>
            <a:off x="5220072" y="4887112"/>
            <a:ext cx="1440160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827584" y="2637111"/>
            <a:ext cx="4680520" cy="2123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所屬單位</a:t>
            </a:r>
            <a:endParaRPr lang="en-US" altLang="zh-TW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連線異常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0B77B5E-DD84-4CC7-8228-C7DAC8C65F04}"/>
              </a:ext>
            </a:extLst>
          </p:cNvPr>
          <p:cNvSpPr txBox="1"/>
          <p:nvPr/>
        </p:nvSpPr>
        <p:spPr>
          <a:xfrm>
            <a:off x="-49860" y="841269"/>
            <a:ext cx="3541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err="1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TANetRoaming</a:t>
            </a:r>
            <a:r>
              <a:rPr lang="zh-TW" altLang="en-US" sz="2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</a:t>
            </a:r>
            <a:r>
              <a:rPr lang="zh-TW" altLang="en-US" sz="20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endParaRPr lang="zh-TW" altLang="en-US" sz="20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605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測試環境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099713"/>
            <a:ext cx="2133600" cy="365125"/>
          </a:xfrm>
        </p:spPr>
        <p:txBody>
          <a:bodyPr>
            <a:normAutofit/>
          </a:bodyPr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44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7A545A7-9AC5-1E15-2BC8-97E410B520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06"/>
          <a:stretch/>
        </p:blipFill>
        <p:spPr>
          <a:xfrm>
            <a:off x="331200" y="1412776"/>
            <a:ext cx="8481600" cy="4589320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3C93F65F-38A7-9FE8-FEAE-8773E6ADFD54}"/>
              </a:ext>
            </a:extLst>
          </p:cNvPr>
          <p:cNvSpPr txBox="1"/>
          <p:nvPr/>
        </p:nvSpPr>
        <p:spPr>
          <a:xfrm>
            <a:off x="1259633" y="3532403"/>
            <a:ext cx="1584176" cy="3693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highlight>
                <a:srgbClr val="FFA000"/>
              </a:highlight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0B77B5E-DD84-4CC7-8228-C7DAC8C65F04}"/>
              </a:ext>
            </a:extLst>
          </p:cNvPr>
          <p:cNvSpPr txBox="1"/>
          <p:nvPr/>
        </p:nvSpPr>
        <p:spPr>
          <a:xfrm>
            <a:off x="-49860" y="841269"/>
            <a:ext cx="3541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EAP-802.1X</a:t>
            </a:r>
            <a:r>
              <a:rPr lang="zh-TW" altLang="en-US" sz="2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</a:t>
            </a:r>
            <a:r>
              <a:rPr lang="zh-TW" altLang="en-US" sz="20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endParaRPr lang="zh-TW" altLang="en-US" sz="20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18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31201285-88E0-D480-E39E-ABDABFEE6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340768"/>
            <a:ext cx="8280000" cy="509197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測試環境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140326"/>
            <a:ext cx="2133600" cy="365125"/>
          </a:xfrm>
        </p:spPr>
        <p:txBody>
          <a:bodyPr>
            <a:normAutofit/>
          </a:bodyPr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45</a:t>
            </a:fld>
            <a:endParaRPr lang="en-US" altLang="zh-TW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3C93F65F-38A7-9FE8-FEAE-8773E6ADFD54}"/>
              </a:ext>
            </a:extLst>
          </p:cNvPr>
          <p:cNvSpPr txBox="1"/>
          <p:nvPr/>
        </p:nvSpPr>
        <p:spPr>
          <a:xfrm>
            <a:off x="2051720" y="4365104"/>
            <a:ext cx="1872208" cy="3693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highlight>
                <a:srgbClr val="FFA000"/>
              </a:highlight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0B77B5E-DD84-4CC7-8228-C7DAC8C65F04}"/>
              </a:ext>
            </a:extLst>
          </p:cNvPr>
          <p:cNvSpPr txBox="1"/>
          <p:nvPr/>
        </p:nvSpPr>
        <p:spPr>
          <a:xfrm>
            <a:off x="-49860" y="841269"/>
            <a:ext cx="3541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EAP-802.1X</a:t>
            </a:r>
            <a:r>
              <a:rPr lang="zh-TW" altLang="en-US" sz="2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</a:t>
            </a:r>
            <a:r>
              <a:rPr lang="zh-TW" altLang="en-US" sz="20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endParaRPr lang="zh-TW" altLang="en-US" sz="20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406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83FB75ED-5B1D-E402-49D1-BCA7A003D7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5"/>
          <a:stretch/>
        </p:blipFill>
        <p:spPr>
          <a:xfrm>
            <a:off x="188242" y="1131976"/>
            <a:ext cx="8572500" cy="57733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測試環境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592267"/>
            <a:ext cx="2133600" cy="365125"/>
          </a:xfrm>
        </p:spPr>
        <p:txBody>
          <a:bodyPr>
            <a:normAutofit/>
          </a:bodyPr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46</a:t>
            </a:fld>
            <a:endParaRPr lang="en-US" altLang="zh-TW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3C93F65F-38A7-9FE8-FEAE-8773E6ADFD54}"/>
              </a:ext>
            </a:extLst>
          </p:cNvPr>
          <p:cNvSpPr txBox="1"/>
          <p:nvPr/>
        </p:nvSpPr>
        <p:spPr>
          <a:xfrm>
            <a:off x="683568" y="5177085"/>
            <a:ext cx="2520280" cy="21602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highlight>
                <a:srgbClr val="FFA000"/>
              </a:highlight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E68BE75-6E34-05E7-E661-C6F94746ED0F}"/>
              </a:ext>
            </a:extLst>
          </p:cNvPr>
          <p:cNvSpPr txBox="1"/>
          <p:nvPr/>
        </p:nvSpPr>
        <p:spPr>
          <a:xfrm>
            <a:off x="683568" y="5403041"/>
            <a:ext cx="2520280" cy="21602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highlight>
                <a:srgbClr val="FFA000"/>
              </a:highlight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75E4F50-7FFE-EF70-C480-26352BE56D61}"/>
              </a:ext>
            </a:extLst>
          </p:cNvPr>
          <p:cNvSpPr txBox="1"/>
          <p:nvPr/>
        </p:nvSpPr>
        <p:spPr>
          <a:xfrm>
            <a:off x="683568" y="5589897"/>
            <a:ext cx="2520280" cy="21602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highlight>
                <a:srgbClr val="FFA000"/>
              </a:highlight>
            </a:endParaRP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96D9A8D9-0F87-9F81-7192-16A829FE3B86}"/>
              </a:ext>
            </a:extLst>
          </p:cNvPr>
          <p:cNvCxnSpPr>
            <a:cxnSpLocks/>
          </p:cNvCxnSpPr>
          <p:nvPr/>
        </p:nvCxnSpPr>
        <p:spPr>
          <a:xfrm>
            <a:off x="3203848" y="5285097"/>
            <a:ext cx="3024336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10D6AE6C-742B-D8D9-DF09-4F83519A5D2F}"/>
              </a:ext>
            </a:extLst>
          </p:cNvPr>
          <p:cNvCxnSpPr>
            <a:cxnSpLocks/>
          </p:cNvCxnSpPr>
          <p:nvPr/>
        </p:nvCxnSpPr>
        <p:spPr>
          <a:xfrm flipV="1">
            <a:off x="4283968" y="4689232"/>
            <a:ext cx="0" cy="1008677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71E6A539-7210-D406-2033-43BD804B48BA}"/>
              </a:ext>
            </a:extLst>
          </p:cNvPr>
          <p:cNvCxnSpPr>
            <a:cxnSpLocks/>
          </p:cNvCxnSpPr>
          <p:nvPr/>
        </p:nvCxnSpPr>
        <p:spPr>
          <a:xfrm>
            <a:off x="6228184" y="5285097"/>
            <a:ext cx="0" cy="808199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E1623CC5-D07C-17CB-4046-22DF8E70FC09}"/>
              </a:ext>
            </a:extLst>
          </p:cNvPr>
          <p:cNvCxnSpPr>
            <a:cxnSpLocks/>
          </p:cNvCxnSpPr>
          <p:nvPr/>
        </p:nvCxnSpPr>
        <p:spPr>
          <a:xfrm>
            <a:off x="3203848" y="5509082"/>
            <a:ext cx="2517139" cy="1314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3D6BC50-017A-6469-7F9F-14BD9843ACA3}"/>
              </a:ext>
            </a:extLst>
          </p:cNvPr>
          <p:cNvSpPr txBox="1"/>
          <p:nvPr/>
        </p:nvSpPr>
        <p:spPr>
          <a:xfrm>
            <a:off x="4474492" y="3651608"/>
            <a:ext cx="2492990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選擇貴校預設</a:t>
            </a:r>
            <a:r>
              <a:rPr lang="en-US" altLang="zh-TW" dirty="0" err="1"/>
              <a:t>EAP</a:t>
            </a:r>
            <a:r>
              <a:rPr lang="zh-TW" altLang="en-US" dirty="0"/>
              <a:t>方式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25F03C7-7C83-BF06-76A1-2DC27407D1AA}"/>
              </a:ext>
            </a:extLst>
          </p:cNvPr>
          <p:cNvSpPr txBox="1"/>
          <p:nvPr/>
        </p:nvSpPr>
        <p:spPr>
          <a:xfrm>
            <a:off x="5674186" y="6093296"/>
            <a:ext cx="1107996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輸入密碼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6C2EBA29-F686-9106-C8EB-644606A16481}"/>
              </a:ext>
            </a:extLst>
          </p:cNvPr>
          <p:cNvSpPr txBox="1"/>
          <p:nvPr/>
        </p:nvSpPr>
        <p:spPr>
          <a:xfrm>
            <a:off x="2985425" y="4319900"/>
            <a:ext cx="2492990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選擇貴校預設解密方式</a:t>
            </a:r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9DD98617-01FD-246B-280D-29F96024D2EA}"/>
              </a:ext>
            </a:extLst>
          </p:cNvPr>
          <p:cNvCxnSpPr>
            <a:cxnSpLocks/>
          </p:cNvCxnSpPr>
          <p:nvPr/>
        </p:nvCxnSpPr>
        <p:spPr>
          <a:xfrm flipV="1">
            <a:off x="5720987" y="4020940"/>
            <a:ext cx="0" cy="150128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1AF802C4-1ADB-5CA9-F264-1803E275C343}"/>
              </a:ext>
            </a:extLst>
          </p:cNvPr>
          <p:cNvCxnSpPr>
            <a:cxnSpLocks/>
          </p:cNvCxnSpPr>
          <p:nvPr/>
        </p:nvCxnSpPr>
        <p:spPr>
          <a:xfrm>
            <a:off x="3203848" y="5681141"/>
            <a:ext cx="108012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C0B77B5E-DD84-4CC7-8228-C7DAC8C65F04}"/>
              </a:ext>
            </a:extLst>
          </p:cNvPr>
          <p:cNvSpPr txBox="1"/>
          <p:nvPr/>
        </p:nvSpPr>
        <p:spPr>
          <a:xfrm>
            <a:off x="-49860" y="841269"/>
            <a:ext cx="3541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EAP-802.1X</a:t>
            </a:r>
            <a:r>
              <a:rPr lang="zh-TW" altLang="en-US" sz="2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</a:t>
            </a:r>
            <a:r>
              <a:rPr lang="zh-TW" altLang="en-US" sz="20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endParaRPr lang="zh-TW" altLang="en-US" sz="20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528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7CEE8991-0680-9F6C-B1FB-EF58B050D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19" y="1268760"/>
            <a:ext cx="8477250" cy="526732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測試環境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034435"/>
            <a:ext cx="2133600" cy="365125"/>
          </a:xfrm>
        </p:spPr>
        <p:txBody>
          <a:bodyPr>
            <a:normAutofit/>
          </a:bodyPr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47</a:t>
            </a:fld>
            <a:endParaRPr lang="en-US" altLang="zh-TW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1419438-7C1E-AB06-5A9D-FF206D1EDE0F}"/>
              </a:ext>
            </a:extLst>
          </p:cNvPr>
          <p:cNvSpPr/>
          <p:nvPr/>
        </p:nvSpPr>
        <p:spPr>
          <a:xfrm>
            <a:off x="755576" y="5343097"/>
            <a:ext cx="2592288" cy="72008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0A42289E-7083-DE5A-B3B8-7C304D330A70}"/>
              </a:ext>
            </a:extLst>
          </p:cNvPr>
          <p:cNvCxnSpPr/>
          <p:nvPr/>
        </p:nvCxnSpPr>
        <p:spPr>
          <a:xfrm>
            <a:off x="3347864" y="5680557"/>
            <a:ext cx="144016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4C156B05-7F41-FD89-A242-1094BCDC1742}"/>
              </a:ext>
            </a:extLst>
          </p:cNvPr>
          <p:cNvSpPr txBox="1"/>
          <p:nvPr/>
        </p:nvSpPr>
        <p:spPr>
          <a:xfrm>
            <a:off x="4788024" y="5241472"/>
            <a:ext cx="2839239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使用測試帳號測試</a:t>
            </a:r>
            <a:endParaRPr lang="en-US" altLang="zh-TW" dirty="0"/>
          </a:p>
          <a:p>
            <a:r>
              <a:rPr lang="zh-TW" altLang="en-US" dirty="0"/>
              <a:t>明碼測試服務</a:t>
            </a:r>
            <a:r>
              <a:rPr lang="zh-TW" altLang="en-US" b="1" dirty="0">
                <a:solidFill>
                  <a:srgbClr val="00B050"/>
                </a:solidFill>
              </a:rPr>
              <a:t>正常</a:t>
            </a:r>
            <a:endParaRPr lang="en-US" altLang="zh-TW" b="1" dirty="0">
              <a:solidFill>
                <a:srgbClr val="00B050"/>
              </a:solidFill>
            </a:endParaRPr>
          </a:p>
          <a:p>
            <a:r>
              <a:rPr lang="en-US" altLang="zh-TW" dirty="0" err="1"/>
              <a:t>EAP-802.1X</a:t>
            </a:r>
            <a:r>
              <a:rPr lang="zh-TW" altLang="en-US" dirty="0"/>
              <a:t>測試服務</a:t>
            </a:r>
            <a:r>
              <a:rPr lang="zh-TW" altLang="en-US" b="1" dirty="0">
                <a:solidFill>
                  <a:srgbClr val="00B050"/>
                </a:solidFill>
              </a:rPr>
              <a:t>正常</a:t>
            </a:r>
            <a:endParaRPr lang="en-US" altLang="zh-TW" b="1" dirty="0">
              <a:solidFill>
                <a:srgbClr val="00B050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DD9A6C3-88A8-85A7-DFA7-4A77DA7C6CEF}"/>
              </a:ext>
            </a:extLst>
          </p:cNvPr>
          <p:cNvSpPr txBox="1"/>
          <p:nvPr/>
        </p:nvSpPr>
        <p:spPr>
          <a:xfrm>
            <a:off x="1791785" y="3079788"/>
            <a:ext cx="5560429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eduroam</a:t>
            </a:r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可以正常驗證</a:t>
            </a:r>
            <a:endParaRPr lang="zh-TW" altLang="en-US" sz="1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0B77B5E-DD84-4CC7-8228-C7DAC8C65F04}"/>
              </a:ext>
            </a:extLst>
          </p:cNvPr>
          <p:cNvSpPr txBox="1"/>
          <p:nvPr/>
        </p:nvSpPr>
        <p:spPr>
          <a:xfrm>
            <a:off x="-49860" y="841269"/>
            <a:ext cx="3541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EAP-802.1X</a:t>
            </a:r>
            <a:r>
              <a:rPr lang="zh-TW" altLang="en-US" sz="2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</a:t>
            </a:r>
            <a:r>
              <a:rPr lang="zh-TW" altLang="en-US" sz="20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endParaRPr lang="zh-TW" altLang="en-US" sz="20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9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C713A3E2-1EEC-2A4A-B414-7992791F8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1268760"/>
            <a:ext cx="8467725" cy="55054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測試環境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140326"/>
            <a:ext cx="2133600" cy="365125"/>
          </a:xfrm>
        </p:spPr>
        <p:txBody>
          <a:bodyPr>
            <a:normAutofit/>
          </a:bodyPr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48</a:t>
            </a:fld>
            <a:endParaRPr lang="en-US" altLang="zh-TW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C2E10B3-9884-CA1B-A5B4-7178F92D990D}"/>
              </a:ext>
            </a:extLst>
          </p:cNvPr>
          <p:cNvSpPr/>
          <p:nvPr/>
        </p:nvSpPr>
        <p:spPr>
          <a:xfrm>
            <a:off x="755576" y="5373216"/>
            <a:ext cx="2592288" cy="72008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D27CC669-B4BE-3721-F5FA-9344E3232250}"/>
              </a:ext>
            </a:extLst>
          </p:cNvPr>
          <p:cNvCxnSpPr/>
          <p:nvPr/>
        </p:nvCxnSpPr>
        <p:spPr>
          <a:xfrm>
            <a:off x="3347864" y="5687018"/>
            <a:ext cx="144016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BBC2FFE-DF96-E136-D527-14CEDDC3CFE6}"/>
              </a:ext>
            </a:extLst>
          </p:cNvPr>
          <p:cNvSpPr txBox="1"/>
          <p:nvPr/>
        </p:nvSpPr>
        <p:spPr>
          <a:xfrm>
            <a:off x="4788024" y="5247933"/>
            <a:ext cx="2839239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使用測試帳號測試</a:t>
            </a:r>
            <a:endParaRPr lang="en-US" altLang="zh-TW" dirty="0"/>
          </a:p>
          <a:p>
            <a:r>
              <a:rPr lang="zh-TW" altLang="en-US" dirty="0"/>
              <a:t>明碼測試服務</a:t>
            </a:r>
            <a:r>
              <a:rPr lang="zh-TW" altLang="en-US" b="1" dirty="0">
                <a:solidFill>
                  <a:srgbClr val="00B050"/>
                </a:solidFill>
              </a:rPr>
              <a:t>正常</a:t>
            </a:r>
            <a:endParaRPr lang="en-US" altLang="zh-TW" b="1" dirty="0">
              <a:solidFill>
                <a:srgbClr val="00B050"/>
              </a:solidFill>
            </a:endParaRPr>
          </a:p>
          <a:p>
            <a:r>
              <a:rPr lang="en-US" altLang="zh-TW" dirty="0" err="1"/>
              <a:t>EAP-802.1X</a:t>
            </a:r>
            <a:r>
              <a:rPr lang="zh-TW" altLang="en-US" dirty="0"/>
              <a:t>測試服務</a:t>
            </a:r>
            <a:r>
              <a:rPr lang="zh-TW" altLang="en-US" b="1" dirty="0">
                <a:solidFill>
                  <a:srgbClr val="FF0000"/>
                </a:solidFill>
              </a:rPr>
              <a:t>失敗</a:t>
            </a:r>
            <a:endParaRPr lang="en-US" altLang="zh-TW" b="1" dirty="0">
              <a:solidFill>
                <a:srgbClr val="FF0000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50B94D4-B8BE-933F-3B2C-8CD7F79C9D6C}"/>
              </a:ext>
            </a:extLst>
          </p:cNvPr>
          <p:cNvSpPr txBox="1"/>
          <p:nvPr/>
        </p:nvSpPr>
        <p:spPr>
          <a:xfrm>
            <a:off x="755576" y="3651574"/>
            <a:ext cx="7222596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Radius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和後端帳號驗證系統</a:t>
            </a:r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需再修改設定</a:t>
            </a:r>
            <a:endParaRPr lang="zh-TW" altLang="en-US" sz="1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0B77B5E-DD84-4CC7-8228-C7DAC8C65F04}"/>
              </a:ext>
            </a:extLst>
          </p:cNvPr>
          <p:cNvSpPr txBox="1"/>
          <p:nvPr/>
        </p:nvSpPr>
        <p:spPr>
          <a:xfrm>
            <a:off x="-49860" y="841269"/>
            <a:ext cx="3541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EAP-802.1X</a:t>
            </a:r>
            <a:r>
              <a:rPr lang="zh-TW" altLang="en-US" sz="2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</a:t>
            </a:r>
            <a:r>
              <a:rPr lang="zh-TW" altLang="en-US" sz="20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endParaRPr lang="zh-TW" altLang="en-US" sz="20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484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漫遊中心簡介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>
          <a:xfrm>
            <a:off x="2738" y="850448"/>
            <a:ext cx="6225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漫遊中心認證服務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3B062AB2-DA44-4F26-85F0-85CD02BBFE12}"/>
              </a:ext>
            </a:extLst>
          </p:cNvPr>
          <p:cNvGrpSpPr/>
          <p:nvPr/>
        </p:nvGrpSpPr>
        <p:grpSpPr>
          <a:xfrm>
            <a:off x="726372" y="2710186"/>
            <a:ext cx="7691256" cy="2212355"/>
            <a:chOff x="552413" y="2571231"/>
            <a:chExt cx="7691256" cy="2212355"/>
          </a:xfrm>
        </p:grpSpPr>
        <p:sp>
          <p:nvSpPr>
            <p:cNvPr id="12" name="圓角矩形 8">
              <a:extLst>
                <a:ext uri="{FF2B5EF4-FFF2-40B4-BE49-F238E27FC236}">
                  <a16:creationId xmlns:a16="http://schemas.microsoft.com/office/drawing/2014/main" id="{C862096F-675C-4D46-81FC-AF0106B333AF}"/>
                </a:ext>
              </a:extLst>
            </p:cNvPr>
            <p:cNvSpPr/>
            <p:nvPr/>
          </p:nvSpPr>
          <p:spPr bwMode="auto">
            <a:xfrm>
              <a:off x="552413" y="2571231"/>
              <a:ext cx="7691256" cy="2212355"/>
            </a:xfrm>
            <a:prstGeom prst="roundRect">
              <a:avLst>
                <a:gd name="adj" fmla="val 9707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dirty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40BDFFF3-0204-4D78-B436-3E8DC5DF2BBD}"/>
                </a:ext>
              </a:extLst>
            </p:cNvPr>
            <p:cNvGrpSpPr/>
            <p:nvPr/>
          </p:nvGrpSpPr>
          <p:grpSpPr>
            <a:xfrm>
              <a:off x="1118779" y="2712351"/>
              <a:ext cx="6647430" cy="1893323"/>
              <a:chOff x="1118779" y="2712351"/>
              <a:chExt cx="6647430" cy="1893323"/>
            </a:xfrm>
          </p:grpSpPr>
          <p:grpSp>
            <p:nvGrpSpPr>
              <p:cNvPr id="14" name="群組 13">
                <a:extLst>
                  <a:ext uri="{FF2B5EF4-FFF2-40B4-BE49-F238E27FC236}">
                    <a16:creationId xmlns:a16="http://schemas.microsoft.com/office/drawing/2014/main" id="{5B4270CB-75D0-49B7-9D36-9089E1A15C72}"/>
                  </a:ext>
                </a:extLst>
              </p:cNvPr>
              <p:cNvGrpSpPr/>
              <p:nvPr/>
            </p:nvGrpSpPr>
            <p:grpSpPr>
              <a:xfrm>
                <a:off x="1118779" y="2713599"/>
                <a:ext cx="1800000" cy="1892075"/>
                <a:chOff x="3493030" y="3962797"/>
                <a:chExt cx="1520371" cy="1273624"/>
              </a:xfrm>
            </p:grpSpPr>
            <p:sp>
              <p:nvSpPr>
                <p:cNvPr id="27" name="圓角矩形 23">
                  <a:extLst>
                    <a:ext uri="{FF2B5EF4-FFF2-40B4-BE49-F238E27FC236}">
                      <a16:creationId xmlns:a16="http://schemas.microsoft.com/office/drawing/2014/main" id="{A818397F-681B-4BC1-AE2B-0E9B0736015A}"/>
                    </a:ext>
                  </a:extLst>
                </p:cNvPr>
                <p:cNvSpPr/>
                <p:nvPr/>
              </p:nvSpPr>
              <p:spPr bwMode="auto">
                <a:xfrm>
                  <a:off x="3493030" y="3962797"/>
                  <a:ext cx="1520371" cy="1273624"/>
                </a:xfrm>
                <a:prstGeom prst="roundRect">
                  <a:avLst/>
                </a:prstGeom>
                <a:solidFill>
                  <a:srgbClr val="3289C8"/>
                </a:solidFill>
                <a:ln w="19050" cap="flat" cmpd="sng" algn="ctr">
                  <a:solidFill>
                    <a:schemeClr val="tx1"/>
                  </a:solidFill>
                  <a:prstDash val="lgDash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TW" altLang="en-US" sz="1800" b="0" i="0" u="none" strike="noStrike" cap="none" normalizeH="0" baseline="0"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grpSp>
              <p:nvGrpSpPr>
                <p:cNvPr id="28" name="群組 27">
                  <a:extLst>
                    <a:ext uri="{FF2B5EF4-FFF2-40B4-BE49-F238E27FC236}">
                      <a16:creationId xmlns:a16="http://schemas.microsoft.com/office/drawing/2014/main" id="{072AA124-87BD-4977-AF91-71394AC55F3B}"/>
                    </a:ext>
                  </a:extLst>
                </p:cNvPr>
                <p:cNvGrpSpPr/>
                <p:nvPr/>
              </p:nvGrpSpPr>
              <p:grpSpPr>
                <a:xfrm>
                  <a:off x="3957923" y="4192721"/>
                  <a:ext cx="543203" cy="832385"/>
                  <a:chOff x="4998999" y="1454902"/>
                  <a:chExt cx="543203" cy="832385"/>
                </a:xfrm>
              </p:grpSpPr>
              <p:pic>
                <p:nvPicPr>
                  <p:cNvPr id="29" name="內容版面配置區 6">
                    <a:extLst>
                      <a:ext uri="{FF2B5EF4-FFF2-40B4-BE49-F238E27FC236}">
                        <a16:creationId xmlns:a16="http://schemas.microsoft.com/office/drawing/2014/main" id="{182EFE8E-EE81-4307-AA77-3A2A28C29FA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19213"/>
                  <a:stretch/>
                </p:blipFill>
                <p:spPr>
                  <a:xfrm>
                    <a:off x="4998999" y="1454902"/>
                    <a:ext cx="543203" cy="672396"/>
                  </a:xfrm>
                  <a:prstGeom prst="rect">
                    <a:avLst/>
                  </a:prstGeom>
                  <a:ln w="19050">
                    <a:noFill/>
                  </a:ln>
                </p:spPr>
              </p:pic>
              <p:sp>
                <p:nvSpPr>
                  <p:cNvPr id="30" name="文字方塊 29">
                    <a:extLst>
                      <a:ext uri="{FF2B5EF4-FFF2-40B4-BE49-F238E27FC236}">
                        <a16:creationId xmlns:a16="http://schemas.microsoft.com/office/drawing/2014/main" id="{630FF4D6-0A14-4800-B6E3-8656D54E7508}"/>
                      </a:ext>
                    </a:extLst>
                  </p:cNvPr>
                  <p:cNvSpPr txBox="1"/>
                  <p:nvPr/>
                </p:nvSpPr>
                <p:spPr>
                  <a:xfrm>
                    <a:off x="5091323" y="2100829"/>
                    <a:ext cx="405935" cy="186458"/>
                  </a:xfrm>
                  <a:prstGeom prst="rect">
                    <a:avLst/>
                  </a:prstGeom>
                  <a:noFill/>
                  <a:ln w="1905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A</a:t>
                    </a:r>
                    <a:r>
                      <a: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單位</a:t>
                    </a:r>
                    <a:endParaRPr lang="en-US" altLang="zh-TW" sz="1200" b="1" dirty="0">
                      <a:solidFill>
                        <a:srgbClr val="00B05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  <p:grpSp>
            <p:nvGrpSpPr>
              <p:cNvPr id="15" name="群組 14">
                <a:extLst>
                  <a:ext uri="{FF2B5EF4-FFF2-40B4-BE49-F238E27FC236}">
                    <a16:creationId xmlns:a16="http://schemas.microsoft.com/office/drawing/2014/main" id="{82A89636-BBDB-49F4-8E45-5205BE571EEB}"/>
                  </a:ext>
                </a:extLst>
              </p:cNvPr>
              <p:cNvGrpSpPr/>
              <p:nvPr/>
            </p:nvGrpSpPr>
            <p:grpSpPr>
              <a:xfrm>
                <a:off x="3498040" y="2712351"/>
                <a:ext cx="1800000" cy="1892075"/>
                <a:chOff x="3493030" y="3962797"/>
                <a:chExt cx="1520371" cy="1273624"/>
              </a:xfrm>
            </p:grpSpPr>
            <p:sp>
              <p:nvSpPr>
                <p:cNvPr id="23" name="圓角矩形 19">
                  <a:extLst>
                    <a:ext uri="{FF2B5EF4-FFF2-40B4-BE49-F238E27FC236}">
                      <a16:creationId xmlns:a16="http://schemas.microsoft.com/office/drawing/2014/main" id="{AF5CEA75-9C85-4D43-80A0-C193B6821CD4}"/>
                    </a:ext>
                  </a:extLst>
                </p:cNvPr>
                <p:cNvSpPr/>
                <p:nvPr/>
              </p:nvSpPr>
              <p:spPr bwMode="auto">
                <a:xfrm>
                  <a:off x="3493030" y="3962797"/>
                  <a:ext cx="1520371" cy="1273624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lgDash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TW" altLang="en-US" sz="1800" b="0" i="0" u="none" strike="noStrike" cap="none" normalizeH="0" baseline="0"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grpSp>
              <p:nvGrpSpPr>
                <p:cNvPr id="24" name="群組 23">
                  <a:extLst>
                    <a:ext uri="{FF2B5EF4-FFF2-40B4-BE49-F238E27FC236}">
                      <a16:creationId xmlns:a16="http://schemas.microsoft.com/office/drawing/2014/main" id="{5D2C6AD3-A818-4B15-8675-2BE333E30B7F}"/>
                    </a:ext>
                  </a:extLst>
                </p:cNvPr>
                <p:cNvGrpSpPr/>
                <p:nvPr/>
              </p:nvGrpSpPr>
              <p:grpSpPr>
                <a:xfrm>
                  <a:off x="3880301" y="4192721"/>
                  <a:ext cx="745832" cy="832385"/>
                  <a:chOff x="4921377" y="1454902"/>
                  <a:chExt cx="745832" cy="832385"/>
                </a:xfrm>
              </p:grpSpPr>
              <p:pic>
                <p:nvPicPr>
                  <p:cNvPr id="25" name="內容版面配置區 6">
                    <a:extLst>
                      <a:ext uri="{FF2B5EF4-FFF2-40B4-BE49-F238E27FC236}">
                        <a16:creationId xmlns:a16="http://schemas.microsoft.com/office/drawing/2014/main" id="{C0D64158-E6CA-4A5C-9440-F7F103894EF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19213"/>
                  <a:stretch/>
                </p:blipFill>
                <p:spPr>
                  <a:xfrm>
                    <a:off x="4998999" y="1454902"/>
                    <a:ext cx="543203" cy="672396"/>
                  </a:xfrm>
                  <a:prstGeom prst="rect">
                    <a:avLst/>
                  </a:prstGeom>
                  <a:ln w="19050">
                    <a:noFill/>
                  </a:ln>
                </p:spPr>
              </p:pic>
              <p:sp>
                <p:nvSpPr>
                  <p:cNvPr id="26" name="文字方塊 25">
                    <a:extLst>
                      <a:ext uri="{FF2B5EF4-FFF2-40B4-BE49-F238E27FC236}">
                        <a16:creationId xmlns:a16="http://schemas.microsoft.com/office/drawing/2014/main" id="{9835A5A5-C78F-4D0F-A333-70EAB341C398}"/>
                      </a:ext>
                    </a:extLst>
                  </p:cNvPr>
                  <p:cNvSpPr txBox="1"/>
                  <p:nvPr/>
                </p:nvSpPr>
                <p:spPr>
                  <a:xfrm>
                    <a:off x="4921377" y="2100829"/>
                    <a:ext cx="745832" cy="186458"/>
                  </a:xfrm>
                  <a:prstGeom prst="rect">
                    <a:avLst/>
                  </a:prstGeom>
                  <a:noFill/>
                  <a:ln w="1905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漫遊交換中心</a:t>
                    </a:r>
                    <a:endParaRPr lang="en-US" altLang="zh-TW" sz="1200" b="1" dirty="0">
                      <a:solidFill>
                        <a:srgbClr val="00B05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  <p:grpSp>
            <p:nvGrpSpPr>
              <p:cNvPr id="16" name="群組 15">
                <a:extLst>
                  <a:ext uri="{FF2B5EF4-FFF2-40B4-BE49-F238E27FC236}">
                    <a16:creationId xmlns:a16="http://schemas.microsoft.com/office/drawing/2014/main" id="{28F6CD3C-4A4B-47B2-8398-2CA739F1040D}"/>
                  </a:ext>
                </a:extLst>
              </p:cNvPr>
              <p:cNvGrpSpPr/>
              <p:nvPr/>
            </p:nvGrpSpPr>
            <p:grpSpPr>
              <a:xfrm>
                <a:off x="5966209" y="2712351"/>
                <a:ext cx="1800000" cy="1892075"/>
                <a:chOff x="3493030" y="3962797"/>
                <a:chExt cx="1520371" cy="1273624"/>
              </a:xfrm>
            </p:grpSpPr>
            <p:sp>
              <p:nvSpPr>
                <p:cNvPr id="19" name="圓角矩形 15">
                  <a:extLst>
                    <a:ext uri="{FF2B5EF4-FFF2-40B4-BE49-F238E27FC236}">
                      <a16:creationId xmlns:a16="http://schemas.microsoft.com/office/drawing/2014/main" id="{B773E122-6EFC-4AD8-BFE5-76522424248F}"/>
                    </a:ext>
                  </a:extLst>
                </p:cNvPr>
                <p:cNvSpPr/>
                <p:nvPr/>
              </p:nvSpPr>
              <p:spPr bwMode="auto">
                <a:xfrm>
                  <a:off x="3493030" y="3962797"/>
                  <a:ext cx="1520371" cy="1273624"/>
                </a:xfrm>
                <a:prstGeom prst="roundRect">
                  <a:avLst/>
                </a:prstGeom>
                <a:solidFill>
                  <a:srgbClr val="00FF80"/>
                </a:solidFill>
                <a:ln w="19050" cap="flat" cmpd="sng" algn="ctr">
                  <a:solidFill>
                    <a:schemeClr val="tx1"/>
                  </a:solidFill>
                  <a:prstDash val="lgDash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TW" altLang="en-US" sz="1800" b="0" i="0" u="none" strike="noStrike" cap="none" normalizeH="0" baseline="0">
                    <a:solidFill>
                      <a:srgbClr val="00FF80"/>
                    </a:solidFill>
                    <a:effectLst/>
                    <a:latin typeface="Arial" pitchFamily="34" charset="0"/>
                  </a:endParaRPr>
                </a:p>
              </p:txBody>
            </p:sp>
            <p:grpSp>
              <p:nvGrpSpPr>
                <p:cNvPr id="20" name="群組 19">
                  <a:extLst>
                    <a:ext uri="{FF2B5EF4-FFF2-40B4-BE49-F238E27FC236}">
                      <a16:creationId xmlns:a16="http://schemas.microsoft.com/office/drawing/2014/main" id="{C9418F3A-407A-4BDA-95F7-252CE127537D}"/>
                    </a:ext>
                  </a:extLst>
                </p:cNvPr>
                <p:cNvGrpSpPr/>
                <p:nvPr/>
              </p:nvGrpSpPr>
              <p:grpSpPr>
                <a:xfrm>
                  <a:off x="3957923" y="4192721"/>
                  <a:ext cx="543203" cy="832385"/>
                  <a:chOff x="4998999" y="1454902"/>
                  <a:chExt cx="543203" cy="832385"/>
                </a:xfrm>
              </p:grpSpPr>
              <p:pic>
                <p:nvPicPr>
                  <p:cNvPr id="21" name="內容版面配置區 6">
                    <a:extLst>
                      <a:ext uri="{FF2B5EF4-FFF2-40B4-BE49-F238E27FC236}">
                        <a16:creationId xmlns:a16="http://schemas.microsoft.com/office/drawing/2014/main" id="{9B292831-99C0-4F8C-BFAE-EC3ED4A796A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19213"/>
                  <a:stretch/>
                </p:blipFill>
                <p:spPr>
                  <a:xfrm>
                    <a:off x="4998999" y="1454902"/>
                    <a:ext cx="543203" cy="672396"/>
                  </a:xfrm>
                  <a:prstGeom prst="rect">
                    <a:avLst/>
                  </a:prstGeom>
                  <a:ln w="19050">
                    <a:noFill/>
                  </a:ln>
                </p:spPr>
              </p:pic>
              <p:sp>
                <p:nvSpPr>
                  <p:cNvPr id="22" name="文字方塊 21">
                    <a:extLst>
                      <a:ext uri="{FF2B5EF4-FFF2-40B4-BE49-F238E27FC236}">
                        <a16:creationId xmlns:a16="http://schemas.microsoft.com/office/drawing/2014/main" id="{4004DD5C-52FC-4D19-A2A8-3862251517C7}"/>
                      </a:ext>
                    </a:extLst>
                  </p:cNvPr>
                  <p:cNvSpPr txBox="1"/>
                  <p:nvPr/>
                </p:nvSpPr>
                <p:spPr>
                  <a:xfrm>
                    <a:off x="5095100" y="2100829"/>
                    <a:ext cx="398381" cy="186458"/>
                  </a:xfrm>
                  <a:prstGeom prst="rect">
                    <a:avLst/>
                  </a:prstGeom>
                  <a:noFill/>
                  <a:ln w="1905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B</a:t>
                    </a:r>
                    <a:r>
                      <a: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單位</a:t>
                    </a:r>
                    <a:endParaRPr lang="en-US" altLang="zh-TW" sz="1200" b="1" dirty="0">
                      <a:solidFill>
                        <a:srgbClr val="00B05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  <p:sp>
            <p:nvSpPr>
              <p:cNvPr id="17" name="左-右雙向箭號 13">
                <a:extLst>
                  <a:ext uri="{FF2B5EF4-FFF2-40B4-BE49-F238E27FC236}">
                    <a16:creationId xmlns:a16="http://schemas.microsoft.com/office/drawing/2014/main" id="{C6B9CD9C-BB7E-4ADF-9FA6-20350978D998}"/>
                  </a:ext>
                </a:extLst>
              </p:cNvPr>
              <p:cNvSpPr/>
              <p:nvPr/>
            </p:nvSpPr>
            <p:spPr>
              <a:xfrm rot="10800000" flipV="1">
                <a:off x="4839545" y="3434804"/>
                <a:ext cx="1574128" cy="302102"/>
              </a:xfrm>
              <a:prstGeom prst="leftRightArrow">
                <a:avLst/>
              </a:prstGeom>
              <a:ln w="63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/>
                  <a:t>VPN</a:t>
                </a:r>
                <a:endParaRPr lang="en-US" altLang="zh-TW" dirty="0"/>
              </a:p>
            </p:txBody>
          </p:sp>
          <p:sp>
            <p:nvSpPr>
              <p:cNvPr id="18" name="左-右雙向箭號 14">
                <a:extLst>
                  <a:ext uri="{FF2B5EF4-FFF2-40B4-BE49-F238E27FC236}">
                    <a16:creationId xmlns:a16="http://schemas.microsoft.com/office/drawing/2014/main" id="{B4ED2E3B-854E-4E70-96D9-068DF0F19F68}"/>
                  </a:ext>
                </a:extLst>
              </p:cNvPr>
              <p:cNvSpPr/>
              <p:nvPr/>
            </p:nvSpPr>
            <p:spPr>
              <a:xfrm rot="10800000" flipV="1">
                <a:off x="2354204" y="3434804"/>
                <a:ext cx="1574128" cy="302102"/>
              </a:xfrm>
              <a:prstGeom prst="leftRightArrow">
                <a:avLst/>
              </a:prstGeom>
              <a:ln w="63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/>
                  <a:t>VPN</a:t>
                </a:r>
                <a:endParaRPr lang="en-US" altLang="zh-TW" dirty="0"/>
              </a:p>
            </p:txBody>
          </p:sp>
        </p:grpSp>
      </p:grpSp>
      <p:grpSp>
        <p:nvGrpSpPr>
          <p:cNvPr id="33" name="群組 32"/>
          <p:cNvGrpSpPr/>
          <p:nvPr/>
        </p:nvGrpSpPr>
        <p:grpSpPr>
          <a:xfrm>
            <a:off x="1636340" y="1556792"/>
            <a:ext cx="1056700" cy="973795"/>
            <a:chOff x="1636340" y="1917214"/>
            <a:chExt cx="1056700" cy="973795"/>
          </a:xfrm>
        </p:grpSpPr>
        <p:pic>
          <p:nvPicPr>
            <p:cNvPr id="31" name="圖片 30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15" b="100000" l="0" r="100000">
                          <a14:foregroundMark x1="40800" y1="32403" x2="62000" y2="431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45452" y="1917214"/>
              <a:ext cx="782710" cy="729486"/>
            </a:xfrm>
            <a:prstGeom prst="rect">
              <a:avLst/>
            </a:prstGeom>
          </p:spPr>
        </p:pic>
        <p:sp>
          <p:nvSpPr>
            <p:cNvPr id="32" name="文字方塊 31"/>
            <p:cNvSpPr txBox="1"/>
            <p:nvPr/>
          </p:nvSpPr>
          <p:spPr>
            <a:xfrm>
              <a:off x="1636340" y="2614010"/>
              <a:ext cx="1056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b="1" dirty="0">
                  <a:solidFill>
                    <a:schemeClr val="accent1"/>
                  </a:solidFill>
                </a:rPr>
                <a:t>A</a:t>
              </a:r>
              <a:r>
                <a:rPr lang="zh-TW" altLang="en-US" sz="1200" b="1" dirty="0">
                  <a:solidFill>
                    <a:schemeClr val="accent1"/>
                  </a:solidFill>
                </a:rPr>
                <a:t>單位使用者</a:t>
              </a: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6587632" y="5079339"/>
            <a:ext cx="1056700" cy="974270"/>
            <a:chOff x="2885294" y="1851234"/>
            <a:chExt cx="1056700" cy="974270"/>
          </a:xfrm>
        </p:grpSpPr>
        <p:pic>
          <p:nvPicPr>
            <p:cNvPr id="37" name="圖片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044" y="1851234"/>
              <a:ext cx="781200" cy="728079"/>
            </a:xfrm>
            <a:prstGeom prst="rect">
              <a:avLst/>
            </a:prstGeom>
          </p:spPr>
        </p:pic>
        <p:sp>
          <p:nvSpPr>
            <p:cNvPr id="38" name="文字方塊 37"/>
            <p:cNvSpPr txBox="1"/>
            <p:nvPr/>
          </p:nvSpPr>
          <p:spPr>
            <a:xfrm>
              <a:off x="2885294" y="2548505"/>
              <a:ext cx="1056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b="1" dirty="0">
                  <a:solidFill>
                    <a:srgbClr val="00FF80"/>
                  </a:solidFill>
                </a:rPr>
                <a:t>B</a:t>
              </a:r>
              <a:r>
                <a:rPr lang="zh-TW" altLang="en-US" sz="1200" b="1" dirty="0">
                  <a:solidFill>
                    <a:srgbClr val="00FF80"/>
                  </a:solidFill>
                </a:rPr>
                <a:t>單位使用者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506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53906 0.00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44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54584 0.000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9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4B9DAFB8-35C9-EB03-5A35-854A3954C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5" y="1268760"/>
            <a:ext cx="8496300" cy="55626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測試環境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140326"/>
            <a:ext cx="2133600" cy="365125"/>
          </a:xfrm>
        </p:spPr>
        <p:txBody>
          <a:bodyPr>
            <a:normAutofit/>
          </a:bodyPr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49</a:t>
            </a:fld>
            <a:endParaRPr lang="en-US" altLang="zh-TW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8FC7EBF-395D-7FFC-DB6D-ACB5BC6E931E}"/>
              </a:ext>
            </a:extLst>
          </p:cNvPr>
          <p:cNvSpPr/>
          <p:nvPr/>
        </p:nvSpPr>
        <p:spPr>
          <a:xfrm>
            <a:off x="755576" y="5373216"/>
            <a:ext cx="2592288" cy="72008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D00C63D2-6E50-6A48-A6A6-466F4AC20FAF}"/>
              </a:ext>
            </a:extLst>
          </p:cNvPr>
          <p:cNvCxnSpPr/>
          <p:nvPr/>
        </p:nvCxnSpPr>
        <p:spPr>
          <a:xfrm>
            <a:off x="3347864" y="5687018"/>
            <a:ext cx="144016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E47B777-486A-2A3F-C596-AA08AE80947D}"/>
              </a:ext>
            </a:extLst>
          </p:cNvPr>
          <p:cNvSpPr txBox="1"/>
          <p:nvPr/>
        </p:nvSpPr>
        <p:spPr>
          <a:xfrm>
            <a:off x="4788024" y="5247933"/>
            <a:ext cx="2839239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使用測試帳號測試</a:t>
            </a:r>
            <a:endParaRPr lang="en-US" altLang="zh-TW" dirty="0"/>
          </a:p>
          <a:p>
            <a:r>
              <a:rPr lang="zh-TW" altLang="en-US" dirty="0"/>
              <a:t>明碼測試服務</a:t>
            </a:r>
            <a:r>
              <a:rPr lang="zh-TW" altLang="en-US" b="1" dirty="0">
                <a:solidFill>
                  <a:srgbClr val="FF0000"/>
                </a:solidFill>
              </a:rPr>
              <a:t>失敗</a:t>
            </a:r>
            <a:endParaRPr lang="en-US" altLang="zh-TW" b="1" dirty="0">
              <a:solidFill>
                <a:srgbClr val="FF0000"/>
              </a:solidFill>
            </a:endParaRPr>
          </a:p>
          <a:p>
            <a:r>
              <a:rPr lang="en-US" altLang="zh-TW" dirty="0" err="1"/>
              <a:t>EAP-802.1X</a:t>
            </a:r>
            <a:r>
              <a:rPr lang="zh-TW" altLang="en-US" dirty="0"/>
              <a:t>測試服務</a:t>
            </a:r>
            <a:r>
              <a:rPr lang="zh-TW" altLang="en-US" b="1" dirty="0">
                <a:solidFill>
                  <a:srgbClr val="FF0000"/>
                </a:solidFill>
              </a:rPr>
              <a:t>失敗</a:t>
            </a:r>
            <a:endParaRPr lang="en-US" altLang="zh-TW" b="1" dirty="0">
              <a:solidFill>
                <a:srgbClr val="FF0000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5A4F6DC-63F4-694D-F7C6-5AA242ED9EF6}"/>
              </a:ext>
            </a:extLst>
          </p:cNvPr>
          <p:cNvSpPr txBox="1"/>
          <p:nvPr/>
        </p:nvSpPr>
        <p:spPr>
          <a:xfrm>
            <a:off x="1464204" y="3463363"/>
            <a:ext cx="6020575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帳號或是密碼輸入錯誤請重新輸入</a:t>
            </a:r>
            <a:endParaRPr lang="zh-TW" altLang="en-US" sz="1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0B77B5E-DD84-4CC7-8228-C7DAC8C65F04}"/>
              </a:ext>
            </a:extLst>
          </p:cNvPr>
          <p:cNvSpPr txBox="1"/>
          <p:nvPr/>
        </p:nvSpPr>
        <p:spPr>
          <a:xfrm>
            <a:off x="-49860" y="841269"/>
            <a:ext cx="3541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EAP-802.1X</a:t>
            </a:r>
            <a:r>
              <a:rPr lang="zh-TW" altLang="en-US" sz="2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</a:t>
            </a:r>
            <a:r>
              <a:rPr lang="zh-TW" altLang="en-US" sz="20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endParaRPr lang="zh-TW" altLang="en-US" sz="20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275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oomin\Desktop\報告\未命名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57" y="1268760"/>
            <a:ext cx="8480574" cy="511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測試環境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214836"/>
            <a:ext cx="2133600" cy="365125"/>
          </a:xfrm>
        </p:spPr>
        <p:txBody>
          <a:bodyPr>
            <a:normAutofit/>
          </a:bodyPr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50</a:t>
            </a:fld>
            <a:endParaRPr lang="en-US" altLang="zh-TW"/>
          </a:p>
        </p:txBody>
      </p:sp>
      <p:sp>
        <p:nvSpPr>
          <p:cNvPr id="8" name="文字方塊 7"/>
          <p:cNvSpPr txBox="1"/>
          <p:nvPr/>
        </p:nvSpPr>
        <p:spPr>
          <a:xfrm>
            <a:off x="3563888" y="3102820"/>
            <a:ext cx="576064" cy="369332"/>
          </a:xfrm>
          <a:prstGeom prst="rect">
            <a:avLst/>
          </a:prstGeom>
          <a:noFill/>
          <a:ln w="38100">
            <a:solidFill>
              <a:srgbClr val="FE1ACD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0B77B5E-DD84-4CC7-8228-C7DAC8C65F04}"/>
              </a:ext>
            </a:extLst>
          </p:cNvPr>
          <p:cNvSpPr txBox="1"/>
          <p:nvPr/>
        </p:nvSpPr>
        <p:spPr>
          <a:xfrm>
            <a:off x="-49860" y="841269"/>
            <a:ext cx="3541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E1A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無線漫遊</a:t>
            </a:r>
            <a:r>
              <a:rPr lang="zh-TW" altLang="en-US" sz="2000" b="1" dirty="0">
                <a:solidFill>
                  <a:srgbClr val="FE1A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連通綠</a:t>
            </a:r>
          </a:p>
        </p:txBody>
      </p:sp>
    </p:spTree>
    <p:extLst>
      <p:ext uri="{BB962C8B-B14F-4D97-AF65-F5344CB8AC3E}">
        <p14:creationId xmlns:p14="http://schemas.microsoft.com/office/powerpoint/2010/main" val="147862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測試環境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22989" y="6065192"/>
            <a:ext cx="2133600" cy="365125"/>
          </a:xfrm>
        </p:spPr>
        <p:txBody>
          <a:bodyPr>
            <a:normAutofit/>
          </a:bodyPr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51</a:t>
            </a:fld>
            <a:endParaRPr lang="en-US" altLang="zh-TW"/>
          </a:p>
        </p:txBody>
      </p:sp>
      <p:pic>
        <p:nvPicPr>
          <p:cNvPr id="8194" name="Picture 2" descr="C:\Users\moomin\Desktop\報告\16385379174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37642"/>
            <a:ext cx="8229600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文字方塊 19"/>
          <p:cNvSpPr txBox="1"/>
          <p:nvPr/>
        </p:nvSpPr>
        <p:spPr>
          <a:xfrm>
            <a:off x="1129422" y="2849810"/>
            <a:ext cx="151216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/>
              <a:t>VPN</a:t>
            </a:r>
            <a:r>
              <a:rPr lang="zh-TW" altLang="en-US" b="1" dirty="0"/>
              <a:t>狀態</a:t>
            </a:r>
            <a:endParaRPr lang="en-US" altLang="zh-TW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rgbClr val="00B050"/>
                </a:solidFill>
              </a:rPr>
              <a:t>正常</a:t>
            </a:r>
            <a:endParaRPr lang="en-US" altLang="zh-TW" b="1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rgbClr val="FF0000"/>
                </a:solidFill>
              </a:rPr>
              <a:t>斷線</a:t>
            </a:r>
            <a:endParaRPr lang="en-US" altLang="zh-TW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rgbClr val="FFC000"/>
                </a:solidFill>
              </a:rPr>
              <a:t>不穩定</a:t>
            </a:r>
            <a:endParaRPr lang="en-US" altLang="zh-TW" b="1" dirty="0">
              <a:solidFill>
                <a:srgbClr val="FFC00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129421" y="4433986"/>
            <a:ext cx="151217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/>
              <a:t>Radius</a:t>
            </a:r>
            <a:r>
              <a:rPr lang="zh-TW" altLang="en-US" b="1" dirty="0"/>
              <a:t>狀態</a:t>
            </a:r>
            <a:endParaRPr lang="en-US" altLang="zh-TW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b="1" dirty="0">
                <a:solidFill>
                  <a:srgbClr val="00B050"/>
                </a:solidFill>
              </a:rPr>
              <a:t>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b="1" dirty="0">
                <a:solidFill>
                  <a:srgbClr val="FF0000"/>
                </a:solidFill>
              </a:rPr>
              <a:t>OFF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3061419" y="2849810"/>
            <a:ext cx="2604506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/>
              <a:t>連通率</a:t>
            </a:r>
            <a:endParaRPr lang="en-US" altLang="zh-TW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b="1" dirty="0"/>
              <a:t>依</a:t>
            </a:r>
            <a:r>
              <a:rPr lang="en-US" altLang="zh-TW" b="1" dirty="0"/>
              <a:t>6</a:t>
            </a:r>
            <a:r>
              <a:rPr lang="zh-TW" altLang="en-US" b="1" dirty="0"/>
              <a:t>小時連線成功次數之平均值百分比</a:t>
            </a:r>
            <a:r>
              <a:rPr lang="en-US" altLang="zh-TW" b="1" dirty="0"/>
              <a:t>(</a:t>
            </a:r>
            <a:r>
              <a:rPr lang="zh-TW" altLang="en-US" b="1" dirty="0"/>
              <a:t>每</a:t>
            </a:r>
            <a:r>
              <a:rPr lang="en-US" altLang="zh-TW" b="1" dirty="0"/>
              <a:t>15</a:t>
            </a:r>
            <a:r>
              <a:rPr lang="zh-TW" altLang="en-US" b="1" dirty="0"/>
              <a:t>分鐘測試</a:t>
            </a:r>
            <a:r>
              <a:rPr lang="en-US" altLang="zh-TW" b="1" dirty="0"/>
              <a:t>1</a:t>
            </a:r>
            <a:r>
              <a:rPr lang="zh-TW" altLang="en-US" b="1" dirty="0"/>
              <a:t>次</a:t>
            </a:r>
            <a:r>
              <a:rPr lang="en-US" altLang="zh-TW" b="1" dirty="0"/>
              <a:t>)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3040049" y="4433986"/>
            <a:ext cx="3994028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 err="1"/>
              <a:t>iDP</a:t>
            </a:r>
            <a:r>
              <a:rPr lang="zh-TW" altLang="en-US" b="1" dirty="0"/>
              <a:t>狀態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b="1" dirty="0">
                <a:solidFill>
                  <a:srgbClr val="00B050"/>
                </a:solidFill>
              </a:rPr>
              <a:t>ON</a:t>
            </a:r>
            <a:r>
              <a:rPr lang="zh-TW" altLang="en-US" b="1" dirty="0">
                <a:solidFill>
                  <a:srgbClr val="00B050"/>
                </a:solidFill>
              </a:rPr>
              <a:t>→貴單位測試帳號測試成功</a:t>
            </a:r>
            <a:endParaRPr lang="en-US" altLang="zh-TW" b="1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rgbClr val="FE1ACD"/>
                </a:solidFill>
              </a:rPr>
              <a:t>不確定→貴單位測試帳號測試失敗</a:t>
            </a:r>
            <a:endParaRPr lang="en-US" altLang="zh-TW" b="1" dirty="0">
              <a:solidFill>
                <a:srgbClr val="FE1ACD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rgbClr val="FFB800"/>
                </a:solidFill>
              </a:rPr>
              <a:t>未提供→未提供測試帳號測試</a:t>
            </a:r>
            <a:endParaRPr lang="en-US" altLang="zh-TW" b="1" dirty="0">
              <a:solidFill>
                <a:srgbClr val="FFB8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b="1" dirty="0">
                <a:solidFill>
                  <a:srgbClr val="FF0000"/>
                </a:solidFill>
              </a:rPr>
              <a:t>OFF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0B77B5E-DD84-4CC7-8228-C7DAC8C65F04}"/>
              </a:ext>
            </a:extLst>
          </p:cNvPr>
          <p:cNvSpPr txBox="1"/>
          <p:nvPr/>
        </p:nvSpPr>
        <p:spPr>
          <a:xfrm>
            <a:off x="-49860" y="841269"/>
            <a:ext cx="3541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E1A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無線漫遊</a:t>
            </a:r>
            <a:r>
              <a:rPr lang="zh-TW" altLang="en-US" sz="2000" b="1" dirty="0">
                <a:solidFill>
                  <a:srgbClr val="FE1A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連通綠</a:t>
            </a:r>
          </a:p>
        </p:txBody>
      </p:sp>
    </p:spTree>
    <p:extLst>
      <p:ext uri="{BB962C8B-B14F-4D97-AF65-F5344CB8AC3E}">
        <p14:creationId xmlns:p14="http://schemas.microsoft.com/office/powerpoint/2010/main" val="387254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75C31C-24AB-4036-AAAF-27E9C885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章節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0F874D-5373-4F9C-91B5-AF568F198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14881"/>
            <a:ext cx="8712968" cy="5706594"/>
          </a:xfrm>
        </p:spPr>
        <p:txBody>
          <a:bodyPr>
            <a:normAutofit fontScale="47500" lnSpcReduction="20000"/>
          </a:bodyPr>
          <a:lstStyle/>
          <a:p>
            <a:pPr lvl="1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漫遊中心</a:t>
            </a:r>
            <a:r>
              <a:rPr lang="zh-TW" altLang="en-US" sz="40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簡介</a:t>
            </a:r>
            <a:endParaRPr lang="en-US" altLang="zh-TW" sz="4000" b="1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建置說明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依照「第</a:t>
            </a:r>
            <a:r>
              <a:rPr lang="en-US" altLang="zh-TW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96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次技術小組會議」</a:t>
            </a: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名詞介紹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建置流程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無線控制器相關設定</a:t>
            </a:r>
            <a:r>
              <a:rPr lang="en-US" altLang="zh-TW" sz="4400" b="1" dirty="0" err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Step1</a:t>
            </a:r>
            <a:endParaRPr lang="en-US" altLang="zh-TW" sz="44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無線控制器需求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怎麼看是否有</a:t>
            </a: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帳號驗證相關設定</a:t>
            </a:r>
            <a:r>
              <a:rPr lang="en-US" altLang="zh-TW" sz="4400" b="1" dirty="0" err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Step2</a:t>
            </a:r>
            <a:endParaRPr lang="en-US" altLang="zh-TW" sz="4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rgbClr val="515F7B"/>
              </a:buClr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確定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Radius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架構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rgbClr val="515F7B"/>
              </a:buClr>
            </a:pP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EAP-802.1X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相關設定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rgbClr val="515F7B"/>
              </a:buClr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測試工具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rgbClr val="515F7B"/>
              </a:buClr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憑證設定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測試環境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無線漫遊測試指令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網站測試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>
                <a:solidFill>
                  <a:schemeClr val="accent2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漫遊相關問題</a:t>
            </a:r>
            <a:endParaRPr lang="en-US" altLang="zh-TW" sz="4000" b="1" dirty="0">
              <a:solidFill>
                <a:schemeClr val="accent2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教育部教育雲端帳號目前狀況說明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建置</a:t>
            </a:r>
            <a:r>
              <a:rPr lang="en-US" altLang="zh-TW" sz="3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eduroam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相關問題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怎樣才算建置完成</a:t>
            </a:r>
            <a:r>
              <a:rPr lang="en-US" altLang="zh-TW" sz="3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eduroam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lvl="1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桃園區網中心連線單位建置狀況</a:t>
            </a:r>
            <a:endParaRPr lang="en-US" altLang="zh-TW" sz="2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DE9FE21-5C5A-493E-AEB5-45976E5D4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52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586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5B742C-1F8E-42D3-B491-34BD2EDE0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漫遊相關問題</a:t>
            </a:r>
          </a:p>
        </p:txBody>
      </p:sp>
      <p:sp>
        <p:nvSpPr>
          <p:cNvPr id="10" name="內容版面配置區 4">
            <a:extLst>
              <a:ext uri="{FF2B5EF4-FFF2-40B4-BE49-F238E27FC236}">
                <a16:creationId xmlns:a16="http://schemas.microsoft.com/office/drawing/2014/main" id="{F322BB06-3AD5-46C1-9E06-8C65C7472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37" y="1043608"/>
            <a:ext cx="8256463" cy="5814392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>
              <a:lnSpc>
                <a:spcPts val="2000"/>
              </a:lnSpc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建置</a:t>
            </a:r>
            <a:r>
              <a:rPr lang="en-US" altLang="zh-TW" sz="2400" b="1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eduroam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相關問題</a:t>
            </a:r>
            <a:endPara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2400" kern="12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建置問題</a:t>
            </a:r>
            <a:endParaRPr lang="en-US" altLang="zh-TW" sz="2400" kern="12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lnSpc>
                <a:spcPts val="2000"/>
              </a:lnSpc>
              <a:spcBef>
                <a:spcPct val="0"/>
              </a:spcBef>
              <a:buNone/>
            </a:pP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SSID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名稱必須為</a:t>
            </a:r>
            <a:r>
              <a:rPr lang="en-US" altLang="zh-TW" sz="19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eduroam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均小寫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lvl="1" indent="0">
              <a:lnSpc>
                <a:spcPts val="2000"/>
              </a:lnSpc>
              <a:spcBef>
                <a:spcPct val="0"/>
              </a:spcBef>
              <a:buNone/>
            </a:pP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須走擴展認證協議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(EAP)</a:t>
            </a:r>
          </a:p>
          <a:p>
            <a:pPr lvl="1">
              <a:lnSpc>
                <a:spcPts val="2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常見有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PEAP-</a:t>
            </a:r>
            <a:r>
              <a:rPr lang="en-US" altLang="zh-TW" sz="19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MSCHAPv2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PEAP-</a:t>
            </a:r>
            <a:r>
              <a:rPr lang="en-US" altLang="zh-TW" sz="19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GTC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sz="19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-TTLS</a:t>
            </a:r>
          </a:p>
          <a:p>
            <a:pPr marL="0" indent="0">
              <a:lnSpc>
                <a:spcPts val="2000"/>
              </a:lnSpc>
              <a:spcBef>
                <a:spcPct val="0"/>
              </a:spcBef>
              <a:buNone/>
            </a:pPr>
            <a:endParaRPr lang="en-US" altLang="zh-TW" sz="2400" kern="12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TW" sz="2400" kern="12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Realm(Domain)</a:t>
            </a:r>
            <a:r>
              <a:rPr lang="zh-TW" altLang="en-US" sz="2400" kern="12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相關問題</a:t>
            </a:r>
          </a:p>
          <a:p>
            <a:pPr marL="457200" lvl="1" indent="0">
              <a:lnSpc>
                <a:spcPts val="2000"/>
              </a:lnSpc>
              <a:spcBef>
                <a:spcPct val="0"/>
              </a:spcBef>
              <a:buNone/>
            </a:pP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網域名稱一定要有</a:t>
            </a:r>
            <a:r>
              <a:rPr lang="en-US" altLang="zh-TW" sz="19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edu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gov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net</a:t>
            </a:r>
          </a:p>
          <a:p>
            <a:pPr marL="457200" lvl="1" indent="0">
              <a:lnSpc>
                <a:spcPts val="2000"/>
              </a:lnSpc>
              <a:spcBef>
                <a:spcPct val="0"/>
              </a:spcBef>
              <a:buNone/>
            </a:pP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Realm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必須有國碼</a:t>
            </a:r>
            <a:r>
              <a:rPr lang="en-US" altLang="zh-TW" sz="19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tw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lnSpc>
                <a:spcPts val="2000"/>
              </a:lnSpc>
              <a:spcBef>
                <a:spcPct val="0"/>
              </a:spcBef>
              <a:buNone/>
            </a:pP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Realm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不應使用短碼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lnSpc>
                <a:spcPts val="2000"/>
              </a:lnSpc>
              <a:spcBef>
                <a:spcPct val="0"/>
              </a:spcBef>
              <a:buNone/>
            </a:pPr>
            <a:endParaRPr lang="zh-TW" altLang="en-US" sz="190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2400" kern="12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認證帳號都須輸入完整帳號</a:t>
            </a:r>
            <a:r>
              <a:rPr lang="en-US" altLang="zh-TW" sz="2400" kern="12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kern="12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帶</a:t>
            </a:r>
            <a:r>
              <a:rPr lang="en-US" altLang="zh-TW" sz="2400" kern="12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Domain)</a:t>
            </a:r>
            <a:r>
              <a:rPr lang="zh-TW" altLang="en-US" sz="2400" kern="12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kern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kern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非常重要</a:t>
            </a:r>
            <a:r>
              <a:rPr lang="en-US" altLang="zh-TW" sz="2400" kern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!!)</a:t>
            </a:r>
          </a:p>
          <a:p>
            <a:pPr marL="457200" lvl="1" indent="0">
              <a:lnSpc>
                <a:spcPts val="2000"/>
              </a:lnSpc>
              <a:spcBef>
                <a:spcPct val="0"/>
              </a:spcBef>
              <a:buNone/>
            </a:pPr>
            <a:r>
              <a:rPr lang="en-US" altLang="zh-TW" sz="1900" kern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eduroam</a:t>
            </a:r>
            <a:r>
              <a:rPr lang="zh-TW" altLang="en-US" sz="19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屬於</a:t>
            </a:r>
            <a:r>
              <a:rPr lang="en-US" altLang="zh-TW" sz="19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EAP-802.1X</a:t>
            </a:r>
            <a:r>
              <a:rPr lang="zh-TW" altLang="en-US" sz="19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認證機制，載具會</a:t>
            </a:r>
            <a:r>
              <a:rPr lang="zh-TW" altLang="en-US" sz="1900" kern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記錄使用者的帳號、密碼和加密機制</a:t>
            </a:r>
            <a:r>
              <a:rPr lang="zh-TW" altLang="en-US" sz="19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並會自動偵測</a:t>
            </a:r>
            <a:r>
              <a:rPr lang="en-US" altLang="zh-TW" sz="19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SSID</a:t>
            </a:r>
            <a:r>
              <a:rPr lang="zh-TW" altLang="en-US" sz="19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名稱自動進行登入認證的動作。如果使用者在一開始認證的時候沒有打上</a:t>
            </a:r>
            <a:r>
              <a:rPr lang="en-US" altLang="zh-TW" sz="19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domain</a:t>
            </a:r>
            <a:r>
              <a:rPr lang="zh-TW" altLang="en-US" sz="19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會造成認證失敗，使用者排除問題會找連線單位、漫遊中心、認證單位，反而增加網管人員的處理時間</a:t>
            </a:r>
            <a:r>
              <a:rPr lang="zh-TW" altLang="en-US" sz="19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2400" kern="12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教育問題</a:t>
            </a:r>
          </a:p>
          <a:p>
            <a:pPr marL="457200" lvl="1" indent="0">
              <a:lnSpc>
                <a:spcPts val="2000"/>
              </a:lnSpc>
              <a:spcBef>
                <a:spcPct val="0"/>
              </a:spcBef>
              <a:buNone/>
            </a:pPr>
            <a:r>
              <a:rPr lang="zh-TW" altLang="en-US" sz="19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</a:t>
            </a:r>
            <a:r>
              <a:rPr lang="en-US" altLang="zh-TW" sz="1900" kern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eduroam</a:t>
            </a:r>
            <a:r>
              <a:rPr lang="zh-TW" altLang="en-US" sz="19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連線單位的架構均不相同，驗證的方式也不一樣，建議個連線單位辨理教育訓練、或是建置手冊減少網管人員負擔</a:t>
            </a:r>
            <a:endParaRPr lang="en-US" altLang="zh-TW" sz="26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>
              <a:lnSpc>
                <a:spcPts val="2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2400" kern="12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2400" kern="12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頻寬問題</a:t>
            </a:r>
            <a:endParaRPr lang="en-US" altLang="zh-TW" sz="1800" kern="12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91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zh-TW" altLang="en-US" dirty="0"/>
              <a:t>漫遊相關問題</a:t>
            </a:r>
            <a:endParaRPr lang="zh-TW" altLang="en-US" b="1" dirty="0">
              <a:solidFill>
                <a:schemeClr val="tx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54</a:t>
            </a:fld>
            <a:endParaRPr lang="en-US" altLang="zh-TW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07504" y="971601"/>
            <a:ext cx="8705726" cy="202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/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教育部教育雲端帳號目前狀況說明</a:t>
            </a:r>
            <a:endParaRPr lang="en-US" altLang="zh-TW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目前教育部對於教育雲雲端帳號認證說明</a:t>
            </a:r>
            <a:endParaRPr lang="en-US" altLang="zh-TW" sz="24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/>
              <a:t>	</a:t>
            </a:r>
            <a:r>
              <a:rPr lang="zh-TW" altLang="en-US" dirty="0"/>
              <a:t>全國國中小、高中職老師帳號預設都是</a:t>
            </a:r>
            <a:r>
              <a:rPr lang="zh-TW" altLang="en-US" b="1" dirty="0">
                <a:solidFill>
                  <a:srgbClr val="00B050"/>
                </a:solidFill>
              </a:rPr>
              <a:t>開啟</a:t>
            </a:r>
            <a:endParaRPr lang="en-US" altLang="zh-TW" b="1" dirty="0">
              <a:solidFill>
                <a:srgbClr val="00B050"/>
              </a:solidFill>
            </a:endParaRPr>
          </a:p>
          <a:p>
            <a:r>
              <a:rPr lang="en-US" altLang="zh-TW" dirty="0"/>
              <a:t>	</a:t>
            </a:r>
            <a:r>
              <a:rPr lang="zh-TW" altLang="en-US" dirty="0"/>
              <a:t>全國高中職學生帳號預設都是</a:t>
            </a:r>
            <a:r>
              <a:rPr lang="zh-TW" altLang="en-US" b="1" dirty="0">
                <a:solidFill>
                  <a:srgbClr val="00B050"/>
                </a:solidFill>
              </a:rPr>
              <a:t>開啟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/>
              <a:t>	</a:t>
            </a:r>
            <a:r>
              <a:rPr lang="zh-TW" altLang="en-US" dirty="0"/>
              <a:t>全國國中小學生帳號預設都是</a:t>
            </a:r>
            <a:r>
              <a:rPr lang="zh-TW" altLang="en-US" b="1" dirty="0">
                <a:solidFill>
                  <a:srgbClr val="FF0000"/>
                </a:solidFill>
              </a:rPr>
              <a:t>關閉</a:t>
            </a:r>
            <a:endParaRPr lang="en-US" altLang="zh-TW" b="1" dirty="0">
              <a:solidFill>
                <a:srgbClr val="FF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目前縣市網路中心對於教育雲雲端帳號認證狀況</a:t>
            </a:r>
            <a:endParaRPr lang="en-US" altLang="zh-TW" sz="24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zh-TW" sz="1600" dirty="0"/>
              <a:t>	</a:t>
            </a:r>
          </a:p>
          <a:p>
            <a:r>
              <a:rPr lang="en-US" altLang="zh-TW" dirty="0"/>
              <a:t>	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/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3DC33B25-BFB5-BD36-5663-387570BD3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326238"/>
              </p:ext>
            </p:extLst>
          </p:nvPr>
        </p:nvGraphicFramePr>
        <p:xfrm>
          <a:off x="456043" y="3068960"/>
          <a:ext cx="8229601" cy="3391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7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02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37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9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042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dirty="0"/>
                        <a:t>單位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dirty="0">
                          <a:solidFill>
                            <a:schemeClr val="bg1"/>
                          </a:solidFill>
                        </a:rPr>
                        <a:t>介接教育雲端帳號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dirty="0"/>
                        <a:t>單位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dirty="0">
                          <a:solidFill>
                            <a:schemeClr val="bg1"/>
                          </a:solidFill>
                        </a:rPr>
                        <a:t>介接教育雲端帳號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dirty="0"/>
                        <a:t>單位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dirty="0">
                          <a:solidFill>
                            <a:schemeClr val="bg1"/>
                          </a:solidFill>
                        </a:rPr>
                        <a:t>介接教育雲端帳號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016"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1100" dirty="0">
                          <a:effectLst/>
                        </a:rPr>
                        <a:t>基隆市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zh-TW" alt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1100" dirty="0">
                          <a:effectLst/>
                        </a:rPr>
                        <a:t>臺中市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TW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1100" dirty="0">
                          <a:effectLst/>
                        </a:rPr>
                        <a:t>高雄市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zh-TW" alt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1100" dirty="0">
                          <a:effectLst/>
                        </a:rPr>
                        <a:t>臺北市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TW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1100" dirty="0">
                          <a:effectLst/>
                        </a:rPr>
                        <a:t>彰化縣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zh-TW" alt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1100" dirty="0">
                          <a:effectLst/>
                        </a:rPr>
                        <a:t>屏東縣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TW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1100">
                          <a:effectLst/>
                        </a:rPr>
                        <a:t>新北市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TW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1100" dirty="0">
                          <a:effectLst/>
                        </a:rPr>
                        <a:t>南投縣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zh-TW" alt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1100" dirty="0">
                          <a:effectLst/>
                        </a:rPr>
                        <a:t>宜蘭縣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TW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1100">
                          <a:effectLst/>
                        </a:rPr>
                        <a:t>桃園市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TW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1100" dirty="0">
                          <a:effectLst/>
                        </a:rPr>
                        <a:t>雲林縣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TW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1100" dirty="0">
                          <a:effectLst/>
                        </a:rPr>
                        <a:t>花蓮縣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TW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1100">
                          <a:effectLst/>
                        </a:rPr>
                        <a:t>新竹市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TW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1100" dirty="0">
                          <a:effectLst/>
                        </a:rPr>
                        <a:t>嘉義縣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TW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1100" dirty="0">
                          <a:effectLst/>
                        </a:rPr>
                        <a:t>臺東縣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zh-TW" alt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1100">
                          <a:effectLst/>
                        </a:rPr>
                        <a:t>新竹縣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TW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1100" dirty="0">
                          <a:effectLst/>
                        </a:rPr>
                        <a:t>嘉義市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TW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1100">
                          <a:effectLst/>
                        </a:rPr>
                        <a:t>澎湖縣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TW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1100" dirty="0">
                          <a:effectLst/>
                        </a:rPr>
                        <a:t>苗栗縣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TW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1100" dirty="0">
                          <a:effectLst/>
                        </a:rPr>
                        <a:t>臺南市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TW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1100" dirty="0">
                          <a:effectLst/>
                        </a:rPr>
                        <a:t>金門縣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TW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endParaRPr lang="zh-TW" altLang="en-US" sz="1100" dirty="0">
                        <a:effectLst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zh-TW" altLang="en-US" sz="1100" dirty="0">
                        <a:effectLst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11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連江縣</a:t>
                      </a:r>
                      <a:endParaRPr lang="zh-TW" altLang="en-US" sz="1100" dirty="0">
                        <a:effectLst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TW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168E71F1-8E74-8FCA-4EA2-120AF438D282}"/>
              </a:ext>
            </a:extLst>
          </p:cNvPr>
          <p:cNvSpPr txBox="1"/>
          <p:nvPr/>
        </p:nvSpPr>
        <p:spPr>
          <a:xfrm>
            <a:off x="971600" y="6137111"/>
            <a:ext cx="439248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00B050"/>
                </a:solidFill>
              </a:rPr>
              <a:t>Y</a:t>
            </a:r>
            <a:r>
              <a:rPr lang="zh-TW" altLang="en-US" dirty="0"/>
              <a:t>符合上述條件均可使用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b="1" dirty="0">
                <a:solidFill>
                  <a:srgbClr val="FF0000"/>
                </a:solidFill>
              </a:rPr>
              <a:t>N</a:t>
            </a:r>
            <a:r>
              <a:rPr lang="zh-TW" altLang="en-US" dirty="0"/>
              <a:t>所有教育雲雲端帳號</a:t>
            </a:r>
            <a:r>
              <a:rPr lang="en-US" altLang="zh-TW" dirty="0"/>
              <a:t>(</a:t>
            </a:r>
            <a:r>
              <a:rPr lang="zh-TW" altLang="en-US" dirty="0"/>
              <a:t>含老師</a:t>
            </a:r>
            <a:r>
              <a:rPr lang="en-US" altLang="zh-TW" dirty="0"/>
              <a:t>)</a:t>
            </a:r>
            <a:r>
              <a:rPr lang="zh-TW" altLang="en-US" dirty="0"/>
              <a:t>均不能使用</a:t>
            </a:r>
          </a:p>
        </p:txBody>
      </p:sp>
    </p:spTree>
    <p:extLst>
      <p:ext uri="{BB962C8B-B14F-4D97-AF65-F5344CB8AC3E}">
        <p14:creationId xmlns:p14="http://schemas.microsoft.com/office/powerpoint/2010/main" val="235025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5B742C-1F8E-42D3-B491-34BD2EDE0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漫遊相關問題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CA22A2A-3E0C-4DCE-A7EF-9B620979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55</a:t>
            </a:fld>
            <a:endParaRPr lang="en-US" altLang="zh-TW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C4BA26F-7598-4313-8FE9-557D226E8D71}"/>
              </a:ext>
            </a:extLst>
          </p:cNvPr>
          <p:cNvSpPr txBox="1"/>
          <p:nvPr/>
        </p:nvSpPr>
        <p:spPr>
          <a:xfrm>
            <a:off x="107504" y="1421137"/>
            <a:ext cx="9036496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怎樣才算</a:t>
            </a: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建置</a:t>
            </a:r>
            <a:r>
              <a:rPr lang="en-US" altLang="zh-TW" sz="4400" b="1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eduroam</a:t>
            </a: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r>
              <a:rPr lang="en-US" altLang="zh-TW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sz="4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1DCD376-7D88-4470-8DD7-A53B444E1C52}"/>
              </a:ext>
            </a:extLst>
          </p:cNvPr>
          <p:cNvSpPr txBox="1"/>
          <p:nvPr/>
        </p:nvSpPr>
        <p:spPr>
          <a:xfrm>
            <a:off x="539552" y="2442973"/>
            <a:ext cx="8352928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1" algn="ctr"/>
            <a:r>
              <a:rPr lang="zh-TW" altLang="en-US" sz="4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與漫遊中心</a:t>
            </a:r>
            <a:r>
              <a:rPr lang="zh-TW" alt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提出</a:t>
            </a:r>
            <a:r>
              <a:rPr lang="zh-TW" altLang="en-US" sz="4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升級</a:t>
            </a:r>
            <a:r>
              <a:rPr lang="en-US" altLang="zh-TW" sz="4400" b="1" dirty="0" err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eduroam</a:t>
            </a:r>
            <a:endParaRPr lang="en-US" altLang="zh-TW" sz="44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1970182-9D71-4A12-82AC-5445B19DBC34}"/>
              </a:ext>
            </a:extLst>
          </p:cNvPr>
          <p:cNvSpPr txBox="1"/>
          <p:nvPr/>
        </p:nvSpPr>
        <p:spPr>
          <a:xfrm>
            <a:off x="395536" y="3480508"/>
            <a:ext cx="8208912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zh-TW" altLang="en-US" sz="44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與漫遊中心完成</a:t>
            </a:r>
            <a:r>
              <a:rPr lang="zh-TW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雙向</a:t>
            </a:r>
            <a:r>
              <a:rPr lang="zh-TW" alt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驗證測試  </a:t>
            </a:r>
            <a:endParaRPr lang="en-US" altLang="zh-TW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1BA6B87-A439-457D-9125-0CA4BD6CB2DC}"/>
              </a:ext>
            </a:extLst>
          </p:cNvPr>
          <p:cNvSpPr txBox="1"/>
          <p:nvPr/>
        </p:nvSpPr>
        <p:spPr>
          <a:xfrm>
            <a:off x="1646066" y="4502344"/>
            <a:ext cx="6022278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zh-TW" altLang="en-US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提交連線</a:t>
            </a:r>
            <a:r>
              <a:rPr lang="zh-TW" alt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en-US" altLang="zh-TW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LOGO</a:t>
            </a:r>
            <a:r>
              <a:rPr lang="zh-TW" alt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endParaRPr lang="en-US" altLang="zh-TW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9C828D4-120F-467B-9B36-8A4703AF9F7C}"/>
              </a:ext>
            </a:extLst>
          </p:cNvPr>
          <p:cNvSpPr txBox="1"/>
          <p:nvPr/>
        </p:nvSpPr>
        <p:spPr>
          <a:xfrm>
            <a:off x="1128812" y="5539879"/>
            <a:ext cx="7115596" cy="7694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zh-TW" altLang="en-US" sz="4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查看漫遊中心中英文網站</a:t>
            </a:r>
            <a:endParaRPr lang="en-US" altLang="zh-TW" sz="44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DDE7778-C882-4C77-99C9-D3DAD74DCF48}"/>
              </a:ext>
            </a:extLst>
          </p:cNvPr>
          <p:cNvSpPr txBox="1"/>
          <p:nvPr/>
        </p:nvSpPr>
        <p:spPr>
          <a:xfrm>
            <a:off x="0" y="876076"/>
            <a:ext cx="396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怎樣才算建置完成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eduroam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4970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F6F606-BF7C-46B4-8787-FF756FCEC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附錄</a:t>
            </a:r>
            <a:r>
              <a:rPr lang="en-US" altLang="zh-TW" dirty="0"/>
              <a:t>-</a:t>
            </a:r>
            <a:r>
              <a:rPr lang="zh-TW" altLang="en-US" dirty="0"/>
              <a:t>大專院校名單</a:t>
            </a: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F50685D3-4FD9-4C5F-82F3-7961B8A489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862464"/>
              </p:ext>
            </p:extLst>
          </p:nvPr>
        </p:nvGraphicFramePr>
        <p:xfrm>
          <a:off x="457200" y="1268760"/>
          <a:ext cx="8229600" cy="2851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4764">
                  <a:extLst>
                    <a:ext uri="{9D8B030D-6E8A-4147-A177-3AD203B41FA5}">
                      <a16:colId xmlns:a16="http://schemas.microsoft.com/office/drawing/2014/main" val="879316955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209023942"/>
                    </a:ext>
                  </a:extLst>
                </a:gridCol>
                <a:gridCol w="2232548">
                  <a:extLst>
                    <a:ext uri="{9D8B030D-6E8A-4147-A177-3AD203B41FA5}">
                      <a16:colId xmlns:a16="http://schemas.microsoft.com/office/drawing/2014/main" val="2600616174"/>
                    </a:ext>
                  </a:extLst>
                </a:gridCol>
              </a:tblGrid>
              <a:tr h="214988">
                <a:tc>
                  <a:txBody>
                    <a:bodyPr/>
                    <a:lstStyle/>
                    <a:p>
                      <a:r>
                        <a:rPr lang="zh-TW" altLang="en-US" sz="1100" dirty="0"/>
                        <a:t>單位名稱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/>
                        <a:t>ＴＡＮｅｔＲｏａｍｉｎｇ</a:t>
                      </a:r>
                      <a:endParaRPr lang="zh-TW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000"/>
                        <a:t>　ｅｄｕｒｏａｍ</a:t>
                      </a:r>
                      <a:endParaRPr lang="zh-TW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794801"/>
                  </a:ext>
                </a:extLst>
              </a:tr>
              <a:tr h="259251"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1200" dirty="0">
                          <a:effectLst/>
                        </a:rPr>
                        <a:t>中華大學</a:t>
                      </a:r>
                      <a:endParaRPr lang="en-US" altLang="zh-TW" sz="12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1000" dirty="0">
                          <a:effectLst/>
                        </a:rPr>
                        <a:t>Ｖ</a:t>
                      </a:r>
                      <a:endParaRPr lang="en-US" altLang="zh-TW" sz="10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045675"/>
                  </a:ext>
                </a:extLst>
              </a:tr>
              <a:tr h="259251"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1200" dirty="0">
                          <a:effectLst/>
                        </a:rPr>
                        <a:t>玄奘大學</a:t>
                      </a:r>
                      <a:endParaRPr lang="en-US" altLang="zh-TW" sz="12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>
                          <a:effectLst/>
                        </a:rPr>
                        <a:t>Ｖ</a:t>
                      </a:r>
                      <a:endParaRPr lang="en-US" altLang="zh-TW" sz="10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744794"/>
                  </a:ext>
                </a:extLst>
              </a:tr>
              <a:tr h="259251"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1200" dirty="0">
                          <a:effectLst/>
                        </a:rPr>
                        <a:t>仁德醫護管理專科學校</a:t>
                      </a:r>
                      <a:endParaRPr lang="en-US" altLang="zh-TW" sz="12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>
                          <a:effectLst/>
                        </a:rPr>
                        <a:t>Ｖ</a:t>
                      </a:r>
                      <a:endParaRPr lang="en-US" altLang="zh-TW" sz="10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672399"/>
                  </a:ext>
                </a:extLst>
              </a:tr>
              <a:tr h="259251"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1200" dirty="0">
                          <a:effectLst/>
                        </a:rPr>
                        <a:t>明新科技大學</a:t>
                      </a:r>
                      <a:endParaRPr lang="en-US" altLang="zh-TW" sz="12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>
                          <a:effectLst/>
                        </a:rPr>
                        <a:t>Ｖ</a:t>
                      </a:r>
                      <a:endParaRPr lang="en-US" altLang="zh-TW" sz="10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dirty="0"/>
                        <a:t>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421525"/>
                  </a:ext>
                </a:extLst>
              </a:tr>
              <a:tr h="259251"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1200" dirty="0">
                          <a:effectLst/>
                        </a:rPr>
                        <a:t>國立陽明交通大學</a:t>
                      </a:r>
                      <a:endParaRPr lang="en-US" altLang="zh-TW" sz="12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1000" dirty="0">
                          <a:effectLst/>
                        </a:rPr>
                        <a:t>Ｖ</a:t>
                      </a:r>
                      <a:endParaRPr lang="en-US" altLang="zh-TW" sz="10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dirty="0"/>
                        <a:t>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153099"/>
                  </a:ext>
                </a:extLst>
              </a:tr>
              <a:tr h="259251"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1200" dirty="0">
                          <a:effectLst/>
                        </a:rPr>
                        <a:t>國立清華大學</a:t>
                      </a:r>
                      <a:endParaRPr lang="en-US" altLang="zh-TW" sz="12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>
                          <a:effectLst/>
                        </a:rPr>
                        <a:t>Ｖ</a:t>
                      </a:r>
                      <a:endParaRPr lang="en-US" altLang="zh-TW" sz="10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dirty="0"/>
                        <a:t>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695133"/>
                  </a:ext>
                </a:extLst>
              </a:tr>
              <a:tr h="259251"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1200" dirty="0">
                          <a:effectLst/>
                        </a:rPr>
                        <a:t>國立聯合大學</a:t>
                      </a:r>
                      <a:endParaRPr lang="en-US" altLang="zh-TW" sz="12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>
                          <a:effectLst/>
                        </a:rPr>
                        <a:t>Ｖ</a:t>
                      </a:r>
                      <a:endParaRPr lang="en-US" altLang="zh-TW" sz="10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dirty="0"/>
                        <a:t>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49144"/>
                  </a:ext>
                </a:extLst>
              </a:tr>
              <a:tr h="259251"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1200" dirty="0">
                          <a:effectLst/>
                        </a:rPr>
                        <a:t>敏實科技大學</a:t>
                      </a:r>
                      <a:endParaRPr lang="en-US" altLang="zh-TW" sz="12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>
                          <a:effectLst/>
                        </a:rPr>
                        <a:t>Ｖ</a:t>
                      </a:r>
                      <a:endParaRPr lang="en-US" altLang="zh-TW" sz="10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dirty="0"/>
                        <a:t>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820192"/>
                  </a:ext>
                </a:extLst>
              </a:tr>
              <a:tr h="259251"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1200" dirty="0">
                          <a:effectLst/>
                        </a:rPr>
                        <a:t>育達科技大學</a:t>
                      </a:r>
                      <a:endParaRPr lang="en-US" altLang="zh-TW" sz="12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1000" dirty="0">
                          <a:effectLst/>
                        </a:rPr>
                        <a:t>Ｖ</a:t>
                      </a:r>
                      <a:endParaRPr lang="en-US" altLang="zh-TW" sz="10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/>
                        <a:t>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239597"/>
                  </a:ext>
                </a:extLst>
              </a:tr>
              <a:tr h="2592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>
                          <a:effectLst/>
                        </a:rPr>
                        <a:t>元培醫事科技大學</a:t>
                      </a:r>
                      <a:endParaRPr lang="en-US" altLang="zh-TW" sz="12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>
                          <a:effectLst/>
                        </a:rPr>
                        <a:t>Ｖ</a:t>
                      </a:r>
                      <a:endParaRPr lang="en-US" altLang="zh-TW" sz="10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dirty="0"/>
                        <a:t>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355131"/>
                  </a:ext>
                </a:extLst>
              </a:tr>
            </a:tbl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6C54B01-D146-426B-9E80-127030DDC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56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16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F6F606-BF7C-46B4-8787-FF756FCEC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附錄</a:t>
            </a:r>
            <a:r>
              <a:rPr lang="en-US" altLang="zh-TW" dirty="0"/>
              <a:t>-</a:t>
            </a:r>
            <a:r>
              <a:rPr lang="zh-TW" altLang="en-US" dirty="0"/>
              <a:t>高中職名單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6C54B01-D146-426B-9E80-127030DDC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57</a:t>
            </a:fld>
            <a:endParaRPr lang="en-US" altLang="zh-TW"/>
          </a:p>
        </p:txBody>
      </p:sp>
      <p:graphicFrame>
        <p:nvGraphicFramePr>
          <p:cNvPr id="7" name="表格 5">
            <a:extLst>
              <a:ext uri="{FF2B5EF4-FFF2-40B4-BE49-F238E27FC236}">
                <a16:creationId xmlns:a16="http://schemas.microsoft.com/office/drawing/2014/main" id="{553FC7ED-0048-4F00-9B59-7E85915B4F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750165"/>
              </p:ext>
            </p:extLst>
          </p:nvPr>
        </p:nvGraphicFramePr>
        <p:xfrm>
          <a:off x="447156" y="1026160"/>
          <a:ext cx="8229600" cy="4407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4764">
                  <a:extLst>
                    <a:ext uri="{9D8B030D-6E8A-4147-A177-3AD203B41FA5}">
                      <a16:colId xmlns:a16="http://schemas.microsoft.com/office/drawing/2014/main" val="879316955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209023942"/>
                    </a:ext>
                  </a:extLst>
                </a:gridCol>
                <a:gridCol w="2232548">
                  <a:extLst>
                    <a:ext uri="{9D8B030D-6E8A-4147-A177-3AD203B41FA5}">
                      <a16:colId xmlns:a16="http://schemas.microsoft.com/office/drawing/2014/main" val="2600616174"/>
                    </a:ext>
                  </a:extLst>
                </a:gridCol>
              </a:tblGrid>
              <a:tr h="214988">
                <a:tc>
                  <a:txBody>
                    <a:bodyPr/>
                    <a:lstStyle/>
                    <a:p>
                      <a:r>
                        <a:rPr lang="zh-TW" altLang="en-US" sz="1100" dirty="0"/>
                        <a:t>單位名稱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dirty="0"/>
                        <a:t>ＴＡＮｅｔＲｏａｍｉｎｇ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dirty="0"/>
                        <a:t>　ｅｄｕｒｏａｍ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794801"/>
                  </a:ext>
                </a:extLst>
              </a:tr>
              <a:tr h="259251"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1200" dirty="0">
                          <a:effectLst/>
                        </a:rPr>
                        <a:t>國立竹東高級中學</a:t>
                      </a:r>
                      <a:endParaRPr lang="en-US" altLang="zh-TW" sz="12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1000" dirty="0">
                          <a:effectLst/>
                        </a:rPr>
                        <a:t>Ｖ</a:t>
                      </a:r>
                      <a:endParaRPr lang="en-US" altLang="zh-TW" sz="10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altLang="zh-TW" sz="10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971045675"/>
                  </a:ext>
                </a:extLst>
              </a:tr>
              <a:tr h="259251"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1200" dirty="0">
                          <a:effectLst/>
                        </a:rPr>
                        <a:t>義民高級中學</a:t>
                      </a:r>
                      <a:r>
                        <a:rPr lang="en-US" altLang="zh-TW" sz="1200" dirty="0">
                          <a:effectLst/>
                        </a:rPr>
                        <a:t>(</a:t>
                      </a:r>
                      <a:r>
                        <a:rPr lang="zh-TW" altLang="en-US" sz="1200" dirty="0">
                          <a:effectLst/>
                        </a:rPr>
                        <a:t>完全中學</a:t>
                      </a:r>
                      <a:r>
                        <a:rPr lang="en-US" altLang="zh-TW" sz="1200" dirty="0">
                          <a:effectLst/>
                        </a:rPr>
                        <a:t>)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>
                          <a:effectLst/>
                        </a:rPr>
                        <a:t>Ｖ</a:t>
                      </a:r>
                      <a:endParaRPr lang="en-US" altLang="zh-TW" sz="10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1000" dirty="0">
                          <a:effectLst/>
                        </a:rPr>
                        <a:t>Ｖ</a:t>
                      </a:r>
                      <a:endParaRPr lang="en-US" altLang="zh-TW" sz="10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864744794"/>
                  </a:ext>
                </a:extLst>
              </a:tr>
              <a:tr h="259251"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1200" dirty="0">
                          <a:effectLst/>
                        </a:rPr>
                        <a:t>國立新竹高級商業職業學校</a:t>
                      </a:r>
                      <a:endParaRPr lang="en-US" altLang="zh-TW" sz="12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>
                          <a:effectLst/>
                        </a:rPr>
                        <a:t>Ｖ</a:t>
                      </a:r>
                      <a:endParaRPr lang="en-US" altLang="zh-TW" sz="10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1000" dirty="0">
                          <a:effectLst/>
                        </a:rPr>
                        <a:t>Ｖ</a:t>
                      </a:r>
                      <a:endParaRPr lang="en-US" altLang="zh-TW" sz="10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4250672399"/>
                  </a:ext>
                </a:extLst>
              </a:tr>
              <a:tr h="259251"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1200" dirty="0">
                          <a:effectLst/>
                        </a:rPr>
                        <a:t>國立新竹高級中學</a:t>
                      </a:r>
                      <a:endParaRPr lang="en-US" altLang="zh-TW" sz="12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>
                          <a:effectLst/>
                        </a:rPr>
                        <a:t>Ｖ</a:t>
                      </a:r>
                      <a:endParaRPr lang="en-US" altLang="zh-TW" sz="10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1000" dirty="0">
                          <a:effectLst/>
                        </a:rPr>
                        <a:t>Ｖ</a:t>
                      </a:r>
                      <a:endParaRPr lang="en-US" altLang="zh-TW" sz="10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722421525"/>
                  </a:ext>
                </a:extLst>
              </a:tr>
              <a:tr h="259251"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1200" dirty="0">
                          <a:effectLst/>
                        </a:rPr>
                        <a:t>國立新竹高級工業職業學校</a:t>
                      </a:r>
                      <a:endParaRPr lang="en-US" altLang="zh-TW" sz="12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1000" dirty="0">
                          <a:effectLst/>
                        </a:rPr>
                        <a:t>Ｖ</a:t>
                      </a:r>
                      <a:endParaRPr lang="en-US" altLang="zh-TW" sz="10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altLang="zh-TW" sz="10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454153099"/>
                  </a:ext>
                </a:extLst>
              </a:tr>
              <a:tr h="259251"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1200" dirty="0">
                          <a:effectLst/>
                        </a:rPr>
                        <a:t>新竹市光復高級中學</a:t>
                      </a:r>
                      <a:r>
                        <a:rPr lang="en-US" altLang="zh-TW" sz="1200" dirty="0">
                          <a:effectLst/>
                        </a:rPr>
                        <a:t>(</a:t>
                      </a:r>
                      <a:r>
                        <a:rPr lang="zh-TW" altLang="en-US" sz="1200" dirty="0">
                          <a:effectLst/>
                        </a:rPr>
                        <a:t>完全中學</a:t>
                      </a:r>
                      <a:r>
                        <a:rPr lang="en-US" altLang="zh-TW" sz="1200" dirty="0">
                          <a:effectLst/>
                        </a:rPr>
                        <a:t>)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>
                          <a:effectLst/>
                        </a:rPr>
                        <a:t>Ｖ</a:t>
                      </a:r>
                      <a:endParaRPr lang="en-US" altLang="zh-TW" sz="10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1000" dirty="0">
                          <a:effectLst/>
                        </a:rPr>
                        <a:t>Ｖ</a:t>
                      </a:r>
                      <a:endParaRPr lang="en-US" altLang="zh-TW" sz="10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154695133"/>
                  </a:ext>
                </a:extLst>
              </a:tr>
              <a:tr h="259251"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1200" dirty="0">
                          <a:effectLst/>
                        </a:rPr>
                        <a:t>國立新竹科學園區實驗高級中等學校</a:t>
                      </a:r>
                      <a:endParaRPr lang="en-US" altLang="zh-TW" sz="12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>
                          <a:effectLst/>
                        </a:rPr>
                        <a:t>Ｖ</a:t>
                      </a:r>
                      <a:endParaRPr lang="en-US" altLang="zh-TW" sz="10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1000" dirty="0">
                          <a:effectLst/>
                        </a:rPr>
                        <a:t>Ｖ</a:t>
                      </a:r>
                      <a:endParaRPr lang="en-US" altLang="zh-TW" sz="10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64249144"/>
                  </a:ext>
                </a:extLst>
              </a:tr>
              <a:tr h="259251"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1200" dirty="0">
                          <a:effectLst/>
                        </a:rPr>
                        <a:t>新竹市曙光女子高級中學</a:t>
                      </a:r>
                      <a:r>
                        <a:rPr lang="en-US" altLang="zh-TW" sz="1200" dirty="0">
                          <a:effectLst/>
                        </a:rPr>
                        <a:t>(</a:t>
                      </a:r>
                      <a:r>
                        <a:rPr lang="zh-TW" altLang="en-US" sz="1200" dirty="0">
                          <a:effectLst/>
                        </a:rPr>
                        <a:t>完全中學</a:t>
                      </a:r>
                      <a:r>
                        <a:rPr lang="en-US" altLang="zh-TW" sz="1200" dirty="0">
                          <a:effectLst/>
                        </a:rPr>
                        <a:t>)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>
                          <a:effectLst/>
                        </a:rPr>
                        <a:t>Ｖ</a:t>
                      </a:r>
                      <a:endParaRPr lang="en-US" altLang="zh-TW" sz="10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1000" dirty="0">
                          <a:effectLst/>
                        </a:rPr>
                        <a:t>Ｖ</a:t>
                      </a:r>
                      <a:endParaRPr lang="en-US" altLang="zh-TW" sz="10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368820192"/>
                  </a:ext>
                </a:extLst>
              </a:tr>
              <a:tr h="259251"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1200" dirty="0">
                          <a:effectLst/>
                        </a:rPr>
                        <a:t>新竹市磐石高級中學</a:t>
                      </a:r>
                      <a:r>
                        <a:rPr lang="en-US" altLang="zh-TW" sz="1200" dirty="0">
                          <a:effectLst/>
                        </a:rPr>
                        <a:t>(</a:t>
                      </a:r>
                      <a:r>
                        <a:rPr lang="zh-TW" altLang="en-US" sz="1200" dirty="0">
                          <a:effectLst/>
                        </a:rPr>
                        <a:t>完全中學</a:t>
                      </a:r>
                      <a:r>
                        <a:rPr lang="en-US" altLang="zh-TW" sz="1200" dirty="0">
                          <a:effectLst/>
                        </a:rPr>
                        <a:t>)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1000" dirty="0">
                          <a:effectLst/>
                        </a:rPr>
                        <a:t>Ｖ</a:t>
                      </a:r>
                      <a:endParaRPr lang="en-US" altLang="zh-TW" sz="10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1000" dirty="0">
                          <a:effectLst/>
                        </a:rPr>
                        <a:t>Ｖ</a:t>
                      </a:r>
                      <a:endParaRPr lang="en-US" altLang="zh-TW" sz="10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882239597"/>
                  </a:ext>
                </a:extLst>
              </a:tr>
              <a:tr h="259251"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1200" dirty="0">
                          <a:effectLst/>
                        </a:rPr>
                        <a:t>新竹市世界高級中學</a:t>
                      </a:r>
                      <a:endParaRPr lang="en-US" altLang="zh-TW" sz="12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>
                          <a:effectLst/>
                        </a:rPr>
                        <a:t>Ｖ</a:t>
                      </a:r>
                      <a:endParaRPr lang="en-US" altLang="zh-TW" sz="10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1000" dirty="0">
                          <a:effectLst/>
                        </a:rPr>
                        <a:t>Ｖ</a:t>
                      </a:r>
                      <a:endParaRPr lang="en-US" altLang="zh-TW" sz="10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943355131"/>
                  </a:ext>
                </a:extLst>
              </a:tr>
              <a:tr h="259251"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1200" dirty="0">
                          <a:effectLst/>
                        </a:rPr>
                        <a:t>國立竹南高級中學</a:t>
                      </a:r>
                      <a:endParaRPr lang="en-US" altLang="zh-TW" sz="12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>
                          <a:effectLst/>
                        </a:rPr>
                        <a:t>Ｖ</a:t>
                      </a:r>
                      <a:endParaRPr lang="en-US" altLang="zh-TW" sz="10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altLang="zh-TW" sz="10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951593444"/>
                  </a:ext>
                </a:extLst>
              </a:tr>
              <a:tr h="259251"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1200" dirty="0">
                          <a:effectLst/>
                        </a:rPr>
                        <a:t>建台高級中學</a:t>
                      </a:r>
                      <a:r>
                        <a:rPr lang="en-US" altLang="zh-TW" sz="1200" dirty="0">
                          <a:effectLst/>
                        </a:rPr>
                        <a:t>(</a:t>
                      </a:r>
                      <a:r>
                        <a:rPr lang="zh-TW" altLang="en-US" sz="1200" dirty="0">
                          <a:effectLst/>
                        </a:rPr>
                        <a:t>完全中學</a:t>
                      </a:r>
                      <a:r>
                        <a:rPr lang="en-US" altLang="zh-TW" sz="1200" dirty="0">
                          <a:effectLst/>
                        </a:rPr>
                        <a:t>)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>
                          <a:effectLst/>
                        </a:rPr>
                        <a:t>Ｖ</a:t>
                      </a:r>
                      <a:endParaRPr lang="en-US" altLang="zh-TW" sz="10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altLang="zh-TW" sz="10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611830231"/>
                  </a:ext>
                </a:extLst>
              </a:tr>
              <a:tr h="259251"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1200" dirty="0">
                          <a:effectLst/>
                        </a:rPr>
                        <a:t>國立卓蘭高級中等學校</a:t>
                      </a:r>
                      <a:r>
                        <a:rPr lang="en-US" altLang="zh-TW" sz="1200" dirty="0">
                          <a:effectLst/>
                        </a:rPr>
                        <a:t>(</a:t>
                      </a:r>
                      <a:r>
                        <a:rPr lang="zh-TW" altLang="en-US" sz="1200" dirty="0">
                          <a:effectLst/>
                        </a:rPr>
                        <a:t>完全中學</a:t>
                      </a:r>
                      <a:r>
                        <a:rPr lang="en-US" altLang="zh-TW" sz="1200" dirty="0">
                          <a:effectLst/>
                        </a:rPr>
                        <a:t>)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1000" dirty="0">
                          <a:effectLst/>
                        </a:rPr>
                        <a:t>Ｖ</a:t>
                      </a:r>
                      <a:endParaRPr lang="en-US" altLang="zh-TW" sz="10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altLang="zh-TW" sz="10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907015899"/>
                  </a:ext>
                </a:extLst>
              </a:tr>
              <a:tr h="259251"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1200" dirty="0">
                          <a:effectLst/>
                        </a:rPr>
                        <a:t>國立苗栗高級商業職業學校</a:t>
                      </a:r>
                      <a:endParaRPr lang="en-US" altLang="zh-TW" sz="12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>
                          <a:effectLst/>
                        </a:rPr>
                        <a:t>Ｖ</a:t>
                      </a:r>
                      <a:endParaRPr lang="en-US" altLang="zh-TW" sz="10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altLang="zh-TW" sz="10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992081576"/>
                  </a:ext>
                </a:extLst>
              </a:tr>
              <a:tr h="259251"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1200" dirty="0">
                          <a:effectLst/>
                        </a:rPr>
                        <a:t>國立大湖高級農工職業學校</a:t>
                      </a:r>
                      <a:endParaRPr lang="en-US" altLang="zh-TW" sz="12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>
                          <a:effectLst/>
                        </a:rPr>
                        <a:t>Ｖ</a:t>
                      </a:r>
                      <a:endParaRPr lang="en-US" altLang="zh-TW" sz="10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altLang="zh-TW" sz="10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461008259"/>
                  </a:ext>
                </a:extLst>
              </a:tr>
              <a:tr h="2592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>
                          <a:effectLst/>
                        </a:rPr>
                        <a:t>國立苑裡高級中學</a:t>
                      </a:r>
                      <a:endParaRPr lang="en-US" altLang="zh-TW" sz="12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>
                          <a:effectLst/>
                        </a:rPr>
                        <a:t>Ｖ</a:t>
                      </a:r>
                      <a:endParaRPr lang="en-US" altLang="zh-TW" sz="10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1000" dirty="0">
                          <a:effectLst/>
                        </a:rPr>
                        <a:t>Ｖ</a:t>
                      </a:r>
                      <a:endParaRPr lang="en-US" altLang="zh-TW" sz="10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774588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7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543125" y="3429000"/>
            <a:ext cx="8274050" cy="460375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END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00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漫遊中心簡介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363181"/>
            <a:ext cx="7772400" cy="5257800"/>
          </a:xfrm>
        </p:spPr>
        <p:txBody>
          <a:bodyPr/>
          <a:lstStyle/>
          <a:p>
            <a:r>
              <a:rPr lang="en-US" altLang="zh-TW" sz="2400" dirty="0" err="1"/>
              <a:t>TANetRoaming</a:t>
            </a:r>
            <a:r>
              <a:rPr lang="zh-TW" altLang="en-US" sz="2400" dirty="0"/>
              <a:t>原本分別由國家</a:t>
            </a:r>
            <a:r>
              <a:rPr lang="zh-TW" altLang="en-US" sz="2400" u="sng" dirty="0"/>
              <a:t>高速網路中心</a:t>
            </a:r>
            <a:r>
              <a:rPr lang="zh-TW" altLang="en-US" sz="2400" dirty="0"/>
              <a:t>以及</a:t>
            </a:r>
            <a:r>
              <a:rPr lang="zh-TW" altLang="en-US" sz="2400" u="sng" dirty="0"/>
              <a:t>資訊策進會</a:t>
            </a:r>
            <a:r>
              <a:rPr lang="zh-TW" altLang="en-US" sz="2400" dirty="0"/>
              <a:t>介接教育單位、非營利組織和政府組織帳號，與漫遊中心建立帳號交換漫遊認證機制，讓所有使用</a:t>
            </a:r>
            <a:r>
              <a:rPr lang="en-US" altLang="zh-TW" sz="2400" dirty="0" err="1"/>
              <a:t>TANet</a:t>
            </a:r>
            <a:r>
              <a:rPr lang="en-US" altLang="zh-TW" sz="2400" dirty="0"/>
              <a:t> </a:t>
            </a:r>
            <a:r>
              <a:rPr lang="zh-TW" altLang="en-US" sz="2400" dirty="0"/>
              <a:t>網路單位的老師、研究員、學生和政府官員都可以持單一帳號，以跨區認證方式享受與所屬單位相同的上網環境。後來統一名稱為</a:t>
            </a:r>
            <a:r>
              <a:rPr lang="en-US" altLang="zh-TW" sz="2400" dirty="0" err="1"/>
              <a:t>TANetRoaming</a:t>
            </a:r>
            <a:r>
              <a:rPr lang="zh-TW" altLang="en-US" sz="2400" dirty="0"/>
              <a:t>，主要認證方式是</a:t>
            </a:r>
            <a:r>
              <a:rPr lang="zh-TW" altLang="en-US" sz="2400" dirty="0">
                <a:solidFill>
                  <a:srgbClr val="FF0000"/>
                </a:solidFill>
              </a:rPr>
              <a:t>網頁認證</a:t>
            </a:r>
            <a:endParaRPr lang="en-US" altLang="zh-TW" sz="2400" dirty="0">
              <a:solidFill>
                <a:srgbClr val="FF0000"/>
              </a:solidFill>
            </a:endParaRPr>
          </a:p>
          <a:p>
            <a:endParaRPr lang="en-US" altLang="zh-TW" sz="2400" dirty="0"/>
          </a:p>
          <a:p>
            <a:r>
              <a:rPr lang="en-US" altLang="zh-TW" sz="2400" dirty="0" err="1"/>
              <a:t>eduroam</a:t>
            </a:r>
            <a:r>
              <a:rPr lang="en-US" altLang="zh-TW" sz="2400" dirty="0"/>
              <a:t> </a:t>
            </a:r>
            <a:r>
              <a:rPr lang="zh-TW" altLang="en-US" sz="2400" dirty="0"/>
              <a:t>是一個為建立國際教育及科研機構間無線區域網路漫遊體系的計畫， 意在推動全球教育及科研單位之間的無線區域網路服務共享。主要認證方式是</a:t>
            </a:r>
            <a:r>
              <a:rPr lang="en-US" altLang="zh-TW" sz="2400" dirty="0">
                <a:solidFill>
                  <a:srgbClr val="FF0000"/>
                </a:solidFill>
              </a:rPr>
              <a:t>EAP-802.1X</a:t>
            </a:r>
            <a:r>
              <a:rPr lang="zh-TW" altLang="en-US" sz="2400" dirty="0">
                <a:solidFill>
                  <a:srgbClr val="FF0000"/>
                </a:solidFill>
              </a:rPr>
              <a:t>認證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>
          <a:xfrm>
            <a:off x="2738" y="850448"/>
            <a:ext cx="6225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漫遊中心認證服務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827584" y="1412776"/>
            <a:ext cx="8026222" cy="4464496"/>
            <a:chOff x="-5303440" y="-152094"/>
            <a:chExt cx="8026222" cy="4464496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42" r="30588"/>
            <a:stretch/>
          </p:blipFill>
          <p:spPr>
            <a:xfrm>
              <a:off x="-5303440" y="-152094"/>
              <a:ext cx="8026222" cy="4464496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 bwMode="auto">
            <a:xfrm>
              <a:off x="-3636912" y="374948"/>
              <a:ext cx="6049385" cy="288032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0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-3636912" y="662980"/>
              <a:ext cx="6049385" cy="288032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0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281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9FC23F-2AB1-4A51-9F26-3AAB448AE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漫遊中心簡介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B965B8D-395D-4BEB-9927-62105439A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853FA46A-DF0D-56BA-3EE6-C95F1C6EDC8F}"/>
              </a:ext>
            </a:extLst>
          </p:cNvPr>
          <p:cNvGrpSpPr/>
          <p:nvPr/>
        </p:nvGrpSpPr>
        <p:grpSpPr>
          <a:xfrm>
            <a:off x="2382025" y="2073615"/>
            <a:ext cx="4248473" cy="2248643"/>
            <a:chOff x="2339751" y="2204864"/>
            <a:chExt cx="4248473" cy="2248643"/>
          </a:xfrm>
        </p:grpSpPr>
        <p:sp>
          <p:nvSpPr>
            <p:cNvPr id="5" name="圓角矩形 58">
              <a:extLst>
                <a:ext uri="{FF2B5EF4-FFF2-40B4-BE49-F238E27FC236}">
                  <a16:creationId xmlns:a16="http://schemas.microsoft.com/office/drawing/2014/main" id="{DBF2DD77-3F49-4BF5-9DF1-0A331A96EC76}"/>
                </a:ext>
              </a:extLst>
            </p:cNvPr>
            <p:cNvSpPr/>
            <p:nvPr/>
          </p:nvSpPr>
          <p:spPr bwMode="auto">
            <a:xfrm>
              <a:off x="2339751" y="2204864"/>
              <a:ext cx="4248473" cy="2248643"/>
            </a:xfrm>
            <a:prstGeom prst="roundRect">
              <a:avLst/>
            </a:prstGeom>
            <a:solidFill>
              <a:srgbClr val="FFC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B2B1E8CE-56D0-4455-BB4C-FEFA6FDF8DC7}"/>
                </a:ext>
              </a:extLst>
            </p:cNvPr>
            <p:cNvSpPr/>
            <p:nvPr/>
          </p:nvSpPr>
          <p:spPr bwMode="auto">
            <a:xfrm>
              <a:off x="4036308" y="2311928"/>
              <a:ext cx="1069666" cy="948586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1FD49079-0B2A-4753-9327-8BB5CBCF7BC2}"/>
                </a:ext>
              </a:extLst>
            </p:cNvPr>
            <p:cNvGrpSpPr/>
            <p:nvPr/>
          </p:nvGrpSpPr>
          <p:grpSpPr>
            <a:xfrm>
              <a:off x="2755386" y="3657093"/>
              <a:ext cx="679490" cy="659460"/>
              <a:chOff x="695156" y="2715849"/>
              <a:chExt cx="1567223" cy="1521025"/>
            </a:xfrm>
            <a:solidFill>
              <a:srgbClr val="92D050"/>
            </a:solidFill>
          </p:grpSpPr>
          <p:sp>
            <p:nvSpPr>
              <p:cNvPr id="8" name="橢圓 7">
                <a:extLst>
                  <a:ext uri="{FF2B5EF4-FFF2-40B4-BE49-F238E27FC236}">
                    <a16:creationId xmlns:a16="http://schemas.microsoft.com/office/drawing/2014/main" id="{9D20C5FF-D363-4AB5-AA7A-7CCE33ED745F}"/>
                  </a:ext>
                </a:extLst>
              </p:cNvPr>
              <p:cNvSpPr/>
              <p:nvPr/>
            </p:nvSpPr>
            <p:spPr bwMode="auto">
              <a:xfrm>
                <a:off x="695156" y="2715849"/>
                <a:ext cx="1567223" cy="1521025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9" name="群組 8">
                <a:extLst>
                  <a:ext uri="{FF2B5EF4-FFF2-40B4-BE49-F238E27FC236}">
                    <a16:creationId xmlns:a16="http://schemas.microsoft.com/office/drawing/2014/main" id="{59DB4346-F8B7-45DF-93AC-B32C3FF14AE1}"/>
                  </a:ext>
                </a:extLst>
              </p:cNvPr>
              <p:cNvGrpSpPr/>
              <p:nvPr/>
            </p:nvGrpSpPr>
            <p:grpSpPr>
              <a:xfrm>
                <a:off x="927208" y="2898148"/>
                <a:ext cx="1069251" cy="1309718"/>
                <a:chOff x="5200330" y="3313895"/>
                <a:chExt cx="1340285" cy="1641704"/>
              </a:xfrm>
              <a:grpFill/>
            </p:grpSpPr>
            <p:pic>
              <p:nvPicPr>
                <p:cNvPr id="10" name="內容版面配置區 6">
                  <a:extLst>
                    <a:ext uri="{FF2B5EF4-FFF2-40B4-BE49-F238E27FC236}">
                      <a16:creationId xmlns:a16="http://schemas.microsoft.com/office/drawing/2014/main" id="{B2652D97-8FF5-493D-B532-3414A4AAA4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9213"/>
                <a:stretch/>
              </p:blipFill>
              <p:spPr>
                <a:xfrm>
                  <a:off x="5432062" y="3313895"/>
                  <a:ext cx="882212" cy="1092028"/>
                </a:xfrm>
                <a:prstGeom prst="rect">
                  <a:avLst/>
                </a:prstGeom>
                <a:grpFill/>
              </p:spPr>
            </p:pic>
            <p:sp>
              <p:nvSpPr>
                <p:cNvPr id="11" name="文字方塊 10">
                  <a:extLst>
                    <a:ext uri="{FF2B5EF4-FFF2-40B4-BE49-F238E27FC236}">
                      <a16:creationId xmlns:a16="http://schemas.microsoft.com/office/drawing/2014/main" id="{D307072B-5261-4DA7-81BD-30010CC62EC8}"/>
                    </a:ext>
                  </a:extLst>
                </p:cNvPr>
                <p:cNvSpPr txBox="1"/>
                <p:nvPr/>
              </p:nvSpPr>
              <p:spPr>
                <a:xfrm>
                  <a:off x="5200330" y="4332726"/>
                  <a:ext cx="1340285" cy="6228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TW" sz="8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A</a:t>
                  </a:r>
                  <a:r>
                    <a:rPr lang="zh-TW" altLang="en-US" sz="8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學校</a:t>
                  </a:r>
                  <a:endParaRPr lang="en-US" altLang="zh-TW" sz="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B685413E-AA62-48F7-94AA-4BBA840E1C99}"/>
                </a:ext>
              </a:extLst>
            </p:cNvPr>
            <p:cNvGrpSpPr/>
            <p:nvPr/>
          </p:nvGrpSpPr>
          <p:grpSpPr>
            <a:xfrm>
              <a:off x="4198536" y="2473841"/>
              <a:ext cx="800219" cy="672651"/>
              <a:chOff x="3445258" y="-1814350"/>
              <a:chExt cx="2156425" cy="1812656"/>
            </a:xfrm>
          </p:grpSpPr>
          <p:pic>
            <p:nvPicPr>
              <p:cNvPr id="13" name="內容版面配置區 6">
                <a:extLst>
                  <a:ext uri="{FF2B5EF4-FFF2-40B4-BE49-F238E27FC236}">
                    <a16:creationId xmlns:a16="http://schemas.microsoft.com/office/drawing/2014/main" id="{62444DD5-D6A1-4A97-BA77-B7D5546681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213"/>
              <a:stretch/>
            </p:blipFill>
            <p:spPr>
              <a:xfrm>
                <a:off x="3554179" y="-1805094"/>
                <a:ext cx="969291" cy="1213565"/>
              </a:xfrm>
              <a:prstGeom prst="rect">
                <a:avLst/>
              </a:prstGeom>
            </p:spPr>
          </p:pic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4C1A9F79-D647-4D62-97CD-213214F01004}"/>
                  </a:ext>
                </a:extLst>
              </p:cNvPr>
              <p:cNvSpPr txBox="1"/>
              <p:nvPr/>
            </p:nvSpPr>
            <p:spPr>
              <a:xfrm>
                <a:off x="3445258" y="-582271"/>
                <a:ext cx="2156425" cy="5805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漫遊交換中心</a:t>
                </a:r>
              </a:p>
            </p:txBody>
          </p:sp>
          <p:pic>
            <p:nvPicPr>
              <p:cNvPr id="15" name="內容版面配置區 6">
                <a:extLst>
                  <a:ext uri="{FF2B5EF4-FFF2-40B4-BE49-F238E27FC236}">
                    <a16:creationId xmlns:a16="http://schemas.microsoft.com/office/drawing/2014/main" id="{F4455D28-E86D-4B1B-95BD-3116FF0E92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213"/>
              <a:stretch/>
            </p:blipFill>
            <p:spPr>
              <a:xfrm>
                <a:off x="4120155" y="-1814350"/>
                <a:ext cx="969291" cy="1213565"/>
              </a:xfrm>
              <a:prstGeom prst="rect">
                <a:avLst/>
              </a:prstGeom>
            </p:spPr>
          </p:pic>
        </p:grpSp>
        <p:sp>
          <p:nvSpPr>
            <p:cNvPr id="17" name="左-右雙向箭號 79">
              <a:extLst>
                <a:ext uri="{FF2B5EF4-FFF2-40B4-BE49-F238E27FC236}">
                  <a16:creationId xmlns:a16="http://schemas.microsoft.com/office/drawing/2014/main" id="{74D7345F-D855-4DDA-B01A-642695C42EAD}"/>
                </a:ext>
              </a:extLst>
            </p:cNvPr>
            <p:cNvSpPr/>
            <p:nvPr/>
          </p:nvSpPr>
          <p:spPr>
            <a:xfrm rot="7935402" flipV="1">
              <a:off x="3060840" y="3304880"/>
              <a:ext cx="1287241" cy="149143"/>
            </a:xfrm>
            <a:prstGeom prst="leftRightArrow">
              <a:avLst/>
            </a:prstGeom>
            <a:ln w="12700"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/>
                <a:t>VPN</a:t>
              </a:r>
              <a:endParaRPr lang="en-US" altLang="zh-TW" sz="1050" dirty="0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6A961754-85C2-4943-9BD6-B14A703DC518}"/>
                </a:ext>
              </a:extLst>
            </p:cNvPr>
            <p:cNvSpPr/>
            <p:nvPr/>
          </p:nvSpPr>
          <p:spPr>
            <a:xfrm>
              <a:off x="4959345" y="2287233"/>
              <a:ext cx="159385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altLang="zh-TW" sz="1400" b="1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TANetRoaming</a:t>
              </a:r>
              <a:endPara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9" name="群組 18">
              <a:extLst>
                <a:ext uri="{FF2B5EF4-FFF2-40B4-BE49-F238E27FC236}">
                  <a16:creationId xmlns:a16="http://schemas.microsoft.com/office/drawing/2014/main" id="{45ABCCEC-D540-4758-A509-7DACAD96BDA8}"/>
                </a:ext>
              </a:extLst>
            </p:cNvPr>
            <p:cNvGrpSpPr/>
            <p:nvPr/>
          </p:nvGrpSpPr>
          <p:grpSpPr>
            <a:xfrm>
              <a:off x="4598646" y="3659018"/>
              <a:ext cx="679490" cy="659460"/>
              <a:chOff x="695156" y="2715849"/>
              <a:chExt cx="1567223" cy="1521025"/>
            </a:xfrm>
            <a:solidFill>
              <a:srgbClr val="92D050"/>
            </a:solidFill>
          </p:grpSpPr>
          <p:sp>
            <p:nvSpPr>
              <p:cNvPr id="20" name="橢圓 19">
                <a:extLst>
                  <a:ext uri="{FF2B5EF4-FFF2-40B4-BE49-F238E27FC236}">
                    <a16:creationId xmlns:a16="http://schemas.microsoft.com/office/drawing/2014/main" id="{926475AF-FA90-446B-962B-1C948672184A}"/>
                  </a:ext>
                </a:extLst>
              </p:cNvPr>
              <p:cNvSpPr/>
              <p:nvPr/>
            </p:nvSpPr>
            <p:spPr bwMode="auto">
              <a:xfrm>
                <a:off x="695156" y="2715849"/>
                <a:ext cx="1567223" cy="1521025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21" name="群組 20">
                <a:extLst>
                  <a:ext uri="{FF2B5EF4-FFF2-40B4-BE49-F238E27FC236}">
                    <a16:creationId xmlns:a16="http://schemas.microsoft.com/office/drawing/2014/main" id="{F0CECCE7-521D-41EF-94F3-0548E45D782E}"/>
                  </a:ext>
                </a:extLst>
              </p:cNvPr>
              <p:cNvGrpSpPr/>
              <p:nvPr/>
            </p:nvGrpSpPr>
            <p:grpSpPr>
              <a:xfrm>
                <a:off x="932756" y="2898148"/>
                <a:ext cx="1058162" cy="1309718"/>
                <a:chOff x="5207280" y="3313895"/>
                <a:chExt cx="1326384" cy="1641704"/>
              </a:xfrm>
              <a:grpFill/>
            </p:grpSpPr>
            <p:pic>
              <p:nvPicPr>
                <p:cNvPr id="22" name="內容版面配置區 6">
                  <a:extLst>
                    <a:ext uri="{FF2B5EF4-FFF2-40B4-BE49-F238E27FC236}">
                      <a16:creationId xmlns:a16="http://schemas.microsoft.com/office/drawing/2014/main" id="{3C87F0A3-D788-44D7-97C3-226A87919F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9213"/>
                <a:stretch/>
              </p:blipFill>
              <p:spPr>
                <a:xfrm>
                  <a:off x="5432062" y="3313895"/>
                  <a:ext cx="882212" cy="1092028"/>
                </a:xfrm>
                <a:prstGeom prst="rect">
                  <a:avLst/>
                </a:prstGeom>
                <a:grpFill/>
              </p:spPr>
            </p:pic>
            <p:sp>
              <p:nvSpPr>
                <p:cNvPr id="23" name="文字方塊 22">
                  <a:extLst>
                    <a:ext uri="{FF2B5EF4-FFF2-40B4-BE49-F238E27FC236}">
                      <a16:creationId xmlns:a16="http://schemas.microsoft.com/office/drawing/2014/main" id="{141863C9-28B8-4831-BB6D-F6CCBCE9E54D}"/>
                    </a:ext>
                  </a:extLst>
                </p:cNvPr>
                <p:cNvSpPr txBox="1"/>
                <p:nvPr/>
              </p:nvSpPr>
              <p:spPr>
                <a:xfrm>
                  <a:off x="5207280" y="4332726"/>
                  <a:ext cx="1326384" cy="6228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TW" sz="8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C</a:t>
                  </a:r>
                  <a:r>
                    <a:rPr lang="zh-TW" altLang="en-US" sz="8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學校</a:t>
                  </a:r>
                  <a:endParaRPr lang="en-US" altLang="zh-TW" sz="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8F73C1CF-7B41-42BF-90F1-B087F82C31F9}"/>
                </a:ext>
              </a:extLst>
            </p:cNvPr>
            <p:cNvGrpSpPr/>
            <p:nvPr/>
          </p:nvGrpSpPr>
          <p:grpSpPr>
            <a:xfrm>
              <a:off x="3684359" y="3674203"/>
              <a:ext cx="679490" cy="659460"/>
              <a:chOff x="695156" y="2715849"/>
              <a:chExt cx="1567223" cy="1521025"/>
            </a:xfrm>
            <a:solidFill>
              <a:srgbClr val="92D050"/>
            </a:solidFill>
          </p:grpSpPr>
          <p:sp>
            <p:nvSpPr>
              <p:cNvPr id="25" name="橢圓 24">
                <a:extLst>
                  <a:ext uri="{FF2B5EF4-FFF2-40B4-BE49-F238E27FC236}">
                    <a16:creationId xmlns:a16="http://schemas.microsoft.com/office/drawing/2014/main" id="{A97DCB71-32DC-4148-A706-C9EB75602FEB}"/>
                  </a:ext>
                </a:extLst>
              </p:cNvPr>
              <p:cNvSpPr/>
              <p:nvPr/>
            </p:nvSpPr>
            <p:spPr bwMode="auto">
              <a:xfrm>
                <a:off x="695156" y="2715849"/>
                <a:ext cx="1567223" cy="1521025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26" name="群組 25">
                <a:extLst>
                  <a:ext uri="{FF2B5EF4-FFF2-40B4-BE49-F238E27FC236}">
                    <a16:creationId xmlns:a16="http://schemas.microsoft.com/office/drawing/2014/main" id="{B06CF35C-9429-42DD-9686-003BB81DAA5C}"/>
                  </a:ext>
                </a:extLst>
              </p:cNvPr>
              <p:cNvGrpSpPr/>
              <p:nvPr/>
            </p:nvGrpSpPr>
            <p:grpSpPr>
              <a:xfrm>
                <a:off x="936451" y="2898148"/>
                <a:ext cx="1050767" cy="1309718"/>
                <a:chOff x="5211914" y="3313895"/>
                <a:chExt cx="1317115" cy="1641704"/>
              </a:xfrm>
              <a:grpFill/>
            </p:grpSpPr>
            <p:pic>
              <p:nvPicPr>
                <p:cNvPr id="27" name="內容版面配置區 6">
                  <a:extLst>
                    <a:ext uri="{FF2B5EF4-FFF2-40B4-BE49-F238E27FC236}">
                      <a16:creationId xmlns:a16="http://schemas.microsoft.com/office/drawing/2014/main" id="{0942D651-F901-466D-87B9-6B84EFE06B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9213"/>
                <a:stretch/>
              </p:blipFill>
              <p:spPr>
                <a:xfrm>
                  <a:off x="5432062" y="3313895"/>
                  <a:ext cx="882212" cy="1092028"/>
                </a:xfrm>
                <a:prstGeom prst="rect">
                  <a:avLst/>
                </a:prstGeom>
                <a:grpFill/>
              </p:spPr>
            </p:pic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6CECE4AF-C5E3-4DB5-8C75-05C79417EF4C}"/>
                    </a:ext>
                  </a:extLst>
                </p:cNvPr>
                <p:cNvSpPr txBox="1"/>
                <p:nvPr/>
              </p:nvSpPr>
              <p:spPr>
                <a:xfrm>
                  <a:off x="5211914" y="4332726"/>
                  <a:ext cx="1317115" cy="6228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TW" sz="8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B</a:t>
                  </a:r>
                  <a:r>
                    <a:rPr lang="zh-TW" altLang="en-US" sz="8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學校</a:t>
                  </a:r>
                  <a:endParaRPr lang="en-US" altLang="zh-TW" sz="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sp>
          <p:nvSpPr>
            <p:cNvPr id="29" name="左-右雙向箭號 54">
              <a:extLst>
                <a:ext uri="{FF2B5EF4-FFF2-40B4-BE49-F238E27FC236}">
                  <a16:creationId xmlns:a16="http://schemas.microsoft.com/office/drawing/2014/main" id="{DF5159AB-E50E-4ADE-8EB0-A7B0481DDEBE}"/>
                </a:ext>
              </a:extLst>
            </p:cNvPr>
            <p:cNvSpPr/>
            <p:nvPr/>
          </p:nvSpPr>
          <p:spPr>
            <a:xfrm rot="6769925" flipV="1">
              <a:off x="3912908" y="3362912"/>
              <a:ext cx="613052" cy="140223"/>
            </a:xfrm>
            <a:prstGeom prst="leftRightArrow">
              <a:avLst/>
            </a:prstGeom>
            <a:ln w="12700"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/>
                <a:t>VPN</a:t>
              </a:r>
              <a:endParaRPr lang="en-US" altLang="zh-TW" sz="1050" dirty="0"/>
            </a:p>
          </p:txBody>
        </p:sp>
        <p:sp>
          <p:nvSpPr>
            <p:cNvPr id="30" name="左-右雙向箭號 55">
              <a:extLst>
                <a:ext uri="{FF2B5EF4-FFF2-40B4-BE49-F238E27FC236}">
                  <a16:creationId xmlns:a16="http://schemas.microsoft.com/office/drawing/2014/main" id="{B5595F58-D245-4E32-B6A6-FA919987333F}"/>
                </a:ext>
              </a:extLst>
            </p:cNvPr>
            <p:cNvSpPr/>
            <p:nvPr/>
          </p:nvSpPr>
          <p:spPr>
            <a:xfrm rot="15328699" flipV="1">
              <a:off x="4562114" y="3374503"/>
              <a:ext cx="613052" cy="140223"/>
            </a:xfrm>
            <a:prstGeom prst="leftRightArrow">
              <a:avLst/>
            </a:prstGeom>
            <a:ln w="12700"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/>
                <a:t>VPN</a:t>
              </a:r>
              <a:endParaRPr lang="en-US" altLang="zh-TW" sz="1050" dirty="0"/>
            </a:p>
          </p:txBody>
        </p:sp>
        <p:grpSp>
          <p:nvGrpSpPr>
            <p:cNvPr id="31" name="群組 30">
              <a:extLst>
                <a:ext uri="{FF2B5EF4-FFF2-40B4-BE49-F238E27FC236}">
                  <a16:creationId xmlns:a16="http://schemas.microsoft.com/office/drawing/2014/main" id="{DA4FFA07-3E8E-48D0-97CC-BA34608F781E}"/>
                </a:ext>
              </a:extLst>
            </p:cNvPr>
            <p:cNvGrpSpPr/>
            <p:nvPr/>
          </p:nvGrpSpPr>
          <p:grpSpPr>
            <a:xfrm>
              <a:off x="5580112" y="3645024"/>
              <a:ext cx="679490" cy="659460"/>
              <a:chOff x="695156" y="2715849"/>
              <a:chExt cx="1567223" cy="1521025"/>
            </a:xfrm>
            <a:solidFill>
              <a:srgbClr val="92D050"/>
            </a:solidFill>
          </p:grpSpPr>
          <p:sp>
            <p:nvSpPr>
              <p:cNvPr id="32" name="橢圓 31">
                <a:extLst>
                  <a:ext uri="{FF2B5EF4-FFF2-40B4-BE49-F238E27FC236}">
                    <a16:creationId xmlns:a16="http://schemas.microsoft.com/office/drawing/2014/main" id="{BDF4BA72-B213-4389-9586-40325A142083}"/>
                  </a:ext>
                </a:extLst>
              </p:cNvPr>
              <p:cNvSpPr/>
              <p:nvPr/>
            </p:nvSpPr>
            <p:spPr bwMode="auto">
              <a:xfrm>
                <a:off x="695156" y="2715849"/>
                <a:ext cx="1567223" cy="1521025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33" name="群組 32">
                <a:extLst>
                  <a:ext uri="{FF2B5EF4-FFF2-40B4-BE49-F238E27FC236}">
                    <a16:creationId xmlns:a16="http://schemas.microsoft.com/office/drawing/2014/main" id="{7222DA37-BFC3-499B-9927-D7E385A119FF}"/>
                  </a:ext>
                </a:extLst>
              </p:cNvPr>
              <p:cNvGrpSpPr/>
              <p:nvPr/>
            </p:nvGrpSpPr>
            <p:grpSpPr>
              <a:xfrm>
                <a:off x="921660" y="2898148"/>
                <a:ext cx="1080345" cy="1309718"/>
                <a:chOff x="5193376" y="3313895"/>
                <a:chExt cx="1354191" cy="1641704"/>
              </a:xfrm>
              <a:grpFill/>
            </p:grpSpPr>
            <p:pic>
              <p:nvPicPr>
                <p:cNvPr id="34" name="內容版面配置區 6">
                  <a:extLst>
                    <a:ext uri="{FF2B5EF4-FFF2-40B4-BE49-F238E27FC236}">
                      <a16:creationId xmlns:a16="http://schemas.microsoft.com/office/drawing/2014/main" id="{359065C9-E271-44AC-8A1B-AFA9692784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9213"/>
                <a:stretch/>
              </p:blipFill>
              <p:spPr>
                <a:xfrm>
                  <a:off x="5432062" y="3313895"/>
                  <a:ext cx="882212" cy="1092028"/>
                </a:xfrm>
                <a:prstGeom prst="rect">
                  <a:avLst/>
                </a:prstGeom>
                <a:grpFill/>
              </p:spPr>
            </p:pic>
            <p:sp>
              <p:nvSpPr>
                <p:cNvPr id="35" name="文字方塊 34">
                  <a:extLst>
                    <a:ext uri="{FF2B5EF4-FFF2-40B4-BE49-F238E27FC236}">
                      <a16:creationId xmlns:a16="http://schemas.microsoft.com/office/drawing/2014/main" id="{6D65EE54-04C7-420A-AE7A-42F6BC0ACA72}"/>
                    </a:ext>
                  </a:extLst>
                </p:cNvPr>
                <p:cNvSpPr txBox="1"/>
                <p:nvPr/>
              </p:nvSpPr>
              <p:spPr>
                <a:xfrm>
                  <a:off x="5193376" y="4332726"/>
                  <a:ext cx="1354191" cy="6228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TW" sz="8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D</a:t>
                  </a:r>
                  <a:r>
                    <a:rPr lang="zh-TW" altLang="en-US" sz="8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學校</a:t>
                  </a:r>
                  <a:endParaRPr lang="en-US" altLang="zh-TW" sz="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sp>
          <p:nvSpPr>
            <p:cNvPr id="36" name="左-右雙向箭號 91">
              <a:extLst>
                <a:ext uri="{FF2B5EF4-FFF2-40B4-BE49-F238E27FC236}">
                  <a16:creationId xmlns:a16="http://schemas.microsoft.com/office/drawing/2014/main" id="{E522C21E-7F9D-4332-A1F6-BBD2326CF7CD}"/>
                </a:ext>
              </a:extLst>
            </p:cNvPr>
            <p:cNvSpPr/>
            <p:nvPr/>
          </p:nvSpPr>
          <p:spPr>
            <a:xfrm rot="13350577" flipV="1">
              <a:off x="4669247" y="3196232"/>
              <a:ext cx="1287241" cy="149143"/>
            </a:xfrm>
            <a:prstGeom prst="leftRightArrow">
              <a:avLst/>
            </a:prstGeom>
            <a:ln w="12700"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/>
                <a:t>VPN</a:t>
              </a:r>
              <a:endParaRPr lang="en-US" altLang="zh-TW" sz="1050" dirty="0"/>
            </a:p>
          </p:txBody>
        </p: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84027FB4-5A3A-5CB4-3C34-279D40247441}"/>
              </a:ext>
            </a:extLst>
          </p:cNvPr>
          <p:cNvSpPr/>
          <p:nvPr/>
        </p:nvSpPr>
        <p:spPr>
          <a:xfrm>
            <a:off x="2738" y="850448"/>
            <a:ext cx="6225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漫遊架構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24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TANetRoaming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048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群組 159">
            <a:extLst>
              <a:ext uri="{FF2B5EF4-FFF2-40B4-BE49-F238E27FC236}">
                <a16:creationId xmlns:a16="http://schemas.microsoft.com/office/drawing/2014/main" id="{88B4A198-11D0-DD43-C5A6-7B6C76BAB2A8}"/>
              </a:ext>
            </a:extLst>
          </p:cNvPr>
          <p:cNvGrpSpPr/>
          <p:nvPr/>
        </p:nvGrpSpPr>
        <p:grpSpPr>
          <a:xfrm>
            <a:off x="330557" y="908720"/>
            <a:ext cx="8585324" cy="3539885"/>
            <a:chOff x="451172" y="904998"/>
            <a:chExt cx="8585324" cy="3539885"/>
          </a:xfrm>
        </p:grpSpPr>
        <p:sp>
          <p:nvSpPr>
            <p:cNvPr id="161" name="圓角矩形 160">
              <a:extLst>
                <a:ext uri="{FF2B5EF4-FFF2-40B4-BE49-F238E27FC236}">
                  <a16:creationId xmlns:a16="http://schemas.microsoft.com/office/drawing/2014/main" id="{BF276003-79B1-A3F2-BA01-73293A56C9D7}"/>
                </a:ext>
              </a:extLst>
            </p:cNvPr>
            <p:cNvSpPr/>
            <p:nvPr/>
          </p:nvSpPr>
          <p:spPr bwMode="auto">
            <a:xfrm>
              <a:off x="451172" y="904998"/>
              <a:ext cx="8585324" cy="3539885"/>
            </a:xfrm>
            <a:prstGeom prst="roundRect">
              <a:avLst/>
            </a:prstGeom>
            <a:solidFill>
              <a:srgbClr val="FFFF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2" name="矩形 161">
              <a:extLst>
                <a:ext uri="{FF2B5EF4-FFF2-40B4-BE49-F238E27FC236}">
                  <a16:creationId xmlns:a16="http://schemas.microsoft.com/office/drawing/2014/main" id="{0CC96479-C1FE-C915-B585-632B0A4AD21E}"/>
                </a:ext>
              </a:extLst>
            </p:cNvPr>
            <p:cNvSpPr/>
            <p:nvPr/>
          </p:nvSpPr>
          <p:spPr>
            <a:xfrm>
              <a:off x="7568482" y="935600"/>
              <a:ext cx="98184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altLang="zh-TW" sz="1400" b="1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eduroam</a:t>
              </a:r>
              <a:endPara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19" name="群組 118">
            <a:extLst>
              <a:ext uri="{FF2B5EF4-FFF2-40B4-BE49-F238E27FC236}">
                <a16:creationId xmlns:a16="http://schemas.microsoft.com/office/drawing/2014/main" id="{57E1F6A2-8E0A-7882-D716-B5DF886A9CD6}"/>
              </a:ext>
            </a:extLst>
          </p:cNvPr>
          <p:cNvGrpSpPr/>
          <p:nvPr/>
        </p:nvGrpSpPr>
        <p:grpSpPr>
          <a:xfrm>
            <a:off x="1157864" y="2125964"/>
            <a:ext cx="6696744" cy="2226323"/>
            <a:chOff x="1187624" y="2138772"/>
            <a:chExt cx="6696744" cy="2226323"/>
          </a:xfrm>
        </p:grpSpPr>
        <p:sp>
          <p:nvSpPr>
            <p:cNvPr id="120" name="圓角矩形 112">
              <a:extLst>
                <a:ext uri="{FF2B5EF4-FFF2-40B4-BE49-F238E27FC236}">
                  <a16:creationId xmlns:a16="http://schemas.microsoft.com/office/drawing/2014/main" id="{6D129923-2FF4-8186-DE57-6A14BCCB915C}"/>
                </a:ext>
              </a:extLst>
            </p:cNvPr>
            <p:cNvSpPr/>
            <p:nvPr/>
          </p:nvSpPr>
          <p:spPr bwMode="auto">
            <a:xfrm>
              <a:off x="1187624" y="2138772"/>
              <a:ext cx="6696744" cy="2226323"/>
            </a:xfrm>
            <a:prstGeom prst="roundRect">
              <a:avLst/>
            </a:prstGeom>
            <a:solidFill>
              <a:srgbClr val="92D050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5BC32756-DE5B-D784-DE17-6027E83F8BF7}"/>
                </a:ext>
              </a:extLst>
            </p:cNvPr>
            <p:cNvSpPr/>
            <p:nvPr/>
          </p:nvSpPr>
          <p:spPr>
            <a:xfrm>
              <a:off x="6980071" y="2266306"/>
              <a:ext cx="7676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altLang="zh-TW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APAN</a:t>
              </a:r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D39FC23F-2AB1-4A51-9F26-3AAB448AE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漫遊中心簡介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B965B8D-395D-4BEB-9927-62105439A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853FA46A-DF0D-56BA-3EE6-C95F1C6EDC8F}"/>
              </a:ext>
            </a:extLst>
          </p:cNvPr>
          <p:cNvGrpSpPr/>
          <p:nvPr/>
        </p:nvGrpSpPr>
        <p:grpSpPr>
          <a:xfrm>
            <a:off x="2339752" y="2074739"/>
            <a:ext cx="4248473" cy="2248643"/>
            <a:chOff x="2339751" y="2204864"/>
            <a:chExt cx="4248473" cy="2248643"/>
          </a:xfrm>
        </p:grpSpPr>
        <p:sp>
          <p:nvSpPr>
            <p:cNvPr id="5" name="圓角矩形 58">
              <a:extLst>
                <a:ext uri="{FF2B5EF4-FFF2-40B4-BE49-F238E27FC236}">
                  <a16:creationId xmlns:a16="http://schemas.microsoft.com/office/drawing/2014/main" id="{DBF2DD77-3F49-4BF5-9DF1-0A331A96EC76}"/>
                </a:ext>
              </a:extLst>
            </p:cNvPr>
            <p:cNvSpPr/>
            <p:nvPr/>
          </p:nvSpPr>
          <p:spPr bwMode="auto">
            <a:xfrm>
              <a:off x="2339751" y="2204864"/>
              <a:ext cx="4248473" cy="2248643"/>
            </a:xfrm>
            <a:prstGeom prst="roundRect">
              <a:avLst/>
            </a:prstGeom>
            <a:solidFill>
              <a:srgbClr val="FFC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B2B1E8CE-56D0-4455-BB4C-FEFA6FDF8DC7}"/>
                </a:ext>
              </a:extLst>
            </p:cNvPr>
            <p:cNvSpPr/>
            <p:nvPr/>
          </p:nvSpPr>
          <p:spPr bwMode="auto">
            <a:xfrm>
              <a:off x="4036308" y="2311928"/>
              <a:ext cx="1069666" cy="948586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1FD49079-0B2A-4753-9327-8BB5CBCF7BC2}"/>
                </a:ext>
              </a:extLst>
            </p:cNvPr>
            <p:cNvGrpSpPr/>
            <p:nvPr/>
          </p:nvGrpSpPr>
          <p:grpSpPr>
            <a:xfrm>
              <a:off x="2755386" y="3657093"/>
              <a:ext cx="679490" cy="659460"/>
              <a:chOff x="695156" y="2715849"/>
              <a:chExt cx="1567223" cy="1521025"/>
            </a:xfrm>
            <a:solidFill>
              <a:srgbClr val="92D050"/>
            </a:solidFill>
          </p:grpSpPr>
          <p:sp>
            <p:nvSpPr>
              <p:cNvPr id="8" name="橢圓 7">
                <a:extLst>
                  <a:ext uri="{FF2B5EF4-FFF2-40B4-BE49-F238E27FC236}">
                    <a16:creationId xmlns:a16="http://schemas.microsoft.com/office/drawing/2014/main" id="{9D20C5FF-D363-4AB5-AA7A-7CCE33ED745F}"/>
                  </a:ext>
                </a:extLst>
              </p:cNvPr>
              <p:cNvSpPr/>
              <p:nvPr/>
            </p:nvSpPr>
            <p:spPr bwMode="auto">
              <a:xfrm>
                <a:off x="695156" y="2715849"/>
                <a:ext cx="1567223" cy="1521025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9" name="群組 8">
                <a:extLst>
                  <a:ext uri="{FF2B5EF4-FFF2-40B4-BE49-F238E27FC236}">
                    <a16:creationId xmlns:a16="http://schemas.microsoft.com/office/drawing/2014/main" id="{59DB4346-F8B7-45DF-93AC-B32C3FF14AE1}"/>
                  </a:ext>
                </a:extLst>
              </p:cNvPr>
              <p:cNvGrpSpPr/>
              <p:nvPr/>
            </p:nvGrpSpPr>
            <p:grpSpPr>
              <a:xfrm>
                <a:off x="927208" y="2898148"/>
                <a:ext cx="1069251" cy="1309718"/>
                <a:chOff x="5200330" y="3313895"/>
                <a:chExt cx="1340285" cy="1641704"/>
              </a:xfrm>
              <a:grpFill/>
            </p:grpSpPr>
            <p:pic>
              <p:nvPicPr>
                <p:cNvPr id="10" name="內容版面配置區 6">
                  <a:extLst>
                    <a:ext uri="{FF2B5EF4-FFF2-40B4-BE49-F238E27FC236}">
                      <a16:creationId xmlns:a16="http://schemas.microsoft.com/office/drawing/2014/main" id="{B2652D97-8FF5-493D-B532-3414A4AAA4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9213"/>
                <a:stretch/>
              </p:blipFill>
              <p:spPr>
                <a:xfrm>
                  <a:off x="5432062" y="3313895"/>
                  <a:ext cx="882212" cy="1092028"/>
                </a:xfrm>
                <a:prstGeom prst="rect">
                  <a:avLst/>
                </a:prstGeom>
                <a:grpFill/>
              </p:spPr>
            </p:pic>
            <p:sp>
              <p:nvSpPr>
                <p:cNvPr id="11" name="文字方塊 10">
                  <a:extLst>
                    <a:ext uri="{FF2B5EF4-FFF2-40B4-BE49-F238E27FC236}">
                      <a16:creationId xmlns:a16="http://schemas.microsoft.com/office/drawing/2014/main" id="{D307072B-5261-4DA7-81BD-30010CC62EC8}"/>
                    </a:ext>
                  </a:extLst>
                </p:cNvPr>
                <p:cNvSpPr txBox="1"/>
                <p:nvPr/>
              </p:nvSpPr>
              <p:spPr>
                <a:xfrm>
                  <a:off x="5200330" y="4332726"/>
                  <a:ext cx="1340285" cy="6228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TW" sz="8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A</a:t>
                  </a:r>
                  <a:r>
                    <a:rPr lang="zh-TW" altLang="en-US" sz="8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學校</a:t>
                  </a:r>
                  <a:endParaRPr lang="en-US" altLang="zh-TW" sz="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B685413E-AA62-48F7-94AA-4BBA840E1C99}"/>
                </a:ext>
              </a:extLst>
            </p:cNvPr>
            <p:cNvGrpSpPr/>
            <p:nvPr/>
          </p:nvGrpSpPr>
          <p:grpSpPr>
            <a:xfrm>
              <a:off x="4198536" y="2473841"/>
              <a:ext cx="800219" cy="672651"/>
              <a:chOff x="3445258" y="-1814350"/>
              <a:chExt cx="2156425" cy="1812656"/>
            </a:xfrm>
          </p:grpSpPr>
          <p:pic>
            <p:nvPicPr>
              <p:cNvPr id="13" name="內容版面配置區 6">
                <a:extLst>
                  <a:ext uri="{FF2B5EF4-FFF2-40B4-BE49-F238E27FC236}">
                    <a16:creationId xmlns:a16="http://schemas.microsoft.com/office/drawing/2014/main" id="{62444DD5-D6A1-4A97-BA77-B7D5546681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213"/>
              <a:stretch/>
            </p:blipFill>
            <p:spPr>
              <a:xfrm>
                <a:off x="3554179" y="-1805094"/>
                <a:ext cx="969291" cy="1213565"/>
              </a:xfrm>
              <a:prstGeom prst="rect">
                <a:avLst/>
              </a:prstGeom>
            </p:spPr>
          </p:pic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4C1A9F79-D647-4D62-97CD-213214F01004}"/>
                  </a:ext>
                </a:extLst>
              </p:cNvPr>
              <p:cNvSpPr txBox="1"/>
              <p:nvPr/>
            </p:nvSpPr>
            <p:spPr>
              <a:xfrm>
                <a:off x="3445258" y="-582271"/>
                <a:ext cx="2156425" cy="5805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漫遊交換中心</a:t>
                </a:r>
              </a:p>
            </p:txBody>
          </p:sp>
          <p:pic>
            <p:nvPicPr>
              <p:cNvPr id="15" name="內容版面配置區 6">
                <a:extLst>
                  <a:ext uri="{FF2B5EF4-FFF2-40B4-BE49-F238E27FC236}">
                    <a16:creationId xmlns:a16="http://schemas.microsoft.com/office/drawing/2014/main" id="{F4455D28-E86D-4B1B-95BD-3116FF0E92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213"/>
              <a:stretch/>
            </p:blipFill>
            <p:spPr>
              <a:xfrm>
                <a:off x="4120155" y="-1814350"/>
                <a:ext cx="969291" cy="1213565"/>
              </a:xfrm>
              <a:prstGeom prst="rect">
                <a:avLst/>
              </a:prstGeom>
            </p:spPr>
          </p:pic>
        </p:grpSp>
        <p:sp>
          <p:nvSpPr>
            <p:cNvPr id="17" name="左-右雙向箭號 79">
              <a:extLst>
                <a:ext uri="{FF2B5EF4-FFF2-40B4-BE49-F238E27FC236}">
                  <a16:creationId xmlns:a16="http://schemas.microsoft.com/office/drawing/2014/main" id="{74D7345F-D855-4DDA-B01A-642695C42EAD}"/>
                </a:ext>
              </a:extLst>
            </p:cNvPr>
            <p:cNvSpPr/>
            <p:nvPr/>
          </p:nvSpPr>
          <p:spPr>
            <a:xfrm rot="7935402" flipV="1">
              <a:off x="3060840" y="3304880"/>
              <a:ext cx="1287241" cy="149143"/>
            </a:xfrm>
            <a:prstGeom prst="leftRightArrow">
              <a:avLst/>
            </a:prstGeom>
            <a:ln w="12700"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/>
                <a:t>VPN</a:t>
              </a:r>
              <a:endParaRPr lang="en-US" altLang="zh-TW" sz="1050" dirty="0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6A961754-85C2-4943-9BD6-B14A703DC518}"/>
                </a:ext>
              </a:extLst>
            </p:cNvPr>
            <p:cNvSpPr/>
            <p:nvPr/>
          </p:nvSpPr>
          <p:spPr>
            <a:xfrm>
              <a:off x="4959345" y="2287233"/>
              <a:ext cx="159385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altLang="zh-TW" sz="1400" b="1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TANetRoaming</a:t>
              </a:r>
              <a:endPara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9" name="群組 18">
              <a:extLst>
                <a:ext uri="{FF2B5EF4-FFF2-40B4-BE49-F238E27FC236}">
                  <a16:creationId xmlns:a16="http://schemas.microsoft.com/office/drawing/2014/main" id="{45ABCCEC-D540-4758-A509-7DACAD96BDA8}"/>
                </a:ext>
              </a:extLst>
            </p:cNvPr>
            <p:cNvGrpSpPr/>
            <p:nvPr/>
          </p:nvGrpSpPr>
          <p:grpSpPr>
            <a:xfrm>
              <a:off x="4598646" y="3659018"/>
              <a:ext cx="679490" cy="659460"/>
              <a:chOff x="695156" y="2715849"/>
              <a:chExt cx="1567223" cy="1521025"/>
            </a:xfrm>
            <a:solidFill>
              <a:srgbClr val="92D050"/>
            </a:solidFill>
          </p:grpSpPr>
          <p:sp>
            <p:nvSpPr>
              <p:cNvPr id="20" name="橢圓 19">
                <a:extLst>
                  <a:ext uri="{FF2B5EF4-FFF2-40B4-BE49-F238E27FC236}">
                    <a16:creationId xmlns:a16="http://schemas.microsoft.com/office/drawing/2014/main" id="{926475AF-FA90-446B-962B-1C948672184A}"/>
                  </a:ext>
                </a:extLst>
              </p:cNvPr>
              <p:cNvSpPr/>
              <p:nvPr/>
            </p:nvSpPr>
            <p:spPr bwMode="auto">
              <a:xfrm>
                <a:off x="695156" y="2715849"/>
                <a:ext cx="1567223" cy="1521025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21" name="群組 20">
                <a:extLst>
                  <a:ext uri="{FF2B5EF4-FFF2-40B4-BE49-F238E27FC236}">
                    <a16:creationId xmlns:a16="http://schemas.microsoft.com/office/drawing/2014/main" id="{F0CECCE7-521D-41EF-94F3-0548E45D782E}"/>
                  </a:ext>
                </a:extLst>
              </p:cNvPr>
              <p:cNvGrpSpPr/>
              <p:nvPr/>
            </p:nvGrpSpPr>
            <p:grpSpPr>
              <a:xfrm>
                <a:off x="932756" y="2898148"/>
                <a:ext cx="1058162" cy="1309718"/>
                <a:chOff x="5207280" y="3313895"/>
                <a:chExt cx="1326384" cy="1641704"/>
              </a:xfrm>
              <a:grpFill/>
            </p:grpSpPr>
            <p:pic>
              <p:nvPicPr>
                <p:cNvPr id="22" name="內容版面配置區 6">
                  <a:extLst>
                    <a:ext uri="{FF2B5EF4-FFF2-40B4-BE49-F238E27FC236}">
                      <a16:creationId xmlns:a16="http://schemas.microsoft.com/office/drawing/2014/main" id="{3C87F0A3-D788-44D7-97C3-226A87919F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9213"/>
                <a:stretch/>
              </p:blipFill>
              <p:spPr>
                <a:xfrm>
                  <a:off x="5432062" y="3313895"/>
                  <a:ext cx="882212" cy="1092028"/>
                </a:xfrm>
                <a:prstGeom prst="rect">
                  <a:avLst/>
                </a:prstGeom>
                <a:grpFill/>
              </p:spPr>
            </p:pic>
            <p:sp>
              <p:nvSpPr>
                <p:cNvPr id="23" name="文字方塊 22">
                  <a:extLst>
                    <a:ext uri="{FF2B5EF4-FFF2-40B4-BE49-F238E27FC236}">
                      <a16:creationId xmlns:a16="http://schemas.microsoft.com/office/drawing/2014/main" id="{141863C9-28B8-4831-BB6D-F6CCBCE9E54D}"/>
                    </a:ext>
                  </a:extLst>
                </p:cNvPr>
                <p:cNvSpPr txBox="1"/>
                <p:nvPr/>
              </p:nvSpPr>
              <p:spPr>
                <a:xfrm>
                  <a:off x="5207280" y="4332726"/>
                  <a:ext cx="1326384" cy="6228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TW" sz="8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C</a:t>
                  </a:r>
                  <a:r>
                    <a:rPr lang="zh-TW" altLang="en-US" sz="8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學校</a:t>
                  </a:r>
                  <a:endParaRPr lang="en-US" altLang="zh-TW" sz="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8F73C1CF-7B41-42BF-90F1-B087F82C31F9}"/>
                </a:ext>
              </a:extLst>
            </p:cNvPr>
            <p:cNvGrpSpPr/>
            <p:nvPr/>
          </p:nvGrpSpPr>
          <p:grpSpPr>
            <a:xfrm>
              <a:off x="3684359" y="3674203"/>
              <a:ext cx="679490" cy="659460"/>
              <a:chOff x="695156" y="2715849"/>
              <a:chExt cx="1567223" cy="1521025"/>
            </a:xfrm>
            <a:solidFill>
              <a:srgbClr val="92D050"/>
            </a:solidFill>
          </p:grpSpPr>
          <p:sp>
            <p:nvSpPr>
              <p:cNvPr id="25" name="橢圓 24">
                <a:extLst>
                  <a:ext uri="{FF2B5EF4-FFF2-40B4-BE49-F238E27FC236}">
                    <a16:creationId xmlns:a16="http://schemas.microsoft.com/office/drawing/2014/main" id="{A97DCB71-32DC-4148-A706-C9EB75602FEB}"/>
                  </a:ext>
                </a:extLst>
              </p:cNvPr>
              <p:cNvSpPr/>
              <p:nvPr/>
            </p:nvSpPr>
            <p:spPr bwMode="auto">
              <a:xfrm>
                <a:off x="695156" y="2715849"/>
                <a:ext cx="1567223" cy="1521025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26" name="群組 25">
                <a:extLst>
                  <a:ext uri="{FF2B5EF4-FFF2-40B4-BE49-F238E27FC236}">
                    <a16:creationId xmlns:a16="http://schemas.microsoft.com/office/drawing/2014/main" id="{B06CF35C-9429-42DD-9686-003BB81DAA5C}"/>
                  </a:ext>
                </a:extLst>
              </p:cNvPr>
              <p:cNvGrpSpPr/>
              <p:nvPr/>
            </p:nvGrpSpPr>
            <p:grpSpPr>
              <a:xfrm>
                <a:off x="936451" y="2898148"/>
                <a:ext cx="1050767" cy="1309718"/>
                <a:chOff x="5211914" y="3313895"/>
                <a:chExt cx="1317115" cy="1641704"/>
              </a:xfrm>
              <a:grpFill/>
            </p:grpSpPr>
            <p:pic>
              <p:nvPicPr>
                <p:cNvPr id="27" name="內容版面配置區 6">
                  <a:extLst>
                    <a:ext uri="{FF2B5EF4-FFF2-40B4-BE49-F238E27FC236}">
                      <a16:creationId xmlns:a16="http://schemas.microsoft.com/office/drawing/2014/main" id="{0942D651-F901-466D-87B9-6B84EFE06B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9213"/>
                <a:stretch/>
              </p:blipFill>
              <p:spPr>
                <a:xfrm>
                  <a:off x="5432062" y="3313895"/>
                  <a:ext cx="882212" cy="1092028"/>
                </a:xfrm>
                <a:prstGeom prst="rect">
                  <a:avLst/>
                </a:prstGeom>
                <a:grpFill/>
              </p:spPr>
            </p:pic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6CECE4AF-C5E3-4DB5-8C75-05C79417EF4C}"/>
                    </a:ext>
                  </a:extLst>
                </p:cNvPr>
                <p:cNvSpPr txBox="1"/>
                <p:nvPr/>
              </p:nvSpPr>
              <p:spPr>
                <a:xfrm>
                  <a:off x="5211914" y="4332726"/>
                  <a:ext cx="1317115" cy="6228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TW" sz="8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B</a:t>
                  </a:r>
                  <a:r>
                    <a:rPr lang="zh-TW" altLang="en-US" sz="8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學校</a:t>
                  </a:r>
                  <a:endParaRPr lang="en-US" altLang="zh-TW" sz="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sp>
          <p:nvSpPr>
            <p:cNvPr id="29" name="左-右雙向箭號 54">
              <a:extLst>
                <a:ext uri="{FF2B5EF4-FFF2-40B4-BE49-F238E27FC236}">
                  <a16:creationId xmlns:a16="http://schemas.microsoft.com/office/drawing/2014/main" id="{DF5159AB-E50E-4ADE-8EB0-A7B0481DDEBE}"/>
                </a:ext>
              </a:extLst>
            </p:cNvPr>
            <p:cNvSpPr/>
            <p:nvPr/>
          </p:nvSpPr>
          <p:spPr>
            <a:xfrm rot="6769925" flipV="1">
              <a:off x="3912908" y="3362912"/>
              <a:ext cx="613052" cy="140223"/>
            </a:xfrm>
            <a:prstGeom prst="leftRightArrow">
              <a:avLst/>
            </a:prstGeom>
            <a:ln w="12700"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/>
                <a:t>VPN</a:t>
              </a:r>
              <a:endParaRPr lang="en-US" altLang="zh-TW" sz="1050" dirty="0"/>
            </a:p>
          </p:txBody>
        </p:sp>
        <p:sp>
          <p:nvSpPr>
            <p:cNvPr id="30" name="左-右雙向箭號 55">
              <a:extLst>
                <a:ext uri="{FF2B5EF4-FFF2-40B4-BE49-F238E27FC236}">
                  <a16:creationId xmlns:a16="http://schemas.microsoft.com/office/drawing/2014/main" id="{B5595F58-D245-4E32-B6A6-FA919987333F}"/>
                </a:ext>
              </a:extLst>
            </p:cNvPr>
            <p:cNvSpPr/>
            <p:nvPr/>
          </p:nvSpPr>
          <p:spPr>
            <a:xfrm rot="15328699" flipV="1">
              <a:off x="4562114" y="3374503"/>
              <a:ext cx="613052" cy="140223"/>
            </a:xfrm>
            <a:prstGeom prst="leftRightArrow">
              <a:avLst/>
            </a:prstGeom>
            <a:ln w="12700"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/>
                <a:t>VPN</a:t>
              </a:r>
              <a:endParaRPr lang="en-US" altLang="zh-TW" sz="1050" dirty="0"/>
            </a:p>
          </p:txBody>
        </p:sp>
        <p:grpSp>
          <p:nvGrpSpPr>
            <p:cNvPr id="31" name="群組 30">
              <a:extLst>
                <a:ext uri="{FF2B5EF4-FFF2-40B4-BE49-F238E27FC236}">
                  <a16:creationId xmlns:a16="http://schemas.microsoft.com/office/drawing/2014/main" id="{DA4FFA07-3E8E-48D0-97CC-BA34608F781E}"/>
                </a:ext>
              </a:extLst>
            </p:cNvPr>
            <p:cNvGrpSpPr/>
            <p:nvPr/>
          </p:nvGrpSpPr>
          <p:grpSpPr>
            <a:xfrm>
              <a:off x="5580112" y="3645024"/>
              <a:ext cx="679490" cy="659460"/>
              <a:chOff x="695156" y="2715849"/>
              <a:chExt cx="1567223" cy="1521025"/>
            </a:xfrm>
            <a:solidFill>
              <a:srgbClr val="92D050"/>
            </a:solidFill>
          </p:grpSpPr>
          <p:sp>
            <p:nvSpPr>
              <p:cNvPr id="32" name="橢圓 31">
                <a:extLst>
                  <a:ext uri="{FF2B5EF4-FFF2-40B4-BE49-F238E27FC236}">
                    <a16:creationId xmlns:a16="http://schemas.microsoft.com/office/drawing/2014/main" id="{BDF4BA72-B213-4389-9586-40325A142083}"/>
                  </a:ext>
                </a:extLst>
              </p:cNvPr>
              <p:cNvSpPr/>
              <p:nvPr/>
            </p:nvSpPr>
            <p:spPr bwMode="auto">
              <a:xfrm>
                <a:off x="695156" y="2715849"/>
                <a:ext cx="1567223" cy="1521025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33" name="群組 32">
                <a:extLst>
                  <a:ext uri="{FF2B5EF4-FFF2-40B4-BE49-F238E27FC236}">
                    <a16:creationId xmlns:a16="http://schemas.microsoft.com/office/drawing/2014/main" id="{7222DA37-BFC3-499B-9927-D7E385A119FF}"/>
                  </a:ext>
                </a:extLst>
              </p:cNvPr>
              <p:cNvGrpSpPr/>
              <p:nvPr/>
            </p:nvGrpSpPr>
            <p:grpSpPr>
              <a:xfrm>
                <a:off x="921660" y="2898148"/>
                <a:ext cx="1080345" cy="1309718"/>
                <a:chOff x="5193376" y="3313895"/>
                <a:chExt cx="1354191" cy="1641704"/>
              </a:xfrm>
              <a:grpFill/>
            </p:grpSpPr>
            <p:pic>
              <p:nvPicPr>
                <p:cNvPr id="34" name="內容版面配置區 6">
                  <a:extLst>
                    <a:ext uri="{FF2B5EF4-FFF2-40B4-BE49-F238E27FC236}">
                      <a16:creationId xmlns:a16="http://schemas.microsoft.com/office/drawing/2014/main" id="{359065C9-E271-44AC-8A1B-AFA9692784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9213"/>
                <a:stretch/>
              </p:blipFill>
              <p:spPr>
                <a:xfrm>
                  <a:off x="5432062" y="3313895"/>
                  <a:ext cx="882212" cy="1092028"/>
                </a:xfrm>
                <a:prstGeom prst="rect">
                  <a:avLst/>
                </a:prstGeom>
                <a:grpFill/>
              </p:spPr>
            </p:pic>
            <p:sp>
              <p:nvSpPr>
                <p:cNvPr id="35" name="文字方塊 34">
                  <a:extLst>
                    <a:ext uri="{FF2B5EF4-FFF2-40B4-BE49-F238E27FC236}">
                      <a16:creationId xmlns:a16="http://schemas.microsoft.com/office/drawing/2014/main" id="{6D65EE54-04C7-420A-AE7A-42F6BC0ACA72}"/>
                    </a:ext>
                  </a:extLst>
                </p:cNvPr>
                <p:cNvSpPr txBox="1"/>
                <p:nvPr/>
              </p:nvSpPr>
              <p:spPr>
                <a:xfrm>
                  <a:off x="5193376" y="4332726"/>
                  <a:ext cx="1354191" cy="6228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TW" sz="8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D</a:t>
                  </a:r>
                  <a:r>
                    <a:rPr lang="zh-TW" altLang="en-US" sz="8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學校</a:t>
                  </a:r>
                  <a:endParaRPr lang="en-US" altLang="zh-TW" sz="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sp>
          <p:nvSpPr>
            <p:cNvPr id="36" name="左-右雙向箭號 91">
              <a:extLst>
                <a:ext uri="{FF2B5EF4-FFF2-40B4-BE49-F238E27FC236}">
                  <a16:creationId xmlns:a16="http://schemas.microsoft.com/office/drawing/2014/main" id="{E522C21E-7F9D-4332-A1F6-BBD2326CF7CD}"/>
                </a:ext>
              </a:extLst>
            </p:cNvPr>
            <p:cNvSpPr/>
            <p:nvPr/>
          </p:nvSpPr>
          <p:spPr>
            <a:xfrm rot="13350577" flipV="1">
              <a:off x="4669247" y="3196232"/>
              <a:ext cx="1287241" cy="149143"/>
            </a:xfrm>
            <a:prstGeom prst="leftRightArrow">
              <a:avLst/>
            </a:prstGeom>
            <a:ln w="12700"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/>
                <a:t>VPN</a:t>
              </a:r>
              <a:endParaRPr lang="en-US" altLang="zh-TW" sz="1050" dirty="0"/>
            </a:p>
          </p:txBody>
        </p:sp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3FF228EE-5D80-9852-AC3B-D6FB3637E8E6}"/>
              </a:ext>
            </a:extLst>
          </p:cNvPr>
          <p:cNvGrpSpPr/>
          <p:nvPr/>
        </p:nvGrpSpPr>
        <p:grpSpPr>
          <a:xfrm>
            <a:off x="4029595" y="3316675"/>
            <a:ext cx="1069666" cy="948586"/>
            <a:chOff x="6912828" y="3959640"/>
            <a:chExt cx="1069666" cy="948586"/>
          </a:xfrm>
          <a:solidFill>
            <a:srgbClr val="00B050"/>
          </a:solidFill>
        </p:grpSpPr>
        <p:sp>
          <p:nvSpPr>
            <p:cNvPr id="43" name="橢圓 42">
              <a:extLst>
                <a:ext uri="{FF2B5EF4-FFF2-40B4-BE49-F238E27FC236}">
                  <a16:creationId xmlns:a16="http://schemas.microsoft.com/office/drawing/2014/main" id="{CD0CE036-8104-8228-6A5A-D4BDDB47DBC5}"/>
                </a:ext>
              </a:extLst>
            </p:cNvPr>
            <p:cNvSpPr/>
            <p:nvPr/>
          </p:nvSpPr>
          <p:spPr bwMode="auto">
            <a:xfrm>
              <a:off x="6912828" y="3959640"/>
              <a:ext cx="1069666" cy="948586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" name="文字方塊 43">
              <a:extLst>
                <a:ext uri="{FF2B5EF4-FFF2-40B4-BE49-F238E27FC236}">
                  <a16:creationId xmlns:a16="http://schemas.microsoft.com/office/drawing/2014/main" id="{408FBCA8-87EB-7667-F633-BD4F34C7BB59}"/>
                </a:ext>
              </a:extLst>
            </p:cNvPr>
            <p:cNvSpPr txBox="1"/>
            <p:nvPr/>
          </p:nvSpPr>
          <p:spPr>
            <a:xfrm>
              <a:off x="7040871" y="4529007"/>
              <a:ext cx="827471" cy="21544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800" b="1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eduroam</a:t>
              </a:r>
              <a:r>
                <a:rPr lang="en-US" altLang="zh-TW" sz="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TW</a:t>
              </a:r>
            </a:p>
          </p:txBody>
        </p:sp>
        <p:pic>
          <p:nvPicPr>
            <p:cNvPr id="45" name="內容版面配置區 6">
              <a:extLst>
                <a:ext uri="{FF2B5EF4-FFF2-40B4-BE49-F238E27FC236}">
                  <a16:creationId xmlns:a16="http://schemas.microsoft.com/office/drawing/2014/main" id="{7F6B3693-C19E-3BE0-6BB9-461996FA93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213"/>
            <a:stretch/>
          </p:blipFill>
          <p:spPr>
            <a:xfrm>
              <a:off x="7268077" y="4053676"/>
              <a:ext cx="359690" cy="450337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dash"/>
            </a:ln>
          </p:spPr>
        </p:pic>
      </p:grpSp>
      <p:grpSp>
        <p:nvGrpSpPr>
          <p:cNvPr id="177" name="群組 176">
            <a:extLst>
              <a:ext uri="{FF2B5EF4-FFF2-40B4-BE49-F238E27FC236}">
                <a16:creationId xmlns:a16="http://schemas.microsoft.com/office/drawing/2014/main" id="{4188167C-5447-2515-A5EF-DEB7812882DA}"/>
              </a:ext>
            </a:extLst>
          </p:cNvPr>
          <p:cNvGrpSpPr/>
          <p:nvPr/>
        </p:nvGrpSpPr>
        <p:grpSpPr>
          <a:xfrm>
            <a:off x="3442283" y="2262620"/>
            <a:ext cx="2285087" cy="948586"/>
            <a:chOff x="3442283" y="2262620"/>
            <a:chExt cx="2285087" cy="948586"/>
          </a:xfrm>
        </p:grpSpPr>
        <p:grpSp>
          <p:nvGrpSpPr>
            <p:cNvPr id="46" name="群組 45">
              <a:extLst>
                <a:ext uri="{FF2B5EF4-FFF2-40B4-BE49-F238E27FC236}">
                  <a16:creationId xmlns:a16="http://schemas.microsoft.com/office/drawing/2014/main" id="{D13FDD39-D292-146D-D713-0BDBD3E36E29}"/>
                </a:ext>
              </a:extLst>
            </p:cNvPr>
            <p:cNvGrpSpPr/>
            <p:nvPr/>
          </p:nvGrpSpPr>
          <p:grpSpPr>
            <a:xfrm>
              <a:off x="3442283" y="2262620"/>
              <a:ext cx="1069666" cy="948586"/>
              <a:chOff x="4059392" y="2720580"/>
              <a:chExt cx="1069666" cy="948586"/>
            </a:xfrm>
            <a:solidFill>
              <a:srgbClr val="00B050"/>
            </a:solidFill>
          </p:grpSpPr>
          <p:sp>
            <p:nvSpPr>
              <p:cNvPr id="47" name="橢圓 46">
                <a:extLst>
                  <a:ext uri="{FF2B5EF4-FFF2-40B4-BE49-F238E27FC236}">
                    <a16:creationId xmlns:a16="http://schemas.microsoft.com/office/drawing/2014/main" id="{2C047520-B1F1-0374-1DDA-3A5ADF38CD03}"/>
                  </a:ext>
                </a:extLst>
              </p:cNvPr>
              <p:cNvSpPr/>
              <p:nvPr/>
            </p:nvSpPr>
            <p:spPr bwMode="auto">
              <a:xfrm>
                <a:off x="4059392" y="2720580"/>
                <a:ext cx="1069666" cy="948586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BBBF214E-07C8-36C6-08A1-6F3773E54F3F}"/>
                  </a:ext>
                </a:extLst>
              </p:cNvPr>
              <p:cNvSpPr txBox="1"/>
              <p:nvPr/>
            </p:nvSpPr>
            <p:spPr>
              <a:xfrm>
                <a:off x="4259386" y="3314638"/>
                <a:ext cx="631904" cy="21544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800" b="1" dirty="0" err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HKPoluU</a:t>
                </a:r>
                <a:endParaRPr lang="en-US" altLang="zh-TW" sz="8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49" name="內容版面配置區 6">
                <a:extLst>
                  <a:ext uri="{FF2B5EF4-FFF2-40B4-BE49-F238E27FC236}">
                    <a16:creationId xmlns:a16="http://schemas.microsoft.com/office/drawing/2014/main" id="{DAC54479-24F6-1CAF-614E-7D85F66F04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213"/>
              <a:stretch/>
            </p:blipFill>
            <p:spPr>
              <a:xfrm>
                <a:off x="4392253" y="2806840"/>
                <a:ext cx="359690" cy="45033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dash"/>
              </a:ln>
            </p:spPr>
          </p:pic>
        </p:grpSp>
        <p:grpSp>
          <p:nvGrpSpPr>
            <p:cNvPr id="50" name="群組 49">
              <a:extLst>
                <a:ext uri="{FF2B5EF4-FFF2-40B4-BE49-F238E27FC236}">
                  <a16:creationId xmlns:a16="http://schemas.microsoft.com/office/drawing/2014/main" id="{5B845102-6681-E3A8-B74A-5859ED78386D}"/>
                </a:ext>
              </a:extLst>
            </p:cNvPr>
            <p:cNvGrpSpPr/>
            <p:nvPr/>
          </p:nvGrpSpPr>
          <p:grpSpPr>
            <a:xfrm>
              <a:off x="4657704" y="2262620"/>
              <a:ext cx="1069666" cy="948586"/>
              <a:chOff x="4059392" y="2715314"/>
              <a:chExt cx="1069666" cy="948586"/>
            </a:xfrm>
            <a:solidFill>
              <a:srgbClr val="00B050"/>
            </a:solidFill>
          </p:grpSpPr>
          <p:sp>
            <p:nvSpPr>
              <p:cNvPr id="51" name="橢圓 50">
                <a:extLst>
                  <a:ext uri="{FF2B5EF4-FFF2-40B4-BE49-F238E27FC236}">
                    <a16:creationId xmlns:a16="http://schemas.microsoft.com/office/drawing/2014/main" id="{65663034-FE54-5B0E-6F2B-D423E6DD4163}"/>
                  </a:ext>
                </a:extLst>
              </p:cNvPr>
              <p:cNvSpPr/>
              <p:nvPr/>
            </p:nvSpPr>
            <p:spPr bwMode="auto">
              <a:xfrm>
                <a:off x="4059392" y="2715314"/>
                <a:ext cx="1069666" cy="948586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1E19E36C-10E6-3C30-8892-3A37CCBA58AA}"/>
                  </a:ext>
                </a:extLst>
              </p:cNvPr>
              <p:cNvSpPr txBox="1"/>
              <p:nvPr/>
            </p:nvSpPr>
            <p:spPr>
              <a:xfrm>
                <a:off x="4282632" y="3309372"/>
                <a:ext cx="585418" cy="21544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800" b="1" dirty="0" err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AARNet</a:t>
                </a:r>
                <a:endParaRPr lang="en-US" altLang="zh-TW" sz="8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53" name="內容版面配置區 6">
                <a:extLst>
                  <a:ext uri="{FF2B5EF4-FFF2-40B4-BE49-F238E27FC236}">
                    <a16:creationId xmlns:a16="http://schemas.microsoft.com/office/drawing/2014/main" id="{E5D6DC6A-D728-0AE4-9812-E8ACA98821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213"/>
              <a:stretch/>
            </p:blipFill>
            <p:spPr>
              <a:xfrm>
                <a:off x="4406086" y="2801574"/>
                <a:ext cx="359690" cy="45033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dash"/>
              </a:ln>
            </p:spPr>
          </p:pic>
        </p:grpSp>
      </p:grpSp>
      <p:grpSp>
        <p:nvGrpSpPr>
          <p:cNvPr id="178" name="群組 177">
            <a:extLst>
              <a:ext uri="{FF2B5EF4-FFF2-40B4-BE49-F238E27FC236}">
                <a16:creationId xmlns:a16="http://schemas.microsoft.com/office/drawing/2014/main" id="{5019E8B8-8A30-B18A-C73C-3F119F0BEAA8}"/>
              </a:ext>
            </a:extLst>
          </p:cNvPr>
          <p:cNvGrpSpPr/>
          <p:nvPr/>
        </p:nvGrpSpPr>
        <p:grpSpPr>
          <a:xfrm>
            <a:off x="3977116" y="3211206"/>
            <a:ext cx="1215421" cy="244386"/>
            <a:chOff x="3977116" y="3211206"/>
            <a:chExt cx="1215421" cy="244386"/>
          </a:xfrm>
        </p:grpSpPr>
        <p:cxnSp>
          <p:nvCxnSpPr>
            <p:cNvPr id="54" name="直線單箭頭接點 53">
              <a:extLst>
                <a:ext uri="{FF2B5EF4-FFF2-40B4-BE49-F238E27FC236}">
                  <a16:creationId xmlns:a16="http://schemas.microsoft.com/office/drawing/2014/main" id="{8F6DCCEE-B135-9045-25A7-3C5593E4AC89}"/>
                </a:ext>
              </a:extLst>
            </p:cNvPr>
            <p:cNvCxnSpPr>
              <a:cxnSpLocks/>
              <a:stCxn id="47" idx="4"/>
              <a:endCxn id="43" idx="1"/>
            </p:cNvCxnSpPr>
            <p:nvPr/>
          </p:nvCxnSpPr>
          <p:spPr>
            <a:xfrm>
              <a:off x="3977116" y="3211206"/>
              <a:ext cx="209128" cy="244386"/>
            </a:xfrm>
            <a:prstGeom prst="straightConnector1">
              <a:avLst/>
            </a:prstGeom>
            <a:ln w="19050">
              <a:solidFill>
                <a:srgbClr val="FFC000"/>
              </a:solidFill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單箭頭接點 55">
              <a:extLst>
                <a:ext uri="{FF2B5EF4-FFF2-40B4-BE49-F238E27FC236}">
                  <a16:creationId xmlns:a16="http://schemas.microsoft.com/office/drawing/2014/main" id="{A0921D31-DA01-B279-120F-EACD66EA2AE8}"/>
                </a:ext>
              </a:extLst>
            </p:cNvPr>
            <p:cNvCxnSpPr>
              <a:cxnSpLocks/>
              <a:stCxn id="51" idx="4"/>
              <a:endCxn id="43" idx="7"/>
            </p:cNvCxnSpPr>
            <p:nvPr/>
          </p:nvCxnSpPr>
          <p:spPr>
            <a:xfrm flipH="1">
              <a:off x="4942612" y="3211206"/>
              <a:ext cx="249925" cy="244386"/>
            </a:xfrm>
            <a:prstGeom prst="straightConnector1">
              <a:avLst/>
            </a:prstGeom>
            <a:ln w="19050">
              <a:solidFill>
                <a:srgbClr val="FFC000"/>
              </a:solidFill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1" name="群組 80">
            <a:extLst>
              <a:ext uri="{FF2B5EF4-FFF2-40B4-BE49-F238E27FC236}">
                <a16:creationId xmlns:a16="http://schemas.microsoft.com/office/drawing/2014/main" id="{E2AFF216-5BBE-A4E4-EB1F-6A7C2FF82217}"/>
              </a:ext>
            </a:extLst>
          </p:cNvPr>
          <p:cNvGrpSpPr/>
          <p:nvPr/>
        </p:nvGrpSpPr>
        <p:grpSpPr>
          <a:xfrm>
            <a:off x="1566805" y="3301114"/>
            <a:ext cx="6024245" cy="958700"/>
            <a:chOff x="716462" y="4920860"/>
            <a:chExt cx="6024245" cy="958700"/>
          </a:xfrm>
        </p:grpSpPr>
        <p:grpSp>
          <p:nvGrpSpPr>
            <p:cNvPr id="78" name="群組 77">
              <a:extLst>
                <a:ext uri="{FF2B5EF4-FFF2-40B4-BE49-F238E27FC236}">
                  <a16:creationId xmlns:a16="http://schemas.microsoft.com/office/drawing/2014/main" id="{E920FC63-A741-9A4E-1807-E413B836C77C}"/>
                </a:ext>
              </a:extLst>
            </p:cNvPr>
            <p:cNvGrpSpPr/>
            <p:nvPr/>
          </p:nvGrpSpPr>
          <p:grpSpPr>
            <a:xfrm>
              <a:off x="4463445" y="4930974"/>
              <a:ext cx="1069666" cy="948586"/>
              <a:chOff x="4463445" y="4930974"/>
              <a:chExt cx="1069666" cy="948586"/>
            </a:xfrm>
          </p:grpSpPr>
          <p:sp>
            <p:nvSpPr>
              <p:cNvPr id="61" name="橢圓 60">
                <a:extLst>
                  <a:ext uri="{FF2B5EF4-FFF2-40B4-BE49-F238E27FC236}">
                    <a16:creationId xmlns:a16="http://schemas.microsoft.com/office/drawing/2014/main" id="{4D0D3521-E003-01A5-367B-B6A3DA4CC4E7}"/>
                  </a:ext>
                </a:extLst>
              </p:cNvPr>
              <p:cNvSpPr/>
              <p:nvPr/>
            </p:nvSpPr>
            <p:spPr bwMode="auto">
              <a:xfrm>
                <a:off x="4463445" y="4930974"/>
                <a:ext cx="1069666" cy="948586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E97D5FAF-90E8-CF1F-608A-0D40190BE9D7}"/>
                  </a:ext>
                </a:extLst>
              </p:cNvPr>
              <p:cNvSpPr txBox="1"/>
              <p:nvPr/>
            </p:nvSpPr>
            <p:spPr>
              <a:xfrm>
                <a:off x="4580887" y="5525032"/>
                <a:ext cx="79701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800" b="1" dirty="0" err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eduroam</a:t>
                </a:r>
                <a:r>
                  <a:rPr lang="en-US" altLang="zh-TW" sz="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KR</a:t>
                </a:r>
              </a:p>
            </p:txBody>
          </p:sp>
          <p:pic>
            <p:nvPicPr>
              <p:cNvPr id="63" name="內容版面配置區 6">
                <a:extLst>
                  <a:ext uri="{FF2B5EF4-FFF2-40B4-BE49-F238E27FC236}">
                    <a16:creationId xmlns:a16="http://schemas.microsoft.com/office/drawing/2014/main" id="{80959BD4-1F07-464C-38B6-51D7136201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213"/>
              <a:stretch/>
            </p:blipFill>
            <p:spPr>
              <a:xfrm>
                <a:off x="4801777" y="5100612"/>
                <a:ext cx="359690" cy="450337"/>
              </a:xfrm>
              <a:prstGeom prst="rect">
                <a:avLst/>
              </a:prstGeom>
              <a:solidFill>
                <a:srgbClr val="00B050"/>
              </a:solidFill>
            </p:spPr>
          </p:pic>
        </p:grpSp>
        <p:grpSp>
          <p:nvGrpSpPr>
            <p:cNvPr id="79" name="群組 78">
              <a:extLst>
                <a:ext uri="{FF2B5EF4-FFF2-40B4-BE49-F238E27FC236}">
                  <a16:creationId xmlns:a16="http://schemas.microsoft.com/office/drawing/2014/main" id="{6703AC93-8142-4C18-697F-F82E42358163}"/>
                </a:ext>
              </a:extLst>
            </p:cNvPr>
            <p:cNvGrpSpPr/>
            <p:nvPr/>
          </p:nvGrpSpPr>
          <p:grpSpPr>
            <a:xfrm>
              <a:off x="5671041" y="4920860"/>
              <a:ext cx="1069666" cy="948586"/>
              <a:chOff x="5671041" y="4920860"/>
              <a:chExt cx="1069666" cy="948586"/>
            </a:xfrm>
          </p:grpSpPr>
          <p:sp>
            <p:nvSpPr>
              <p:cNvPr id="64" name="橢圓 63">
                <a:extLst>
                  <a:ext uri="{FF2B5EF4-FFF2-40B4-BE49-F238E27FC236}">
                    <a16:creationId xmlns:a16="http://schemas.microsoft.com/office/drawing/2014/main" id="{340B333B-C4C5-EC92-9E8F-216A9D58468A}"/>
                  </a:ext>
                </a:extLst>
              </p:cNvPr>
              <p:cNvSpPr/>
              <p:nvPr/>
            </p:nvSpPr>
            <p:spPr bwMode="auto">
              <a:xfrm>
                <a:off x="5671041" y="4920860"/>
                <a:ext cx="1069666" cy="948586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FE89750E-4A89-39F3-00E5-61B22C29F1EE}"/>
                  </a:ext>
                </a:extLst>
              </p:cNvPr>
              <p:cNvSpPr txBox="1"/>
              <p:nvPr/>
            </p:nvSpPr>
            <p:spPr>
              <a:xfrm>
                <a:off x="5845168" y="5523690"/>
                <a:ext cx="76815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800" b="1" dirty="0" err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eduroam</a:t>
                </a:r>
                <a:r>
                  <a:rPr lang="en-US" altLang="zh-TW" sz="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JP</a:t>
                </a:r>
              </a:p>
            </p:txBody>
          </p:sp>
          <p:pic>
            <p:nvPicPr>
              <p:cNvPr id="66" name="內容版面配置區 6">
                <a:extLst>
                  <a:ext uri="{FF2B5EF4-FFF2-40B4-BE49-F238E27FC236}">
                    <a16:creationId xmlns:a16="http://schemas.microsoft.com/office/drawing/2014/main" id="{C28DA30B-3309-91C1-A0DF-C50AEE1351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213"/>
              <a:stretch/>
            </p:blipFill>
            <p:spPr>
              <a:xfrm>
                <a:off x="6020902" y="5099956"/>
                <a:ext cx="359690" cy="450337"/>
              </a:xfrm>
              <a:prstGeom prst="rect">
                <a:avLst/>
              </a:prstGeom>
              <a:solidFill>
                <a:srgbClr val="00B050"/>
              </a:solidFill>
            </p:spPr>
          </p:pic>
        </p:grpSp>
        <p:grpSp>
          <p:nvGrpSpPr>
            <p:cNvPr id="77" name="群組 76">
              <a:extLst>
                <a:ext uri="{FF2B5EF4-FFF2-40B4-BE49-F238E27FC236}">
                  <a16:creationId xmlns:a16="http://schemas.microsoft.com/office/drawing/2014/main" id="{D476E4A5-83A2-FB26-E5BF-B82EF2C6C35A}"/>
                </a:ext>
              </a:extLst>
            </p:cNvPr>
            <p:cNvGrpSpPr/>
            <p:nvPr/>
          </p:nvGrpSpPr>
          <p:grpSpPr>
            <a:xfrm>
              <a:off x="1961372" y="4929632"/>
              <a:ext cx="1069666" cy="948586"/>
              <a:chOff x="1961372" y="4929632"/>
              <a:chExt cx="1069666" cy="948586"/>
            </a:xfrm>
          </p:grpSpPr>
          <p:sp>
            <p:nvSpPr>
              <p:cNvPr id="67" name="橢圓 66">
                <a:extLst>
                  <a:ext uri="{FF2B5EF4-FFF2-40B4-BE49-F238E27FC236}">
                    <a16:creationId xmlns:a16="http://schemas.microsoft.com/office/drawing/2014/main" id="{CE31C807-FAE5-22D1-38BD-45CA5066D37C}"/>
                  </a:ext>
                </a:extLst>
              </p:cNvPr>
              <p:cNvSpPr/>
              <p:nvPr/>
            </p:nvSpPr>
            <p:spPr bwMode="auto">
              <a:xfrm>
                <a:off x="1961372" y="4929632"/>
                <a:ext cx="1069666" cy="948586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8" name="文字方塊 67">
                <a:extLst>
                  <a:ext uri="{FF2B5EF4-FFF2-40B4-BE49-F238E27FC236}">
                    <a16:creationId xmlns:a16="http://schemas.microsoft.com/office/drawing/2014/main" id="{2DB935FD-596B-BE67-1254-4FBD37DA6A21}"/>
                  </a:ext>
                </a:extLst>
              </p:cNvPr>
              <p:cNvSpPr txBox="1"/>
              <p:nvPr/>
            </p:nvSpPr>
            <p:spPr>
              <a:xfrm>
                <a:off x="2076235" y="5506689"/>
                <a:ext cx="80182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800" b="1" dirty="0" err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eduroam</a:t>
                </a:r>
                <a:r>
                  <a:rPr lang="en-US" altLang="zh-TW" sz="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TH</a:t>
                </a:r>
              </a:p>
            </p:txBody>
          </p:sp>
          <p:pic>
            <p:nvPicPr>
              <p:cNvPr id="69" name="內容版面配置區 6">
                <a:extLst>
                  <a:ext uri="{FF2B5EF4-FFF2-40B4-BE49-F238E27FC236}">
                    <a16:creationId xmlns:a16="http://schemas.microsoft.com/office/drawing/2014/main" id="{E2B76C0F-66CD-E9D1-6516-4B07496388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213"/>
              <a:stretch/>
            </p:blipFill>
            <p:spPr>
              <a:xfrm>
                <a:off x="2328318" y="5082269"/>
                <a:ext cx="359690" cy="450337"/>
              </a:xfrm>
              <a:prstGeom prst="rect">
                <a:avLst/>
              </a:prstGeom>
              <a:solidFill>
                <a:srgbClr val="00B050"/>
              </a:solidFill>
            </p:spPr>
          </p:pic>
        </p:grpSp>
        <p:grpSp>
          <p:nvGrpSpPr>
            <p:cNvPr id="76" name="群組 75">
              <a:extLst>
                <a:ext uri="{FF2B5EF4-FFF2-40B4-BE49-F238E27FC236}">
                  <a16:creationId xmlns:a16="http://schemas.microsoft.com/office/drawing/2014/main" id="{E19644F6-CDCF-B468-EB62-3C8D77E2A5A9}"/>
                </a:ext>
              </a:extLst>
            </p:cNvPr>
            <p:cNvGrpSpPr/>
            <p:nvPr/>
          </p:nvGrpSpPr>
          <p:grpSpPr>
            <a:xfrm>
              <a:off x="716462" y="4920860"/>
              <a:ext cx="1069666" cy="948586"/>
              <a:chOff x="716462" y="4920860"/>
              <a:chExt cx="1069666" cy="948586"/>
            </a:xfrm>
          </p:grpSpPr>
          <p:sp>
            <p:nvSpPr>
              <p:cNvPr id="70" name="橢圓 69">
                <a:extLst>
                  <a:ext uri="{FF2B5EF4-FFF2-40B4-BE49-F238E27FC236}">
                    <a16:creationId xmlns:a16="http://schemas.microsoft.com/office/drawing/2014/main" id="{E871465A-5C1F-C86B-75AC-93D58D11AE1D}"/>
                  </a:ext>
                </a:extLst>
              </p:cNvPr>
              <p:cNvSpPr/>
              <p:nvPr/>
            </p:nvSpPr>
            <p:spPr bwMode="auto">
              <a:xfrm>
                <a:off x="716462" y="4920860"/>
                <a:ext cx="1069666" cy="948586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1" name="文字方塊 70">
                <a:extLst>
                  <a:ext uri="{FF2B5EF4-FFF2-40B4-BE49-F238E27FC236}">
                    <a16:creationId xmlns:a16="http://schemas.microsoft.com/office/drawing/2014/main" id="{118E3C81-F889-27D4-82D7-4AB4B99084C8}"/>
                  </a:ext>
                </a:extLst>
              </p:cNvPr>
              <p:cNvSpPr txBox="1"/>
              <p:nvPr/>
            </p:nvSpPr>
            <p:spPr>
              <a:xfrm>
                <a:off x="817071" y="5514918"/>
                <a:ext cx="83067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800" b="1" dirty="0" err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eduroam</a:t>
                </a:r>
                <a:r>
                  <a:rPr lang="en-US" altLang="zh-TW" sz="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PH </a:t>
                </a:r>
              </a:p>
            </p:txBody>
          </p:sp>
          <p:pic>
            <p:nvPicPr>
              <p:cNvPr id="72" name="內容版面配置區 6">
                <a:extLst>
                  <a:ext uri="{FF2B5EF4-FFF2-40B4-BE49-F238E27FC236}">
                    <a16:creationId xmlns:a16="http://schemas.microsoft.com/office/drawing/2014/main" id="{A53833F7-B084-6064-84B2-E328AA5B4E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213"/>
              <a:stretch/>
            </p:blipFill>
            <p:spPr>
              <a:xfrm>
                <a:off x="1083582" y="5090498"/>
                <a:ext cx="359690" cy="450337"/>
              </a:xfrm>
              <a:prstGeom prst="rect">
                <a:avLst/>
              </a:prstGeom>
              <a:solidFill>
                <a:srgbClr val="00B050"/>
              </a:solidFill>
            </p:spPr>
          </p:pic>
        </p:grpSp>
      </p:grpSp>
      <p:grpSp>
        <p:nvGrpSpPr>
          <p:cNvPr id="117" name="群組 116">
            <a:extLst>
              <a:ext uri="{FF2B5EF4-FFF2-40B4-BE49-F238E27FC236}">
                <a16:creationId xmlns:a16="http://schemas.microsoft.com/office/drawing/2014/main" id="{C0496E18-903E-09FC-0BF6-0FD6953CCC9B}"/>
              </a:ext>
            </a:extLst>
          </p:cNvPr>
          <p:cNvGrpSpPr/>
          <p:nvPr/>
        </p:nvGrpSpPr>
        <p:grpSpPr>
          <a:xfrm>
            <a:off x="2479822" y="3072289"/>
            <a:ext cx="4198211" cy="377856"/>
            <a:chOff x="2479822" y="3072289"/>
            <a:chExt cx="4198211" cy="377856"/>
          </a:xfrm>
        </p:grpSpPr>
        <p:cxnSp>
          <p:nvCxnSpPr>
            <p:cNvPr id="82" name="直線單箭頭接點 81">
              <a:extLst>
                <a:ext uri="{FF2B5EF4-FFF2-40B4-BE49-F238E27FC236}">
                  <a16:creationId xmlns:a16="http://schemas.microsoft.com/office/drawing/2014/main" id="{7577D7B8-37BA-2597-D435-2595B4C73349}"/>
                </a:ext>
              </a:extLst>
            </p:cNvPr>
            <p:cNvCxnSpPr>
              <a:cxnSpLocks/>
              <a:stCxn id="47" idx="3"/>
              <a:endCxn id="70" idx="7"/>
            </p:cNvCxnSpPr>
            <p:nvPr/>
          </p:nvCxnSpPr>
          <p:spPr>
            <a:xfrm flipH="1">
              <a:off x="2479822" y="3072289"/>
              <a:ext cx="1119110" cy="367742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直線單箭頭接點 83">
              <a:extLst>
                <a:ext uri="{FF2B5EF4-FFF2-40B4-BE49-F238E27FC236}">
                  <a16:creationId xmlns:a16="http://schemas.microsoft.com/office/drawing/2014/main" id="{F5DD33C8-F183-57C5-12FF-0626EFA4789A}"/>
                </a:ext>
              </a:extLst>
            </p:cNvPr>
            <p:cNvCxnSpPr>
              <a:cxnSpLocks/>
              <a:stCxn id="47" idx="4"/>
              <a:endCxn id="67" idx="7"/>
            </p:cNvCxnSpPr>
            <p:nvPr/>
          </p:nvCxnSpPr>
          <p:spPr>
            <a:xfrm flipH="1">
              <a:off x="3724732" y="3211206"/>
              <a:ext cx="252384" cy="237597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直線單箭頭接點 86">
              <a:extLst>
                <a:ext uri="{FF2B5EF4-FFF2-40B4-BE49-F238E27FC236}">
                  <a16:creationId xmlns:a16="http://schemas.microsoft.com/office/drawing/2014/main" id="{FDD10140-B4D1-66E2-F47D-24271AD1A5A9}"/>
                </a:ext>
              </a:extLst>
            </p:cNvPr>
            <p:cNvCxnSpPr>
              <a:cxnSpLocks/>
              <a:stCxn id="47" idx="4"/>
              <a:endCxn id="61" idx="1"/>
            </p:cNvCxnSpPr>
            <p:nvPr/>
          </p:nvCxnSpPr>
          <p:spPr>
            <a:xfrm>
              <a:off x="3977116" y="3211206"/>
              <a:ext cx="1493321" cy="238939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直線單箭頭接點 89">
              <a:extLst>
                <a:ext uri="{FF2B5EF4-FFF2-40B4-BE49-F238E27FC236}">
                  <a16:creationId xmlns:a16="http://schemas.microsoft.com/office/drawing/2014/main" id="{B21E61C5-270F-B5EE-6A6C-4D07036DA6D2}"/>
                </a:ext>
              </a:extLst>
            </p:cNvPr>
            <p:cNvCxnSpPr>
              <a:cxnSpLocks/>
              <a:stCxn id="47" idx="5"/>
              <a:endCxn id="64" idx="1"/>
            </p:cNvCxnSpPr>
            <p:nvPr/>
          </p:nvCxnSpPr>
          <p:spPr>
            <a:xfrm>
              <a:off x="4355300" y="3072289"/>
              <a:ext cx="2322733" cy="367742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直線單箭頭接點 101">
              <a:extLst>
                <a:ext uri="{FF2B5EF4-FFF2-40B4-BE49-F238E27FC236}">
                  <a16:creationId xmlns:a16="http://schemas.microsoft.com/office/drawing/2014/main" id="{A673CFAD-982A-8784-A6C2-E8A33BDFE60F}"/>
                </a:ext>
              </a:extLst>
            </p:cNvPr>
            <p:cNvCxnSpPr>
              <a:cxnSpLocks/>
              <a:stCxn id="51" idx="3"/>
              <a:endCxn id="70" idx="7"/>
            </p:cNvCxnSpPr>
            <p:nvPr/>
          </p:nvCxnSpPr>
          <p:spPr>
            <a:xfrm flipH="1">
              <a:off x="2479822" y="3072289"/>
              <a:ext cx="2334531" cy="367742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直線單箭頭接點 104">
              <a:extLst>
                <a:ext uri="{FF2B5EF4-FFF2-40B4-BE49-F238E27FC236}">
                  <a16:creationId xmlns:a16="http://schemas.microsoft.com/office/drawing/2014/main" id="{CEB5E475-0447-ED5C-8A05-21EF64008A05}"/>
                </a:ext>
              </a:extLst>
            </p:cNvPr>
            <p:cNvCxnSpPr>
              <a:cxnSpLocks/>
              <a:stCxn id="51" idx="3"/>
              <a:endCxn id="67" idx="7"/>
            </p:cNvCxnSpPr>
            <p:nvPr/>
          </p:nvCxnSpPr>
          <p:spPr>
            <a:xfrm flipH="1">
              <a:off x="3724732" y="3072289"/>
              <a:ext cx="1089621" cy="376514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直線單箭頭接點 107">
              <a:extLst>
                <a:ext uri="{FF2B5EF4-FFF2-40B4-BE49-F238E27FC236}">
                  <a16:creationId xmlns:a16="http://schemas.microsoft.com/office/drawing/2014/main" id="{9CB367F1-79C6-7646-E641-0BC2EB57E31E}"/>
                </a:ext>
              </a:extLst>
            </p:cNvPr>
            <p:cNvCxnSpPr>
              <a:cxnSpLocks/>
              <a:stCxn id="51" idx="4"/>
              <a:endCxn id="61" idx="1"/>
            </p:cNvCxnSpPr>
            <p:nvPr/>
          </p:nvCxnSpPr>
          <p:spPr>
            <a:xfrm>
              <a:off x="5192537" y="3211206"/>
              <a:ext cx="277900" cy="238939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直線單箭頭接點 110">
              <a:extLst>
                <a:ext uri="{FF2B5EF4-FFF2-40B4-BE49-F238E27FC236}">
                  <a16:creationId xmlns:a16="http://schemas.microsoft.com/office/drawing/2014/main" id="{87E79A01-F703-32D6-051F-0598B76C5170}"/>
                </a:ext>
              </a:extLst>
            </p:cNvPr>
            <p:cNvCxnSpPr>
              <a:cxnSpLocks/>
              <a:stCxn id="51" idx="5"/>
              <a:endCxn id="64" idx="1"/>
            </p:cNvCxnSpPr>
            <p:nvPr/>
          </p:nvCxnSpPr>
          <p:spPr>
            <a:xfrm>
              <a:off x="5570721" y="3072289"/>
              <a:ext cx="1107312" cy="367742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2" name="群組 121">
            <a:extLst>
              <a:ext uri="{FF2B5EF4-FFF2-40B4-BE49-F238E27FC236}">
                <a16:creationId xmlns:a16="http://schemas.microsoft.com/office/drawing/2014/main" id="{8165ED96-20D6-90BA-1AFF-5B4CD2978911}"/>
              </a:ext>
            </a:extLst>
          </p:cNvPr>
          <p:cNvGrpSpPr/>
          <p:nvPr/>
        </p:nvGrpSpPr>
        <p:grpSpPr>
          <a:xfrm>
            <a:off x="4095684" y="1000423"/>
            <a:ext cx="1069666" cy="961753"/>
            <a:chOff x="4059392" y="2658518"/>
            <a:chExt cx="1069666" cy="961753"/>
          </a:xfrm>
          <a:solidFill>
            <a:srgbClr val="00B0F0"/>
          </a:solidFill>
        </p:grpSpPr>
        <p:sp>
          <p:nvSpPr>
            <p:cNvPr id="123" name="橢圓 122">
              <a:extLst>
                <a:ext uri="{FF2B5EF4-FFF2-40B4-BE49-F238E27FC236}">
                  <a16:creationId xmlns:a16="http://schemas.microsoft.com/office/drawing/2014/main" id="{49B47543-B43D-4D5E-F803-A35626FCF7DB}"/>
                </a:ext>
              </a:extLst>
            </p:cNvPr>
            <p:cNvSpPr/>
            <p:nvPr/>
          </p:nvSpPr>
          <p:spPr bwMode="auto">
            <a:xfrm>
              <a:off x="4059392" y="2658518"/>
              <a:ext cx="1069666" cy="948586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4" name="文字方塊 123">
              <a:extLst>
                <a:ext uri="{FF2B5EF4-FFF2-40B4-BE49-F238E27FC236}">
                  <a16:creationId xmlns:a16="http://schemas.microsoft.com/office/drawing/2014/main" id="{F8916F70-F172-1EFC-9785-10823864BA93}"/>
                </a:ext>
              </a:extLst>
            </p:cNvPr>
            <p:cNvSpPr txBox="1"/>
            <p:nvPr/>
          </p:nvSpPr>
          <p:spPr>
            <a:xfrm>
              <a:off x="4059422" y="3158606"/>
              <a:ext cx="10599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Top Level</a:t>
              </a:r>
              <a:br>
                <a:rPr lang="en-US" altLang="zh-TW" sz="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800" b="1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eduroam</a:t>
              </a:r>
              <a:endParaRPr lang="en-US" altLang="zh-TW" sz="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In South America </a:t>
              </a:r>
            </a:p>
          </p:txBody>
        </p:sp>
        <p:pic>
          <p:nvPicPr>
            <p:cNvPr id="125" name="內容版面配置區 6">
              <a:extLst>
                <a:ext uri="{FF2B5EF4-FFF2-40B4-BE49-F238E27FC236}">
                  <a16:creationId xmlns:a16="http://schemas.microsoft.com/office/drawing/2014/main" id="{54D0DA54-F542-CE81-F781-F1E83472D5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213"/>
            <a:stretch/>
          </p:blipFill>
          <p:spPr>
            <a:xfrm>
              <a:off x="4384869" y="2765330"/>
              <a:ext cx="359690" cy="450337"/>
            </a:xfrm>
            <a:prstGeom prst="rect">
              <a:avLst/>
            </a:prstGeom>
            <a:grpFill/>
          </p:spPr>
        </p:pic>
      </p:grpSp>
      <p:cxnSp>
        <p:nvCxnSpPr>
          <p:cNvPr id="126" name="直線單箭頭接點 125">
            <a:extLst>
              <a:ext uri="{FF2B5EF4-FFF2-40B4-BE49-F238E27FC236}">
                <a16:creationId xmlns:a16="http://schemas.microsoft.com/office/drawing/2014/main" id="{E1BE32C8-B973-8694-3B43-DA39B39DAFBA}"/>
              </a:ext>
            </a:extLst>
          </p:cNvPr>
          <p:cNvCxnSpPr>
            <a:cxnSpLocks/>
            <a:stCxn id="123" idx="3"/>
            <a:endCxn id="47" idx="0"/>
          </p:cNvCxnSpPr>
          <p:nvPr/>
        </p:nvCxnSpPr>
        <p:spPr>
          <a:xfrm flipH="1">
            <a:off x="3977116" y="1810092"/>
            <a:ext cx="275217" cy="452528"/>
          </a:xfrm>
          <a:prstGeom prst="straightConnector1">
            <a:avLst/>
          </a:prstGeom>
          <a:ln w="19050">
            <a:solidFill>
              <a:srgbClr val="FE1ACD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直線單箭頭接點 130">
            <a:extLst>
              <a:ext uri="{FF2B5EF4-FFF2-40B4-BE49-F238E27FC236}">
                <a16:creationId xmlns:a16="http://schemas.microsoft.com/office/drawing/2014/main" id="{2FAB1F83-7142-60A5-F39F-EE9D2CFA1573}"/>
              </a:ext>
            </a:extLst>
          </p:cNvPr>
          <p:cNvCxnSpPr>
            <a:cxnSpLocks/>
            <a:stCxn id="123" idx="5"/>
            <a:endCxn id="51" idx="0"/>
          </p:cNvCxnSpPr>
          <p:nvPr/>
        </p:nvCxnSpPr>
        <p:spPr>
          <a:xfrm>
            <a:off x="5008701" y="1810092"/>
            <a:ext cx="183836" cy="452528"/>
          </a:xfrm>
          <a:prstGeom prst="straightConnector1">
            <a:avLst/>
          </a:prstGeom>
          <a:ln w="19050">
            <a:solidFill>
              <a:srgbClr val="FE1ACD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34" name="群組 133">
            <a:extLst>
              <a:ext uri="{FF2B5EF4-FFF2-40B4-BE49-F238E27FC236}">
                <a16:creationId xmlns:a16="http://schemas.microsoft.com/office/drawing/2014/main" id="{B96F7DCC-8B38-738C-18C3-3C9991704B0A}"/>
              </a:ext>
            </a:extLst>
          </p:cNvPr>
          <p:cNvGrpSpPr/>
          <p:nvPr/>
        </p:nvGrpSpPr>
        <p:grpSpPr>
          <a:xfrm>
            <a:off x="2907450" y="993826"/>
            <a:ext cx="1069666" cy="969937"/>
            <a:chOff x="4059392" y="2658518"/>
            <a:chExt cx="1069666" cy="969937"/>
          </a:xfrm>
          <a:solidFill>
            <a:srgbClr val="00B0F0"/>
          </a:solidFill>
        </p:grpSpPr>
        <p:sp>
          <p:nvSpPr>
            <p:cNvPr id="135" name="橢圓 134">
              <a:extLst>
                <a:ext uri="{FF2B5EF4-FFF2-40B4-BE49-F238E27FC236}">
                  <a16:creationId xmlns:a16="http://schemas.microsoft.com/office/drawing/2014/main" id="{52631377-A520-5727-FF36-01522829EDAD}"/>
                </a:ext>
              </a:extLst>
            </p:cNvPr>
            <p:cNvSpPr/>
            <p:nvPr/>
          </p:nvSpPr>
          <p:spPr bwMode="auto">
            <a:xfrm>
              <a:off x="4059392" y="2658518"/>
              <a:ext cx="1069666" cy="948586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6" name="文字方塊 135">
              <a:extLst>
                <a:ext uri="{FF2B5EF4-FFF2-40B4-BE49-F238E27FC236}">
                  <a16:creationId xmlns:a16="http://schemas.microsoft.com/office/drawing/2014/main" id="{1B6D91F6-0D0F-AC7E-6DAF-7D6648E64BDC}"/>
                </a:ext>
              </a:extLst>
            </p:cNvPr>
            <p:cNvSpPr txBox="1"/>
            <p:nvPr/>
          </p:nvSpPr>
          <p:spPr>
            <a:xfrm>
              <a:off x="4066323" y="3166790"/>
              <a:ext cx="10583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TOP Level</a:t>
              </a:r>
              <a:br>
                <a:rPr lang="en-US" altLang="zh-TW" sz="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800" b="1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eduroam</a:t>
              </a:r>
              <a:r>
                <a:rPr lang="en-US" altLang="zh-TW" sz="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in North America </a:t>
              </a:r>
            </a:p>
          </p:txBody>
        </p:sp>
        <p:pic>
          <p:nvPicPr>
            <p:cNvPr id="137" name="內容版面配置區 6">
              <a:extLst>
                <a:ext uri="{FF2B5EF4-FFF2-40B4-BE49-F238E27FC236}">
                  <a16:creationId xmlns:a16="http://schemas.microsoft.com/office/drawing/2014/main" id="{089AC5D0-6E8F-B429-972F-0325EB1280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213"/>
            <a:stretch/>
          </p:blipFill>
          <p:spPr>
            <a:xfrm>
              <a:off x="4383214" y="2773284"/>
              <a:ext cx="359690" cy="450337"/>
            </a:xfrm>
            <a:prstGeom prst="rect">
              <a:avLst/>
            </a:prstGeom>
            <a:grpFill/>
          </p:spPr>
        </p:pic>
      </p:grpSp>
      <p:grpSp>
        <p:nvGrpSpPr>
          <p:cNvPr id="138" name="群組 137">
            <a:extLst>
              <a:ext uri="{FF2B5EF4-FFF2-40B4-BE49-F238E27FC236}">
                <a16:creationId xmlns:a16="http://schemas.microsoft.com/office/drawing/2014/main" id="{C5663ADC-294B-7BBF-BD60-A890459AF58C}"/>
              </a:ext>
            </a:extLst>
          </p:cNvPr>
          <p:cNvGrpSpPr/>
          <p:nvPr/>
        </p:nvGrpSpPr>
        <p:grpSpPr>
          <a:xfrm>
            <a:off x="5282819" y="1010000"/>
            <a:ext cx="1069666" cy="963914"/>
            <a:chOff x="4059392" y="2658518"/>
            <a:chExt cx="1069666" cy="963914"/>
          </a:xfrm>
          <a:solidFill>
            <a:srgbClr val="00B0F0"/>
          </a:solidFill>
        </p:grpSpPr>
        <p:sp>
          <p:nvSpPr>
            <p:cNvPr id="139" name="橢圓 138">
              <a:extLst>
                <a:ext uri="{FF2B5EF4-FFF2-40B4-BE49-F238E27FC236}">
                  <a16:creationId xmlns:a16="http://schemas.microsoft.com/office/drawing/2014/main" id="{83FDB741-AAE9-FCD6-FBE5-AC77C6A371D8}"/>
                </a:ext>
              </a:extLst>
            </p:cNvPr>
            <p:cNvSpPr/>
            <p:nvPr/>
          </p:nvSpPr>
          <p:spPr bwMode="auto">
            <a:xfrm>
              <a:off x="4059392" y="2658518"/>
              <a:ext cx="1069666" cy="948586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0" name="文字方塊 139">
              <a:extLst>
                <a:ext uri="{FF2B5EF4-FFF2-40B4-BE49-F238E27FC236}">
                  <a16:creationId xmlns:a16="http://schemas.microsoft.com/office/drawing/2014/main" id="{3D107366-5C85-05CA-B332-2746E7EB10E1}"/>
                </a:ext>
              </a:extLst>
            </p:cNvPr>
            <p:cNvSpPr txBox="1"/>
            <p:nvPr/>
          </p:nvSpPr>
          <p:spPr>
            <a:xfrm>
              <a:off x="4250861" y="3160767"/>
              <a:ext cx="6815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Top Level</a:t>
              </a:r>
              <a:br>
                <a:rPr lang="en-US" altLang="zh-TW" sz="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800" b="1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eduroam</a:t>
              </a:r>
              <a:endParaRPr lang="en-US" altLang="zh-TW" sz="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In Europe </a:t>
              </a:r>
            </a:p>
          </p:txBody>
        </p:sp>
        <p:pic>
          <p:nvPicPr>
            <p:cNvPr id="141" name="內容版面配置區 6">
              <a:extLst>
                <a:ext uri="{FF2B5EF4-FFF2-40B4-BE49-F238E27FC236}">
                  <a16:creationId xmlns:a16="http://schemas.microsoft.com/office/drawing/2014/main" id="{4E5EFD0C-C8AD-9540-4F11-CB8CCC7549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213"/>
            <a:stretch/>
          </p:blipFill>
          <p:spPr>
            <a:xfrm>
              <a:off x="4395495" y="2763226"/>
              <a:ext cx="359690" cy="450337"/>
            </a:xfrm>
            <a:prstGeom prst="rect">
              <a:avLst/>
            </a:prstGeom>
            <a:grpFill/>
          </p:spPr>
        </p:pic>
      </p:grpSp>
      <p:grpSp>
        <p:nvGrpSpPr>
          <p:cNvPr id="142" name="群組 141">
            <a:extLst>
              <a:ext uri="{FF2B5EF4-FFF2-40B4-BE49-F238E27FC236}">
                <a16:creationId xmlns:a16="http://schemas.microsoft.com/office/drawing/2014/main" id="{CD8AA453-74A1-CC44-CAEE-8A6705A7B6A8}"/>
              </a:ext>
            </a:extLst>
          </p:cNvPr>
          <p:cNvGrpSpPr/>
          <p:nvPr/>
        </p:nvGrpSpPr>
        <p:grpSpPr>
          <a:xfrm>
            <a:off x="6515656" y="1010000"/>
            <a:ext cx="1069666" cy="955155"/>
            <a:chOff x="4059392" y="2658518"/>
            <a:chExt cx="1069666" cy="955155"/>
          </a:xfrm>
          <a:solidFill>
            <a:srgbClr val="00B0F0"/>
          </a:solidFill>
        </p:grpSpPr>
        <p:sp>
          <p:nvSpPr>
            <p:cNvPr id="143" name="橢圓 142">
              <a:extLst>
                <a:ext uri="{FF2B5EF4-FFF2-40B4-BE49-F238E27FC236}">
                  <a16:creationId xmlns:a16="http://schemas.microsoft.com/office/drawing/2014/main" id="{9CCF847F-0364-FABD-D713-26B309688D2C}"/>
                </a:ext>
              </a:extLst>
            </p:cNvPr>
            <p:cNvSpPr/>
            <p:nvPr/>
          </p:nvSpPr>
          <p:spPr bwMode="auto">
            <a:xfrm>
              <a:off x="4059392" y="2658518"/>
              <a:ext cx="1069666" cy="948586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4" name="文字方塊 143">
              <a:extLst>
                <a:ext uri="{FF2B5EF4-FFF2-40B4-BE49-F238E27FC236}">
                  <a16:creationId xmlns:a16="http://schemas.microsoft.com/office/drawing/2014/main" id="{01A683CE-4638-4DE8-FE41-AFEF9FFD8798}"/>
                </a:ext>
              </a:extLst>
            </p:cNvPr>
            <p:cNvSpPr txBox="1"/>
            <p:nvPr/>
          </p:nvSpPr>
          <p:spPr>
            <a:xfrm>
              <a:off x="4276931" y="3152008"/>
              <a:ext cx="6815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Top Level</a:t>
              </a:r>
              <a:br>
                <a:rPr lang="en-US" altLang="zh-TW" sz="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800" b="1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eduroam</a:t>
              </a:r>
              <a:endParaRPr lang="en-US" altLang="zh-TW" sz="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In Africa </a:t>
              </a:r>
            </a:p>
          </p:txBody>
        </p:sp>
        <p:pic>
          <p:nvPicPr>
            <p:cNvPr id="145" name="內容版面配置區 6">
              <a:extLst>
                <a:ext uri="{FF2B5EF4-FFF2-40B4-BE49-F238E27FC236}">
                  <a16:creationId xmlns:a16="http://schemas.microsoft.com/office/drawing/2014/main" id="{6BA2AD3A-9366-24C3-6B4E-C398FF03DC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213"/>
            <a:stretch/>
          </p:blipFill>
          <p:spPr>
            <a:xfrm>
              <a:off x="4437884" y="2755752"/>
              <a:ext cx="359690" cy="450337"/>
            </a:xfrm>
            <a:prstGeom prst="rect">
              <a:avLst/>
            </a:prstGeom>
            <a:grpFill/>
          </p:spPr>
        </p:pic>
      </p:grpSp>
      <p:cxnSp>
        <p:nvCxnSpPr>
          <p:cNvPr id="149" name="直線單箭頭接點 148">
            <a:extLst>
              <a:ext uri="{FF2B5EF4-FFF2-40B4-BE49-F238E27FC236}">
                <a16:creationId xmlns:a16="http://schemas.microsoft.com/office/drawing/2014/main" id="{DF32D388-F027-9B1D-6B1F-8BAFBE69E9D1}"/>
              </a:ext>
            </a:extLst>
          </p:cNvPr>
          <p:cNvCxnSpPr>
            <a:cxnSpLocks/>
            <a:stCxn id="125" idx="1"/>
            <a:endCxn id="137" idx="3"/>
          </p:cNvCxnSpPr>
          <p:nvPr/>
        </p:nvCxnSpPr>
        <p:spPr>
          <a:xfrm flipH="1">
            <a:off x="3590962" y="1332404"/>
            <a:ext cx="830199" cy="1357"/>
          </a:xfrm>
          <a:prstGeom prst="straightConnector1">
            <a:avLst/>
          </a:prstGeom>
          <a:ln w="19050">
            <a:solidFill>
              <a:srgbClr val="7030A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2" name="直線單箭頭接點 151">
            <a:extLst>
              <a:ext uri="{FF2B5EF4-FFF2-40B4-BE49-F238E27FC236}">
                <a16:creationId xmlns:a16="http://schemas.microsoft.com/office/drawing/2014/main" id="{D7B50C75-2475-695A-012A-C6C986FD2752}"/>
              </a:ext>
            </a:extLst>
          </p:cNvPr>
          <p:cNvCxnSpPr>
            <a:cxnSpLocks/>
            <a:stCxn id="141" idx="1"/>
            <a:endCxn id="125" idx="3"/>
          </p:cNvCxnSpPr>
          <p:nvPr/>
        </p:nvCxnSpPr>
        <p:spPr>
          <a:xfrm flipH="1" flipV="1">
            <a:off x="4780851" y="1332404"/>
            <a:ext cx="838071" cy="7473"/>
          </a:xfrm>
          <a:prstGeom prst="straightConnector1">
            <a:avLst/>
          </a:prstGeom>
          <a:ln w="19050">
            <a:solidFill>
              <a:srgbClr val="7030A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5" name="直線單箭頭接點 154">
            <a:extLst>
              <a:ext uri="{FF2B5EF4-FFF2-40B4-BE49-F238E27FC236}">
                <a16:creationId xmlns:a16="http://schemas.microsoft.com/office/drawing/2014/main" id="{52F694C9-B661-B6D6-B3C4-34390571BAE5}"/>
              </a:ext>
            </a:extLst>
          </p:cNvPr>
          <p:cNvCxnSpPr>
            <a:cxnSpLocks/>
            <a:stCxn id="145" idx="1"/>
            <a:endCxn id="141" idx="3"/>
          </p:cNvCxnSpPr>
          <p:nvPr/>
        </p:nvCxnSpPr>
        <p:spPr>
          <a:xfrm flipH="1">
            <a:off x="5978612" y="1332403"/>
            <a:ext cx="915536" cy="7474"/>
          </a:xfrm>
          <a:prstGeom prst="straightConnector1">
            <a:avLst/>
          </a:prstGeom>
          <a:ln w="19050">
            <a:solidFill>
              <a:srgbClr val="7030A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7" name="直線單箭頭接點 166">
            <a:extLst>
              <a:ext uri="{FF2B5EF4-FFF2-40B4-BE49-F238E27FC236}">
                <a16:creationId xmlns:a16="http://schemas.microsoft.com/office/drawing/2014/main" id="{C2B3A6F1-E9F9-C24E-C7AD-175EC31CAAC0}"/>
              </a:ext>
            </a:extLst>
          </p:cNvPr>
          <p:cNvCxnSpPr>
            <a:cxnSpLocks/>
            <a:stCxn id="43" idx="4"/>
          </p:cNvCxnSpPr>
          <p:nvPr/>
        </p:nvCxnSpPr>
        <p:spPr>
          <a:xfrm>
            <a:off x="4564428" y="4265261"/>
            <a:ext cx="5777" cy="378668"/>
          </a:xfrm>
          <a:prstGeom prst="straightConnector1">
            <a:avLst/>
          </a:prstGeom>
          <a:ln w="19050">
            <a:solidFill>
              <a:srgbClr val="00FF8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9" name="矩形 108">
            <a:extLst>
              <a:ext uri="{FF2B5EF4-FFF2-40B4-BE49-F238E27FC236}">
                <a16:creationId xmlns:a16="http://schemas.microsoft.com/office/drawing/2014/main" id="{84027FB4-5A3A-5CB4-3C34-279D40247441}"/>
              </a:ext>
            </a:extLst>
          </p:cNvPr>
          <p:cNvSpPr/>
          <p:nvPr/>
        </p:nvSpPr>
        <p:spPr>
          <a:xfrm>
            <a:off x="2738" y="850448"/>
            <a:ext cx="6225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漫遊架構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24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eduroam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300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0.00018 0.359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漫遊中心簡介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>
            <a:normAutofit/>
          </a:bodyPr>
          <a:lstStyle/>
          <a:p>
            <a:pPr>
              <a:defRPr/>
            </a:pPr>
            <a:fld id="{A769D550-E614-45A8-86A6-04542860B1F7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18" name="圓角矩形 17"/>
          <p:cNvSpPr/>
          <p:nvPr/>
        </p:nvSpPr>
        <p:spPr>
          <a:xfrm>
            <a:off x="3617180" y="1274736"/>
            <a:ext cx="1843791" cy="1726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9" name="群組 18"/>
          <p:cNvGrpSpPr/>
          <p:nvPr/>
        </p:nvGrpSpPr>
        <p:grpSpPr>
          <a:xfrm>
            <a:off x="3954636" y="1580412"/>
            <a:ext cx="1269609" cy="1079995"/>
            <a:chOff x="3554179" y="-1814350"/>
            <a:chExt cx="1893592" cy="1610787"/>
          </a:xfrm>
        </p:grpSpPr>
        <p:pic>
          <p:nvPicPr>
            <p:cNvPr id="20" name="內容版面配置區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213"/>
            <a:stretch/>
          </p:blipFill>
          <p:spPr>
            <a:xfrm>
              <a:off x="3554179" y="-1805094"/>
              <a:ext cx="969291" cy="1213565"/>
            </a:xfrm>
            <a:prstGeom prst="rect">
              <a:avLst/>
            </a:prstGeom>
          </p:spPr>
        </p:pic>
        <p:sp>
          <p:nvSpPr>
            <p:cNvPr id="21" name="文字方塊 20"/>
            <p:cNvSpPr txBox="1"/>
            <p:nvPr/>
          </p:nvSpPr>
          <p:spPr>
            <a:xfrm>
              <a:off x="3599171" y="-582273"/>
              <a:ext cx="1848600" cy="378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Roaming Center</a:t>
              </a:r>
              <a:endParaRPr lang="zh-TW" altLang="en-US" sz="10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2" name="內容版面配置區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213"/>
            <a:stretch/>
          </p:blipFill>
          <p:spPr>
            <a:xfrm>
              <a:off x="4120155" y="-1814350"/>
              <a:ext cx="969291" cy="1213565"/>
            </a:xfrm>
            <a:prstGeom prst="rect">
              <a:avLst/>
            </a:prstGeom>
          </p:spPr>
        </p:pic>
      </p:grpSp>
      <p:grpSp>
        <p:nvGrpSpPr>
          <p:cNvPr id="48" name="群組 47"/>
          <p:cNvGrpSpPr/>
          <p:nvPr/>
        </p:nvGrpSpPr>
        <p:grpSpPr>
          <a:xfrm>
            <a:off x="1535768" y="2584283"/>
            <a:ext cx="2005457" cy="2312969"/>
            <a:chOff x="2555776" y="753977"/>
            <a:chExt cx="2005457" cy="2312969"/>
          </a:xfrm>
        </p:grpSpPr>
        <p:grpSp>
          <p:nvGrpSpPr>
            <p:cNvPr id="6" name="群組 5"/>
            <p:cNvGrpSpPr/>
            <p:nvPr/>
          </p:nvGrpSpPr>
          <p:grpSpPr>
            <a:xfrm>
              <a:off x="2555776" y="753977"/>
              <a:ext cx="2005457" cy="2312969"/>
              <a:chOff x="2555776" y="753977"/>
              <a:chExt cx="2005457" cy="2312969"/>
            </a:xfrm>
          </p:grpSpPr>
          <p:sp>
            <p:nvSpPr>
              <p:cNvPr id="13" name="圓角矩形 12"/>
              <p:cNvSpPr/>
              <p:nvPr/>
            </p:nvSpPr>
            <p:spPr bwMode="auto">
              <a:xfrm>
                <a:off x="2555776" y="1340768"/>
                <a:ext cx="1830767" cy="1726178"/>
              </a:xfrm>
              <a:prstGeom prst="roundRect">
                <a:avLst/>
              </a:prstGeom>
              <a:solidFill>
                <a:srgbClr val="FFC0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>
                  <a:ln w="635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" name="左-右雙向箭號 25"/>
              <p:cNvSpPr/>
              <p:nvPr/>
            </p:nvSpPr>
            <p:spPr>
              <a:xfrm rot="8012090" flipV="1">
                <a:off x="3879951" y="1213380"/>
                <a:ext cx="1140685" cy="221879"/>
              </a:xfrm>
              <a:prstGeom prst="leftRightArrow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100" dirty="0"/>
                  <a:t>VPN</a:t>
                </a:r>
                <a:endParaRPr lang="en-US" altLang="zh-TW" dirty="0"/>
              </a:p>
            </p:txBody>
          </p:sp>
        </p:grpSp>
        <p:grpSp>
          <p:nvGrpSpPr>
            <p:cNvPr id="23" name="群組 22"/>
            <p:cNvGrpSpPr/>
            <p:nvPr/>
          </p:nvGrpSpPr>
          <p:grpSpPr>
            <a:xfrm>
              <a:off x="3031811" y="1646443"/>
              <a:ext cx="857927" cy="1122142"/>
              <a:chOff x="5324635" y="3177100"/>
              <a:chExt cx="1075148" cy="1406262"/>
            </a:xfrm>
          </p:grpSpPr>
          <p:pic>
            <p:nvPicPr>
              <p:cNvPr id="24" name="內容版面配置區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213"/>
              <a:stretch/>
            </p:blipFill>
            <p:spPr>
              <a:xfrm>
                <a:off x="5421463" y="3177100"/>
                <a:ext cx="882211" cy="1092029"/>
              </a:xfrm>
              <a:prstGeom prst="rect">
                <a:avLst/>
              </a:prstGeom>
            </p:spPr>
          </p:pic>
          <p:sp>
            <p:nvSpPr>
              <p:cNvPr id="25" name="文字方塊 24"/>
              <p:cNvSpPr txBox="1"/>
              <p:nvPr/>
            </p:nvSpPr>
            <p:spPr>
              <a:xfrm>
                <a:off x="5324635" y="4265156"/>
                <a:ext cx="1075148" cy="318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105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各級高中</a:t>
                </a:r>
                <a:r>
                  <a:rPr lang="zh-TW" altLang="en-US" sz="105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職</a:t>
                </a:r>
                <a:endParaRPr lang="en-US" altLang="zh-TW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51" name="群組 50"/>
          <p:cNvGrpSpPr/>
          <p:nvPr/>
        </p:nvGrpSpPr>
        <p:grpSpPr>
          <a:xfrm>
            <a:off x="5148064" y="1288653"/>
            <a:ext cx="2306930" cy="1726177"/>
            <a:chOff x="6081494" y="1354685"/>
            <a:chExt cx="2306930" cy="1726177"/>
          </a:xfrm>
        </p:grpSpPr>
        <p:grpSp>
          <p:nvGrpSpPr>
            <p:cNvPr id="50" name="群組 49"/>
            <p:cNvGrpSpPr/>
            <p:nvPr/>
          </p:nvGrpSpPr>
          <p:grpSpPr>
            <a:xfrm>
              <a:off x="6081494" y="1354685"/>
              <a:ext cx="2306930" cy="1726177"/>
              <a:chOff x="6081494" y="1354685"/>
              <a:chExt cx="2306930" cy="1726177"/>
            </a:xfrm>
          </p:grpSpPr>
          <p:sp>
            <p:nvSpPr>
              <p:cNvPr id="12" name="圓角矩形 11"/>
              <p:cNvSpPr/>
              <p:nvPr/>
            </p:nvSpPr>
            <p:spPr>
              <a:xfrm>
                <a:off x="6544633" y="1354685"/>
                <a:ext cx="1843791" cy="1726177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34" name="群組 33"/>
              <p:cNvGrpSpPr/>
              <p:nvPr/>
            </p:nvGrpSpPr>
            <p:grpSpPr>
              <a:xfrm>
                <a:off x="6829148" y="1592337"/>
                <a:ext cx="1261884" cy="1194875"/>
                <a:chOff x="5214861" y="3177100"/>
                <a:chExt cx="1581380" cy="1497411"/>
              </a:xfrm>
            </p:grpSpPr>
            <p:pic>
              <p:nvPicPr>
                <p:cNvPr id="35" name="內容版面配置區 6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9213"/>
                <a:stretch/>
              </p:blipFill>
              <p:spPr>
                <a:xfrm>
                  <a:off x="5366358" y="3177100"/>
                  <a:ext cx="882212" cy="1092028"/>
                </a:xfrm>
                <a:prstGeom prst="rect">
                  <a:avLst/>
                </a:prstGeom>
              </p:spPr>
            </p:pic>
            <p:sp>
              <p:nvSpPr>
                <p:cNvPr id="36" name="文字方塊 35"/>
                <p:cNvSpPr txBox="1"/>
                <p:nvPr/>
              </p:nvSpPr>
              <p:spPr>
                <a:xfrm>
                  <a:off x="5214861" y="4356305"/>
                  <a:ext cx="1581380" cy="318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TW" altLang="en-US" sz="105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各級縣市網路中心</a:t>
                  </a:r>
                  <a:endParaRPr lang="en-US" altLang="zh-TW" sz="1050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37" name="左-右雙向箭號 36"/>
              <p:cNvSpPr/>
              <p:nvPr/>
            </p:nvSpPr>
            <p:spPr>
              <a:xfrm rot="10800000" flipV="1">
                <a:off x="6081494" y="1942337"/>
                <a:ext cx="949464" cy="221879"/>
              </a:xfrm>
              <a:prstGeom prst="leftRightArrow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100" dirty="0"/>
                  <a:t>VPN</a:t>
                </a:r>
                <a:endParaRPr lang="en-US" altLang="zh-TW" dirty="0"/>
              </a:p>
            </p:txBody>
          </p:sp>
        </p:grpSp>
        <p:pic>
          <p:nvPicPr>
            <p:cNvPr id="38" name="圖片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7244" y="1942337"/>
              <a:ext cx="495713" cy="495713"/>
            </a:xfrm>
            <a:prstGeom prst="rect">
              <a:avLst/>
            </a:prstGeom>
            <a:ln w="19050">
              <a:noFill/>
            </a:ln>
          </p:spPr>
        </p:pic>
      </p:grpSp>
      <p:grpSp>
        <p:nvGrpSpPr>
          <p:cNvPr id="73" name="群組 72"/>
          <p:cNvGrpSpPr/>
          <p:nvPr/>
        </p:nvGrpSpPr>
        <p:grpSpPr>
          <a:xfrm>
            <a:off x="3616341" y="2681969"/>
            <a:ext cx="1843791" cy="2197550"/>
            <a:chOff x="3757683" y="3173766"/>
            <a:chExt cx="1843791" cy="2197550"/>
          </a:xfrm>
        </p:grpSpPr>
        <p:grpSp>
          <p:nvGrpSpPr>
            <p:cNvPr id="49" name="群組 48"/>
            <p:cNvGrpSpPr/>
            <p:nvPr/>
          </p:nvGrpSpPr>
          <p:grpSpPr>
            <a:xfrm>
              <a:off x="3757683" y="3173766"/>
              <a:ext cx="1843791" cy="2197550"/>
              <a:chOff x="4549771" y="2748001"/>
              <a:chExt cx="1843791" cy="2197550"/>
            </a:xfrm>
          </p:grpSpPr>
          <p:grpSp>
            <p:nvGrpSpPr>
              <p:cNvPr id="47" name="群組 46"/>
              <p:cNvGrpSpPr/>
              <p:nvPr/>
            </p:nvGrpSpPr>
            <p:grpSpPr>
              <a:xfrm>
                <a:off x="4549771" y="2748001"/>
                <a:ext cx="1843791" cy="2197550"/>
                <a:chOff x="4549771" y="2748001"/>
                <a:chExt cx="1843791" cy="2197550"/>
              </a:xfrm>
            </p:grpSpPr>
            <p:sp>
              <p:nvSpPr>
                <p:cNvPr id="9" name="圓角矩形 8"/>
                <p:cNvSpPr/>
                <p:nvPr/>
              </p:nvSpPr>
              <p:spPr>
                <a:xfrm>
                  <a:off x="4549771" y="3219374"/>
                  <a:ext cx="1843791" cy="1726177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0" name="左-右雙向箭號 29"/>
                <p:cNvSpPr/>
                <p:nvPr/>
              </p:nvSpPr>
              <p:spPr>
                <a:xfrm rot="16200000" flipV="1">
                  <a:off x="5148691" y="2975845"/>
                  <a:ext cx="677567" cy="221880"/>
                </a:xfrm>
                <a:prstGeom prst="leftRightArrow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1100" dirty="0"/>
                    <a:t>VPN</a:t>
                  </a:r>
                  <a:endParaRPr lang="en-US" altLang="zh-TW" dirty="0"/>
                </a:p>
              </p:txBody>
            </p:sp>
          </p:grpSp>
          <p:grpSp>
            <p:nvGrpSpPr>
              <p:cNvPr id="27" name="群組 26"/>
              <p:cNvGrpSpPr/>
              <p:nvPr/>
            </p:nvGrpSpPr>
            <p:grpSpPr>
              <a:xfrm>
                <a:off x="4783276" y="3473829"/>
                <a:ext cx="1396536" cy="1185590"/>
                <a:chOff x="5066366" y="3177100"/>
                <a:chExt cx="1750129" cy="1485775"/>
              </a:xfrm>
            </p:grpSpPr>
            <p:pic>
              <p:nvPicPr>
                <p:cNvPr id="28" name="內容版面配置區 6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9213"/>
                <a:stretch/>
              </p:blipFill>
              <p:spPr>
                <a:xfrm>
                  <a:off x="5366358" y="3177100"/>
                  <a:ext cx="882212" cy="1092028"/>
                </a:xfrm>
                <a:prstGeom prst="rect">
                  <a:avLst/>
                </a:prstGeom>
              </p:spPr>
            </p:pic>
            <p:sp>
              <p:nvSpPr>
                <p:cNvPr id="29" name="文字方塊 28"/>
                <p:cNvSpPr txBox="1"/>
                <p:nvPr/>
              </p:nvSpPr>
              <p:spPr>
                <a:xfrm>
                  <a:off x="5066366" y="4344669"/>
                  <a:ext cx="1750129" cy="318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TW" altLang="en-US" sz="105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教育部教育雲端帳號</a:t>
                  </a:r>
                  <a:endParaRPr lang="en-US" altLang="zh-TW" sz="1050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pic>
          <p:nvPicPr>
            <p:cNvPr id="39" name="圖片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7200" y="4220035"/>
              <a:ext cx="495713" cy="495713"/>
            </a:xfrm>
            <a:prstGeom prst="rect">
              <a:avLst/>
            </a:prstGeom>
            <a:ln w="19050">
              <a:noFill/>
            </a:ln>
          </p:spPr>
        </p:pic>
      </p:grpSp>
      <p:grpSp>
        <p:nvGrpSpPr>
          <p:cNvPr id="56" name="群組 55"/>
          <p:cNvGrpSpPr/>
          <p:nvPr/>
        </p:nvGrpSpPr>
        <p:grpSpPr>
          <a:xfrm>
            <a:off x="1524193" y="1307909"/>
            <a:ext cx="2382280" cy="1726177"/>
            <a:chOff x="6584820" y="1356755"/>
            <a:chExt cx="2382280" cy="1726177"/>
          </a:xfrm>
        </p:grpSpPr>
        <p:grpSp>
          <p:nvGrpSpPr>
            <p:cNvPr id="57" name="群組 56"/>
            <p:cNvGrpSpPr/>
            <p:nvPr/>
          </p:nvGrpSpPr>
          <p:grpSpPr>
            <a:xfrm>
              <a:off x="6584820" y="1356755"/>
              <a:ext cx="2382280" cy="1726177"/>
              <a:chOff x="6584820" y="1356755"/>
              <a:chExt cx="2382280" cy="1726177"/>
            </a:xfrm>
          </p:grpSpPr>
          <p:sp>
            <p:nvSpPr>
              <p:cNvPr id="59" name="圓角矩形 58"/>
              <p:cNvSpPr/>
              <p:nvPr/>
            </p:nvSpPr>
            <p:spPr>
              <a:xfrm>
                <a:off x="6584820" y="1356755"/>
                <a:ext cx="1843791" cy="1726177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60" name="群組 59"/>
              <p:cNvGrpSpPr/>
              <p:nvPr/>
            </p:nvGrpSpPr>
            <p:grpSpPr>
              <a:xfrm>
                <a:off x="6996834" y="1607915"/>
                <a:ext cx="992579" cy="1186815"/>
                <a:chOff x="5424984" y="3196621"/>
                <a:chExt cx="1243886" cy="1487310"/>
              </a:xfrm>
            </p:grpSpPr>
            <p:pic>
              <p:nvPicPr>
                <p:cNvPr id="62" name="內容版面配置區 6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9213"/>
                <a:stretch/>
              </p:blipFill>
              <p:spPr>
                <a:xfrm>
                  <a:off x="5461355" y="3196621"/>
                  <a:ext cx="882211" cy="1092027"/>
                </a:xfrm>
                <a:prstGeom prst="rect">
                  <a:avLst/>
                </a:prstGeom>
              </p:spPr>
            </p:pic>
            <p:sp>
              <p:nvSpPr>
                <p:cNvPr id="63" name="文字方塊 62"/>
                <p:cNvSpPr txBox="1"/>
                <p:nvPr/>
              </p:nvSpPr>
              <p:spPr>
                <a:xfrm>
                  <a:off x="5424984" y="4365725"/>
                  <a:ext cx="1243886" cy="318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TW" altLang="en-US" sz="105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各</a:t>
                  </a:r>
                  <a:r>
                    <a:rPr lang="zh-TW" altLang="en-US" sz="1050" b="1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級大專院校</a:t>
                  </a:r>
                  <a:endParaRPr lang="en-US" altLang="zh-TW" sz="1050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61" name="左-右雙向箭號 60"/>
              <p:cNvSpPr/>
              <p:nvPr/>
            </p:nvSpPr>
            <p:spPr>
              <a:xfrm rot="10800000" flipV="1">
                <a:off x="8017636" y="1927491"/>
                <a:ext cx="949464" cy="221879"/>
              </a:xfrm>
              <a:prstGeom prst="leftRightArrow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100" dirty="0"/>
                  <a:t>VPN</a:t>
                </a:r>
                <a:endParaRPr lang="en-US" altLang="zh-TW" dirty="0"/>
              </a:p>
            </p:txBody>
          </p:sp>
        </p:grpSp>
        <p:pic>
          <p:nvPicPr>
            <p:cNvPr id="58" name="圖片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0144" y="1957915"/>
              <a:ext cx="495713" cy="495713"/>
            </a:xfrm>
            <a:prstGeom prst="rect">
              <a:avLst/>
            </a:prstGeom>
            <a:ln w="19050">
              <a:noFill/>
            </a:ln>
          </p:spPr>
        </p:pic>
      </p:grpSp>
      <p:grpSp>
        <p:nvGrpSpPr>
          <p:cNvPr id="65" name="群組 64"/>
          <p:cNvGrpSpPr/>
          <p:nvPr/>
        </p:nvGrpSpPr>
        <p:grpSpPr>
          <a:xfrm>
            <a:off x="5075055" y="2973328"/>
            <a:ext cx="2438257" cy="1921769"/>
            <a:chOff x="5950167" y="1159093"/>
            <a:chExt cx="2438257" cy="1921769"/>
          </a:xfrm>
        </p:grpSpPr>
        <p:grpSp>
          <p:nvGrpSpPr>
            <p:cNvPr id="66" name="群組 65"/>
            <p:cNvGrpSpPr/>
            <p:nvPr/>
          </p:nvGrpSpPr>
          <p:grpSpPr>
            <a:xfrm>
              <a:off x="5950167" y="1159093"/>
              <a:ext cx="2438257" cy="1921769"/>
              <a:chOff x="5950167" y="1159093"/>
              <a:chExt cx="2438257" cy="1921769"/>
            </a:xfrm>
          </p:grpSpPr>
          <p:sp>
            <p:nvSpPr>
              <p:cNvPr id="68" name="圓角矩形 67"/>
              <p:cNvSpPr/>
              <p:nvPr/>
            </p:nvSpPr>
            <p:spPr>
              <a:xfrm>
                <a:off x="6544633" y="1354685"/>
                <a:ext cx="1843791" cy="1726177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69" name="群組 68"/>
              <p:cNvGrpSpPr/>
              <p:nvPr/>
            </p:nvGrpSpPr>
            <p:grpSpPr>
              <a:xfrm>
                <a:off x="6950034" y="1592338"/>
                <a:ext cx="1020033" cy="1330830"/>
                <a:chOff x="5366358" y="3177100"/>
                <a:chExt cx="1278296" cy="1667789"/>
              </a:xfrm>
            </p:grpSpPr>
            <p:pic>
              <p:nvPicPr>
                <p:cNvPr id="71" name="內容版面配置區 6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9213"/>
                <a:stretch/>
              </p:blipFill>
              <p:spPr>
                <a:xfrm>
                  <a:off x="5366358" y="3177100"/>
                  <a:ext cx="882212" cy="1092028"/>
                </a:xfrm>
                <a:prstGeom prst="rect">
                  <a:avLst/>
                </a:prstGeom>
              </p:spPr>
            </p:pic>
            <p:sp>
              <p:nvSpPr>
                <p:cNvPr id="72" name="文字方塊 71"/>
                <p:cNvSpPr txBox="1"/>
                <p:nvPr/>
              </p:nvSpPr>
              <p:spPr>
                <a:xfrm>
                  <a:off x="5400763" y="4324189"/>
                  <a:ext cx="1243891" cy="5207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TW" altLang="en-US" sz="105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國際認證主機</a:t>
                  </a:r>
                  <a:r>
                    <a:rPr lang="en-US" altLang="zh-TW" sz="105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/>
                  </a:r>
                  <a:br>
                    <a:rPr lang="en-US" altLang="zh-TW" sz="105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</a:br>
                  <a:r>
                    <a:rPr lang="en-US" altLang="zh-TW" sz="1050" b="1" dirty="0" err="1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eduoam</a:t>
                  </a:r>
                  <a:endParaRPr lang="en-US" altLang="zh-TW" sz="1050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70" name="左-右雙向箭號 69"/>
              <p:cNvSpPr/>
              <p:nvPr/>
            </p:nvSpPr>
            <p:spPr>
              <a:xfrm rot="13464436" flipV="1">
                <a:off x="5950167" y="1159093"/>
                <a:ext cx="949464" cy="221879"/>
              </a:xfrm>
              <a:prstGeom prst="leftRightArrow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100" dirty="0"/>
                  <a:t>VPN</a:t>
                </a:r>
                <a:endParaRPr lang="en-US" altLang="zh-TW" dirty="0"/>
              </a:p>
            </p:txBody>
          </p:sp>
        </p:grpSp>
        <p:pic>
          <p:nvPicPr>
            <p:cNvPr id="67" name="圖片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7244" y="1942337"/>
              <a:ext cx="495713" cy="495713"/>
            </a:xfrm>
            <a:prstGeom prst="rect">
              <a:avLst/>
            </a:prstGeom>
            <a:ln w="19050">
              <a:noFill/>
            </a:ln>
          </p:spPr>
        </p:pic>
      </p:grpSp>
      <p:grpSp>
        <p:nvGrpSpPr>
          <p:cNvPr id="64" name="群組 63">
            <a:extLst>
              <a:ext uri="{FF2B5EF4-FFF2-40B4-BE49-F238E27FC236}">
                <a16:creationId xmlns:a16="http://schemas.microsoft.com/office/drawing/2014/main" id="{D9CF66E6-2BC0-4D5E-8E53-9D752D36BCB5}"/>
              </a:ext>
            </a:extLst>
          </p:cNvPr>
          <p:cNvGrpSpPr/>
          <p:nvPr/>
        </p:nvGrpSpPr>
        <p:grpSpPr>
          <a:xfrm>
            <a:off x="2270542" y="2748650"/>
            <a:ext cx="1830767" cy="4064726"/>
            <a:chOff x="2555776" y="-997780"/>
            <a:chExt cx="1830767" cy="4064726"/>
          </a:xfrm>
        </p:grpSpPr>
        <p:grpSp>
          <p:nvGrpSpPr>
            <p:cNvPr id="74" name="群組 73">
              <a:extLst>
                <a:ext uri="{FF2B5EF4-FFF2-40B4-BE49-F238E27FC236}">
                  <a16:creationId xmlns:a16="http://schemas.microsoft.com/office/drawing/2014/main" id="{0D99BE69-0131-4AE1-983D-B2E6E9C975B8}"/>
                </a:ext>
              </a:extLst>
            </p:cNvPr>
            <p:cNvGrpSpPr/>
            <p:nvPr/>
          </p:nvGrpSpPr>
          <p:grpSpPr>
            <a:xfrm>
              <a:off x="2555776" y="-997780"/>
              <a:ext cx="1830767" cy="4064726"/>
              <a:chOff x="2555776" y="-997780"/>
              <a:chExt cx="1830767" cy="4064726"/>
            </a:xfrm>
          </p:grpSpPr>
          <p:sp>
            <p:nvSpPr>
              <p:cNvPr id="81" name="圓角矩形 12">
                <a:extLst>
                  <a:ext uri="{FF2B5EF4-FFF2-40B4-BE49-F238E27FC236}">
                    <a16:creationId xmlns:a16="http://schemas.microsoft.com/office/drawing/2014/main" id="{B6706104-3D67-4A4E-BA82-1EA66EA3210C}"/>
                  </a:ext>
                </a:extLst>
              </p:cNvPr>
              <p:cNvSpPr/>
              <p:nvPr/>
            </p:nvSpPr>
            <p:spPr bwMode="auto">
              <a:xfrm>
                <a:off x="2555776" y="1340768"/>
                <a:ext cx="1830767" cy="1726178"/>
              </a:xfrm>
              <a:prstGeom prst="roundRect">
                <a:avLst/>
              </a:prstGeom>
              <a:solidFill>
                <a:schemeClr val="accent4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dirty="0">
                  <a:ln w="635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2" name="左-右雙向箭號 25">
                <a:extLst>
                  <a:ext uri="{FF2B5EF4-FFF2-40B4-BE49-F238E27FC236}">
                    <a16:creationId xmlns:a16="http://schemas.microsoft.com/office/drawing/2014/main" id="{F16AC03D-8888-4543-94E8-4E5566FAED08}"/>
                  </a:ext>
                </a:extLst>
              </p:cNvPr>
              <p:cNvSpPr/>
              <p:nvPr/>
            </p:nvSpPr>
            <p:spPr>
              <a:xfrm rot="6228497" flipV="1">
                <a:off x="2837431" y="172659"/>
                <a:ext cx="2564078" cy="223200"/>
              </a:xfrm>
              <a:prstGeom prst="leftRightArrow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100" dirty="0"/>
                  <a:t>VPN</a:t>
                </a:r>
                <a:endParaRPr lang="en-US" altLang="zh-TW" dirty="0"/>
              </a:p>
            </p:txBody>
          </p:sp>
        </p:grpSp>
        <p:grpSp>
          <p:nvGrpSpPr>
            <p:cNvPr id="78" name="群組 77">
              <a:extLst>
                <a:ext uri="{FF2B5EF4-FFF2-40B4-BE49-F238E27FC236}">
                  <a16:creationId xmlns:a16="http://schemas.microsoft.com/office/drawing/2014/main" id="{42E53C7B-06D2-4F6C-A1F8-D078B5DF88C5}"/>
                </a:ext>
              </a:extLst>
            </p:cNvPr>
            <p:cNvGrpSpPr/>
            <p:nvPr/>
          </p:nvGrpSpPr>
          <p:grpSpPr>
            <a:xfrm>
              <a:off x="2671441" y="1646443"/>
              <a:ext cx="1665841" cy="1145949"/>
              <a:chOff x="4873024" y="3177100"/>
              <a:chExt cx="2087622" cy="1436097"/>
            </a:xfrm>
          </p:grpSpPr>
          <p:pic>
            <p:nvPicPr>
              <p:cNvPr id="79" name="內容版面配置區 6">
                <a:extLst>
                  <a:ext uri="{FF2B5EF4-FFF2-40B4-BE49-F238E27FC236}">
                    <a16:creationId xmlns:a16="http://schemas.microsoft.com/office/drawing/2014/main" id="{CF3ADE99-2E61-4292-865E-5F450CF590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213"/>
              <a:stretch/>
            </p:blipFill>
            <p:spPr>
              <a:xfrm>
                <a:off x="5421463" y="3177100"/>
                <a:ext cx="882211" cy="1092029"/>
              </a:xfrm>
              <a:prstGeom prst="rect">
                <a:avLst/>
              </a:prstGeom>
            </p:spPr>
          </p:pic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AFF845BD-8050-4AEC-BDB9-DFEF321E6D2E}"/>
                  </a:ext>
                </a:extLst>
              </p:cNvPr>
              <p:cNvSpPr txBox="1"/>
              <p:nvPr/>
            </p:nvSpPr>
            <p:spPr>
              <a:xfrm>
                <a:off x="4873024" y="4294991"/>
                <a:ext cx="2087622" cy="318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1050" b="1"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1pPr>
              </a:lstStyle>
              <a:p>
                <a:r>
                  <a:rPr lang="zh-TW" altLang="en-US" dirty="0"/>
                  <a:t>生涯與就業協助認證系統</a:t>
                </a:r>
                <a:endParaRPr lang="zh-TW" altLang="en-US" dirty="0">
                  <a:hlinkClick r:id="rId4"/>
                </a:endParaRPr>
              </a:p>
            </p:txBody>
          </p:sp>
        </p:grpSp>
      </p:grpSp>
      <p:grpSp>
        <p:nvGrpSpPr>
          <p:cNvPr id="92" name="群組 91">
            <a:extLst>
              <a:ext uri="{FF2B5EF4-FFF2-40B4-BE49-F238E27FC236}">
                <a16:creationId xmlns:a16="http://schemas.microsoft.com/office/drawing/2014/main" id="{244A25EC-D5BF-47F5-A065-9444CB38B870}"/>
              </a:ext>
            </a:extLst>
          </p:cNvPr>
          <p:cNvGrpSpPr/>
          <p:nvPr/>
        </p:nvGrpSpPr>
        <p:grpSpPr>
          <a:xfrm>
            <a:off x="4617738" y="2734914"/>
            <a:ext cx="1830767" cy="4059783"/>
            <a:chOff x="2555776" y="-992837"/>
            <a:chExt cx="1830767" cy="4059783"/>
          </a:xfrm>
        </p:grpSpPr>
        <p:grpSp>
          <p:nvGrpSpPr>
            <p:cNvPr id="93" name="群組 92">
              <a:extLst>
                <a:ext uri="{FF2B5EF4-FFF2-40B4-BE49-F238E27FC236}">
                  <a16:creationId xmlns:a16="http://schemas.microsoft.com/office/drawing/2014/main" id="{54807D1A-EA32-47BE-A510-7D719DF9E14A}"/>
                </a:ext>
              </a:extLst>
            </p:cNvPr>
            <p:cNvGrpSpPr/>
            <p:nvPr/>
          </p:nvGrpSpPr>
          <p:grpSpPr>
            <a:xfrm>
              <a:off x="2555776" y="-992837"/>
              <a:ext cx="1830767" cy="4059783"/>
              <a:chOff x="2555776" y="-992837"/>
              <a:chExt cx="1830767" cy="4059783"/>
            </a:xfrm>
          </p:grpSpPr>
          <p:sp>
            <p:nvSpPr>
              <p:cNvPr id="97" name="圓角矩形 12">
                <a:extLst>
                  <a:ext uri="{FF2B5EF4-FFF2-40B4-BE49-F238E27FC236}">
                    <a16:creationId xmlns:a16="http://schemas.microsoft.com/office/drawing/2014/main" id="{CEA788DA-7689-4B72-A6F5-2C83022EB870}"/>
                  </a:ext>
                </a:extLst>
              </p:cNvPr>
              <p:cNvSpPr/>
              <p:nvPr/>
            </p:nvSpPr>
            <p:spPr bwMode="auto">
              <a:xfrm>
                <a:off x="2555776" y="1340768"/>
                <a:ext cx="1830767" cy="1726178"/>
              </a:xfrm>
              <a:prstGeom prst="roundRect">
                <a:avLst/>
              </a:prstGeom>
              <a:solidFill>
                <a:srgbClr val="FF00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dirty="0">
                  <a:ln w="635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8" name="左-右雙向箭號 25">
                <a:extLst>
                  <a:ext uri="{FF2B5EF4-FFF2-40B4-BE49-F238E27FC236}">
                    <a16:creationId xmlns:a16="http://schemas.microsoft.com/office/drawing/2014/main" id="{CF7DCDB1-680F-40F6-B86A-766D378CA0C6}"/>
                  </a:ext>
                </a:extLst>
              </p:cNvPr>
              <p:cNvSpPr/>
              <p:nvPr/>
            </p:nvSpPr>
            <p:spPr>
              <a:xfrm rot="4370317" flipV="1">
                <a:off x="1954729" y="177602"/>
                <a:ext cx="2564078" cy="223200"/>
              </a:xfrm>
              <a:prstGeom prst="leftRightArrow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100" dirty="0"/>
                  <a:t>VPN</a:t>
                </a:r>
                <a:endParaRPr lang="en-US" altLang="zh-TW" dirty="0"/>
              </a:p>
            </p:txBody>
          </p:sp>
        </p:grpSp>
        <p:grpSp>
          <p:nvGrpSpPr>
            <p:cNvPr id="94" name="群組 93">
              <a:extLst>
                <a:ext uri="{FF2B5EF4-FFF2-40B4-BE49-F238E27FC236}">
                  <a16:creationId xmlns:a16="http://schemas.microsoft.com/office/drawing/2014/main" id="{60F6250F-E462-44D5-9073-B4946D502682}"/>
                </a:ext>
              </a:extLst>
            </p:cNvPr>
            <p:cNvGrpSpPr/>
            <p:nvPr/>
          </p:nvGrpSpPr>
          <p:grpSpPr>
            <a:xfrm>
              <a:off x="2806097" y="1646443"/>
              <a:ext cx="1396536" cy="1145949"/>
              <a:chOff x="5041771" y="3177100"/>
              <a:chExt cx="1750129" cy="1436097"/>
            </a:xfrm>
          </p:grpSpPr>
          <p:pic>
            <p:nvPicPr>
              <p:cNvPr id="95" name="內容版面配置區 6">
                <a:extLst>
                  <a:ext uri="{FF2B5EF4-FFF2-40B4-BE49-F238E27FC236}">
                    <a16:creationId xmlns:a16="http://schemas.microsoft.com/office/drawing/2014/main" id="{F82F5B07-F129-4280-ADB7-CE6E0EF66A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213"/>
              <a:stretch/>
            </p:blipFill>
            <p:spPr>
              <a:xfrm>
                <a:off x="5421463" y="3177100"/>
                <a:ext cx="882211" cy="1092029"/>
              </a:xfrm>
              <a:prstGeom prst="rect">
                <a:avLst/>
              </a:prstGeom>
            </p:spPr>
          </p:pic>
          <p:sp>
            <p:nvSpPr>
              <p:cNvPr id="96" name="文字方塊 95">
                <a:extLst>
                  <a:ext uri="{FF2B5EF4-FFF2-40B4-BE49-F238E27FC236}">
                    <a16:creationId xmlns:a16="http://schemas.microsoft.com/office/drawing/2014/main" id="{DB482BB5-0DDC-41AC-8AAE-FDDB2EDA1F68}"/>
                  </a:ext>
                </a:extLst>
              </p:cNvPr>
              <p:cNvSpPr txBox="1"/>
              <p:nvPr/>
            </p:nvSpPr>
            <p:spPr>
              <a:xfrm>
                <a:off x="5041771" y="4294991"/>
                <a:ext cx="1750129" cy="318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1050" b="1"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1pPr>
              </a:lstStyle>
              <a:p>
                <a:r>
                  <a:rPr lang="zh-TW" altLang="en-US" dirty="0"/>
                  <a:t>摩克斯課程認證系統</a:t>
                </a:r>
                <a:endParaRPr lang="zh-TW" altLang="en-US" dirty="0">
                  <a:hlinkClick r:id="rId4"/>
                </a:endParaRPr>
              </a:p>
            </p:txBody>
          </p:sp>
        </p:grpSp>
      </p:grpSp>
      <p:sp>
        <p:nvSpPr>
          <p:cNvPr id="75" name="矩形 74">
            <a:extLst>
              <a:ext uri="{FF2B5EF4-FFF2-40B4-BE49-F238E27FC236}">
                <a16:creationId xmlns:a16="http://schemas.microsoft.com/office/drawing/2014/main" id="{84027FB4-5A3A-5CB4-3C34-279D40247441}"/>
              </a:ext>
            </a:extLst>
          </p:cNvPr>
          <p:cNvSpPr/>
          <p:nvPr/>
        </p:nvSpPr>
        <p:spPr>
          <a:xfrm>
            <a:off x="2738" y="850448"/>
            <a:ext cx="6225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漫遊中心承辦單位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727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4">
      <a:majorFont>
        <a:latin typeface="Arial Black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411638</TotalTime>
  <Words>3309</Words>
  <Application>Microsoft Office PowerPoint</Application>
  <PresentationFormat>如螢幕大小 (4:3)</PresentationFormat>
  <Paragraphs>919</Paragraphs>
  <Slides>59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59</vt:i4>
      </vt:variant>
    </vt:vector>
  </HeadingPairs>
  <TitlesOfParts>
    <vt:vector size="69" baseType="lpstr">
      <vt:lpstr>微軟正黑體</vt:lpstr>
      <vt:lpstr>新細明體</vt:lpstr>
      <vt:lpstr>標楷體</vt:lpstr>
      <vt:lpstr>Arial</vt:lpstr>
      <vt:lpstr>Arial Black</vt:lpstr>
      <vt:lpstr>Calibri</vt:lpstr>
      <vt:lpstr>Segoe UI Emoji</vt:lpstr>
      <vt:lpstr>Times New Roman</vt:lpstr>
      <vt:lpstr>Wingdings</vt:lpstr>
      <vt:lpstr>Office 佈景主題</vt:lpstr>
      <vt:lpstr>eduroam無線漫遊建置</vt:lpstr>
      <vt:lpstr>章節</vt:lpstr>
      <vt:lpstr>建置說明</vt:lpstr>
      <vt:lpstr>章節</vt:lpstr>
      <vt:lpstr>漫遊中心簡介</vt:lpstr>
      <vt:lpstr>漫遊中心簡介</vt:lpstr>
      <vt:lpstr>漫遊中心簡介</vt:lpstr>
      <vt:lpstr>漫遊中心簡介</vt:lpstr>
      <vt:lpstr>漫遊中心簡介</vt:lpstr>
      <vt:lpstr>漫遊中心簡介</vt:lpstr>
      <vt:lpstr>漫遊中心簡介</vt:lpstr>
      <vt:lpstr>漫遊中心簡介</vt:lpstr>
      <vt:lpstr>章節</vt:lpstr>
      <vt:lpstr>名詞介紹</vt:lpstr>
      <vt:lpstr>名詞介紹</vt:lpstr>
      <vt:lpstr>章節</vt:lpstr>
      <vt:lpstr>建置流程</vt:lpstr>
      <vt:lpstr>章節</vt:lpstr>
      <vt:lpstr>無線控制器相關設定Step 1 </vt:lpstr>
      <vt:lpstr>無線控制器相關設定Step 1 </vt:lpstr>
      <vt:lpstr>無線控制器相關設定Step 1 </vt:lpstr>
      <vt:lpstr>無線控制器相關設定Step 1 </vt:lpstr>
      <vt:lpstr>章節</vt:lpstr>
      <vt:lpstr>帳號驗證相關設定Step2</vt:lpstr>
      <vt:lpstr>帳號驗證相關設定Step2</vt:lpstr>
      <vt:lpstr>帳號驗證相關設定Step2</vt:lpstr>
      <vt:lpstr>帳號驗證相關設定Step2</vt:lpstr>
      <vt:lpstr>帳號驗證相關設定Step2</vt:lpstr>
      <vt:lpstr>帳號驗證相關設定Step2</vt:lpstr>
      <vt:lpstr>帳號驗證相關設定Step2</vt:lpstr>
      <vt:lpstr>帳號驗證相關設定Step2</vt:lpstr>
      <vt:lpstr>帳號驗證相關設定Step2</vt:lpstr>
      <vt:lpstr>帳號驗證相關設定Step2</vt:lpstr>
      <vt:lpstr>章節</vt:lpstr>
      <vt:lpstr>測試環境</vt:lpstr>
      <vt:lpstr>測試環境</vt:lpstr>
      <vt:lpstr>測試環境</vt:lpstr>
      <vt:lpstr>測試環境</vt:lpstr>
      <vt:lpstr>測試環境</vt:lpstr>
      <vt:lpstr>測試環境</vt:lpstr>
      <vt:lpstr>測試環境</vt:lpstr>
      <vt:lpstr>測試環境</vt:lpstr>
      <vt:lpstr>測試環境</vt:lpstr>
      <vt:lpstr>測試環境</vt:lpstr>
      <vt:lpstr>測試環境</vt:lpstr>
      <vt:lpstr>測試環境</vt:lpstr>
      <vt:lpstr>測試環境</vt:lpstr>
      <vt:lpstr>測試環境</vt:lpstr>
      <vt:lpstr>測試環境</vt:lpstr>
      <vt:lpstr>測試環境</vt:lpstr>
      <vt:lpstr>測試環境</vt:lpstr>
      <vt:lpstr>測試環境</vt:lpstr>
      <vt:lpstr>章節</vt:lpstr>
      <vt:lpstr>漫遊相關問題</vt:lpstr>
      <vt:lpstr>漫遊相關問題</vt:lpstr>
      <vt:lpstr>漫遊相關問題</vt:lpstr>
      <vt:lpstr>附錄-大專院校名單</vt:lpstr>
      <vt:lpstr>附錄-高中職名單</vt:lpstr>
      <vt:lpstr>END</vt:lpstr>
    </vt:vector>
  </TitlesOfParts>
  <Company>CMT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TANet無線網路漫遊服務推廣活動</dc:title>
  <dc:creator>YUHUA</dc:creator>
  <cp:lastModifiedBy>roaming</cp:lastModifiedBy>
  <cp:revision>2719</cp:revision>
  <cp:lastPrinted>2019-12-08T06:28:09Z</cp:lastPrinted>
  <dcterms:created xsi:type="dcterms:W3CDTF">2007-01-24T01:58:59Z</dcterms:created>
  <dcterms:modified xsi:type="dcterms:W3CDTF">2022-05-27T08:06:09Z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TC011368001028</vt:lpwstr>
  </property>
</Properties>
</file>