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318" r:id="rId4"/>
    <p:sldId id="344" r:id="rId5"/>
    <p:sldId id="343" r:id="rId6"/>
    <p:sldId id="338" r:id="rId7"/>
    <p:sldId id="340" r:id="rId8"/>
    <p:sldId id="341" r:id="rId9"/>
    <p:sldId id="342" r:id="rId10"/>
    <p:sldId id="349" r:id="rId11"/>
    <p:sldId id="345" r:id="rId12"/>
    <p:sldId id="346" r:id="rId13"/>
    <p:sldId id="347" r:id="rId14"/>
    <p:sldId id="348" r:id="rId15"/>
    <p:sldId id="284" r:id="rId16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B27"/>
    <a:srgbClr val="FFC1C2"/>
    <a:srgbClr val="FFEBEB"/>
    <a:srgbClr val="E46C0A"/>
    <a:srgbClr val="5D8300"/>
    <a:srgbClr val="F6FDE7"/>
    <a:srgbClr val="7AC600"/>
    <a:srgbClr val="F19600"/>
    <a:srgbClr val="FFFF69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0502" autoAdjust="0"/>
  </p:normalViewPr>
  <p:slideViewPr>
    <p:cSldViewPr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38730A-8CD7-433B-A594-DCE77B060F49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72D55A-772C-4D32-8981-C3505A3F4D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21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398769"/>
          </a:xfrm>
          <a:prstGeom prst="rect">
            <a:avLst/>
          </a:prstGeom>
          <a:solidFill>
            <a:srgbClr val="ABCD0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9335" y="-8334"/>
            <a:ext cx="7284665" cy="403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1823339" y="-7876"/>
            <a:ext cx="847054" cy="403473"/>
          </a:xfrm>
          <a:prstGeom prst="rtTriangle">
            <a:avLst/>
          </a:prstGeom>
          <a:solidFill>
            <a:srgbClr val="ABCD03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圖片 10" descr="logo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262" y="-28575"/>
            <a:ext cx="3275856" cy="45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0159" y="-91058"/>
            <a:ext cx="6501408" cy="620688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2115" y="3356992"/>
            <a:ext cx="546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Training Material- </a:t>
            </a:r>
            <a:r>
              <a:rPr lang="zh-TW" altLang="en-US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設備</a:t>
            </a:r>
            <a:r>
              <a:rPr lang="zh-TW" altLang="en-US" sz="2800" dirty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管理</a:t>
            </a:r>
            <a:endParaRPr lang="en-US" altLang="zh-TW" sz="2800" dirty="0" smtClean="0">
              <a:latin typeface="Calibri" panose="020F0502020204030204" pitchFamily="34" charset="0"/>
              <a:ea typeface="Kozuka Gothic Pro B" pitchFamily="34" charset="-128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776" y="1844824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68796" y="181520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62400" y="487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 Wang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</a:t>
            </a:r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@npartnertech.com</a:t>
            </a:r>
            <a:endParaRPr lang="en-US" altLang="zh-TW" sz="16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t="36816"/>
          <a:stretch/>
        </p:blipFill>
        <p:spPr>
          <a:xfrm>
            <a:off x="2889424" y="656133"/>
            <a:ext cx="5846143" cy="197624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904" y="1813349"/>
            <a:ext cx="4336156" cy="488484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0" y="692696"/>
            <a:ext cx="2571350" cy="273630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Flow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設備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圓角矩形圖說文字 6"/>
          <p:cNvSpPr/>
          <p:nvPr/>
        </p:nvSpPr>
        <p:spPr>
          <a:xfrm>
            <a:off x="6345198" y="2388856"/>
            <a:ext cx="1548675" cy="406144"/>
          </a:xfrm>
          <a:prstGeom prst="wedgeRoundRectCallout">
            <a:avLst>
              <a:gd name="adj1" fmla="val -22920"/>
              <a:gd name="adj2" fmla="val 8254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5198" y="221835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166126" y="3816365"/>
            <a:ext cx="3397762" cy="292500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在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設定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flow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前，請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先設定你的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Router/Switch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輸出</a:t>
            </a:r>
            <a:r>
              <a:rPr kumimoji="1" lang="en-US" altLang="zh-TW" dirty="0" err="1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NetFlow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/</a:t>
            </a:r>
            <a:r>
              <a:rPr kumimoji="1" lang="en-US" altLang="zh-TW" dirty="0" err="1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sFlow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紀錄到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。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目的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IP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是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IP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port 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是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UDP 9001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成功接收到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Flow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紀錄後，可在此頁面看到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未知設備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，點擊左方的編輯即可新增設備。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178" y="3716106"/>
            <a:ext cx="726938" cy="818273"/>
          </a:xfrm>
          <a:prstGeom prst="rect">
            <a:avLst/>
          </a:prstGeom>
          <a:noFill/>
        </p:spPr>
      </p:pic>
      <p:sp>
        <p:nvSpPr>
          <p:cNvPr id="43" name="圓角矩形圖說文字 6"/>
          <p:cNvSpPr/>
          <p:nvPr/>
        </p:nvSpPr>
        <p:spPr>
          <a:xfrm>
            <a:off x="6646885" y="6123590"/>
            <a:ext cx="692990" cy="521061"/>
          </a:xfrm>
          <a:prstGeom prst="wedgeRoundRectCallout">
            <a:avLst>
              <a:gd name="adj1" fmla="val 66112"/>
              <a:gd name="adj2" fmla="val -428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6" name="圓角矩形圖說文字 6"/>
          <p:cNvSpPr/>
          <p:nvPr/>
        </p:nvSpPr>
        <p:spPr>
          <a:xfrm>
            <a:off x="3168936" y="565393"/>
            <a:ext cx="1241004" cy="539143"/>
          </a:xfrm>
          <a:prstGeom prst="wedgeRoundRectCallout">
            <a:avLst>
              <a:gd name="adj1" fmla="val -37049"/>
              <a:gd name="adj2" fmla="val 807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Flow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備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225" y="68607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圓角矩形圖說文字 6"/>
          <p:cNvSpPr/>
          <p:nvPr/>
        </p:nvSpPr>
        <p:spPr>
          <a:xfrm>
            <a:off x="3981438" y="5864235"/>
            <a:ext cx="1994994" cy="661109"/>
          </a:xfrm>
          <a:prstGeom prst="wedgeRoundRectCallout">
            <a:avLst>
              <a:gd name="adj1" fmla="val 24733"/>
              <a:gd name="adj2" fmla="val -7780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輸入設備的</a:t>
            </a:r>
            <a:r>
              <a:rPr lang="en-US" altLang="zh-TW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Read Community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即可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7411" y="567956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圓角矩形圖說文字 6"/>
          <p:cNvSpPr/>
          <p:nvPr/>
        </p:nvSpPr>
        <p:spPr>
          <a:xfrm>
            <a:off x="4158942" y="4725835"/>
            <a:ext cx="1875451" cy="329404"/>
          </a:xfrm>
          <a:prstGeom prst="wedgeRoundRectCallout">
            <a:avLst>
              <a:gd name="adj1" fmla="val 30320"/>
              <a:gd name="adj2" fmla="val -10383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網路設備供應商</a:t>
            </a:r>
          </a:p>
        </p:txBody>
      </p:sp>
      <p:sp>
        <p:nvSpPr>
          <p:cNvPr id="24" name="圓角矩形圖說文字 6"/>
          <p:cNvSpPr/>
          <p:nvPr/>
        </p:nvSpPr>
        <p:spPr>
          <a:xfrm>
            <a:off x="7246164" y="4134196"/>
            <a:ext cx="1553707" cy="536335"/>
          </a:xfrm>
          <a:prstGeom prst="wedgeRoundRectCallout">
            <a:avLst>
              <a:gd name="adj1" fmla="val -61256"/>
              <a:gd name="adj2" fmla="val -4041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選擇告警樣板</a:t>
            </a:r>
          </a:p>
        </p:txBody>
      </p:sp>
      <p:sp>
        <p:nvSpPr>
          <p:cNvPr id="26" name="圓角矩形圖說文字 6"/>
          <p:cNvSpPr/>
          <p:nvPr/>
        </p:nvSpPr>
        <p:spPr>
          <a:xfrm>
            <a:off x="6824681" y="3170536"/>
            <a:ext cx="2256885" cy="675078"/>
          </a:xfrm>
          <a:prstGeom prst="wedgeRoundRectCallout">
            <a:avLst>
              <a:gd name="adj1" fmla="val -65665"/>
              <a:gd name="adj2" fmla="val -170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如果要分享設備的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Log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給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Domain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，請點共享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93379" y="388643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8254" y="440236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6606" y="604890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圓角矩形圖說文字 6"/>
          <p:cNvSpPr/>
          <p:nvPr/>
        </p:nvSpPr>
        <p:spPr>
          <a:xfrm>
            <a:off x="1970876" y="3064768"/>
            <a:ext cx="2628035" cy="651338"/>
          </a:xfrm>
          <a:prstGeom prst="wedgeRoundRectCallout">
            <a:avLst>
              <a:gd name="adj1" fmla="val 56580"/>
              <a:gd name="adj2" fmla="val 7325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如果要使用此設備阻擋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，請點擊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Action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28" y="593401"/>
            <a:ext cx="5514206" cy="339629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317" y="2889845"/>
            <a:ext cx="4675120" cy="333937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S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yslog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設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備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6816633" y="3029599"/>
            <a:ext cx="1548675" cy="406144"/>
          </a:xfrm>
          <a:prstGeom prst="wedgeRoundRectCallout">
            <a:avLst>
              <a:gd name="adj1" fmla="val -58795"/>
              <a:gd name="adj2" fmla="val 3409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2" name="圓角矩形圖說文字 6"/>
          <p:cNvSpPr/>
          <p:nvPr/>
        </p:nvSpPr>
        <p:spPr>
          <a:xfrm>
            <a:off x="6816634" y="4360899"/>
            <a:ext cx="1767730" cy="662813"/>
          </a:xfrm>
          <a:prstGeom prst="wedgeRoundRectCallout">
            <a:avLst>
              <a:gd name="adj1" fmla="val -11535"/>
              <a:gd name="adj2" fmla="val -6529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選擇資料格式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設備商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]/[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型號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]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2678" y="281702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166126" y="3836630"/>
            <a:ext cx="4017896" cy="25767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在設定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syslog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設備前，請先設定你的 網路設備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/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資安設備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/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主機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輸出 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Syslog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事件紀錄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到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。目的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IP 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是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IP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port 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是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UDP 514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成功接收到事件紀錄後，可在此頁面看到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未知設備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點擊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左方的編輯即可新增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syslog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。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988" y="3483317"/>
            <a:ext cx="726938" cy="818273"/>
          </a:xfrm>
          <a:prstGeom prst="rect">
            <a:avLst/>
          </a:prstGeom>
          <a:noFill/>
        </p:spPr>
      </p:pic>
      <p:sp>
        <p:nvSpPr>
          <p:cNvPr id="39" name="圓角矩形圖說文字 6"/>
          <p:cNvSpPr/>
          <p:nvPr/>
        </p:nvSpPr>
        <p:spPr>
          <a:xfrm>
            <a:off x="3172341" y="1515792"/>
            <a:ext cx="1220537" cy="652932"/>
          </a:xfrm>
          <a:prstGeom prst="wedgeRoundRectCallout">
            <a:avLst>
              <a:gd name="adj1" fmla="val -37049"/>
              <a:gd name="adj2" fmla="val 807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syslog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8682" y="144607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53249" y="408232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7473129" y="6108439"/>
            <a:ext cx="809549" cy="521061"/>
          </a:xfrm>
          <a:prstGeom prst="wedgeRoundRectCallout">
            <a:avLst>
              <a:gd name="adj1" fmla="val -19662"/>
              <a:gd name="adj2" fmla="val -8203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8" name="圓角矩形圖說文字 6"/>
          <p:cNvSpPr/>
          <p:nvPr/>
        </p:nvSpPr>
        <p:spPr>
          <a:xfrm>
            <a:off x="4604446" y="4470765"/>
            <a:ext cx="1191689" cy="521061"/>
          </a:xfrm>
          <a:prstGeom prst="wedgeRoundRectCallout">
            <a:avLst>
              <a:gd name="adj1" fmla="val 50917"/>
              <a:gd name="adj2" fmla="val 7554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啟動接收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2878" y="440163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圓角矩形圖說文字 6"/>
          <p:cNvSpPr/>
          <p:nvPr/>
        </p:nvSpPr>
        <p:spPr>
          <a:xfrm>
            <a:off x="4580038" y="5749390"/>
            <a:ext cx="2352217" cy="718097"/>
          </a:xfrm>
          <a:prstGeom prst="wedgeRoundRectCallout">
            <a:avLst>
              <a:gd name="adj1" fmla="val 8128"/>
              <a:gd name="adj2" fmla="val -7316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如果要分享設備的</a:t>
            </a:r>
            <a:r>
              <a:rPr lang="en-US" altLang="zh-TW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Log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給</a:t>
            </a:r>
            <a:r>
              <a:rPr lang="en-US" altLang="zh-TW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Domain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，請點共享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4362" y="641333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26" y="662923"/>
            <a:ext cx="2595867" cy="27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8" y="4469927"/>
            <a:ext cx="3766249" cy="178632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908" y="1053201"/>
            <a:ext cx="5301492" cy="333163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0" y="1096994"/>
            <a:ext cx="2497673" cy="267675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介面列表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2268303" y="447149"/>
            <a:ext cx="2830016" cy="732881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Display the interface full list of  all managed SNMP devices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1" name="圓角矩形圖說文字 6"/>
          <p:cNvSpPr/>
          <p:nvPr/>
        </p:nvSpPr>
        <p:spPr>
          <a:xfrm>
            <a:off x="6372200" y="2150296"/>
            <a:ext cx="1392117" cy="406144"/>
          </a:xfrm>
          <a:prstGeom prst="wedgeRoundRectCallout">
            <a:avLst>
              <a:gd name="adj1" fmla="val -31573"/>
              <a:gd name="adj2" fmla="val 9694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介面清單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9" name="圓角矩形圖說文字 6"/>
          <p:cNvSpPr/>
          <p:nvPr/>
        </p:nvSpPr>
        <p:spPr>
          <a:xfrm>
            <a:off x="5098318" y="1496203"/>
            <a:ext cx="1777937" cy="348622"/>
          </a:xfrm>
          <a:prstGeom prst="wedgeRoundRectCallout">
            <a:avLst>
              <a:gd name="adj1" fmla="val -89202"/>
              <a:gd name="adj2" fmla="val 294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搜尋設備或介面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2927111" y="3609612"/>
            <a:ext cx="756200" cy="521061"/>
          </a:xfrm>
          <a:prstGeom prst="wedgeRoundRectCallout">
            <a:avLst>
              <a:gd name="adj1" fmla="val -10537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編輯</a:t>
            </a:r>
          </a:p>
        </p:txBody>
      </p:sp>
      <p:sp>
        <p:nvSpPr>
          <p:cNvPr id="18" name="圓角矩形圖說文字 6"/>
          <p:cNvSpPr/>
          <p:nvPr/>
        </p:nvSpPr>
        <p:spPr>
          <a:xfrm>
            <a:off x="3203092" y="4721104"/>
            <a:ext cx="1895226" cy="444069"/>
          </a:xfrm>
          <a:prstGeom prst="wedgeRoundRectCallout">
            <a:avLst>
              <a:gd name="adj1" fmla="val -61649"/>
              <a:gd name="adj2" fmla="val 3069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可以變更介面名稱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9" name="圓角矩形圖說文字 6"/>
          <p:cNvSpPr/>
          <p:nvPr/>
        </p:nvSpPr>
        <p:spPr>
          <a:xfrm>
            <a:off x="3423558" y="5265253"/>
            <a:ext cx="1580489" cy="466952"/>
          </a:xfrm>
          <a:prstGeom prst="wedgeRoundRectCallout">
            <a:avLst>
              <a:gd name="adj1" fmla="val -61256"/>
              <a:gd name="adj2" fmla="val -4041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選擇告警樣板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86590" y="362098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273" y="439799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52429" y="562489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圓角矩形圖說文字 6"/>
          <p:cNvSpPr/>
          <p:nvPr/>
        </p:nvSpPr>
        <p:spPr>
          <a:xfrm>
            <a:off x="2354043" y="6170739"/>
            <a:ext cx="777797" cy="521061"/>
          </a:xfrm>
          <a:prstGeom prst="wedgeRoundRectCallout">
            <a:avLst>
              <a:gd name="adj1" fmla="val 40563"/>
              <a:gd name="adj2" fmla="val -8203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</a:p>
        </p:txBody>
      </p:sp>
      <p:sp>
        <p:nvSpPr>
          <p:cNvPr id="23" name="圓角矩形圖說文字 6"/>
          <p:cNvSpPr/>
          <p:nvPr/>
        </p:nvSpPr>
        <p:spPr>
          <a:xfrm>
            <a:off x="509195" y="5820288"/>
            <a:ext cx="1322746" cy="521061"/>
          </a:xfrm>
          <a:prstGeom prst="wedgeRoundRectCallout">
            <a:avLst>
              <a:gd name="adj1" fmla="val 40563"/>
              <a:gd name="adj2" fmla="val -8203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確認是否為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uplink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95" y="624660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203200" y="632246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8" y="529630"/>
            <a:ext cx="5038725" cy="3476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931" y="1709147"/>
            <a:ext cx="6228881" cy="396071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介面列表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圓角矩形圖說文字 6"/>
          <p:cNvSpPr/>
          <p:nvPr/>
        </p:nvSpPr>
        <p:spPr>
          <a:xfrm>
            <a:off x="465055" y="2897639"/>
            <a:ext cx="2115104" cy="556473"/>
          </a:xfrm>
          <a:prstGeom prst="wedgeRoundRectCallout">
            <a:avLst>
              <a:gd name="adj1" fmla="val -30845"/>
              <a:gd name="adj2" fmla="val -9702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跳出介面使用量圖表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9" name="圓角矩形圖說文字 6"/>
          <p:cNvSpPr/>
          <p:nvPr/>
        </p:nvSpPr>
        <p:spPr>
          <a:xfrm>
            <a:off x="4807076" y="1328281"/>
            <a:ext cx="1332545" cy="394085"/>
          </a:xfrm>
          <a:prstGeom prst="wedgeRoundRectCallout">
            <a:avLst>
              <a:gd name="adj1" fmla="val -28438"/>
              <a:gd name="adj2" fmla="val 851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IN/OUT  bps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7" name="圓角矩形 23"/>
          <p:cNvSpPr/>
          <p:nvPr/>
        </p:nvSpPr>
        <p:spPr>
          <a:xfrm>
            <a:off x="219904" y="4934257"/>
            <a:ext cx="2672324" cy="14712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當使用率到達告警值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會發送告警訊息給管理者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28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759" y="5125439"/>
            <a:ext cx="726938" cy="81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09" y="1263753"/>
            <a:ext cx="6143469" cy="544400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Interface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3546559" y="751202"/>
            <a:ext cx="2160240" cy="625678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顯示所有監控介面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7164288" y="1917613"/>
            <a:ext cx="1512168" cy="406144"/>
          </a:xfrm>
          <a:prstGeom prst="wedgeRoundRectCallout">
            <a:avLst>
              <a:gd name="adj1" fmla="val -28152"/>
              <a:gd name="adj2" fmla="val 7114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選擇設備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4870855" y="4864303"/>
            <a:ext cx="1354313" cy="521061"/>
          </a:xfrm>
          <a:prstGeom prst="wedgeRoundRectCallout">
            <a:avLst>
              <a:gd name="adj1" fmla="val -10537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移入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/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移出</a:t>
            </a:r>
          </a:p>
        </p:txBody>
      </p:sp>
      <p:sp>
        <p:nvSpPr>
          <p:cNvPr id="19" name="圓角矩形圖說文字 6"/>
          <p:cNvSpPr/>
          <p:nvPr/>
        </p:nvSpPr>
        <p:spPr>
          <a:xfrm>
            <a:off x="4516517" y="2409710"/>
            <a:ext cx="950563" cy="793894"/>
          </a:xfrm>
          <a:prstGeom prst="wedgeRoundRectCallout">
            <a:avLst>
              <a:gd name="adj1" fmla="val -61256"/>
              <a:gd name="adj2" fmla="val -4041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選擇告警樣板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40956" y="212068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2782" y="167661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0012" y="527529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圓角矩形圖說文字 6"/>
          <p:cNvSpPr/>
          <p:nvPr/>
        </p:nvSpPr>
        <p:spPr>
          <a:xfrm>
            <a:off x="7164289" y="6186700"/>
            <a:ext cx="756084" cy="521061"/>
          </a:xfrm>
          <a:prstGeom prst="wedgeRoundRectCallout">
            <a:avLst>
              <a:gd name="adj1" fmla="val 75238"/>
              <a:gd name="adj2" fmla="val 112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儲存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3460" y="645111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0" y="1096994"/>
            <a:ext cx="2497673" cy="26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189" t="3562" r="20403" b="72929"/>
          <a:stretch>
            <a:fillRect/>
          </a:stretch>
        </p:blipFill>
        <p:spPr bwMode="auto">
          <a:xfrm>
            <a:off x="3665354" y="5517232"/>
            <a:ext cx="1813292" cy="110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39515" y="2492896"/>
            <a:ext cx="24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7" y="1052736"/>
            <a:ext cx="8758039" cy="5544616"/>
          </a:xfrm>
        </p:spPr>
        <p:txBody>
          <a:bodyPr>
            <a:normAutofit/>
          </a:bodyPr>
          <a:lstStyle/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Syslog </a:t>
            </a: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Syslog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設備輸出事件紀錄到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N-Cloud</a:t>
            </a: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SNMP </a:t>
            </a: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監控設備</a:t>
            </a:r>
            <a:endParaRPr lang="en-US" altLang="zh-TW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N-Cloud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使</a:t>
            </a: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用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SNMP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檢查網路設備的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MIB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資</a:t>
            </a: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料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使用樹狀檢視所有網路設備的健康狀態</a:t>
            </a:r>
            <a:r>
              <a:rPr lang="en-US" altLang="zh-TW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Flow </a:t>
            </a: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</a:t>
            </a:r>
            <a:r>
              <a:rPr lang="zh-TW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備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Flow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設備輸出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en-US" altLang="zh-TW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NetFlow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/</a:t>
            </a:r>
            <a:r>
              <a:rPr lang="en-US" altLang="zh-TW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sFlow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資料到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N-Cloud. </a:t>
            </a: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介面列表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所有的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SNMP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監控設備的介面都會顯示在這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 </a:t>
            </a: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告警樣</a:t>
            </a:r>
            <a:r>
              <a:rPr lang="zh-TW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板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設定告警門檻值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設備異常告警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如果設備發生異常，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N-Cloud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會發送告警給管理者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Function Overview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0688"/>
            <a:ext cx="2698429" cy="281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35" y="2717638"/>
            <a:ext cx="4418305" cy="238448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19" y="1375870"/>
            <a:ext cx="3283866" cy="95864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告警樣板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2303170" y="404665"/>
            <a:ext cx="2830016" cy="857846"/>
          </a:xfrm>
          <a:prstGeom prst="wedgeRoundRectCallout">
            <a:avLst>
              <a:gd name="adj1" fmla="val -13822"/>
              <a:gd name="adj2" fmla="val 9690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定義告警樣板，設定門檻值以監看設備效能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6273889" y="2931014"/>
            <a:ext cx="1548675" cy="406144"/>
          </a:xfrm>
          <a:prstGeom prst="wedgeRoundRectCallout">
            <a:avLst>
              <a:gd name="adj1" fmla="val -58795"/>
              <a:gd name="adj2" fmla="val 3409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樣板名稱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2" name="圓角矩形圖說文字 6"/>
          <p:cNvSpPr/>
          <p:nvPr/>
        </p:nvSpPr>
        <p:spPr>
          <a:xfrm>
            <a:off x="7411929" y="3639384"/>
            <a:ext cx="1402010" cy="653712"/>
          </a:xfrm>
          <a:prstGeom prst="wedgeRoundRectCallout">
            <a:avLst>
              <a:gd name="adj1" fmla="val -82996"/>
              <a:gd name="adj2" fmla="val -3896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門檻值設定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3525" y="273455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166126" y="5139336"/>
            <a:ext cx="4559122" cy="118249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設備告警樣板定義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了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設備的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CPU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和記憶體使用率門檻值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458" y="5886680"/>
            <a:ext cx="726938" cy="818273"/>
          </a:xfrm>
          <a:prstGeom prst="rect">
            <a:avLst/>
          </a:prstGeom>
          <a:noFill/>
        </p:spPr>
      </p:pic>
      <p:sp>
        <p:nvSpPr>
          <p:cNvPr id="39" name="圓角矩形圖說文字 6"/>
          <p:cNvSpPr/>
          <p:nvPr/>
        </p:nvSpPr>
        <p:spPr>
          <a:xfrm>
            <a:off x="6111870" y="1862199"/>
            <a:ext cx="1888508" cy="444069"/>
          </a:xfrm>
          <a:prstGeom prst="wedgeRoundRectCallout">
            <a:avLst>
              <a:gd name="adj1" fmla="val -61649"/>
              <a:gd name="adj2" fmla="val 723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建立樣板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1870" y="14928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68945" y="410843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6362204" y="4898133"/>
            <a:ext cx="785076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37028" y="531549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0" y="1503372"/>
            <a:ext cx="2599299" cy="27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53" y="2396513"/>
            <a:ext cx="5080873" cy="40198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362" y="1258631"/>
            <a:ext cx="3109271" cy="100112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告警樣板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3764914" y="423530"/>
            <a:ext cx="2832656" cy="857846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定義告警樣板，設定門檻值以監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看介面使用率和封包監控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5568315" y="2483760"/>
            <a:ext cx="1515460" cy="406144"/>
          </a:xfrm>
          <a:prstGeom prst="wedgeRoundRectCallout">
            <a:avLst>
              <a:gd name="adj1" fmla="val -58795"/>
              <a:gd name="adj2" fmla="val 3409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2" name="圓角矩形圖說文字 6"/>
          <p:cNvSpPr/>
          <p:nvPr/>
        </p:nvSpPr>
        <p:spPr>
          <a:xfrm>
            <a:off x="7468621" y="3472930"/>
            <a:ext cx="1402010" cy="653712"/>
          </a:xfrm>
          <a:prstGeom prst="wedgeRoundRectCallout">
            <a:avLst>
              <a:gd name="adj1" fmla="val -58779"/>
              <a:gd name="adj2" fmla="val 463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門檻值設定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8793" y="268683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166126" y="4844034"/>
            <a:ext cx="2821698" cy="14777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介面告警樣板定義了介面使用率和封包數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092" y="5669412"/>
            <a:ext cx="726938" cy="818273"/>
          </a:xfrm>
          <a:prstGeom prst="rect">
            <a:avLst/>
          </a:prstGeom>
          <a:noFill/>
        </p:spPr>
      </p:pic>
      <p:sp>
        <p:nvSpPr>
          <p:cNvPr id="39" name="圓角矩形圖說文字 6"/>
          <p:cNvSpPr/>
          <p:nvPr/>
        </p:nvSpPr>
        <p:spPr>
          <a:xfrm>
            <a:off x="5995860" y="1815690"/>
            <a:ext cx="1472761" cy="444069"/>
          </a:xfrm>
          <a:prstGeom prst="wedgeRoundRectCallout">
            <a:avLst>
              <a:gd name="adj1" fmla="val -61649"/>
              <a:gd name="adj2" fmla="val 723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建立樣板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1870" y="14928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68945" y="394197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7236297" y="6178191"/>
            <a:ext cx="758596" cy="521061"/>
          </a:xfrm>
          <a:prstGeom prst="wedgeRoundRectCallout">
            <a:avLst>
              <a:gd name="adj1" fmla="val -77416"/>
              <a:gd name="adj2" fmla="val -7402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92982" y="599352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0" y="1503372"/>
            <a:ext cx="2599299" cy="27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34" y="1488806"/>
            <a:ext cx="5962650" cy="4029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14" y="5502330"/>
            <a:ext cx="3186795" cy="9331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20" y="4487451"/>
            <a:ext cx="1790855" cy="62489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SNMP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監控設備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2869365" y="1047233"/>
            <a:ext cx="2229569" cy="883146"/>
          </a:xfrm>
          <a:prstGeom prst="wedgeRoundRectCallout">
            <a:avLst>
              <a:gd name="adj1" fmla="val -12359"/>
              <a:gd name="adj2" fmla="val 14467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樹狀檢視下，清楚的了解網路設備狀態</a:t>
            </a:r>
          </a:p>
        </p:txBody>
      </p:sp>
      <p:sp>
        <p:nvSpPr>
          <p:cNvPr id="26" name="圓角矩形圖說文字 6"/>
          <p:cNvSpPr/>
          <p:nvPr/>
        </p:nvSpPr>
        <p:spPr>
          <a:xfrm>
            <a:off x="6786188" y="1933499"/>
            <a:ext cx="1648342" cy="648072"/>
          </a:xfrm>
          <a:prstGeom prst="wedgeRoundRectCallout">
            <a:avLst>
              <a:gd name="adj1" fmla="val 11415"/>
              <a:gd name="adj2" fmla="val 8542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設備健康資訊</a:t>
            </a:r>
          </a:p>
        </p:txBody>
      </p:sp>
      <p:sp>
        <p:nvSpPr>
          <p:cNvPr id="27" name="圓角矩形圖說文字 6"/>
          <p:cNvSpPr/>
          <p:nvPr/>
        </p:nvSpPr>
        <p:spPr>
          <a:xfrm>
            <a:off x="4414777" y="2027712"/>
            <a:ext cx="1368315" cy="496077"/>
          </a:xfrm>
          <a:prstGeom prst="wedgeRoundRectCallout">
            <a:avLst>
              <a:gd name="adj1" fmla="val -41392"/>
              <a:gd name="adj2" fmla="val 7633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市網中心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8" name="圓角矩形圖說文字 6"/>
          <p:cNvSpPr/>
          <p:nvPr/>
        </p:nvSpPr>
        <p:spPr>
          <a:xfrm>
            <a:off x="4864514" y="3561786"/>
            <a:ext cx="1152128" cy="393131"/>
          </a:xfrm>
          <a:prstGeom prst="wedgeRoundRectCallout">
            <a:avLst>
              <a:gd name="adj1" fmla="val -71911"/>
              <a:gd name="adj2" fmla="val -4187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網路設備</a:t>
            </a:r>
          </a:p>
        </p:txBody>
      </p:sp>
      <p:sp>
        <p:nvSpPr>
          <p:cNvPr id="30" name="圓角矩形圖說文字 6"/>
          <p:cNvSpPr/>
          <p:nvPr/>
        </p:nvSpPr>
        <p:spPr>
          <a:xfrm>
            <a:off x="5196109" y="2869788"/>
            <a:ext cx="820533" cy="496077"/>
          </a:xfrm>
          <a:prstGeom prst="wedgeRoundRectCallout">
            <a:avLst>
              <a:gd name="adj1" fmla="val -75529"/>
              <a:gd name="adj2" fmla="val 3793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學校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1" name="圓角矩形圖說文字 6"/>
          <p:cNvSpPr/>
          <p:nvPr/>
        </p:nvSpPr>
        <p:spPr>
          <a:xfrm>
            <a:off x="5544027" y="4128984"/>
            <a:ext cx="1368315" cy="519228"/>
          </a:xfrm>
          <a:prstGeom prst="wedgeRoundRectCallout">
            <a:avLst>
              <a:gd name="adj1" fmla="val -58795"/>
              <a:gd name="adj2" fmla="val 3409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新增區域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2" name="圓角矩形圖說文字 6"/>
          <p:cNvSpPr/>
          <p:nvPr/>
        </p:nvSpPr>
        <p:spPr>
          <a:xfrm>
            <a:off x="5519619" y="4961152"/>
            <a:ext cx="1528164" cy="410034"/>
          </a:xfrm>
          <a:prstGeom prst="wedgeRoundRectCallout">
            <a:avLst>
              <a:gd name="adj1" fmla="val -61256"/>
              <a:gd name="adj2" fmla="val -4041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網路設備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8788" y="494919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圓角矩形圖說文字 6"/>
          <p:cNvSpPr/>
          <p:nvPr/>
        </p:nvSpPr>
        <p:spPr>
          <a:xfrm>
            <a:off x="6912342" y="6320662"/>
            <a:ext cx="1402010" cy="467760"/>
          </a:xfrm>
          <a:prstGeom prst="wedgeRoundRectCallout">
            <a:avLst>
              <a:gd name="adj1" fmla="val -8419"/>
              <a:gd name="adj2" fmla="val -7404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搜尋交換機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83687" y="620591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166126" y="5139336"/>
            <a:ext cx="4559122" cy="12961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第一步：建立組織架構圖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.</a:t>
            </a:r>
            <a:endParaRPr kumimoji="1" lang="en-US" altLang="zh-TW" dirty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第二步：為每個單位新增設備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7576" y="5736269"/>
            <a:ext cx="726938" cy="818273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6" y="1516780"/>
            <a:ext cx="2579556" cy="27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07" y="2580165"/>
            <a:ext cx="4724400" cy="41433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8" y="504776"/>
            <a:ext cx="3952875" cy="37528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SNMP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監控設備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新增設備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4212948" y="592449"/>
            <a:ext cx="1710942" cy="652625"/>
          </a:xfrm>
          <a:prstGeom prst="wedgeRoundRectCallout">
            <a:avLst>
              <a:gd name="adj1" fmla="val -58837"/>
              <a:gd name="adj2" fmla="val 259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設備會新增在這個學校內</a:t>
            </a:r>
          </a:p>
        </p:txBody>
      </p:sp>
      <p:sp>
        <p:nvSpPr>
          <p:cNvPr id="26" name="圓角矩形圖說文字 6"/>
          <p:cNvSpPr/>
          <p:nvPr/>
        </p:nvSpPr>
        <p:spPr>
          <a:xfrm>
            <a:off x="6190081" y="2608286"/>
            <a:ext cx="1190231" cy="648072"/>
          </a:xfrm>
          <a:prstGeom prst="wedgeRoundRectCallout">
            <a:avLst>
              <a:gd name="adj1" fmla="val 11415"/>
              <a:gd name="adj2" fmla="val 8542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設備詳細資訊</a:t>
            </a:r>
          </a:p>
        </p:txBody>
      </p:sp>
      <p:sp>
        <p:nvSpPr>
          <p:cNvPr id="27" name="圓角矩形圖說文字 6"/>
          <p:cNvSpPr/>
          <p:nvPr/>
        </p:nvSpPr>
        <p:spPr>
          <a:xfrm>
            <a:off x="3888748" y="1596234"/>
            <a:ext cx="1368315" cy="651338"/>
          </a:xfrm>
          <a:prstGeom prst="wedgeRoundRectCallout">
            <a:avLst>
              <a:gd name="adj1" fmla="val -60487"/>
              <a:gd name="adj2" fmla="val 1768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搜尋設備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</a:p>
        </p:txBody>
      </p:sp>
      <p:sp>
        <p:nvSpPr>
          <p:cNvPr id="28" name="圓角矩形圖說文字 6"/>
          <p:cNvSpPr/>
          <p:nvPr/>
        </p:nvSpPr>
        <p:spPr>
          <a:xfrm>
            <a:off x="477762" y="3842857"/>
            <a:ext cx="1994994" cy="808996"/>
          </a:xfrm>
          <a:prstGeom prst="wedgeRoundRectCallout">
            <a:avLst>
              <a:gd name="adj1" fmla="val 24733"/>
              <a:gd name="adj2" fmla="val -7780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輸入設備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Read Community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即可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4435805" y="4242969"/>
            <a:ext cx="1186397" cy="516408"/>
          </a:xfrm>
          <a:prstGeom prst="wedgeRoundRectCallout">
            <a:avLst>
              <a:gd name="adj1" fmla="val -36114"/>
              <a:gd name="adj2" fmla="val -9944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選擇設備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8544" y="149259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圓角矩形圖說文字 6"/>
          <p:cNvSpPr/>
          <p:nvPr/>
        </p:nvSpPr>
        <p:spPr>
          <a:xfrm>
            <a:off x="6732240" y="6224615"/>
            <a:ext cx="1063958" cy="467760"/>
          </a:xfrm>
          <a:prstGeom prst="wedgeRoundRectCallout">
            <a:avLst>
              <a:gd name="adj1" fmla="val 66645"/>
              <a:gd name="adj2" fmla="val 1009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7762" y="357301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3048146" y="4197671"/>
            <a:ext cx="731766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確定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0099" y="457471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4054" y="467639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4822" y="630776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8" y="651724"/>
            <a:ext cx="4724400" cy="54864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SNMP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監控設備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新增設備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4703212" y="1208637"/>
            <a:ext cx="2461076" cy="487169"/>
          </a:xfrm>
          <a:prstGeom prst="wedgeRoundRectCallout">
            <a:avLst>
              <a:gd name="adj1" fmla="val -58450"/>
              <a:gd name="adj2" fmla="val 5719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SNMP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取得的設備資訊</a:t>
            </a:r>
          </a:p>
        </p:txBody>
      </p:sp>
      <p:sp>
        <p:nvSpPr>
          <p:cNvPr id="27" name="圓角矩形圖說文字 6"/>
          <p:cNvSpPr/>
          <p:nvPr/>
        </p:nvSpPr>
        <p:spPr>
          <a:xfrm>
            <a:off x="3537700" y="2655440"/>
            <a:ext cx="2628035" cy="651338"/>
          </a:xfrm>
          <a:prstGeom prst="wedgeRoundRectCallout">
            <a:avLst>
              <a:gd name="adj1" fmla="val -60487"/>
              <a:gd name="adj2" fmla="val 1768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如果要使用此設備阻擋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，請點擊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Action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8" name="圓角矩形圖說文字 6"/>
          <p:cNvSpPr/>
          <p:nvPr/>
        </p:nvSpPr>
        <p:spPr>
          <a:xfrm>
            <a:off x="870445" y="3975946"/>
            <a:ext cx="1508678" cy="600240"/>
          </a:xfrm>
          <a:prstGeom prst="wedgeRoundRectCallout">
            <a:avLst>
              <a:gd name="adj1" fmla="val 24733"/>
              <a:gd name="adj2" fmla="val -7780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選擇網路設備供應商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4964421" y="3359847"/>
            <a:ext cx="1201314" cy="793894"/>
          </a:xfrm>
          <a:prstGeom prst="wedgeRoundRectCallout">
            <a:avLst>
              <a:gd name="adj1" fmla="val -61256"/>
              <a:gd name="adj2" fmla="val -4041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選擇設備告警樣板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958" y="358476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445" y="434256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4200784" y="5982210"/>
            <a:ext cx="634233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3212" y="6242740"/>
            <a:ext cx="41870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圓角矩形 23"/>
          <p:cNvSpPr/>
          <p:nvPr/>
        </p:nvSpPr>
        <p:spPr>
          <a:xfrm>
            <a:off x="6398527" y="2007362"/>
            <a:ext cx="2672324" cy="14712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請跟</a:t>
            </a:r>
            <a:r>
              <a:rPr kumimoji="1" lang="en-US" altLang="zh-TW" dirty="0" err="1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Npartner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原廠確認您的網路設備型號是否支援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Action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模組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23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442448"/>
            <a:ext cx="726938" cy="81827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5" y="5296879"/>
            <a:ext cx="3048000" cy="1228725"/>
          </a:xfrm>
          <a:prstGeom prst="rect">
            <a:avLst/>
          </a:prstGeom>
        </p:spPr>
      </p:pic>
      <p:sp>
        <p:nvSpPr>
          <p:cNvPr id="24" name="圓角矩形圖說文字 5"/>
          <p:cNvSpPr/>
          <p:nvPr/>
        </p:nvSpPr>
        <p:spPr>
          <a:xfrm>
            <a:off x="1469901" y="5916429"/>
            <a:ext cx="1772958" cy="652625"/>
          </a:xfrm>
          <a:prstGeom prst="wedgeRoundRectCallout">
            <a:avLst>
              <a:gd name="adj1" fmla="val -44869"/>
              <a:gd name="adj2" fmla="val -9084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網路設備供應商</a:t>
            </a:r>
          </a:p>
        </p:txBody>
      </p:sp>
    </p:spTree>
    <p:extLst>
      <p:ext uri="{BB962C8B-B14F-4D97-AF65-F5344CB8AC3E}">
        <p14:creationId xmlns:p14="http://schemas.microsoft.com/office/powerpoint/2010/main" val="20246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1465"/>
            <a:ext cx="8880176" cy="408966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SNMP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監控設備</a:t>
            </a:r>
          </a:p>
        </p:txBody>
      </p:sp>
      <p:sp>
        <p:nvSpPr>
          <p:cNvPr id="20" name="圓角矩形圖說文字 5"/>
          <p:cNvSpPr/>
          <p:nvPr/>
        </p:nvSpPr>
        <p:spPr>
          <a:xfrm>
            <a:off x="7380312" y="735070"/>
            <a:ext cx="1464195" cy="474774"/>
          </a:xfrm>
          <a:prstGeom prst="wedgeRoundRectCallout">
            <a:avLst>
              <a:gd name="adj1" fmla="val -58837"/>
              <a:gd name="adj2" fmla="val 259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設備詳細資訊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6205097" y="1353148"/>
            <a:ext cx="1231084" cy="456455"/>
          </a:xfrm>
          <a:prstGeom prst="wedgeRoundRectCallout">
            <a:avLst>
              <a:gd name="adj1" fmla="val -65957"/>
              <a:gd name="adj2" fmla="val -2929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資源狀態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23120" y="16270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3059832" y="1055974"/>
            <a:ext cx="1892907" cy="594349"/>
          </a:xfrm>
          <a:prstGeom prst="wedgeRoundRectCallout">
            <a:avLst>
              <a:gd name="adj1" fmla="val 80438"/>
              <a:gd name="adj2" fmla="val 1624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狀態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: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點擊後可確認告警訊息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85" y="4218447"/>
            <a:ext cx="6428590" cy="21711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4" name="圓角矩形圖說文字 5"/>
          <p:cNvSpPr/>
          <p:nvPr/>
        </p:nvSpPr>
        <p:spPr>
          <a:xfrm>
            <a:off x="4633810" y="3666342"/>
            <a:ext cx="2035986" cy="652625"/>
          </a:xfrm>
          <a:prstGeom prst="wedgeRoundRectCallout">
            <a:avLst>
              <a:gd name="adj1" fmla="val -20179"/>
              <a:gd name="adj2" fmla="val 7380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顯示該設備資源之使用狀況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897" y="362332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36" y="4589381"/>
            <a:ext cx="3197838" cy="209178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40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82" y="3142010"/>
            <a:ext cx="6452383" cy="334932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0" y="617538"/>
            <a:ext cx="6428590" cy="21711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設備管理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SNMP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監控設備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1101478" y="2371657"/>
            <a:ext cx="1620895" cy="588150"/>
          </a:xfrm>
          <a:prstGeom prst="wedgeRoundRectCallout">
            <a:avLst>
              <a:gd name="adj1" fmla="val 78012"/>
              <a:gd name="adj2" fmla="val -8655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點擊這個點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5804" y="274133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圓角矩形 23"/>
          <p:cNvSpPr/>
          <p:nvPr/>
        </p:nvSpPr>
        <p:spPr>
          <a:xfrm>
            <a:off x="4494773" y="1528306"/>
            <a:ext cx="4464496" cy="14712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支援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SNMP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Flow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比對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.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CPU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使用率升高時，誰是禍首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?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這可以幫助管理者更輕易的知道造成的原因。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13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629" y="2379584"/>
            <a:ext cx="726938" cy="818273"/>
          </a:xfrm>
          <a:prstGeom prst="rect">
            <a:avLst/>
          </a:prstGeom>
          <a:noFill/>
        </p:spPr>
      </p:pic>
      <p:sp>
        <p:nvSpPr>
          <p:cNvPr id="17" name="圓角矩形圖說文字 6"/>
          <p:cNvSpPr/>
          <p:nvPr/>
        </p:nvSpPr>
        <p:spPr>
          <a:xfrm>
            <a:off x="1101478" y="4450286"/>
            <a:ext cx="1952365" cy="594349"/>
          </a:xfrm>
          <a:prstGeom prst="wedgeRoundRectCallout">
            <a:avLst>
              <a:gd name="adj1" fmla="val 56583"/>
              <a:gd name="adj2" fmla="val 28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TOP N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排名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流量使用百分比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(%)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654855">
            <a:off x="2617631" y="2836311"/>
            <a:ext cx="750748" cy="5487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24750" y="297678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25138</TotalTime>
  <Words>706</Words>
  <Application>Microsoft Office PowerPoint</Application>
  <PresentationFormat>如螢幕大小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Kozuka Gothic Pro B</vt:lpstr>
      <vt:lpstr>華康儷中黑</vt:lpstr>
      <vt:lpstr>華康儷中黑(P)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設備管理 - Function Overview </vt:lpstr>
      <vt:lpstr>設備管理 – 告警樣板</vt:lpstr>
      <vt:lpstr>設備管理 – 告警樣板</vt:lpstr>
      <vt:lpstr>設備管理 - SNMP 監控設備</vt:lpstr>
      <vt:lpstr>設備管理 - SNMP 監控設備(新增設備) </vt:lpstr>
      <vt:lpstr>設備管理 - SNMP 監控設備(新增設備) </vt:lpstr>
      <vt:lpstr>設備管理 - SNMP 監控設備</vt:lpstr>
      <vt:lpstr>設備管理 - SNMP 監控設備</vt:lpstr>
      <vt:lpstr>設備管理 - Flow 設備</vt:lpstr>
      <vt:lpstr>設備管理 - Syslog 設備</vt:lpstr>
      <vt:lpstr>設備管理 – 介面列表</vt:lpstr>
      <vt:lpstr>設備管理 – 介面列表</vt:lpstr>
      <vt:lpstr>設備管理 - Interface List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產品介紹</dc:title>
  <dc:creator>Max</dc:creator>
  <cp:lastModifiedBy>Sherman</cp:lastModifiedBy>
  <cp:revision>1032</cp:revision>
  <dcterms:created xsi:type="dcterms:W3CDTF">2011-05-05T03:10:29Z</dcterms:created>
  <dcterms:modified xsi:type="dcterms:W3CDTF">2017-11-02T05:36:56Z</dcterms:modified>
</cp:coreProperties>
</file>