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85" r:id="rId3"/>
    <p:sldId id="318" r:id="rId4"/>
    <p:sldId id="351" r:id="rId5"/>
    <p:sldId id="350" r:id="rId6"/>
    <p:sldId id="352" r:id="rId7"/>
    <p:sldId id="353" r:id="rId8"/>
    <p:sldId id="342" r:id="rId9"/>
    <p:sldId id="354" r:id="rId10"/>
    <p:sldId id="355" r:id="rId11"/>
    <p:sldId id="356" r:id="rId12"/>
    <p:sldId id="357" r:id="rId13"/>
    <p:sldId id="358" r:id="rId14"/>
    <p:sldId id="359" r:id="rId15"/>
    <p:sldId id="360" r:id="rId16"/>
    <p:sldId id="361" r:id="rId17"/>
    <p:sldId id="362" r:id="rId18"/>
    <p:sldId id="363" r:id="rId19"/>
    <p:sldId id="364" r:id="rId20"/>
    <p:sldId id="344" r:id="rId21"/>
    <p:sldId id="365" r:id="rId22"/>
    <p:sldId id="366" r:id="rId23"/>
    <p:sldId id="367" r:id="rId24"/>
    <p:sldId id="368" r:id="rId25"/>
    <p:sldId id="284" r:id="rId26"/>
  </p:sldIdLst>
  <p:sldSz cx="9144000" cy="6858000" type="screen4x3"/>
  <p:notesSz cx="7099300" cy="102346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AB27"/>
    <a:srgbClr val="FFC1C2"/>
    <a:srgbClr val="FFEBEB"/>
    <a:srgbClr val="E46C0A"/>
    <a:srgbClr val="5D8300"/>
    <a:srgbClr val="F6FDE7"/>
    <a:srgbClr val="7AC600"/>
    <a:srgbClr val="F19600"/>
    <a:srgbClr val="FFFF69"/>
    <a:srgbClr val="FFFF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3" autoAdjust="0"/>
    <p:restoredTop sz="90502" autoAdjust="0"/>
  </p:normalViewPr>
  <p:slideViewPr>
    <p:cSldViewPr>
      <p:cViewPr varScale="1">
        <p:scale>
          <a:sx n="63" d="100"/>
          <a:sy n="63" d="100"/>
        </p:scale>
        <p:origin x="1364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F38730A-8CD7-433B-A594-DCE77B060F49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F72D55A-772C-4D32-8981-C3505A3F4D8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9212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2D55A-772C-4D32-8981-C3505A3F4D83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558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EB88-72B2-4D78-8F1C-C2EDD11648E5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DCF8-0C8C-4519-BBB5-E8C3BBDDE37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EB88-72B2-4D78-8F1C-C2EDD11648E5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DCF8-0C8C-4519-BBB5-E8C3BBDDE37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EB88-72B2-4D78-8F1C-C2EDD11648E5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DCF8-0C8C-4519-BBB5-E8C3BBDDE37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381000">
              <a:prstClr val="black">
                <a:alpha val="2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  <a:lvl2pPr>
              <a:defRPr>
                <a:latin typeface="微軟正黑體" pitchFamily="34" charset="-120"/>
                <a:ea typeface="微軟正黑體" pitchFamily="34" charset="-120"/>
              </a:defRPr>
            </a:lvl2pPr>
            <a:lvl3pPr>
              <a:defRPr>
                <a:latin typeface="微軟正黑體" pitchFamily="34" charset="-120"/>
                <a:ea typeface="微軟正黑體" pitchFamily="34" charset="-120"/>
              </a:defRPr>
            </a:lvl3pPr>
            <a:lvl4pPr>
              <a:defRPr>
                <a:latin typeface="微軟正黑體" pitchFamily="34" charset="-120"/>
                <a:ea typeface="微軟正黑體" pitchFamily="34" charset="-120"/>
              </a:defRPr>
            </a:lvl4pPr>
            <a:lvl5pPr>
              <a:defRPr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EB88-72B2-4D78-8F1C-C2EDD11648E5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DCF8-0C8C-4519-BBB5-E8C3BBDDE37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9144000" cy="398769"/>
          </a:xfrm>
          <a:prstGeom prst="rect">
            <a:avLst/>
          </a:prstGeom>
          <a:solidFill>
            <a:srgbClr val="ABCD03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1859335" y="-8334"/>
            <a:ext cx="7284665" cy="40347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直角三角形 9"/>
          <p:cNvSpPr/>
          <p:nvPr/>
        </p:nvSpPr>
        <p:spPr>
          <a:xfrm>
            <a:off x="1823339" y="-7876"/>
            <a:ext cx="847054" cy="403473"/>
          </a:xfrm>
          <a:prstGeom prst="rtTriangle">
            <a:avLst/>
          </a:prstGeom>
          <a:solidFill>
            <a:srgbClr val="ABCD03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" name="圖片 10" descr="logo_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4262" y="-28575"/>
            <a:ext cx="3275856" cy="4504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80159" y="-91058"/>
            <a:ext cx="6501408" cy="620688"/>
          </a:xfrm>
        </p:spPr>
        <p:txBody>
          <a:bodyPr>
            <a:normAutofit/>
          </a:bodyPr>
          <a:lstStyle>
            <a:lvl1pPr algn="r">
              <a:defRPr sz="20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EB88-72B2-4D78-8F1C-C2EDD11648E5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DCF8-0C8C-4519-BBB5-E8C3BBDDE37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EB88-72B2-4D78-8F1C-C2EDD11648E5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DCF8-0C8C-4519-BBB5-E8C3BBDDE37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EB88-72B2-4D78-8F1C-C2EDD11648E5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DCF8-0C8C-4519-BBB5-E8C3BBDDE37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EB88-72B2-4D78-8F1C-C2EDD11648E5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DCF8-0C8C-4519-BBB5-E8C3BBDDE37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EB88-72B2-4D78-8F1C-C2EDD11648E5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DCF8-0C8C-4519-BBB5-E8C3BBDDE37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EB88-72B2-4D78-8F1C-C2EDD11648E5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DCF8-0C8C-4519-BBB5-E8C3BBDDE37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EB88-72B2-4D78-8F1C-C2EDD11648E5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DCF8-0C8C-4519-BBB5-E8C3BBDDE37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1EB88-72B2-4D78-8F1C-C2EDD11648E5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2DCF8-0C8C-4519-BBB5-E8C3BBDDE37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13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23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5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13.png"/><Relationship Id="rId4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13.png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68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13.png"/><Relationship Id="rId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2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13.png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232115" y="3356992"/>
            <a:ext cx="54605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zh-TW" sz="2800" dirty="0" smtClean="0">
                <a:latin typeface="Calibri" panose="020F0502020204030204" pitchFamily="34" charset="0"/>
                <a:ea typeface="Kozuka Gothic Pro B" pitchFamily="34" charset="-128"/>
                <a:cs typeface="Calibri" panose="020F0502020204030204" pitchFamily="34" charset="0"/>
              </a:rPr>
              <a:t>Training Material- </a:t>
            </a:r>
            <a:r>
              <a:rPr lang="zh-TW" altLang="en-US" sz="2800" dirty="0" smtClean="0">
                <a:latin typeface="Calibri" panose="020F0502020204030204" pitchFamily="34" charset="0"/>
                <a:ea typeface="Kozuka Gothic Pro B" pitchFamily="34" charset="-128"/>
                <a:cs typeface="Calibri" panose="020F0502020204030204" pitchFamily="34" charset="0"/>
              </a:rPr>
              <a:t>報表</a:t>
            </a:r>
            <a:endParaRPr lang="en-US" altLang="zh-TW" sz="2800" dirty="0" smtClean="0">
              <a:latin typeface="Calibri" panose="020F0502020204030204" pitchFamily="34" charset="0"/>
              <a:ea typeface="Kozuka Gothic Pro B" pitchFamily="34" charset="-128"/>
              <a:cs typeface="Calibri" panose="020F050202020403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55776" y="1844824"/>
            <a:ext cx="194421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568796" y="1815207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4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</a:t>
            </a:r>
            <a:r>
              <a:rPr lang="en-US" altLang="zh-TW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zh-TW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962400" y="48768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0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Sherman Wang</a:t>
            </a:r>
            <a:endParaRPr lang="en-US" altLang="zh-TW" sz="2000" dirty="0" smtClean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en-US" altLang="zh-TW" sz="160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Sherman</a:t>
            </a:r>
            <a:r>
              <a:rPr lang="en-US" altLang="zh-TW" sz="160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@npartnertech.com</a:t>
            </a:r>
            <a:endParaRPr lang="en-US" altLang="zh-TW" sz="1600" dirty="0" smtClean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9" y="777348"/>
            <a:ext cx="2582475" cy="236362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978" y="919449"/>
            <a:ext cx="2293191" cy="900565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2935" y="2652306"/>
            <a:ext cx="5700284" cy="2972729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486" y="5365437"/>
            <a:ext cx="8535140" cy="792549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5" name="圓角矩形圖說文字 6"/>
          <p:cNvSpPr/>
          <p:nvPr/>
        </p:nvSpPr>
        <p:spPr>
          <a:xfrm>
            <a:off x="345620" y="4658237"/>
            <a:ext cx="1304776" cy="731711"/>
          </a:xfrm>
          <a:prstGeom prst="wedgeRoundRectCallout">
            <a:avLst>
              <a:gd name="adj1" fmla="val 35239"/>
              <a:gd name="adj2" fmla="val -67358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編輯條件或</a:t>
            </a:r>
            <a:endParaRPr lang="en-US" altLang="zh-TW" sz="1600" b="1" dirty="0" smtClean="0">
              <a:latin typeface="Calibri" panose="020F0502020204030204" pitchFamily="34" charset="0"/>
              <a:ea typeface="微軟正黑體" pitchFamily="34" charset="-120"/>
              <a:cs typeface="Calibri" panose="020F0502020204030204" pitchFamily="34" charset="0"/>
            </a:endParaRPr>
          </a:p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刪除報表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報表 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- TOP </a:t>
            </a:r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N-</a:t>
            </a:r>
            <a:r>
              <a:rPr lang="zh-TW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已儲存報表</a:t>
            </a:r>
            <a:endParaRPr lang="zh-TW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圓角矩形圖說文字 6"/>
          <p:cNvSpPr/>
          <p:nvPr/>
        </p:nvSpPr>
        <p:spPr>
          <a:xfrm>
            <a:off x="5830863" y="3920181"/>
            <a:ext cx="1532639" cy="623238"/>
          </a:xfrm>
          <a:prstGeom prst="wedgeRoundRectCallout">
            <a:avLst>
              <a:gd name="adj1" fmla="val -22853"/>
              <a:gd name="adj2" fmla="val 69121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點擊這邊</a:t>
            </a:r>
            <a:endParaRPr lang="en-US" altLang="zh-TW" sz="1600" b="1" dirty="0" smtClean="0">
              <a:latin typeface="Calibri" panose="020F0502020204030204" pitchFamily="34" charset="0"/>
              <a:ea typeface="微軟正黑體" pitchFamily="34" charset="-120"/>
              <a:cs typeface="Calibri" panose="020F0502020204030204" pitchFamily="34" charset="0"/>
            </a:endParaRPr>
          </a:p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瀏覽歷史報表</a:t>
            </a:r>
          </a:p>
        </p:txBody>
      </p:sp>
      <p:sp>
        <p:nvSpPr>
          <p:cNvPr id="31" name="圓角矩形圖說文字 6"/>
          <p:cNvSpPr/>
          <p:nvPr/>
        </p:nvSpPr>
        <p:spPr>
          <a:xfrm>
            <a:off x="2421687" y="2191505"/>
            <a:ext cx="1333745" cy="426166"/>
          </a:xfrm>
          <a:prstGeom prst="wedgeRoundRectCallout">
            <a:avLst>
              <a:gd name="adj1" fmla="val 15007"/>
              <a:gd name="adj2" fmla="val 68450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已儲存報表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84801" y="3735515"/>
            <a:ext cx="30168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3" name="圓角矩形圖說文字 6"/>
          <p:cNvSpPr/>
          <p:nvPr/>
        </p:nvSpPr>
        <p:spPr>
          <a:xfrm>
            <a:off x="7092280" y="6134271"/>
            <a:ext cx="1584176" cy="500963"/>
          </a:xfrm>
          <a:prstGeom prst="wedgeRoundRectCallout">
            <a:avLst>
              <a:gd name="adj1" fmla="val 18397"/>
              <a:gd name="adj2" fmla="val -68267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下載離線報表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37110" y="6265902"/>
            <a:ext cx="30168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41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730697"/>
            <a:ext cx="2525781" cy="240550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7430" y="862905"/>
            <a:ext cx="2028008" cy="1784258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643" y="2354832"/>
            <a:ext cx="6606540" cy="4362809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7" name="圓角矩形圖說文字 6"/>
          <p:cNvSpPr/>
          <p:nvPr/>
        </p:nvSpPr>
        <p:spPr>
          <a:xfrm>
            <a:off x="3893130" y="2702700"/>
            <a:ext cx="2857413" cy="615935"/>
          </a:xfrm>
          <a:prstGeom prst="wedgeRoundRectCallout">
            <a:avLst>
              <a:gd name="adj1" fmla="val -34586"/>
              <a:gd name="adj2" fmla="val -81561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支援邏輯判斷式</a:t>
            </a:r>
            <a:r>
              <a:rPr lang="en-US" altLang="zh-TW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, [+] </a:t>
            </a:r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代表</a:t>
            </a:r>
            <a:r>
              <a:rPr lang="en-US" altLang="zh-TW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 or, [!] </a:t>
            </a:r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代表</a:t>
            </a:r>
            <a:r>
              <a:rPr lang="en-US" altLang="zh-TW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not</a:t>
            </a:r>
            <a:endParaRPr lang="zh-TW" altLang="en-US" sz="1600" b="1" dirty="0" smtClean="0">
              <a:latin typeface="Calibri" panose="020F0502020204030204" pitchFamily="34" charset="0"/>
              <a:ea typeface="微軟正黑體" pitchFamily="34" charset="-120"/>
              <a:cs typeface="Calibri" panose="020F0502020204030204" pitchFamily="34" charset="0"/>
            </a:endParaRPr>
          </a:p>
        </p:txBody>
      </p:sp>
      <p:sp>
        <p:nvSpPr>
          <p:cNvPr id="18" name="圓角矩形圖說文字 6"/>
          <p:cNvSpPr/>
          <p:nvPr/>
        </p:nvSpPr>
        <p:spPr>
          <a:xfrm>
            <a:off x="3097149" y="4193594"/>
            <a:ext cx="1800200" cy="454181"/>
          </a:xfrm>
          <a:prstGeom prst="wedgeRoundRectCallout">
            <a:avLst>
              <a:gd name="adj1" fmla="val -32461"/>
              <a:gd name="adj2" fmla="val 83063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URL, </a:t>
            </a:r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檔案路</a:t>
            </a:r>
            <a:r>
              <a:rPr lang="zh-TW" altLang="en-US" sz="1600" b="1" dirty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徑</a:t>
            </a:r>
            <a:endParaRPr lang="zh-TW" altLang="en-US" sz="1600" b="1" dirty="0" smtClean="0">
              <a:latin typeface="Calibri" panose="020F0502020204030204" pitchFamily="34" charset="0"/>
              <a:ea typeface="微軟正黑體" pitchFamily="34" charset="-120"/>
              <a:cs typeface="Calibri" panose="020F0502020204030204" pitchFamily="34" charset="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報表</a:t>
            </a:r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zh-TW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分時監控</a:t>
            </a:r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zh-TW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訂製分時監控報表</a:t>
            </a:r>
            <a:endParaRPr lang="zh-TW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圓角矩形 23"/>
          <p:cNvSpPr/>
          <p:nvPr/>
        </p:nvSpPr>
        <p:spPr>
          <a:xfrm>
            <a:off x="4897349" y="5043035"/>
            <a:ext cx="3694941" cy="1279345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你可以根據折線圖來監控指定的條件，並且定義門檻值。當到達門檻值，</a:t>
            </a:r>
            <a:r>
              <a:rPr kumimoji="1" lang="en-US" altLang="zh-TW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N-Cloud</a:t>
            </a:r>
            <a:r>
              <a:rPr kumimoji="1" lang="zh-TW" altLang="en-US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就會發出告警。</a:t>
            </a:r>
            <a:endParaRPr kumimoji="1" lang="en-US" altLang="zh-TW" dirty="0" smtClean="0">
              <a:solidFill>
                <a:schemeClr val="bg1"/>
              </a:solidFill>
              <a:latin typeface="Calibri" panose="020F0502020204030204" pitchFamily="34" charset="0"/>
              <a:ea typeface="華康儷中黑(P)" pitchFamily="34" charset="-120"/>
              <a:cs typeface="Calibri" panose="020F0502020204030204" pitchFamily="34" charset="0"/>
            </a:endParaRPr>
          </a:p>
        </p:txBody>
      </p:sp>
      <p:pic>
        <p:nvPicPr>
          <p:cNvPr id="24" name="Picture 2" descr="D:\NP產品介紹說明_教育訓練\PDF\原始檔\ID設計檔\2.X\N-Reporter使用者手冊2.3_B 檔案夾\Links\image01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63565" y="5805264"/>
            <a:ext cx="726938" cy="818273"/>
          </a:xfrm>
          <a:prstGeom prst="rect">
            <a:avLst/>
          </a:prstGeom>
          <a:noFill/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5643" y="1945798"/>
            <a:ext cx="6606540" cy="34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53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圖片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730697"/>
            <a:ext cx="2525781" cy="2405506"/>
          </a:xfrm>
          <a:prstGeom prst="rect">
            <a:avLst/>
          </a:prstGeom>
        </p:spPr>
      </p:pic>
      <p:pic>
        <p:nvPicPr>
          <p:cNvPr id="33" name="圖片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7430" y="862905"/>
            <a:ext cx="2028008" cy="1784258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報表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分時監控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訂製分時監控報表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1227" y="761189"/>
            <a:ext cx="1000125" cy="352425"/>
          </a:xfrm>
          <a:prstGeom prst="rect">
            <a:avLst/>
          </a:prstGeom>
        </p:spPr>
      </p:pic>
      <p:sp>
        <p:nvSpPr>
          <p:cNvPr id="48" name="圓角矩形圖說文字 6"/>
          <p:cNvSpPr/>
          <p:nvPr/>
        </p:nvSpPr>
        <p:spPr>
          <a:xfrm>
            <a:off x="6969793" y="1094899"/>
            <a:ext cx="717083" cy="534236"/>
          </a:xfrm>
          <a:prstGeom prst="wedgeRoundRectCallout">
            <a:avLst>
              <a:gd name="adj1" fmla="val 55162"/>
              <a:gd name="adj2" fmla="val -73149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儲存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782049" y="977291"/>
            <a:ext cx="30168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7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34" name="圖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0680" y="2107931"/>
            <a:ext cx="7119964" cy="4626778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5" name="圖片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4639" y="3414177"/>
            <a:ext cx="3718882" cy="299492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36" name="圓角矩形圖說文字 6"/>
          <p:cNvSpPr/>
          <p:nvPr/>
        </p:nvSpPr>
        <p:spPr>
          <a:xfrm>
            <a:off x="2915616" y="2334566"/>
            <a:ext cx="1812678" cy="500963"/>
          </a:xfrm>
          <a:prstGeom prst="wedgeRoundRectCallout">
            <a:avLst>
              <a:gd name="adj1" fmla="val -36586"/>
              <a:gd name="adj2" fmla="val 73082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查詢指定</a:t>
            </a:r>
            <a:r>
              <a:rPr lang="en-US" altLang="zh-TW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IP</a:t>
            </a:r>
            <a:endParaRPr lang="zh-TW" altLang="en-US" sz="1600" b="1" dirty="0" smtClean="0">
              <a:latin typeface="Calibri" panose="020F0502020204030204" pitchFamily="34" charset="0"/>
              <a:ea typeface="微軟正黑體" pitchFamily="34" charset="-120"/>
              <a:cs typeface="Calibri" panose="020F0502020204030204" pitchFamily="34" charset="0"/>
            </a:endParaRPr>
          </a:p>
        </p:txBody>
      </p:sp>
      <p:sp>
        <p:nvSpPr>
          <p:cNvPr id="37" name="圓角矩形圖說文字 6"/>
          <p:cNvSpPr/>
          <p:nvPr/>
        </p:nvSpPr>
        <p:spPr>
          <a:xfrm>
            <a:off x="5352364" y="2709515"/>
            <a:ext cx="838539" cy="454181"/>
          </a:xfrm>
          <a:prstGeom prst="wedgeRoundRectCallout">
            <a:avLst>
              <a:gd name="adj1" fmla="val 56818"/>
              <a:gd name="adj2" fmla="val -26309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點這</a:t>
            </a:r>
          </a:p>
        </p:txBody>
      </p:sp>
      <p:sp>
        <p:nvSpPr>
          <p:cNvPr id="38" name="TextBox 10"/>
          <p:cNvSpPr txBox="1"/>
          <p:nvPr/>
        </p:nvSpPr>
        <p:spPr>
          <a:xfrm>
            <a:off x="3359717" y="2129408"/>
            <a:ext cx="30168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9" name="TextBox 13"/>
          <p:cNvSpPr txBox="1"/>
          <p:nvPr/>
        </p:nvSpPr>
        <p:spPr>
          <a:xfrm>
            <a:off x="5272728" y="2458672"/>
            <a:ext cx="30168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0" name="圓角矩形圖說文字 6"/>
          <p:cNvSpPr/>
          <p:nvPr/>
        </p:nvSpPr>
        <p:spPr>
          <a:xfrm>
            <a:off x="6590243" y="3163696"/>
            <a:ext cx="1078101" cy="500963"/>
          </a:xfrm>
          <a:prstGeom prst="wedgeRoundRectCallout">
            <a:avLst>
              <a:gd name="adj1" fmla="val -36586"/>
              <a:gd name="adj2" fmla="val 73082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輸入</a:t>
            </a:r>
            <a:r>
              <a:rPr lang="en-US" altLang="zh-TW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IP</a:t>
            </a:r>
            <a:endParaRPr lang="zh-TW" altLang="en-US" sz="1600" b="1" dirty="0" smtClean="0">
              <a:latin typeface="Calibri" panose="020F0502020204030204" pitchFamily="34" charset="0"/>
              <a:ea typeface="微軟正黑體" pitchFamily="34" charset="-120"/>
              <a:cs typeface="Calibri" panose="020F0502020204030204" pitchFamily="34" charset="0"/>
            </a:endParaRPr>
          </a:p>
        </p:txBody>
      </p:sp>
      <p:sp>
        <p:nvSpPr>
          <p:cNvPr id="41" name="TextBox 14"/>
          <p:cNvSpPr txBox="1"/>
          <p:nvPr/>
        </p:nvSpPr>
        <p:spPr>
          <a:xfrm>
            <a:off x="7517501" y="3435267"/>
            <a:ext cx="30168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2" name="圓角矩形圖說文字 6"/>
          <p:cNvSpPr/>
          <p:nvPr/>
        </p:nvSpPr>
        <p:spPr>
          <a:xfrm>
            <a:off x="7212617" y="4558950"/>
            <a:ext cx="1496946" cy="521068"/>
          </a:xfrm>
          <a:prstGeom prst="wedgeRoundRectCallout">
            <a:avLst>
              <a:gd name="adj1" fmla="val -41954"/>
              <a:gd name="adj2" fmla="val -77100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使用名稱解析</a:t>
            </a:r>
          </a:p>
        </p:txBody>
      </p:sp>
      <p:sp>
        <p:nvSpPr>
          <p:cNvPr id="43" name="圓角矩形圖說文字 6"/>
          <p:cNvSpPr/>
          <p:nvPr/>
        </p:nvSpPr>
        <p:spPr>
          <a:xfrm>
            <a:off x="3960854" y="4511516"/>
            <a:ext cx="1786433" cy="615935"/>
          </a:xfrm>
          <a:prstGeom prst="wedgeRoundRectCallout">
            <a:avLst>
              <a:gd name="adj1" fmla="val 58328"/>
              <a:gd name="adj2" fmla="val -32153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[+] </a:t>
            </a:r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代表新增</a:t>
            </a:r>
            <a:r>
              <a:rPr lang="en-US" altLang="zh-TW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, </a:t>
            </a:r>
          </a:p>
          <a:p>
            <a:pPr algn="ctr"/>
            <a:r>
              <a:rPr lang="en-US" altLang="zh-TW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[!] </a:t>
            </a:r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代表排除</a:t>
            </a:r>
          </a:p>
        </p:txBody>
      </p:sp>
      <p:sp>
        <p:nvSpPr>
          <p:cNvPr id="44" name="TextBox 19"/>
          <p:cNvSpPr txBox="1"/>
          <p:nvPr/>
        </p:nvSpPr>
        <p:spPr>
          <a:xfrm>
            <a:off x="5680020" y="4901033"/>
            <a:ext cx="30168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4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5" name="TextBox 20"/>
          <p:cNvSpPr txBox="1"/>
          <p:nvPr/>
        </p:nvSpPr>
        <p:spPr>
          <a:xfrm>
            <a:off x="8325596" y="4236654"/>
            <a:ext cx="30168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6" name="圓角矩形圖說文字 6"/>
          <p:cNvSpPr/>
          <p:nvPr/>
        </p:nvSpPr>
        <p:spPr>
          <a:xfrm>
            <a:off x="6753734" y="6082886"/>
            <a:ext cx="634233" cy="521061"/>
          </a:xfrm>
          <a:prstGeom prst="wedgeRoundRectCallout">
            <a:avLst>
              <a:gd name="adj1" fmla="val 78792"/>
              <a:gd name="adj2" fmla="val -54753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OK</a:t>
            </a:r>
            <a:endParaRPr lang="zh-TW" altLang="en-US" sz="1600" b="1" dirty="0" smtClean="0">
              <a:latin typeface="Calibri" panose="020F0502020204030204" pitchFamily="34" charset="0"/>
              <a:ea typeface="微軟正黑體" pitchFamily="34" charset="-120"/>
              <a:cs typeface="Calibri" panose="020F0502020204030204" pitchFamily="34" charset="0"/>
            </a:endParaRPr>
          </a:p>
        </p:txBody>
      </p:sp>
      <p:sp>
        <p:nvSpPr>
          <p:cNvPr id="47" name="TextBox 22"/>
          <p:cNvSpPr txBox="1"/>
          <p:nvPr/>
        </p:nvSpPr>
        <p:spPr>
          <a:xfrm>
            <a:off x="6602891" y="6340752"/>
            <a:ext cx="30168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5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0" name="圓角矩形圖說文字 6"/>
          <p:cNvSpPr/>
          <p:nvPr/>
        </p:nvSpPr>
        <p:spPr>
          <a:xfrm>
            <a:off x="2136780" y="5235266"/>
            <a:ext cx="1105037" cy="565654"/>
          </a:xfrm>
          <a:prstGeom prst="wedgeRoundRectCallout">
            <a:avLst>
              <a:gd name="adj1" fmla="val 8953"/>
              <a:gd name="adj2" fmla="val 80727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指定設備</a:t>
            </a:r>
          </a:p>
        </p:txBody>
      </p:sp>
      <p:sp>
        <p:nvSpPr>
          <p:cNvPr id="51" name="TextBox 26"/>
          <p:cNvSpPr txBox="1"/>
          <p:nvPr/>
        </p:nvSpPr>
        <p:spPr>
          <a:xfrm>
            <a:off x="3090974" y="5372624"/>
            <a:ext cx="30168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6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49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730697"/>
            <a:ext cx="2525781" cy="2405506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7430" y="862905"/>
            <a:ext cx="2028008" cy="1784258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2917159"/>
            <a:ext cx="6674866" cy="3301287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報表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分時監控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訂製分時監控報表</a:t>
            </a:r>
          </a:p>
        </p:txBody>
      </p:sp>
      <p:sp>
        <p:nvSpPr>
          <p:cNvPr id="24" name="圓角矩形圖說文字 6"/>
          <p:cNvSpPr/>
          <p:nvPr/>
        </p:nvSpPr>
        <p:spPr>
          <a:xfrm>
            <a:off x="4121311" y="2829560"/>
            <a:ext cx="1806558" cy="500963"/>
          </a:xfrm>
          <a:prstGeom prst="wedgeRoundRectCallout">
            <a:avLst>
              <a:gd name="adj1" fmla="val -36586"/>
              <a:gd name="adj2" fmla="val 73082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設定報表名稱</a:t>
            </a:r>
          </a:p>
        </p:txBody>
      </p:sp>
      <p:sp>
        <p:nvSpPr>
          <p:cNvPr id="32" name="圓角矩形圖說文字 6"/>
          <p:cNvSpPr/>
          <p:nvPr/>
        </p:nvSpPr>
        <p:spPr>
          <a:xfrm>
            <a:off x="6086947" y="3852181"/>
            <a:ext cx="1450954" cy="432568"/>
          </a:xfrm>
          <a:prstGeom prst="wedgeRoundRectCallout">
            <a:avLst>
              <a:gd name="adj1" fmla="val -61793"/>
              <a:gd name="adj2" fmla="val -5215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定義門檻值</a:t>
            </a:r>
            <a:endParaRPr lang="zh-TW" altLang="en-US" sz="1600" b="1" dirty="0" smtClean="0">
              <a:latin typeface="Calibri" panose="020F0502020204030204" pitchFamily="34" charset="0"/>
              <a:ea typeface="微軟正黑體" pitchFamily="34" charset="-120"/>
              <a:cs typeface="Calibri" panose="020F0502020204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96402" y="2629109"/>
            <a:ext cx="30168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8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104293" y="3534487"/>
            <a:ext cx="30168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9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5" name="圓角矩形圖說文字 6"/>
          <p:cNvSpPr/>
          <p:nvPr/>
        </p:nvSpPr>
        <p:spPr>
          <a:xfrm>
            <a:off x="6086947" y="5981311"/>
            <a:ext cx="638064" cy="607690"/>
          </a:xfrm>
          <a:prstGeom prst="wedgeRoundRectCallout">
            <a:avLst>
              <a:gd name="adj1" fmla="val 23420"/>
              <a:gd name="adj2" fmla="val -75882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OK</a:t>
            </a:r>
            <a:endParaRPr lang="zh-TW" altLang="en-US" sz="1600" b="1" dirty="0" smtClean="0">
              <a:latin typeface="Calibri" panose="020F0502020204030204" pitchFamily="34" charset="0"/>
              <a:ea typeface="微軟正黑體" pitchFamily="34" charset="-120"/>
              <a:cs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927869" y="5805081"/>
            <a:ext cx="418704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11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7" name="圓角矩形圖說文字 6"/>
          <p:cNvSpPr/>
          <p:nvPr/>
        </p:nvSpPr>
        <p:spPr>
          <a:xfrm>
            <a:off x="5741774" y="4759106"/>
            <a:ext cx="1966474" cy="460665"/>
          </a:xfrm>
          <a:prstGeom prst="wedgeRoundRectCallout">
            <a:avLst>
              <a:gd name="adj1" fmla="val -59407"/>
              <a:gd name="adj2" fmla="val -37641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告警寄送</a:t>
            </a:r>
            <a:r>
              <a:rPr lang="en-US" altLang="zh-TW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Mail</a:t>
            </a:r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群組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27869" y="4460432"/>
            <a:ext cx="418704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10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48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圖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820" y="4355727"/>
            <a:ext cx="2525781" cy="2405506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4246" y="5076359"/>
            <a:ext cx="1804952" cy="1637482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741800"/>
            <a:ext cx="8825028" cy="204408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5964" y="2421070"/>
            <a:ext cx="7314003" cy="2219738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0025" y="4023434"/>
            <a:ext cx="6376591" cy="2105850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報表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分時監控</a:t>
            </a:r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zh-TW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查看分時監控報表</a:t>
            </a:r>
            <a:endParaRPr lang="zh-TW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圓角矩形圖說文字 6"/>
          <p:cNvSpPr/>
          <p:nvPr/>
        </p:nvSpPr>
        <p:spPr>
          <a:xfrm>
            <a:off x="1472710" y="527887"/>
            <a:ext cx="1487785" cy="500963"/>
          </a:xfrm>
          <a:prstGeom prst="wedgeRoundRectCallout">
            <a:avLst>
              <a:gd name="adj1" fmla="val -30056"/>
              <a:gd name="adj2" fmla="val 77703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已存報表</a:t>
            </a:r>
          </a:p>
        </p:txBody>
      </p:sp>
      <p:sp>
        <p:nvSpPr>
          <p:cNvPr id="35" name="圓角矩形圖說文字 6"/>
          <p:cNvSpPr/>
          <p:nvPr/>
        </p:nvSpPr>
        <p:spPr>
          <a:xfrm>
            <a:off x="6385572" y="1652257"/>
            <a:ext cx="837352" cy="477553"/>
          </a:xfrm>
          <a:prstGeom prst="wedgeRoundRectCallout">
            <a:avLst>
              <a:gd name="adj1" fmla="val 106805"/>
              <a:gd name="adj2" fmla="val -14556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狀態</a:t>
            </a:r>
          </a:p>
        </p:txBody>
      </p:sp>
      <p:sp>
        <p:nvSpPr>
          <p:cNvPr id="37" name="圓角矩形圖說文字 6"/>
          <p:cNvSpPr/>
          <p:nvPr/>
        </p:nvSpPr>
        <p:spPr>
          <a:xfrm>
            <a:off x="8117153" y="1984971"/>
            <a:ext cx="814346" cy="460665"/>
          </a:xfrm>
          <a:prstGeom prst="wedgeRoundRectCallout">
            <a:avLst>
              <a:gd name="adj1" fmla="val 7351"/>
              <a:gd name="adj2" fmla="val -134507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瀏覽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926885" y="2134106"/>
            <a:ext cx="30168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rot="7394787">
            <a:off x="8025630" y="2459369"/>
            <a:ext cx="504056" cy="38640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圓角矩形圖說文字 6"/>
          <p:cNvSpPr/>
          <p:nvPr/>
        </p:nvSpPr>
        <p:spPr>
          <a:xfrm>
            <a:off x="3778135" y="2871076"/>
            <a:ext cx="837352" cy="477553"/>
          </a:xfrm>
          <a:prstGeom prst="wedgeRoundRectCallout">
            <a:avLst>
              <a:gd name="adj1" fmla="val -76335"/>
              <a:gd name="adj2" fmla="val -10567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點擊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484567" y="2925186"/>
            <a:ext cx="30168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 rot="3112603">
            <a:off x="3691449" y="3505248"/>
            <a:ext cx="504056" cy="38640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00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圖片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730697"/>
            <a:ext cx="2525781" cy="2405506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632" y="2764429"/>
            <a:ext cx="4839119" cy="2446232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4938" y="1165857"/>
            <a:ext cx="3751511" cy="707649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報表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分時監控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zh-TW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分時監控報表群組</a:t>
            </a:r>
            <a:endParaRPr lang="zh-TW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圓角矩形圖說文字 6"/>
          <p:cNvSpPr/>
          <p:nvPr/>
        </p:nvSpPr>
        <p:spPr>
          <a:xfrm>
            <a:off x="5859884" y="2873861"/>
            <a:ext cx="1603440" cy="500963"/>
          </a:xfrm>
          <a:prstGeom prst="wedgeRoundRectCallout">
            <a:avLst>
              <a:gd name="adj1" fmla="val -64585"/>
              <a:gd name="adj2" fmla="val 13683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設定群組名稱</a:t>
            </a:r>
          </a:p>
        </p:txBody>
      </p:sp>
      <p:sp>
        <p:nvSpPr>
          <p:cNvPr id="32" name="圓角矩形圖說文字 6"/>
          <p:cNvSpPr/>
          <p:nvPr/>
        </p:nvSpPr>
        <p:spPr>
          <a:xfrm>
            <a:off x="6001366" y="3754119"/>
            <a:ext cx="2107385" cy="432568"/>
          </a:xfrm>
          <a:prstGeom prst="wedgeRoundRectCallout">
            <a:avLst>
              <a:gd name="adj1" fmla="val -61793"/>
              <a:gd name="adj2" fmla="val -5215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選擇</a:t>
            </a:r>
            <a:r>
              <a:rPr lang="en-US" altLang="zh-TW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IN</a:t>
            </a:r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方向的報表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877883" y="3553312"/>
            <a:ext cx="30168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4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5" name="圓角矩形圖說文字 6"/>
          <p:cNvSpPr/>
          <p:nvPr/>
        </p:nvSpPr>
        <p:spPr>
          <a:xfrm>
            <a:off x="7534004" y="1915472"/>
            <a:ext cx="782412" cy="542305"/>
          </a:xfrm>
          <a:prstGeom prst="wedgeRoundRectCallout">
            <a:avLst>
              <a:gd name="adj1" fmla="val 23420"/>
              <a:gd name="adj2" fmla="val -75882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新增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383161" y="2125143"/>
            <a:ext cx="30168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38911" y="2795301"/>
            <a:ext cx="30168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8" name="圓角矩形圖說文字 6"/>
          <p:cNvSpPr/>
          <p:nvPr/>
        </p:nvSpPr>
        <p:spPr>
          <a:xfrm>
            <a:off x="1890686" y="3270099"/>
            <a:ext cx="1378946" cy="432568"/>
          </a:xfrm>
          <a:prstGeom prst="wedgeRoundRectCallout">
            <a:avLst>
              <a:gd name="adj1" fmla="val 57879"/>
              <a:gd name="adj2" fmla="val -2539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選擇類型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09479" y="3174256"/>
            <a:ext cx="30168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0" name="圓角矩形圖說文字 6"/>
          <p:cNvSpPr/>
          <p:nvPr/>
        </p:nvSpPr>
        <p:spPr>
          <a:xfrm>
            <a:off x="6025409" y="4308673"/>
            <a:ext cx="2083342" cy="432568"/>
          </a:xfrm>
          <a:prstGeom prst="wedgeRoundRectCallout">
            <a:avLst>
              <a:gd name="adj1" fmla="val -61793"/>
              <a:gd name="adj2" fmla="val -5215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選擇</a:t>
            </a:r>
            <a:r>
              <a:rPr lang="en-US" altLang="zh-TW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out</a:t>
            </a:r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方向的報表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27869" y="4678561"/>
            <a:ext cx="30168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5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2" name="圓角矩形圖說文字 6"/>
          <p:cNvSpPr/>
          <p:nvPr/>
        </p:nvSpPr>
        <p:spPr>
          <a:xfrm>
            <a:off x="6658939" y="5208432"/>
            <a:ext cx="638064" cy="607690"/>
          </a:xfrm>
          <a:prstGeom prst="wedgeRoundRectCallout">
            <a:avLst>
              <a:gd name="adj1" fmla="val 23420"/>
              <a:gd name="adj2" fmla="val -75882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OK</a:t>
            </a:r>
            <a:endParaRPr lang="zh-TW" altLang="en-US" sz="1600" b="1" dirty="0" smtClean="0">
              <a:latin typeface="Calibri" panose="020F0502020204030204" pitchFamily="34" charset="0"/>
              <a:ea typeface="微軟正黑體" pitchFamily="34" charset="-120"/>
              <a:cs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86313" y="5549622"/>
            <a:ext cx="30168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6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3" name="圓角矩形 23"/>
          <p:cNvSpPr/>
          <p:nvPr/>
        </p:nvSpPr>
        <p:spPr>
          <a:xfrm>
            <a:off x="827583" y="5047893"/>
            <a:ext cx="2524251" cy="1215541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可以選擇多個監控報表到一張圖表內呈現。</a:t>
            </a:r>
            <a:r>
              <a:rPr kumimoji="1" lang="en-US" altLang="zh-TW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25" name="Picture 2" descr="D:\NP產品介紹說明_教育訓練\PDF\原始檔\ID設計檔\2.X\N-Reporter使用者手冊2.3_B 檔案夾\Links\image01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30770" y="5509817"/>
            <a:ext cx="726938" cy="818273"/>
          </a:xfrm>
          <a:prstGeom prst="rect">
            <a:avLst/>
          </a:prstGeom>
          <a:noFill/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8185" y="789006"/>
            <a:ext cx="1699795" cy="1609381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86164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730697"/>
            <a:ext cx="2525781" cy="240550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2615" y="1040639"/>
            <a:ext cx="3956496" cy="2468187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報表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分時監控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分時監控報表群組</a:t>
            </a:r>
          </a:p>
        </p:txBody>
      </p:sp>
      <p:sp>
        <p:nvSpPr>
          <p:cNvPr id="35" name="圓角矩形圖說文字 6"/>
          <p:cNvSpPr/>
          <p:nvPr/>
        </p:nvSpPr>
        <p:spPr>
          <a:xfrm>
            <a:off x="7746522" y="2316481"/>
            <a:ext cx="713910" cy="607690"/>
          </a:xfrm>
          <a:prstGeom prst="wedgeRoundRectCallout">
            <a:avLst>
              <a:gd name="adj1" fmla="val -77121"/>
              <a:gd name="adj2" fmla="val 21258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點擊名稱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595679" y="2084780"/>
            <a:ext cx="30168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8185" y="789006"/>
            <a:ext cx="1699795" cy="1609381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3449954"/>
            <a:ext cx="8588484" cy="2819644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6" name="Right Arrow 25"/>
          <p:cNvSpPr/>
          <p:nvPr/>
        </p:nvSpPr>
        <p:spPr>
          <a:xfrm rot="6903498">
            <a:off x="6473943" y="3052521"/>
            <a:ext cx="504056" cy="38640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4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enry\AppData\Local\Temp\SNAGHTML23f903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47" y="3395602"/>
            <a:ext cx="7629525" cy="885825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0775" y="4154636"/>
            <a:ext cx="5448772" cy="2613887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928" y="1048664"/>
            <a:ext cx="4870876" cy="1924714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730697"/>
            <a:ext cx="2525781" cy="2405506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報表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分時監控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分時</a:t>
            </a:r>
            <a:r>
              <a:rPr lang="zh-TW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監控異常列表</a:t>
            </a:r>
            <a:endParaRPr lang="zh-TW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圓角矩形圖說文字 6"/>
          <p:cNvSpPr/>
          <p:nvPr/>
        </p:nvSpPr>
        <p:spPr>
          <a:xfrm>
            <a:off x="6647694" y="512912"/>
            <a:ext cx="1164666" cy="607690"/>
          </a:xfrm>
          <a:prstGeom prst="wedgeRoundRectCallout">
            <a:avLst>
              <a:gd name="adj1" fmla="val -12523"/>
              <a:gd name="adj2" fmla="val 68876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查詢條件</a:t>
            </a:r>
          </a:p>
        </p:txBody>
      </p:sp>
      <p:sp>
        <p:nvSpPr>
          <p:cNvPr id="14" name="圓角矩形圖說文字 6"/>
          <p:cNvSpPr/>
          <p:nvPr/>
        </p:nvSpPr>
        <p:spPr>
          <a:xfrm>
            <a:off x="5444364" y="4890859"/>
            <a:ext cx="1357575" cy="432568"/>
          </a:xfrm>
          <a:prstGeom prst="wedgeRoundRectCallout">
            <a:avLst>
              <a:gd name="adj1" fmla="val -61793"/>
              <a:gd name="adj2" fmla="val -5215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超過門檻值</a:t>
            </a:r>
          </a:p>
        </p:txBody>
      </p:sp>
      <p:sp>
        <p:nvSpPr>
          <p:cNvPr id="15" name="圓角矩形圖說文字 6"/>
          <p:cNvSpPr/>
          <p:nvPr/>
        </p:nvSpPr>
        <p:spPr>
          <a:xfrm>
            <a:off x="6801939" y="3374414"/>
            <a:ext cx="854910" cy="477553"/>
          </a:xfrm>
          <a:prstGeom prst="wedgeRoundRectCallout">
            <a:avLst>
              <a:gd name="adj1" fmla="val 36638"/>
              <a:gd name="adj2" fmla="val 79238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點擊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86833" y="3115311"/>
            <a:ext cx="30168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 rot="8159590">
            <a:off x="6950305" y="4124188"/>
            <a:ext cx="504056" cy="38640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1219" y="679295"/>
            <a:ext cx="1745998" cy="1785456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70028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84" y="2879019"/>
            <a:ext cx="8693314" cy="2721868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9364" y="4538641"/>
            <a:ext cx="2944126" cy="1947963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4"/>
          <a:srcRect b="25449"/>
          <a:stretch/>
        </p:blipFill>
        <p:spPr>
          <a:xfrm>
            <a:off x="3658727" y="673476"/>
            <a:ext cx="5185113" cy="1665601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684" y="579066"/>
            <a:ext cx="2432116" cy="2283211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報表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zh-TW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趨勢分析</a:t>
            </a:r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- Security</a:t>
            </a:r>
            <a:r>
              <a:rPr lang="zh-TW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事件即時異常告警</a:t>
            </a:r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zh-TW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圓角矩形圖說文字 6"/>
          <p:cNvSpPr/>
          <p:nvPr/>
        </p:nvSpPr>
        <p:spPr>
          <a:xfrm>
            <a:off x="6251283" y="425693"/>
            <a:ext cx="1164666" cy="607690"/>
          </a:xfrm>
          <a:prstGeom prst="wedgeRoundRectCallout">
            <a:avLst>
              <a:gd name="adj1" fmla="val -12523"/>
              <a:gd name="adj2" fmla="val 68876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查詢條件</a:t>
            </a:r>
            <a:endParaRPr lang="en-US" altLang="zh-TW" sz="1600" b="1" dirty="0" smtClean="0">
              <a:latin typeface="Calibri" panose="020F0502020204030204" pitchFamily="34" charset="0"/>
              <a:ea typeface="微軟正黑體" pitchFamily="34" charset="-120"/>
              <a:cs typeface="Calibri" panose="020F0502020204030204" pitchFamily="34" charset="0"/>
            </a:endParaRPr>
          </a:p>
        </p:txBody>
      </p:sp>
      <p:sp>
        <p:nvSpPr>
          <p:cNvPr id="15" name="圓角矩形圖說文字 6"/>
          <p:cNvSpPr/>
          <p:nvPr/>
        </p:nvSpPr>
        <p:spPr>
          <a:xfrm>
            <a:off x="7590570" y="3634683"/>
            <a:ext cx="779662" cy="461491"/>
          </a:xfrm>
          <a:prstGeom prst="wedgeRoundRectCallout">
            <a:avLst>
              <a:gd name="adj1" fmla="val 20391"/>
              <a:gd name="adj2" fmla="val -66187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點擊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15949" y="3573660"/>
            <a:ext cx="30168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4" name="圓角矩形圖說文字 6"/>
          <p:cNvSpPr/>
          <p:nvPr/>
        </p:nvSpPr>
        <p:spPr>
          <a:xfrm>
            <a:off x="2314934" y="2530136"/>
            <a:ext cx="1212026" cy="432568"/>
          </a:xfrm>
          <a:prstGeom prst="wedgeRoundRectCallout">
            <a:avLst>
              <a:gd name="adj1" fmla="val -15943"/>
              <a:gd name="adj2" fmla="val 88438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異常事件</a:t>
            </a:r>
          </a:p>
        </p:txBody>
      </p:sp>
      <p:sp>
        <p:nvSpPr>
          <p:cNvPr id="17" name="Right Arrow 16"/>
          <p:cNvSpPr/>
          <p:nvPr/>
        </p:nvSpPr>
        <p:spPr>
          <a:xfrm rot="6670601">
            <a:off x="7819596" y="4109441"/>
            <a:ext cx="449096" cy="38640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圓角矩形圖說文字 6"/>
          <p:cNvSpPr/>
          <p:nvPr/>
        </p:nvSpPr>
        <p:spPr>
          <a:xfrm>
            <a:off x="7918840" y="6294271"/>
            <a:ext cx="1127506" cy="432568"/>
          </a:xfrm>
          <a:prstGeom prst="wedgeRoundRectCallout">
            <a:avLst>
              <a:gd name="adj1" fmla="val -28125"/>
              <a:gd name="adj2" fmla="val -108288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突發異常</a:t>
            </a:r>
          </a:p>
        </p:txBody>
      </p:sp>
      <p:sp>
        <p:nvSpPr>
          <p:cNvPr id="20" name="圓角矩形圖說文字 6"/>
          <p:cNvSpPr/>
          <p:nvPr/>
        </p:nvSpPr>
        <p:spPr>
          <a:xfrm>
            <a:off x="7094531" y="4942932"/>
            <a:ext cx="854910" cy="477553"/>
          </a:xfrm>
          <a:prstGeom prst="wedgeRoundRectCallout">
            <a:avLst>
              <a:gd name="adj1" fmla="val 63716"/>
              <a:gd name="adj2" fmla="val 4102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點擊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57373" y="5205149"/>
            <a:ext cx="30168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 rot="10800000">
            <a:off x="5678997" y="5063656"/>
            <a:ext cx="999483" cy="38640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圓角矩形圖說文字 6"/>
          <p:cNvSpPr/>
          <p:nvPr/>
        </p:nvSpPr>
        <p:spPr>
          <a:xfrm>
            <a:off x="2137367" y="4209632"/>
            <a:ext cx="1500425" cy="432568"/>
          </a:xfrm>
          <a:prstGeom prst="wedgeRoundRectCallout">
            <a:avLst>
              <a:gd name="adj1" fmla="val 19707"/>
              <a:gd name="adj2" fmla="val 88439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詳細攻擊內容</a:t>
            </a:r>
          </a:p>
        </p:txBody>
      </p:sp>
      <p:sp>
        <p:nvSpPr>
          <p:cNvPr id="25" name="圓角矩形 23"/>
          <p:cNvSpPr/>
          <p:nvPr/>
        </p:nvSpPr>
        <p:spPr>
          <a:xfrm>
            <a:off x="6501298" y="1691957"/>
            <a:ext cx="2580269" cy="9077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趨勢分析是</a:t>
            </a:r>
            <a:r>
              <a:rPr kumimoji="1" lang="en-US" altLang="zh-TW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N-Cloud</a:t>
            </a:r>
            <a:r>
              <a:rPr kumimoji="1" lang="zh-TW" altLang="en-US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的人工智慧功能</a:t>
            </a:r>
            <a:r>
              <a:rPr kumimoji="1" lang="en-US" altLang="zh-TW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26" name="Picture 2" descr="D:\NP產品介紹說明_教育訓練\PDF\原始檔\ID設計檔\2.X\N-Reporter使用者手冊2.3_B 檔案夾\Links\image01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82593" y="1962563"/>
            <a:ext cx="726938" cy="818273"/>
          </a:xfrm>
          <a:prstGeom prst="rect">
            <a:avLst/>
          </a:prstGeom>
          <a:noFill/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7469" y="690218"/>
            <a:ext cx="2104989" cy="1098620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645" y="4865036"/>
            <a:ext cx="5266225" cy="1618801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812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圖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84" y="3080803"/>
            <a:ext cx="4652437" cy="3310746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684" y="579066"/>
            <a:ext cx="2432116" cy="228321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7615" y="917764"/>
            <a:ext cx="2276821" cy="1195995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0892" y="854950"/>
            <a:ext cx="5264610" cy="1705954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報表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趨勢分析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Flow</a:t>
            </a:r>
            <a:r>
              <a:rPr lang="zh-TW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即時</a:t>
            </a: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異常告警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zh-TW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圓角矩形圖說文字 6"/>
          <p:cNvSpPr/>
          <p:nvPr/>
        </p:nvSpPr>
        <p:spPr>
          <a:xfrm>
            <a:off x="6876256" y="365625"/>
            <a:ext cx="1164666" cy="607690"/>
          </a:xfrm>
          <a:prstGeom prst="wedgeRoundRectCallout">
            <a:avLst>
              <a:gd name="adj1" fmla="val -36240"/>
              <a:gd name="adj2" fmla="val 64174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查詢條件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2834" y="1839328"/>
            <a:ext cx="3295650" cy="2762250"/>
          </a:xfrm>
          <a:prstGeom prst="rect">
            <a:avLst/>
          </a:prstGeom>
        </p:spPr>
      </p:pic>
      <p:sp>
        <p:nvSpPr>
          <p:cNvPr id="15" name="圓角矩形圖說文字 6"/>
          <p:cNvSpPr/>
          <p:nvPr/>
        </p:nvSpPr>
        <p:spPr>
          <a:xfrm>
            <a:off x="2586565" y="3999751"/>
            <a:ext cx="761826" cy="576448"/>
          </a:xfrm>
          <a:prstGeom prst="wedgeRoundRectCallout">
            <a:avLst>
              <a:gd name="adj1" fmla="val 61413"/>
              <a:gd name="adj2" fmla="val -15989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點擊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93954" y="3930299"/>
            <a:ext cx="30168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4" name="圓角矩形圖說文字 6"/>
          <p:cNvSpPr/>
          <p:nvPr/>
        </p:nvSpPr>
        <p:spPr>
          <a:xfrm>
            <a:off x="3095653" y="2006130"/>
            <a:ext cx="1792323" cy="842441"/>
          </a:xfrm>
          <a:prstGeom prst="wedgeRoundRectCallout">
            <a:avLst>
              <a:gd name="adj1" fmla="val 58929"/>
              <a:gd name="adj2" fmla="val 9288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N-Cloud</a:t>
            </a:r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的智慧偵測異常流量技術</a:t>
            </a:r>
          </a:p>
        </p:txBody>
      </p:sp>
      <p:sp>
        <p:nvSpPr>
          <p:cNvPr id="17" name="Right Arrow 16"/>
          <p:cNvSpPr/>
          <p:nvPr/>
        </p:nvSpPr>
        <p:spPr>
          <a:xfrm rot="3952299">
            <a:off x="3433177" y="4562999"/>
            <a:ext cx="794919" cy="38640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圖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0688" y="5197915"/>
            <a:ext cx="7488696" cy="967044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4" name="圓角矩形圖說文字 6"/>
          <p:cNvSpPr/>
          <p:nvPr/>
        </p:nvSpPr>
        <p:spPr>
          <a:xfrm>
            <a:off x="336626" y="5335103"/>
            <a:ext cx="1177676" cy="432568"/>
          </a:xfrm>
          <a:prstGeom prst="wedgeRoundRectCallout">
            <a:avLst>
              <a:gd name="adj1" fmla="val 55964"/>
              <a:gd name="adj2" fmla="val -10566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攻擊明細</a:t>
            </a:r>
          </a:p>
        </p:txBody>
      </p:sp>
    </p:spTree>
    <p:extLst>
      <p:ext uri="{BB962C8B-B14F-4D97-AF65-F5344CB8AC3E}">
        <p14:creationId xmlns:p14="http://schemas.microsoft.com/office/powerpoint/2010/main" val="405664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23528" y="1124744"/>
            <a:ext cx="8758039" cy="5544616"/>
          </a:xfrm>
        </p:spPr>
        <p:txBody>
          <a:bodyPr>
            <a:normAutofit/>
          </a:bodyPr>
          <a:lstStyle/>
          <a:p>
            <a:pPr indent="-216000" fontAlgn="base">
              <a:spcAft>
                <a:spcPct val="0"/>
              </a:spcAft>
              <a:buClr>
                <a:srgbClr val="84B40C"/>
              </a:buClr>
              <a:buFont typeface="Wingdings" pitchFamily="2" charset="2"/>
              <a:buChar char="n"/>
              <a:defRPr/>
            </a:pPr>
            <a:r>
              <a:rPr lang="en-US" altLang="zh-TW" sz="20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TOP N</a:t>
            </a:r>
          </a:p>
          <a:p>
            <a:pPr lvl="1" indent="-216000" fontAlgn="base">
              <a:spcAft>
                <a:spcPct val="0"/>
              </a:spcAft>
              <a:buClr>
                <a:srgbClr val="84B40C"/>
              </a:buClr>
              <a:buFont typeface="Wingdings" pitchFamily="2" charset="2"/>
              <a:buChar char="ü"/>
              <a:defRPr/>
            </a:pPr>
            <a:r>
              <a:rPr lang="zh-TW" alt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產生</a:t>
            </a:r>
            <a:r>
              <a:rPr lang="en-US" altLang="zh-TW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TopN</a:t>
            </a:r>
            <a:r>
              <a:rPr lang="zh-TW" alt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統計報表</a:t>
            </a:r>
            <a:endParaRPr lang="en-US" altLang="zh-TW" sz="160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華康儷中黑" pitchFamily="49" charset="-120"/>
              <a:cs typeface="Calibri" panose="020F0502020204030204" pitchFamily="34" charset="0"/>
            </a:endParaRPr>
          </a:p>
          <a:p>
            <a:pPr lvl="1" indent="-216000" fontAlgn="base">
              <a:spcAft>
                <a:spcPct val="0"/>
              </a:spcAft>
              <a:buClr>
                <a:srgbClr val="84B40C"/>
              </a:buClr>
              <a:buFont typeface="Wingdings" pitchFamily="2" charset="2"/>
              <a:buChar char="ü"/>
              <a:defRPr/>
            </a:pPr>
            <a:r>
              <a:rPr lang="en-US" altLang="zh-TW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 </a:t>
            </a:r>
            <a:r>
              <a:rPr lang="zh-TW" alt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定期匯出離線報表</a:t>
            </a:r>
            <a:endParaRPr lang="en-US" altLang="zh-TW" sz="160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華康儷中黑" pitchFamily="49" charset="-120"/>
              <a:cs typeface="Calibri" panose="020F0502020204030204" pitchFamily="34" charset="0"/>
            </a:endParaRPr>
          </a:p>
          <a:p>
            <a:pPr indent="-216000" fontAlgn="base">
              <a:spcAft>
                <a:spcPct val="0"/>
              </a:spcAft>
              <a:buClr>
                <a:srgbClr val="84B40C"/>
              </a:buClr>
              <a:buFont typeface="Wingdings" pitchFamily="2" charset="2"/>
              <a:buChar char="n"/>
              <a:defRPr/>
            </a:pPr>
            <a:r>
              <a:rPr lang="zh-TW" altLang="en-US" sz="20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分時監控報表</a:t>
            </a:r>
            <a:endParaRPr lang="en-US" altLang="zh-TW" sz="2000" kern="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華康儷中黑(P)" pitchFamily="34" charset="-120"/>
              <a:cs typeface="Calibri" panose="020F0502020204030204" pitchFamily="34" charset="0"/>
            </a:endParaRPr>
          </a:p>
          <a:p>
            <a:pPr lvl="1" indent="-216000" fontAlgn="base">
              <a:spcAft>
                <a:spcPct val="0"/>
              </a:spcAft>
              <a:buClr>
                <a:srgbClr val="84B40C"/>
              </a:buClr>
              <a:buFont typeface="Wingdings" pitchFamily="2" charset="2"/>
              <a:buChar char="ü"/>
              <a:defRPr/>
            </a:pPr>
            <a:r>
              <a:rPr lang="zh-TW" alt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以</a:t>
            </a:r>
            <a:r>
              <a:rPr lang="zh-TW" alt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時間軸為基準的圖表</a:t>
            </a:r>
            <a:endParaRPr lang="en-US" altLang="zh-TW" sz="160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華康儷中黑" pitchFamily="49" charset="-120"/>
              <a:cs typeface="Calibri" panose="020F0502020204030204" pitchFamily="34" charset="0"/>
            </a:endParaRPr>
          </a:p>
          <a:p>
            <a:pPr lvl="1" indent="-216000" fontAlgn="base">
              <a:spcAft>
                <a:spcPct val="0"/>
              </a:spcAft>
              <a:buClr>
                <a:srgbClr val="84B40C"/>
              </a:buClr>
              <a:buFont typeface="Wingdings" pitchFamily="2" charset="2"/>
              <a:buChar char="ü"/>
              <a:defRPr/>
            </a:pPr>
            <a:r>
              <a:rPr lang="en-US" altLang="zh-TW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 </a:t>
            </a:r>
            <a:r>
              <a:rPr lang="zh-TW" alt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設定告警門檻值</a:t>
            </a:r>
            <a:endParaRPr lang="en-US" altLang="zh-TW" sz="160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華康儷中黑" pitchFamily="49" charset="-120"/>
              <a:cs typeface="Calibri" panose="020F0502020204030204" pitchFamily="34" charset="0"/>
            </a:endParaRPr>
          </a:p>
          <a:p>
            <a:pPr lvl="1" indent="-216000" fontAlgn="base">
              <a:spcAft>
                <a:spcPct val="0"/>
              </a:spcAft>
              <a:buClr>
                <a:srgbClr val="84B40C"/>
              </a:buClr>
              <a:buFont typeface="Wingdings" pitchFamily="2" charset="2"/>
              <a:buChar char="ü"/>
              <a:defRPr/>
            </a:pPr>
            <a:r>
              <a:rPr lang="en-US" altLang="zh-TW" sz="16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 </a:t>
            </a:r>
            <a:r>
              <a:rPr lang="zh-TW" altLang="en-US" sz="1600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可將</a:t>
            </a:r>
            <a:r>
              <a:rPr lang="en-US" altLang="zh-TW" sz="1600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2</a:t>
            </a:r>
            <a:r>
              <a:rPr lang="zh-TW" altLang="en-US" sz="1600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個監控報表設為群組，方便比較差異</a:t>
            </a:r>
            <a:endParaRPr lang="en-US" altLang="zh-TW" sz="2000" kern="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華康儷中黑(P)" pitchFamily="34" charset="-120"/>
              <a:cs typeface="Calibri" panose="020F0502020204030204" pitchFamily="34" charset="0"/>
            </a:endParaRPr>
          </a:p>
          <a:p>
            <a:pPr indent="-216000" fontAlgn="base">
              <a:spcAft>
                <a:spcPct val="0"/>
              </a:spcAft>
              <a:buClr>
                <a:srgbClr val="84B40C"/>
              </a:buClr>
              <a:buFont typeface="Wingdings" pitchFamily="2" charset="2"/>
              <a:buChar char="n"/>
              <a:defRPr/>
            </a:pPr>
            <a:r>
              <a:rPr lang="zh-TW" altLang="en-US" sz="20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趨勢分析</a:t>
            </a:r>
            <a:endParaRPr lang="en-US" altLang="zh-TW" sz="2000" kern="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華康儷中黑(P)" pitchFamily="34" charset="-120"/>
              <a:cs typeface="Calibri" panose="020F0502020204030204" pitchFamily="34" charset="0"/>
            </a:endParaRPr>
          </a:p>
          <a:p>
            <a:pPr lvl="1" indent="-216000" fontAlgn="base">
              <a:spcAft>
                <a:spcPct val="0"/>
              </a:spcAft>
              <a:buClr>
                <a:srgbClr val="84B40C"/>
              </a:buClr>
              <a:buFont typeface="Wingdings" pitchFamily="2" charset="2"/>
              <a:buChar char="ü"/>
              <a:defRPr/>
            </a:pPr>
            <a:r>
              <a:rPr lang="en-US" altLang="zh-TW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 syslog</a:t>
            </a:r>
            <a:r>
              <a:rPr lang="zh-TW" alt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事件即時趨勢分析</a:t>
            </a:r>
            <a:endParaRPr lang="en-US" altLang="zh-TW" sz="160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華康儷中黑" pitchFamily="49" charset="-120"/>
              <a:cs typeface="Calibri" panose="020F0502020204030204" pitchFamily="34" charset="0"/>
            </a:endParaRPr>
          </a:p>
          <a:p>
            <a:pPr lvl="1" indent="-216000" fontAlgn="base">
              <a:spcAft>
                <a:spcPct val="0"/>
              </a:spcAft>
              <a:buClr>
                <a:srgbClr val="84B40C"/>
              </a:buClr>
              <a:buFont typeface="Wingdings" pitchFamily="2" charset="2"/>
              <a:buChar char="ü"/>
              <a:defRPr/>
            </a:pPr>
            <a:r>
              <a:rPr lang="en-US" altLang="zh-TW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 </a:t>
            </a:r>
            <a:r>
              <a:rPr lang="zh-TW" alt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異常流量趨勢分析</a:t>
            </a:r>
            <a:endParaRPr lang="en-US" altLang="zh-TW" sz="160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華康儷中黑" pitchFamily="49" charset="-120"/>
              <a:cs typeface="Calibri" panose="020F0502020204030204" pitchFamily="34" charset="0"/>
            </a:endParaRPr>
          </a:p>
          <a:p>
            <a:pPr lvl="1" indent="-216000" fontAlgn="base">
              <a:spcAft>
                <a:spcPct val="0"/>
              </a:spcAft>
              <a:buClr>
                <a:srgbClr val="84B40C"/>
              </a:buClr>
              <a:buFont typeface="Wingdings" pitchFamily="2" charset="2"/>
              <a:buChar char="ü"/>
              <a:defRPr/>
            </a:pPr>
            <a:r>
              <a:rPr lang="en-US" altLang="zh-TW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 </a:t>
            </a:r>
            <a:r>
              <a:rPr lang="en-US" altLang="zh-TW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N-Cloud </a:t>
            </a:r>
            <a:r>
              <a:rPr lang="zh-TW" alt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會自動學習和判斷</a:t>
            </a:r>
            <a:endParaRPr lang="en-US" altLang="zh-TW" sz="160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華康儷中黑" pitchFamily="49" charset="-120"/>
              <a:cs typeface="Calibri" panose="020F0502020204030204" pitchFamily="34" charset="0"/>
            </a:endParaRPr>
          </a:p>
          <a:p>
            <a:pPr indent="-216000" fontAlgn="base">
              <a:spcAft>
                <a:spcPct val="0"/>
              </a:spcAft>
              <a:buClr>
                <a:srgbClr val="84B40C"/>
              </a:buClr>
              <a:buFont typeface="Wingdings" pitchFamily="2" charset="2"/>
              <a:buChar char="n"/>
              <a:defRPr/>
            </a:pPr>
            <a:r>
              <a:rPr lang="zh-TW" altLang="en-US" sz="20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異常</a:t>
            </a:r>
            <a:r>
              <a:rPr lang="en-US" altLang="zh-TW" sz="20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IP</a:t>
            </a:r>
            <a:r>
              <a:rPr lang="zh-TW" altLang="en-US" sz="20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阻擋</a:t>
            </a:r>
            <a:endParaRPr lang="en-US" altLang="zh-TW" sz="2000" kern="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華康儷中黑(P)" pitchFamily="34" charset="-120"/>
              <a:cs typeface="Calibri" panose="020F0502020204030204" pitchFamily="34" charset="0"/>
            </a:endParaRPr>
          </a:p>
          <a:p>
            <a:pPr lvl="1" indent="-216000" fontAlgn="base">
              <a:spcAft>
                <a:spcPct val="0"/>
              </a:spcAft>
              <a:buClr>
                <a:srgbClr val="84B40C"/>
              </a:buClr>
              <a:buFont typeface="Wingdings" pitchFamily="2" charset="2"/>
              <a:buChar char="ü"/>
              <a:defRPr/>
            </a:pPr>
            <a:r>
              <a:rPr lang="zh-TW" alt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阻擋清單和紀錄</a:t>
            </a:r>
            <a:endParaRPr lang="en-US" altLang="zh-TW" sz="160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華康儷中黑" pitchFamily="49" charset="-120"/>
              <a:cs typeface="Calibri" panose="020F0502020204030204" pitchFamily="34" charset="0"/>
            </a:endParaRPr>
          </a:p>
          <a:p>
            <a:pPr indent="-216000" fontAlgn="base">
              <a:spcAft>
                <a:spcPct val="0"/>
              </a:spcAft>
              <a:buClr>
                <a:srgbClr val="84B40C"/>
              </a:buClr>
              <a:buFont typeface="Wingdings" pitchFamily="2" charset="2"/>
              <a:buChar char="n"/>
              <a:defRPr/>
            </a:pPr>
            <a:r>
              <a:rPr lang="en-US" altLang="zh-TW" sz="20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Flow</a:t>
            </a:r>
            <a:r>
              <a:rPr lang="zh-TW" altLang="en-US" sz="20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專屬報表</a:t>
            </a:r>
            <a:endParaRPr lang="en-US" altLang="zh-TW" sz="2000" kern="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華康儷中黑(P)" pitchFamily="34" charset="-120"/>
              <a:cs typeface="Calibri" panose="020F0502020204030204" pitchFamily="34" charset="0"/>
            </a:endParaRPr>
          </a:p>
          <a:p>
            <a:pPr lvl="1" indent="-216000" fontAlgn="base">
              <a:spcAft>
                <a:spcPct val="0"/>
              </a:spcAft>
              <a:buClr>
                <a:srgbClr val="84B40C"/>
              </a:buClr>
              <a:buFont typeface="Wingdings" pitchFamily="2" charset="2"/>
              <a:buChar char="ü"/>
              <a:defRPr/>
            </a:pPr>
            <a:r>
              <a:rPr lang="en-US" altLang="zh-TW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Flow </a:t>
            </a:r>
            <a:r>
              <a:rPr lang="zh-TW" alt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報表</a:t>
            </a:r>
            <a:r>
              <a:rPr lang="en-US" altLang="zh-TW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/ protocol </a:t>
            </a:r>
            <a:r>
              <a:rPr lang="zh-TW" alt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報表</a:t>
            </a:r>
            <a:r>
              <a:rPr lang="en-US" altLang="zh-TW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/ </a:t>
            </a:r>
            <a:r>
              <a:rPr lang="zh-TW" alt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封包大小分布報表</a:t>
            </a:r>
            <a:endParaRPr lang="en-US" altLang="zh-TW" sz="160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華康儷中黑" pitchFamily="49" charset="-120"/>
              <a:cs typeface="Calibri" panose="020F0502020204030204" pitchFamily="34" charset="0"/>
            </a:endParaRPr>
          </a:p>
          <a:p>
            <a:pPr lvl="1" indent="-216000" fontAlgn="base">
              <a:spcAft>
                <a:spcPct val="0"/>
              </a:spcAft>
              <a:buClr>
                <a:srgbClr val="84B40C"/>
              </a:buClr>
              <a:buFont typeface="Wingdings" pitchFamily="2" charset="2"/>
              <a:buChar char="ü"/>
              <a:defRPr/>
            </a:pPr>
            <a:r>
              <a:rPr lang="en-US" altLang="zh-TW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  N-Cloud </a:t>
            </a:r>
            <a:r>
              <a:rPr lang="zh-TW" alt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會自動學習和</a:t>
            </a:r>
            <a:r>
              <a:rPr lang="zh-TW" alt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判斷</a:t>
            </a:r>
            <a:endParaRPr lang="en-US" altLang="zh-TW" sz="16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華康儷中黑" pitchFamily="49" charset="-120"/>
              <a:cs typeface="Calibri" panose="020F0502020204030204" pitchFamily="34" charset="0"/>
            </a:endParaRPr>
          </a:p>
          <a:p>
            <a:pPr lvl="1" indent="-216000" fontAlgn="base">
              <a:spcAft>
                <a:spcPct val="0"/>
              </a:spcAft>
              <a:buClr>
                <a:srgbClr val="84B40C"/>
              </a:buClr>
              <a:buFont typeface="Wingdings" pitchFamily="2" charset="2"/>
              <a:buChar char="ü"/>
              <a:defRPr/>
            </a:pPr>
            <a:r>
              <a:rPr lang="en-US" altLang="zh-TW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  </a:t>
            </a:r>
            <a:r>
              <a:rPr lang="zh-TW" alt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在</a:t>
            </a:r>
            <a:r>
              <a:rPr lang="en-US" altLang="zh-TW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[</a:t>
            </a:r>
            <a:r>
              <a:rPr lang="zh-TW" alt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名稱解析</a:t>
            </a:r>
            <a:r>
              <a:rPr lang="en-US" altLang="zh-TW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]</a:t>
            </a:r>
            <a:r>
              <a:rPr lang="zh-TW" alt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啟動</a:t>
            </a:r>
            <a:r>
              <a:rPr lang="en-US" altLang="zh-TW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flow</a:t>
            </a:r>
            <a:r>
              <a:rPr lang="zh-TW" alt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華康儷中黑" pitchFamily="49" charset="-120"/>
                <a:cs typeface="Calibri" panose="020F0502020204030204" pitchFamily="34" charset="0"/>
              </a:rPr>
              <a:t>分析功能就可以分析組織流量</a:t>
            </a:r>
            <a:endParaRPr lang="en-US" altLang="zh-TW" sz="160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華康儷中黑" pitchFamily="49" charset="-120"/>
              <a:cs typeface="Calibri" panose="020F0502020204030204" pitchFamily="34" charset="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報表 </a:t>
            </a:r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zh-TW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功能一覽</a:t>
            </a:r>
            <a:endParaRPr lang="zh-TW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224" y="529629"/>
            <a:ext cx="2051827" cy="25509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069230"/>
            <a:ext cx="7537543" cy="3168082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報表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IP</a:t>
            </a:r>
            <a:r>
              <a:rPr lang="zh-TW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阻擋列表</a:t>
            </a:r>
            <a:endParaRPr lang="zh-TW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圓角矩形圖說文字 5"/>
          <p:cNvSpPr/>
          <p:nvPr/>
        </p:nvSpPr>
        <p:spPr>
          <a:xfrm>
            <a:off x="3736456" y="2234646"/>
            <a:ext cx="1936558" cy="857846"/>
          </a:xfrm>
          <a:prstGeom prst="wedgeRoundRectCallout">
            <a:avLst>
              <a:gd name="adj1" fmla="val -14495"/>
              <a:gd name="adj2" fmla="val 70253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所有的阻擋歷史紀錄都在這</a:t>
            </a:r>
          </a:p>
        </p:txBody>
      </p:sp>
      <p:sp>
        <p:nvSpPr>
          <p:cNvPr id="31" name="圓角矩形圖說文字 6"/>
          <p:cNvSpPr/>
          <p:nvPr/>
        </p:nvSpPr>
        <p:spPr>
          <a:xfrm>
            <a:off x="3736456" y="4683787"/>
            <a:ext cx="1555624" cy="406144"/>
          </a:xfrm>
          <a:prstGeom prst="wedgeRoundRectCallout">
            <a:avLst>
              <a:gd name="adj1" fmla="val -59370"/>
              <a:gd name="adj2" fmla="val -16845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搜尋阻擋紀錄</a:t>
            </a:r>
            <a:endParaRPr lang="en-US" altLang="zh-TW" sz="1600" b="1" dirty="0" smtClean="0">
              <a:latin typeface="Calibri" panose="020F0502020204030204" pitchFamily="34" charset="0"/>
              <a:ea typeface="微軟正黑體" pitchFamily="34" charset="-120"/>
              <a:cs typeface="Calibri" panose="020F0502020204030204" pitchFamily="34" charset="0"/>
            </a:endParaRPr>
          </a:p>
        </p:txBody>
      </p:sp>
      <p:sp>
        <p:nvSpPr>
          <p:cNvPr id="35" name="圓角矩形 23"/>
          <p:cNvSpPr/>
          <p:nvPr/>
        </p:nvSpPr>
        <p:spPr>
          <a:xfrm>
            <a:off x="5809728" y="697287"/>
            <a:ext cx="2821698" cy="1477795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當你在事件進行</a:t>
            </a:r>
            <a:r>
              <a:rPr kumimoji="1" lang="en-US" altLang="zh-TW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IP</a:t>
            </a:r>
            <a:r>
              <a:rPr kumimoji="1" lang="zh-TW" altLang="en-US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阻擋時，所有的紀錄都會在這呈現</a:t>
            </a:r>
            <a:endParaRPr kumimoji="1" lang="en-US" altLang="zh-TW" dirty="0" smtClean="0">
              <a:solidFill>
                <a:schemeClr val="bg1"/>
              </a:solidFill>
              <a:latin typeface="Calibri" panose="020F0502020204030204" pitchFamily="34" charset="0"/>
              <a:ea typeface="華康儷中黑(P)" pitchFamily="34" charset="-120"/>
              <a:cs typeface="Calibri" panose="020F0502020204030204" pitchFamily="34" charset="0"/>
            </a:endParaRPr>
          </a:p>
        </p:txBody>
      </p:sp>
      <p:pic>
        <p:nvPicPr>
          <p:cNvPr id="36" name="Picture 2" descr="D:\NP產品介紹說明_教育訓練\PDF\原始檔\ID設計檔\2.X\N-Reporter使用者手冊2.3_B 檔案夾\Links\image0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1898" y="1453062"/>
            <a:ext cx="726938" cy="818273"/>
          </a:xfrm>
          <a:prstGeom prst="rect">
            <a:avLst/>
          </a:prstGeom>
          <a:noFill/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684358"/>
            <a:ext cx="2248095" cy="2088061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9150" y="1612103"/>
            <a:ext cx="2368546" cy="397916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0293" y="3296000"/>
            <a:ext cx="1912786" cy="342930"/>
          </a:xfrm>
          <a:prstGeom prst="rect">
            <a:avLst/>
          </a:prstGeom>
        </p:spPr>
      </p:pic>
      <p:sp>
        <p:nvSpPr>
          <p:cNvPr id="43" name="圓角矩形圖說文字 6"/>
          <p:cNvSpPr/>
          <p:nvPr/>
        </p:nvSpPr>
        <p:spPr>
          <a:xfrm>
            <a:off x="6340611" y="3648455"/>
            <a:ext cx="1471749" cy="428617"/>
          </a:xfrm>
          <a:prstGeom prst="wedgeRoundRectCallout">
            <a:avLst>
              <a:gd name="adj1" fmla="val -27041"/>
              <a:gd name="adj2" fmla="val -73148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手動復原阻擋</a:t>
            </a:r>
          </a:p>
        </p:txBody>
      </p:sp>
    </p:spTree>
    <p:extLst>
      <p:ext uri="{BB962C8B-B14F-4D97-AF65-F5344CB8AC3E}">
        <p14:creationId xmlns:p14="http://schemas.microsoft.com/office/powerpoint/2010/main" val="6625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95" y="2991577"/>
            <a:ext cx="8728328" cy="2575770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1359" y="4533229"/>
            <a:ext cx="5762870" cy="218465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412" y="636818"/>
            <a:ext cx="2537427" cy="2333070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報表</a:t>
            </a:r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- Flow </a:t>
            </a:r>
            <a:r>
              <a:rPr lang="zh-TW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專屬報表</a:t>
            </a:r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zh-TW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流量報表</a:t>
            </a:r>
            <a:endParaRPr lang="zh-TW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圓角矩形圖說文字 6"/>
          <p:cNvSpPr/>
          <p:nvPr/>
        </p:nvSpPr>
        <p:spPr>
          <a:xfrm>
            <a:off x="7782128" y="3849320"/>
            <a:ext cx="761826" cy="576448"/>
          </a:xfrm>
          <a:prstGeom prst="wedgeRoundRectCallout">
            <a:avLst>
              <a:gd name="adj1" fmla="val 61413"/>
              <a:gd name="adj2" fmla="val -15989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點擊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938550" y="3577546"/>
            <a:ext cx="30168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8" name="圓角矩形 23"/>
          <p:cNvSpPr/>
          <p:nvPr/>
        </p:nvSpPr>
        <p:spPr>
          <a:xfrm>
            <a:off x="5809728" y="697287"/>
            <a:ext cx="2821698" cy="1595955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當你在</a:t>
            </a:r>
            <a:r>
              <a:rPr kumimoji="1" lang="en-US" altLang="zh-TW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[</a:t>
            </a:r>
            <a:r>
              <a:rPr kumimoji="1" lang="zh-TW" altLang="en-US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名稱解析</a:t>
            </a:r>
            <a:r>
              <a:rPr kumimoji="1" lang="en-US" altLang="zh-TW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]</a:t>
            </a:r>
            <a:r>
              <a:rPr kumimoji="1" lang="zh-TW" altLang="en-US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啟動流量分析後，會在這邊呈現流量圖表</a:t>
            </a:r>
            <a:endParaRPr kumimoji="1" lang="en-US" altLang="zh-TW" dirty="0" smtClean="0">
              <a:solidFill>
                <a:schemeClr val="bg1"/>
              </a:solidFill>
              <a:latin typeface="Calibri" panose="020F0502020204030204" pitchFamily="34" charset="0"/>
              <a:ea typeface="華康儷中黑(P)" pitchFamily="34" charset="-120"/>
              <a:cs typeface="Calibri" panose="020F0502020204030204" pitchFamily="34" charset="0"/>
            </a:endParaRPr>
          </a:p>
        </p:txBody>
      </p:sp>
      <p:pic>
        <p:nvPicPr>
          <p:cNvPr id="19" name="Picture 2" descr="D:\NP產品介紹說明_教育訓練\PDF\原始檔\ID設計檔\2.X\N-Reporter使用者手冊2.3_B 檔案夾\Links\image01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38550" y="1638770"/>
            <a:ext cx="726938" cy="818273"/>
          </a:xfrm>
          <a:prstGeom prst="rect">
            <a:avLst/>
          </a:prstGeom>
          <a:noFill/>
        </p:spPr>
      </p:pic>
      <p:sp>
        <p:nvSpPr>
          <p:cNvPr id="17" name="Right Arrow 16"/>
          <p:cNvSpPr/>
          <p:nvPr/>
        </p:nvSpPr>
        <p:spPr>
          <a:xfrm rot="6998218">
            <a:off x="7381984" y="4398157"/>
            <a:ext cx="504056" cy="38640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圓角矩形圖說文字 6"/>
          <p:cNvSpPr/>
          <p:nvPr/>
        </p:nvSpPr>
        <p:spPr>
          <a:xfrm>
            <a:off x="4742075" y="5794554"/>
            <a:ext cx="1532058" cy="576448"/>
          </a:xfrm>
          <a:prstGeom prst="wedgeRoundRectCallout">
            <a:avLst>
              <a:gd name="adj1" fmla="val 76334"/>
              <a:gd name="adj2" fmla="val -116783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點擊滑鼠左鍵檢視詳細資料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39405" y="5496285"/>
            <a:ext cx="30168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 rot="10800000">
            <a:off x="4045303" y="5901679"/>
            <a:ext cx="504056" cy="38640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圓角矩形圖說文字 5"/>
          <p:cNvSpPr/>
          <p:nvPr/>
        </p:nvSpPr>
        <p:spPr>
          <a:xfrm>
            <a:off x="4549359" y="2594799"/>
            <a:ext cx="958745" cy="440431"/>
          </a:xfrm>
          <a:prstGeom prst="wedgeRoundRectCallout">
            <a:avLst>
              <a:gd name="adj1" fmla="val -14495"/>
              <a:gd name="adj2" fmla="val 70253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流量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5900" y="672026"/>
            <a:ext cx="1457444" cy="1922773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3214" y="4791524"/>
            <a:ext cx="2348109" cy="1910198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77276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065247"/>
            <a:ext cx="8555035" cy="2194100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637" y="4216717"/>
            <a:ext cx="3901778" cy="2469094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412" y="636818"/>
            <a:ext cx="2537427" cy="2333070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報表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- Flow </a:t>
            </a: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專屬報表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- Protocol </a:t>
            </a:r>
            <a:endParaRPr lang="zh-TW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圓角矩形圖說文字 6"/>
          <p:cNvSpPr/>
          <p:nvPr/>
        </p:nvSpPr>
        <p:spPr>
          <a:xfrm>
            <a:off x="7750847" y="4096927"/>
            <a:ext cx="761826" cy="576448"/>
          </a:xfrm>
          <a:prstGeom prst="wedgeRoundRectCallout">
            <a:avLst>
              <a:gd name="adj1" fmla="val 61413"/>
              <a:gd name="adj2" fmla="val -15989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Click</a:t>
            </a:r>
            <a:endParaRPr lang="zh-TW" altLang="en-US" sz="1600" b="1" dirty="0" smtClean="0">
              <a:latin typeface="Calibri" panose="020F0502020204030204" pitchFamily="34" charset="0"/>
              <a:ea typeface="微軟正黑體" pitchFamily="34" charset="-12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20261" y="3915779"/>
            <a:ext cx="30168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8" name="圓角矩形 23"/>
          <p:cNvSpPr/>
          <p:nvPr/>
        </p:nvSpPr>
        <p:spPr>
          <a:xfrm>
            <a:off x="5809728" y="697287"/>
            <a:ext cx="2821698" cy="1284055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顯示每個</a:t>
            </a:r>
            <a:r>
              <a:rPr kumimoji="1" lang="en-US" altLang="zh-TW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[</a:t>
            </a:r>
            <a:r>
              <a:rPr kumimoji="1" lang="zh-TW" altLang="en-US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名稱解析</a:t>
            </a:r>
            <a:r>
              <a:rPr kumimoji="1" lang="en-US" altLang="zh-TW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]</a:t>
            </a:r>
            <a:r>
              <a:rPr kumimoji="1" lang="zh-TW" altLang="en-US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的</a:t>
            </a:r>
            <a:r>
              <a:rPr kumimoji="1" lang="en-US" altLang="zh-TW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protocol</a:t>
            </a:r>
            <a:r>
              <a:rPr kumimoji="1" lang="zh-TW" altLang="en-US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流量</a:t>
            </a:r>
            <a:endParaRPr kumimoji="1" lang="en-US" altLang="zh-TW" dirty="0" smtClean="0">
              <a:solidFill>
                <a:schemeClr val="bg1"/>
              </a:solidFill>
              <a:latin typeface="Calibri" panose="020F0502020204030204" pitchFamily="34" charset="0"/>
              <a:ea typeface="華康儷中黑(P)" pitchFamily="34" charset="-120"/>
              <a:cs typeface="Calibri" panose="020F0502020204030204" pitchFamily="34" charset="0"/>
            </a:endParaRPr>
          </a:p>
        </p:txBody>
      </p:sp>
      <p:pic>
        <p:nvPicPr>
          <p:cNvPr id="19" name="Picture 2" descr="D:\NP產品介紹說明_教育訓練\PDF\原始檔\ID設計檔\2.X\N-Reporter使用者手冊2.3_B 檔案夾\Links\image01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20261" y="611217"/>
            <a:ext cx="726938" cy="818273"/>
          </a:xfrm>
          <a:prstGeom prst="rect">
            <a:avLst/>
          </a:prstGeom>
          <a:noFill/>
        </p:spPr>
      </p:pic>
      <p:sp>
        <p:nvSpPr>
          <p:cNvPr id="17" name="Right Arrow 16"/>
          <p:cNvSpPr/>
          <p:nvPr/>
        </p:nvSpPr>
        <p:spPr>
          <a:xfrm rot="8011785">
            <a:off x="7363300" y="4601508"/>
            <a:ext cx="504056" cy="38640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圓角矩形圖說文字 6"/>
          <p:cNvSpPr/>
          <p:nvPr/>
        </p:nvSpPr>
        <p:spPr>
          <a:xfrm>
            <a:off x="4277670" y="5331233"/>
            <a:ext cx="1532058" cy="576448"/>
          </a:xfrm>
          <a:prstGeom prst="wedgeRoundRectCallout">
            <a:avLst>
              <a:gd name="adj1" fmla="val 61413"/>
              <a:gd name="adj2" fmla="val -15989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點擊滑鼠左鍵檢視詳細資料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75359" y="4991371"/>
            <a:ext cx="30168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 rot="10800000">
            <a:off x="3602068" y="5426253"/>
            <a:ext cx="504056" cy="38640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圓角矩形圖說文字 5"/>
          <p:cNvSpPr/>
          <p:nvPr/>
        </p:nvSpPr>
        <p:spPr>
          <a:xfrm>
            <a:off x="4549359" y="2594799"/>
            <a:ext cx="1534809" cy="440431"/>
          </a:xfrm>
          <a:prstGeom prst="wedgeRoundRectCallout">
            <a:avLst>
              <a:gd name="adj1" fmla="val -14495"/>
              <a:gd name="adj2" fmla="val 70253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By protocol</a:t>
            </a:r>
            <a:endParaRPr lang="zh-TW" altLang="en-US" sz="1600" b="1" dirty="0" smtClean="0">
              <a:latin typeface="Calibri" panose="020F0502020204030204" pitchFamily="34" charset="0"/>
              <a:ea typeface="微軟正黑體" pitchFamily="34" charset="-120"/>
              <a:cs typeface="Calibri" panose="020F0502020204030204" pitchFamily="34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2082" y="821403"/>
            <a:ext cx="1500585" cy="1941934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616" y="4326213"/>
            <a:ext cx="2837008" cy="2359653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20425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11" y="3044581"/>
            <a:ext cx="8739870" cy="1628794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1253" y="4202608"/>
            <a:ext cx="4191363" cy="2469094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5" name="圖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412" y="636818"/>
            <a:ext cx="2537427" cy="2333070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報表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- Flow </a:t>
            </a: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專屬報表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zh-TW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封包大小分佈</a:t>
            </a:r>
            <a:endParaRPr lang="zh-TW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圓角矩形圖說文字 6"/>
          <p:cNvSpPr/>
          <p:nvPr/>
        </p:nvSpPr>
        <p:spPr>
          <a:xfrm>
            <a:off x="7660121" y="4023475"/>
            <a:ext cx="761826" cy="576448"/>
          </a:xfrm>
          <a:prstGeom prst="wedgeRoundRectCallout">
            <a:avLst>
              <a:gd name="adj1" fmla="val 61413"/>
              <a:gd name="adj2" fmla="val -15989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點擊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58478" y="3801463"/>
            <a:ext cx="30168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8" name="圓角矩形 23"/>
          <p:cNvSpPr/>
          <p:nvPr/>
        </p:nvSpPr>
        <p:spPr>
          <a:xfrm>
            <a:off x="5809728" y="697287"/>
            <a:ext cx="2821698" cy="1284055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dirty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顯示每個</a:t>
            </a:r>
            <a:r>
              <a:rPr kumimoji="1" lang="en-US" altLang="zh-TW" dirty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[</a:t>
            </a:r>
            <a:r>
              <a:rPr kumimoji="1" lang="zh-TW" altLang="en-US" dirty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名稱解析</a:t>
            </a:r>
            <a:r>
              <a:rPr kumimoji="1" lang="en-US" altLang="zh-TW" dirty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]</a:t>
            </a:r>
            <a:r>
              <a:rPr kumimoji="1" lang="zh-TW" altLang="en-US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的封包大小分佈</a:t>
            </a:r>
            <a:endParaRPr kumimoji="1" lang="en-US" altLang="zh-TW" dirty="0">
              <a:solidFill>
                <a:schemeClr val="bg1"/>
              </a:solidFill>
              <a:latin typeface="Calibri" panose="020F0502020204030204" pitchFamily="34" charset="0"/>
              <a:ea typeface="華康儷中黑(P)" pitchFamily="34" charset="-120"/>
              <a:cs typeface="Calibri" panose="020F0502020204030204" pitchFamily="34" charset="0"/>
            </a:endParaRPr>
          </a:p>
        </p:txBody>
      </p:sp>
      <p:pic>
        <p:nvPicPr>
          <p:cNvPr id="19" name="Picture 2" descr="D:\NP產品介紹說明_教育訓練\PDF\原始檔\ID設計檔\2.X\N-Reporter使用者手冊2.3_B 檔案夾\Links\image01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58478" y="1382874"/>
            <a:ext cx="726938" cy="818273"/>
          </a:xfrm>
          <a:prstGeom prst="rect">
            <a:avLst/>
          </a:prstGeom>
          <a:noFill/>
        </p:spPr>
      </p:pic>
      <p:sp>
        <p:nvSpPr>
          <p:cNvPr id="17" name="Right Arrow 16"/>
          <p:cNvSpPr/>
          <p:nvPr/>
        </p:nvSpPr>
        <p:spPr>
          <a:xfrm rot="8011785">
            <a:off x="7363300" y="4601508"/>
            <a:ext cx="504056" cy="38640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圓角矩形圖說文字 6"/>
          <p:cNvSpPr/>
          <p:nvPr/>
        </p:nvSpPr>
        <p:spPr>
          <a:xfrm>
            <a:off x="4030063" y="4817270"/>
            <a:ext cx="1532058" cy="576448"/>
          </a:xfrm>
          <a:prstGeom prst="wedgeRoundRectCallout">
            <a:avLst>
              <a:gd name="adj1" fmla="val 59902"/>
              <a:gd name="adj2" fmla="val -32052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點擊滑鼠左鍵檢視詳細資料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90044" y="4522606"/>
            <a:ext cx="30168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 rot="10800000">
            <a:off x="3266363" y="4960321"/>
            <a:ext cx="504056" cy="38640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圓角矩形圖說文字 5"/>
          <p:cNvSpPr/>
          <p:nvPr/>
        </p:nvSpPr>
        <p:spPr>
          <a:xfrm>
            <a:off x="4549359" y="2594799"/>
            <a:ext cx="1534809" cy="440431"/>
          </a:xfrm>
          <a:prstGeom prst="wedgeRoundRectCallout">
            <a:avLst>
              <a:gd name="adj1" fmla="val -14495"/>
              <a:gd name="adj2" fmla="val 70253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封包大小分佈</a:t>
            </a:r>
            <a:endParaRPr lang="en-US" altLang="zh-TW" sz="1600" b="1" dirty="0" smtClean="0">
              <a:latin typeface="Calibri" panose="020F0502020204030204" pitchFamily="34" charset="0"/>
              <a:ea typeface="微軟正黑體" pitchFamily="34" charset="-120"/>
              <a:cs typeface="Calibri" panose="020F0502020204030204" pitchFamily="34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6"/>
          <a:srcRect l="3127"/>
          <a:stretch/>
        </p:blipFill>
        <p:spPr>
          <a:xfrm>
            <a:off x="2295349" y="730048"/>
            <a:ext cx="1440160" cy="1908526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093" y="4215970"/>
            <a:ext cx="2932829" cy="2485448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4" name="圓角矩形圖說文字 5"/>
          <p:cNvSpPr/>
          <p:nvPr/>
        </p:nvSpPr>
        <p:spPr>
          <a:xfrm>
            <a:off x="2448668" y="5906811"/>
            <a:ext cx="1478756" cy="695004"/>
          </a:xfrm>
          <a:prstGeom prst="wedgeRoundRectCallout">
            <a:avLst>
              <a:gd name="adj1" fmla="val -61582"/>
              <a:gd name="adj2" fmla="val -39883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查看誰在發送小封包</a:t>
            </a:r>
          </a:p>
        </p:txBody>
      </p:sp>
    </p:spTree>
    <p:extLst>
      <p:ext uri="{BB962C8B-B14F-4D97-AF65-F5344CB8AC3E}">
        <p14:creationId xmlns:p14="http://schemas.microsoft.com/office/powerpoint/2010/main" val="388872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61" y="3131350"/>
            <a:ext cx="8442847" cy="1583033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/>
          <a:srcRect t="10151" b="15018"/>
          <a:stretch/>
        </p:blipFill>
        <p:spPr>
          <a:xfrm>
            <a:off x="4930899" y="4420697"/>
            <a:ext cx="2452955" cy="2347616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5" name="圖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412" y="636818"/>
            <a:ext cx="2537427" cy="2333070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報表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- Flow </a:t>
            </a: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專屬報表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zh-TW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網段流量異常告警</a:t>
            </a:r>
            <a:endParaRPr lang="zh-TW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圓角矩形圖說文字 6"/>
          <p:cNvSpPr/>
          <p:nvPr/>
        </p:nvSpPr>
        <p:spPr>
          <a:xfrm>
            <a:off x="7503937" y="3594619"/>
            <a:ext cx="761826" cy="576448"/>
          </a:xfrm>
          <a:prstGeom prst="wedgeRoundRectCallout">
            <a:avLst>
              <a:gd name="adj1" fmla="val 61413"/>
              <a:gd name="adj2" fmla="val -15989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點擊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53094" y="3477368"/>
            <a:ext cx="30168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8" name="圓角矩形 23"/>
          <p:cNvSpPr/>
          <p:nvPr/>
        </p:nvSpPr>
        <p:spPr>
          <a:xfrm>
            <a:off x="5440622" y="697287"/>
            <a:ext cx="3190804" cy="1508565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N-Cloud</a:t>
            </a:r>
            <a:r>
              <a:rPr kumimoji="1" lang="zh-TW" altLang="en-US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的人工智慧功能。</a:t>
            </a:r>
            <a:endParaRPr kumimoji="1" lang="en-US" altLang="zh-TW" dirty="0" smtClean="0">
              <a:solidFill>
                <a:schemeClr val="bg1"/>
              </a:solidFill>
              <a:latin typeface="Calibri" panose="020F0502020204030204" pitchFamily="34" charset="0"/>
              <a:ea typeface="華康儷中黑(P)" pitchFamily="34" charset="-120"/>
              <a:cs typeface="Calibri" panose="020F050202020403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當發現異常流量、協定、封包數，</a:t>
            </a:r>
            <a:r>
              <a:rPr kumimoji="1" lang="en-US" altLang="zh-TW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N-Cloud</a:t>
            </a:r>
            <a:r>
              <a:rPr kumimoji="1" lang="zh-TW" altLang="en-US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會自動發出告警</a:t>
            </a:r>
            <a:r>
              <a:rPr kumimoji="1" lang="en-US" altLang="zh-TW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9" name="Picture 2" descr="D:\NP產品介紹說明_教育訓練\PDF\原始檔\ID設計檔\2.X\N-Reporter使用者手冊2.3_B 檔案夾\Links\image01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58478" y="1685075"/>
            <a:ext cx="726938" cy="818273"/>
          </a:xfrm>
          <a:prstGeom prst="rect">
            <a:avLst/>
          </a:prstGeom>
          <a:noFill/>
        </p:spPr>
      </p:pic>
      <p:sp>
        <p:nvSpPr>
          <p:cNvPr id="17" name="Right Arrow 16"/>
          <p:cNvSpPr/>
          <p:nvPr/>
        </p:nvSpPr>
        <p:spPr>
          <a:xfrm rot="8011785">
            <a:off x="7363300" y="4601508"/>
            <a:ext cx="504056" cy="38640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圓角矩形圖說文字 6"/>
          <p:cNvSpPr/>
          <p:nvPr/>
        </p:nvSpPr>
        <p:spPr>
          <a:xfrm>
            <a:off x="4825436" y="5613311"/>
            <a:ext cx="1532058" cy="576448"/>
          </a:xfrm>
          <a:prstGeom prst="wedgeRoundRectCallout">
            <a:avLst>
              <a:gd name="adj1" fmla="val 90366"/>
              <a:gd name="adj2" fmla="val -132846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點擊滑鼠左鍵檢視詳細資料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42623" y="5242839"/>
            <a:ext cx="30168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0" name="圓角矩形圖說文字 5"/>
          <p:cNvSpPr/>
          <p:nvPr/>
        </p:nvSpPr>
        <p:spPr>
          <a:xfrm>
            <a:off x="3681046" y="2770926"/>
            <a:ext cx="1361577" cy="440431"/>
          </a:xfrm>
          <a:prstGeom prst="wedgeRoundRectCallout">
            <a:avLst>
              <a:gd name="adj1" fmla="val -14495"/>
              <a:gd name="adj2" fmla="val 70253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異常項目</a:t>
            </a:r>
          </a:p>
        </p:txBody>
      </p:sp>
      <p:sp>
        <p:nvSpPr>
          <p:cNvPr id="23" name="Right Arrow 22"/>
          <p:cNvSpPr/>
          <p:nvPr/>
        </p:nvSpPr>
        <p:spPr>
          <a:xfrm rot="10800000">
            <a:off x="4196762" y="5577430"/>
            <a:ext cx="504056" cy="38640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1827" y="698579"/>
            <a:ext cx="1476024" cy="2028205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2409" y="4241847"/>
            <a:ext cx="2918303" cy="2526466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4" name="圓角矩形圖說文字 5"/>
          <p:cNvSpPr/>
          <p:nvPr/>
        </p:nvSpPr>
        <p:spPr>
          <a:xfrm>
            <a:off x="338413" y="5790002"/>
            <a:ext cx="1478756" cy="721227"/>
          </a:xfrm>
          <a:prstGeom prst="wedgeRoundRectCallout">
            <a:avLst>
              <a:gd name="adj1" fmla="val 83990"/>
              <a:gd name="adj2" fmla="val -15165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檢查誰占用網路資源</a:t>
            </a:r>
          </a:p>
        </p:txBody>
      </p:sp>
    </p:spTree>
    <p:extLst>
      <p:ext uri="{BB962C8B-B14F-4D97-AF65-F5344CB8AC3E}">
        <p14:creationId xmlns:p14="http://schemas.microsoft.com/office/powerpoint/2010/main" val="82677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25189" t="3562" r="20403" b="72929"/>
          <a:stretch>
            <a:fillRect/>
          </a:stretch>
        </p:blipFill>
        <p:spPr bwMode="auto">
          <a:xfrm>
            <a:off x="3665354" y="5517232"/>
            <a:ext cx="1813292" cy="1108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339515" y="2492896"/>
            <a:ext cx="24649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Practice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報表 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- TOP </a:t>
            </a:r>
            <a:r>
              <a:rPr lang="en-US" altLang="zh-TW" dirty="0" smtClean="0">
                <a:latin typeface="Calibri" panose="020F0502020204030204" pitchFamily="34" charset="0"/>
                <a:cs typeface="Calibri" panose="020F0502020204030204" pitchFamily="34" charset="0"/>
              </a:rPr>
              <a:t>N-TOP N </a:t>
            </a:r>
            <a:r>
              <a:rPr lang="zh-TW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報表</a:t>
            </a:r>
            <a:endParaRPr lang="zh-TW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9" y="777348"/>
            <a:ext cx="2582475" cy="236362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646" y="1362768"/>
            <a:ext cx="2354041" cy="842096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3726388"/>
            <a:ext cx="7751459" cy="1336758"/>
          </a:xfrm>
          <a:prstGeom prst="rect">
            <a:avLst/>
          </a:prstGeom>
        </p:spPr>
      </p:pic>
      <p:sp>
        <p:nvSpPr>
          <p:cNvPr id="13" name="圓角矩形圖說文字 6"/>
          <p:cNvSpPr/>
          <p:nvPr/>
        </p:nvSpPr>
        <p:spPr>
          <a:xfrm>
            <a:off x="6229449" y="4172733"/>
            <a:ext cx="1626885" cy="444069"/>
          </a:xfrm>
          <a:prstGeom prst="wedgeRoundRectCallout">
            <a:avLst>
              <a:gd name="adj1" fmla="val -59029"/>
              <a:gd name="adj2" fmla="val 20265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時間區段選擇</a:t>
            </a:r>
            <a:endParaRPr lang="en-US" altLang="zh-TW" sz="1600" b="1" dirty="0" smtClean="0">
              <a:latin typeface="Calibri" panose="020F0502020204030204" pitchFamily="34" charset="0"/>
              <a:ea typeface="微軟正黑體" pitchFamily="34" charset="-120"/>
              <a:cs typeface="Calibri" panose="020F0502020204030204" pitchFamily="34" charset="0"/>
            </a:endParaRPr>
          </a:p>
        </p:txBody>
      </p:sp>
      <p:sp>
        <p:nvSpPr>
          <p:cNvPr id="14" name="圓角矩形圖說文字 6"/>
          <p:cNvSpPr/>
          <p:nvPr/>
        </p:nvSpPr>
        <p:spPr>
          <a:xfrm>
            <a:off x="259116" y="5263978"/>
            <a:ext cx="2268625" cy="1316254"/>
          </a:xfrm>
          <a:prstGeom prst="wedgeRoundRectCallout">
            <a:avLst>
              <a:gd name="adj1" fmla="val 29020"/>
              <a:gd name="adj2" fmla="val -72616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調整查詢依據為</a:t>
            </a:r>
            <a:r>
              <a:rPr lang="en-US" altLang="zh-TW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syslog</a:t>
            </a:r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事件或</a:t>
            </a:r>
            <a:r>
              <a:rPr lang="en-US" altLang="zh-TW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flow</a:t>
            </a:r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紀錄</a:t>
            </a:r>
            <a:r>
              <a:rPr lang="en-US" altLang="zh-TW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. </a:t>
            </a:r>
          </a:p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可以從</a:t>
            </a:r>
            <a:r>
              <a:rPr lang="en-US" altLang="zh-TW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[</a:t>
            </a:r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系統管理 </a:t>
            </a:r>
            <a:r>
              <a:rPr lang="en-US" altLang="zh-TW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&gt;</a:t>
            </a:r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偏好設定</a:t>
            </a:r>
            <a:r>
              <a:rPr lang="en-US" altLang="zh-TW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]</a:t>
            </a:r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調整預設值</a:t>
            </a:r>
            <a:endParaRPr lang="en-US" altLang="zh-TW" sz="1600" b="1" dirty="0" smtClean="0">
              <a:latin typeface="Calibri" panose="020F0502020204030204" pitchFamily="34" charset="0"/>
              <a:ea typeface="微軟正黑體" pitchFamily="34" charset="-120"/>
              <a:cs typeface="Calibri" panose="020F0502020204030204" pitchFamily="34" charset="0"/>
            </a:endParaRPr>
          </a:p>
        </p:txBody>
      </p:sp>
      <p:sp>
        <p:nvSpPr>
          <p:cNvPr id="15" name="圓角矩形圖說文字 6"/>
          <p:cNvSpPr/>
          <p:nvPr/>
        </p:nvSpPr>
        <p:spPr>
          <a:xfrm>
            <a:off x="4708636" y="5150790"/>
            <a:ext cx="1320791" cy="454181"/>
          </a:xfrm>
          <a:prstGeom prst="wedgeRoundRectCallout">
            <a:avLst>
              <a:gd name="adj1" fmla="val -17380"/>
              <a:gd name="adj2" fmla="val -90021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事件型態</a:t>
            </a: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4481" y="2457409"/>
            <a:ext cx="5685949" cy="768638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88307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報表 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- TOP N-TOP N </a:t>
            </a: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報表</a:t>
            </a: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9" y="777348"/>
            <a:ext cx="2582475" cy="2363620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646" y="1362768"/>
            <a:ext cx="2354041" cy="842096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642" y="3191238"/>
            <a:ext cx="7751459" cy="1336758"/>
          </a:xfrm>
          <a:prstGeom prst="rect">
            <a:avLst/>
          </a:prstGeom>
        </p:spPr>
      </p:pic>
      <p:sp>
        <p:nvSpPr>
          <p:cNvPr id="18" name="圓角矩形圖說文字 6"/>
          <p:cNvSpPr/>
          <p:nvPr/>
        </p:nvSpPr>
        <p:spPr>
          <a:xfrm>
            <a:off x="16374" y="3784880"/>
            <a:ext cx="1392799" cy="454181"/>
          </a:xfrm>
          <a:prstGeom prst="wedgeRoundRectCallout">
            <a:avLst>
              <a:gd name="adj1" fmla="val 43261"/>
              <a:gd name="adj2" fmla="val -87610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基本條件</a:t>
            </a:r>
          </a:p>
        </p:txBody>
      </p:sp>
      <p:sp>
        <p:nvSpPr>
          <p:cNvPr id="19" name="圓角矩形圖說文字 6"/>
          <p:cNvSpPr/>
          <p:nvPr/>
        </p:nvSpPr>
        <p:spPr>
          <a:xfrm>
            <a:off x="2864159" y="2770861"/>
            <a:ext cx="1841513" cy="420377"/>
          </a:xfrm>
          <a:prstGeom prst="wedgeRoundRectCallout">
            <a:avLst>
              <a:gd name="adj1" fmla="val -29966"/>
              <a:gd name="adj2" fmla="val 121879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進階條件</a:t>
            </a:r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052" y="4239061"/>
            <a:ext cx="1268247" cy="2045859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7047" y="529630"/>
            <a:ext cx="993286" cy="6096718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81734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416" y="689984"/>
            <a:ext cx="5076692" cy="1389230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報表 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- TOP N-TOP N </a:t>
            </a: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報表</a:t>
            </a: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9" y="777348"/>
            <a:ext cx="2582475" cy="2363620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5646" y="1362768"/>
            <a:ext cx="2354041" cy="842096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4089" y="2310318"/>
            <a:ext cx="6606540" cy="4362809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20" name="圓角矩形圖說文字 6"/>
          <p:cNvSpPr/>
          <p:nvPr/>
        </p:nvSpPr>
        <p:spPr>
          <a:xfrm>
            <a:off x="3371576" y="2658186"/>
            <a:ext cx="2857413" cy="615935"/>
          </a:xfrm>
          <a:prstGeom prst="wedgeRoundRectCallout">
            <a:avLst>
              <a:gd name="adj1" fmla="val -34586"/>
              <a:gd name="adj2" fmla="val -81561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支援邏輯判斷式</a:t>
            </a:r>
            <a:r>
              <a:rPr lang="en-US" altLang="zh-TW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, [+] </a:t>
            </a:r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代表</a:t>
            </a:r>
            <a:r>
              <a:rPr lang="en-US" altLang="zh-TW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 or, [!] </a:t>
            </a:r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代表</a:t>
            </a:r>
            <a:r>
              <a:rPr lang="en-US" altLang="zh-TW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not</a:t>
            </a:r>
            <a:endParaRPr lang="zh-TW" altLang="en-US" sz="1600" b="1" dirty="0" smtClean="0">
              <a:latin typeface="Calibri" panose="020F0502020204030204" pitchFamily="34" charset="0"/>
              <a:ea typeface="微軟正黑體" pitchFamily="34" charset="-120"/>
              <a:cs typeface="Calibri" panose="020F0502020204030204" pitchFamily="34" charset="0"/>
            </a:endParaRPr>
          </a:p>
        </p:txBody>
      </p:sp>
      <p:sp>
        <p:nvSpPr>
          <p:cNvPr id="21" name="圓角矩形圖說文字 6"/>
          <p:cNvSpPr/>
          <p:nvPr/>
        </p:nvSpPr>
        <p:spPr>
          <a:xfrm>
            <a:off x="2575595" y="4149080"/>
            <a:ext cx="1800200" cy="454181"/>
          </a:xfrm>
          <a:prstGeom prst="wedgeRoundRectCallout">
            <a:avLst>
              <a:gd name="adj1" fmla="val -32461"/>
              <a:gd name="adj2" fmla="val 83063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URL, </a:t>
            </a:r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檔案路</a:t>
            </a:r>
            <a:r>
              <a:rPr lang="zh-TW" altLang="en-US" sz="1600" b="1" dirty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徑</a:t>
            </a:r>
            <a:endParaRPr lang="zh-TW" altLang="en-US" sz="1600" b="1" dirty="0" smtClean="0">
              <a:latin typeface="Calibri" panose="020F0502020204030204" pitchFamily="34" charset="0"/>
              <a:ea typeface="微軟正黑體" pitchFamily="34" charset="-120"/>
              <a:cs typeface="Calibri" panose="020F0502020204030204" pitchFamily="34" charset="0"/>
            </a:endParaRPr>
          </a:p>
        </p:txBody>
      </p:sp>
      <p:sp>
        <p:nvSpPr>
          <p:cNvPr id="22" name="圓角矩形 23"/>
          <p:cNvSpPr/>
          <p:nvPr/>
        </p:nvSpPr>
        <p:spPr>
          <a:xfrm>
            <a:off x="4800283" y="4676172"/>
            <a:ext cx="3694941" cy="1057084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查詢條件留空代表查詢</a:t>
            </a:r>
            <a:r>
              <a:rPr kumimoji="1" lang="en-US" altLang="zh-TW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any</a:t>
            </a:r>
          </a:p>
        </p:txBody>
      </p:sp>
      <p:pic>
        <p:nvPicPr>
          <p:cNvPr id="15" name="Picture 2" descr="D:\NP產品介紹說明_教育訓練\PDF\原始檔\ID設計檔\2.X\N-Reporter使用者手冊2.3_B 檔案夾\Links\image01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7160" y="4867429"/>
            <a:ext cx="726938" cy="818273"/>
          </a:xfrm>
          <a:prstGeom prst="rect">
            <a:avLst/>
          </a:prstGeom>
          <a:noFill/>
        </p:spPr>
      </p:pic>
      <p:sp>
        <p:nvSpPr>
          <p:cNvPr id="23" name="圓角矩形圖說文字 6"/>
          <p:cNvSpPr/>
          <p:nvPr/>
        </p:nvSpPr>
        <p:spPr>
          <a:xfrm>
            <a:off x="6228989" y="1386002"/>
            <a:ext cx="1512167" cy="454181"/>
          </a:xfrm>
          <a:prstGeom prst="wedgeRoundRectCallout">
            <a:avLst>
              <a:gd name="adj1" fmla="val -30270"/>
              <a:gd name="adj2" fmla="val -94359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顯示所有條件</a:t>
            </a:r>
          </a:p>
        </p:txBody>
      </p:sp>
    </p:spTree>
    <p:extLst>
      <p:ext uri="{BB962C8B-B14F-4D97-AF65-F5344CB8AC3E}">
        <p14:creationId xmlns:p14="http://schemas.microsoft.com/office/powerpoint/2010/main" val="410978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圖片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416" y="689984"/>
            <a:ext cx="5076692" cy="1389230"/>
          </a:xfrm>
          <a:prstGeom prst="rect">
            <a:avLst/>
          </a:prstGeom>
        </p:spPr>
      </p:pic>
      <p:pic>
        <p:nvPicPr>
          <p:cNvPr id="33" name="圖片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9" y="777348"/>
            <a:ext cx="2582475" cy="2363620"/>
          </a:xfrm>
          <a:prstGeom prst="rect">
            <a:avLst/>
          </a:prstGeom>
        </p:spPr>
      </p:pic>
      <p:pic>
        <p:nvPicPr>
          <p:cNvPr id="34" name="圖片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6281" y="926585"/>
            <a:ext cx="2354041" cy="842096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報表 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- TOP N-TOP N </a:t>
            </a: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報表</a:t>
            </a:r>
          </a:p>
        </p:txBody>
      </p:sp>
      <p:sp>
        <p:nvSpPr>
          <p:cNvPr id="36" name="圓角矩形圖說文字 6"/>
          <p:cNvSpPr/>
          <p:nvPr/>
        </p:nvSpPr>
        <p:spPr>
          <a:xfrm>
            <a:off x="6228989" y="1386002"/>
            <a:ext cx="1512167" cy="454181"/>
          </a:xfrm>
          <a:prstGeom prst="wedgeRoundRectCallout">
            <a:avLst>
              <a:gd name="adj1" fmla="val -30270"/>
              <a:gd name="adj2" fmla="val -94359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顯示所有條件</a:t>
            </a:r>
          </a:p>
        </p:txBody>
      </p:sp>
      <p:pic>
        <p:nvPicPr>
          <p:cNvPr id="37" name="圖片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0680" y="2107931"/>
            <a:ext cx="7119964" cy="4626778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8" name="圖片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4639" y="3414177"/>
            <a:ext cx="3718882" cy="299492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39" name="圓角矩形圖說文字 6"/>
          <p:cNvSpPr/>
          <p:nvPr/>
        </p:nvSpPr>
        <p:spPr>
          <a:xfrm>
            <a:off x="2915616" y="2334566"/>
            <a:ext cx="1812678" cy="500963"/>
          </a:xfrm>
          <a:prstGeom prst="wedgeRoundRectCallout">
            <a:avLst>
              <a:gd name="adj1" fmla="val -36586"/>
              <a:gd name="adj2" fmla="val 73082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查詢指定</a:t>
            </a:r>
            <a:r>
              <a:rPr lang="en-US" altLang="zh-TW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IP</a:t>
            </a:r>
            <a:endParaRPr lang="zh-TW" altLang="en-US" sz="1600" b="1" dirty="0" smtClean="0">
              <a:latin typeface="Calibri" panose="020F0502020204030204" pitchFamily="34" charset="0"/>
              <a:ea typeface="微軟正黑體" pitchFamily="34" charset="-120"/>
              <a:cs typeface="Calibri" panose="020F0502020204030204" pitchFamily="34" charset="0"/>
            </a:endParaRPr>
          </a:p>
        </p:txBody>
      </p:sp>
      <p:sp>
        <p:nvSpPr>
          <p:cNvPr id="40" name="圓角矩形圖說文字 6"/>
          <p:cNvSpPr/>
          <p:nvPr/>
        </p:nvSpPr>
        <p:spPr>
          <a:xfrm>
            <a:off x="5352364" y="2709515"/>
            <a:ext cx="838539" cy="454181"/>
          </a:xfrm>
          <a:prstGeom prst="wedgeRoundRectCallout">
            <a:avLst>
              <a:gd name="adj1" fmla="val 56818"/>
              <a:gd name="adj2" fmla="val -26309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點這</a:t>
            </a:r>
          </a:p>
        </p:txBody>
      </p:sp>
      <p:sp>
        <p:nvSpPr>
          <p:cNvPr id="41" name="TextBox 10"/>
          <p:cNvSpPr txBox="1"/>
          <p:nvPr/>
        </p:nvSpPr>
        <p:spPr>
          <a:xfrm>
            <a:off x="3359717" y="2129408"/>
            <a:ext cx="30168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2" name="TextBox 13"/>
          <p:cNvSpPr txBox="1"/>
          <p:nvPr/>
        </p:nvSpPr>
        <p:spPr>
          <a:xfrm>
            <a:off x="5272728" y="2458672"/>
            <a:ext cx="30168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3" name="圓角矩形圖說文字 6"/>
          <p:cNvSpPr/>
          <p:nvPr/>
        </p:nvSpPr>
        <p:spPr>
          <a:xfrm>
            <a:off x="6590243" y="3163696"/>
            <a:ext cx="1078101" cy="500963"/>
          </a:xfrm>
          <a:prstGeom prst="wedgeRoundRectCallout">
            <a:avLst>
              <a:gd name="adj1" fmla="val -36586"/>
              <a:gd name="adj2" fmla="val 73082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輸入</a:t>
            </a:r>
            <a:r>
              <a:rPr lang="en-US" altLang="zh-TW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IP</a:t>
            </a:r>
            <a:endParaRPr lang="zh-TW" altLang="en-US" sz="1600" b="1" dirty="0" smtClean="0">
              <a:latin typeface="Calibri" panose="020F0502020204030204" pitchFamily="34" charset="0"/>
              <a:ea typeface="微軟正黑體" pitchFamily="34" charset="-120"/>
              <a:cs typeface="Calibri" panose="020F0502020204030204" pitchFamily="34" charset="0"/>
            </a:endParaRPr>
          </a:p>
        </p:txBody>
      </p:sp>
      <p:sp>
        <p:nvSpPr>
          <p:cNvPr id="44" name="TextBox 14"/>
          <p:cNvSpPr txBox="1"/>
          <p:nvPr/>
        </p:nvSpPr>
        <p:spPr>
          <a:xfrm>
            <a:off x="7517501" y="3435267"/>
            <a:ext cx="30168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5" name="圓角矩形圖說文字 6"/>
          <p:cNvSpPr/>
          <p:nvPr/>
        </p:nvSpPr>
        <p:spPr>
          <a:xfrm>
            <a:off x="7212617" y="4558950"/>
            <a:ext cx="1496946" cy="521068"/>
          </a:xfrm>
          <a:prstGeom prst="wedgeRoundRectCallout">
            <a:avLst>
              <a:gd name="adj1" fmla="val -41954"/>
              <a:gd name="adj2" fmla="val -77100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使用名稱解析</a:t>
            </a:r>
          </a:p>
        </p:txBody>
      </p:sp>
      <p:sp>
        <p:nvSpPr>
          <p:cNvPr id="46" name="圓角矩形圖說文字 6"/>
          <p:cNvSpPr/>
          <p:nvPr/>
        </p:nvSpPr>
        <p:spPr>
          <a:xfrm>
            <a:off x="3960854" y="4511516"/>
            <a:ext cx="1786433" cy="615935"/>
          </a:xfrm>
          <a:prstGeom prst="wedgeRoundRectCallout">
            <a:avLst>
              <a:gd name="adj1" fmla="val 58328"/>
              <a:gd name="adj2" fmla="val -32153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[+] </a:t>
            </a:r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代表新增</a:t>
            </a:r>
            <a:r>
              <a:rPr lang="en-US" altLang="zh-TW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, </a:t>
            </a:r>
          </a:p>
          <a:p>
            <a:pPr algn="ctr"/>
            <a:r>
              <a:rPr lang="en-US" altLang="zh-TW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[!] </a:t>
            </a:r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代表排除</a:t>
            </a:r>
          </a:p>
        </p:txBody>
      </p:sp>
      <p:sp>
        <p:nvSpPr>
          <p:cNvPr id="47" name="TextBox 19"/>
          <p:cNvSpPr txBox="1"/>
          <p:nvPr/>
        </p:nvSpPr>
        <p:spPr>
          <a:xfrm>
            <a:off x="5680020" y="4901033"/>
            <a:ext cx="30168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4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8" name="TextBox 20"/>
          <p:cNvSpPr txBox="1"/>
          <p:nvPr/>
        </p:nvSpPr>
        <p:spPr>
          <a:xfrm>
            <a:off x="8325596" y="4236654"/>
            <a:ext cx="30168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9" name="圓角矩形圖說文字 6"/>
          <p:cNvSpPr/>
          <p:nvPr/>
        </p:nvSpPr>
        <p:spPr>
          <a:xfrm>
            <a:off x="6753734" y="6082886"/>
            <a:ext cx="634233" cy="521061"/>
          </a:xfrm>
          <a:prstGeom prst="wedgeRoundRectCallout">
            <a:avLst>
              <a:gd name="adj1" fmla="val 78792"/>
              <a:gd name="adj2" fmla="val -54753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OK</a:t>
            </a:r>
            <a:endParaRPr lang="zh-TW" altLang="en-US" sz="1600" b="1" dirty="0" smtClean="0">
              <a:latin typeface="Calibri" panose="020F0502020204030204" pitchFamily="34" charset="0"/>
              <a:ea typeface="微軟正黑體" pitchFamily="34" charset="-120"/>
              <a:cs typeface="Calibri" panose="020F0502020204030204" pitchFamily="34" charset="0"/>
            </a:endParaRPr>
          </a:p>
        </p:txBody>
      </p:sp>
      <p:sp>
        <p:nvSpPr>
          <p:cNvPr id="50" name="TextBox 22"/>
          <p:cNvSpPr txBox="1"/>
          <p:nvPr/>
        </p:nvSpPr>
        <p:spPr>
          <a:xfrm>
            <a:off x="6602891" y="6340752"/>
            <a:ext cx="30168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5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1" name="圓角矩形圖說文字 6"/>
          <p:cNvSpPr/>
          <p:nvPr/>
        </p:nvSpPr>
        <p:spPr>
          <a:xfrm>
            <a:off x="2136780" y="5235266"/>
            <a:ext cx="1105037" cy="565654"/>
          </a:xfrm>
          <a:prstGeom prst="wedgeRoundRectCallout">
            <a:avLst>
              <a:gd name="adj1" fmla="val 8953"/>
              <a:gd name="adj2" fmla="val 80727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指定設備</a:t>
            </a:r>
          </a:p>
        </p:txBody>
      </p:sp>
      <p:sp>
        <p:nvSpPr>
          <p:cNvPr id="52" name="TextBox 26"/>
          <p:cNvSpPr txBox="1"/>
          <p:nvPr/>
        </p:nvSpPr>
        <p:spPr>
          <a:xfrm>
            <a:off x="3090974" y="5372624"/>
            <a:ext cx="30168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6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53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29" y="3639861"/>
            <a:ext cx="7567316" cy="1463167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940" y="992333"/>
            <a:ext cx="1790855" cy="365792"/>
          </a:xfrm>
          <a:prstGeom prst="rect">
            <a:avLst/>
          </a:prstGeom>
        </p:spPr>
      </p:pic>
      <p:sp>
        <p:nvSpPr>
          <p:cNvPr id="19" name="圓角矩形圖說文字 6"/>
          <p:cNvSpPr/>
          <p:nvPr/>
        </p:nvSpPr>
        <p:spPr>
          <a:xfrm>
            <a:off x="523466" y="4374796"/>
            <a:ext cx="1672270" cy="454181"/>
          </a:xfrm>
          <a:prstGeom prst="wedgeRoundRectCallout">
            <a:avLst>
              <a:gd name="adj1" fmla="val -29009"/>
              <a:gd name="adj2" fmla="val -64536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排序依據</a:t>
            </a:r>
          </a:p>
        </p:txBody>
      </p:sp>
      <p:sp>
        <p:nvSpPr>
          <p:cNvPr id="23" name="圓角矩形圖說文字 6"/>
          <p:cNvSpPr/>
          <p:nvPr/>
        </p:nvSpPr>
        <p:spPr>
          <a:xfrm>
            <a:off x="2723668" y="3109610"/>
            <a:ext cx="1728191" cy="500963"/>
          </a:xfrm>
          <a:prstGeom prst="wedgeRoundRectCallout">
            <a:avLst>
              <a:gd name="adj1" fmla="val -36586"/>
              <a:gd name="adj2" fmla="val 73082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選擇報表形式</a:t>
            </a:r>
          </a:p>
        </p:txBody>
      </p:sp>
      <p:sp>
        <p:nvSpPr>
          <p:cNvPr id="25" name="圓角矩形圖說文字 6"/>
          <p:cNvSpPr/>
          <p:nvPr/>
        </p:nvSpPr>
        <p:spPr>
          <a:xfrm>
            <a:off x="1104581" y="5327870"/>
            <a:ext cx="1335306" cy="645331"/>
          </a:xfrm>
          <a:prstGeom prst="wedgeRoundRectCallout">
            <a:avLst>
              <a:gd name="adj1" fmla="val -18550"/>
              <a:gd name="adj2" fmla="val -84275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排序數值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報表 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- TOP N-TOP N </a:t>
            </a: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報表</a:t>
            </a:r>
          </a:p>
        </p:txBody>
      </p:sp>
      <p:sp>
        <p:nvSpPr>
          <p:cNvPr id="17" name="圓角矩形圖說文字 6"/>
          <p:cNvSpPr/>
          <p:nvPr/>
        </p:nvSpPr>
        <p:spPr>
          <a:xfrm>
            <a:off x="6644720" y="1376013"/>
            <a:ext cx="1267075" cy="500963"/>
          </a:xfrm>
          <a:prstGeom prst="wedgeRoundRectCallout">
            <a:avLst>
              <a:gd name="adj1" fmla="val -16489"/>
              <a:gd name="adj2" fmla="val -70168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點這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01016" y="3127093"/>
            <a:ext cx="30168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7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1" name="圓角矩形圖說文字 6"/>
          <p:cNvSpPr/>
          <p:nvPr/>
        </p:nvSpPr>
        <p:spPr>
          <a:xfrm>
            <a:off x="2660231" y="4164753"/>
            <a:ext cx="1069017" cy="565654"/>
          </a:xfrm>
          <a:prstGeom prst="wedgeRoundRectCallout">
            <a:avLst>
              <a:gd name="adj1" fmla="val 63090"/>
              <a:gd name="adj2" fmla="val 924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選擇排序欄位</a:t>
            </a:r>
            <a:endParaRPr lang="zh-TW" altLang="en-US" sz="1600" b="1" dirty="0" smtClean="0">
              <a:latin typeface="Calibri" panose="020F0502020204030204" pitchFamily="34" charset="0"/>
              <a:ea typeface="微軟正黑體" pitchFamily="34" charset="-120"/>
              <a:cs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09388" y="4434850"/>
            <a:ext cx="30168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8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4" name="圓角矩形圖說文字 6"/>
          <p:cNvSpPr/>
          <p:nvPr/>
        </p:nvSpPr>
        <p:spPr>
          <a:xfrm>
            <a:off x="6122951" y="5328534"/>
            <a:ext cx="1788844" cy="800997"/>
          </a:xfrm>
          <a:prstGeom prst="wedgeRoundRectCallout">
            <a:avLst>
              <a:gd name="adj1" fmla="val -18550"/>
              <a:gd name="adj2" fmla="val -84275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選擇哪些數值會顯示在報表中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88918" y="1746396"/>
            <a:ext cx="30168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9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159" y="777348"/>
            <a:ext cx="2582475" cy="2363620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5646" y="1362768"/>
            <a:ext cx="2354041" cy="842096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49577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9" y="777348"/>
            <a:ext cx="2582475" cy="2363620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646" y="1362768"/>
            <a:ext cx="2354041" cy="842096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906" y="2599290"/>
            <a:ext cx="7829550" cy="4110514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32" name="圓角矩形圖說文字 6"/>
          <p:cNvSpPr/>
          <p:nvPr/>
        </p:nvSpPr>
        <p:spPr>
          <a:xfrm>
            <a:off x="3118603" y="2996332"/>
            <a:ext cx="1231084" cy="529064"/>
          </a:xfrm>
          <a:prstGeom prst="wedgeRoundRectCallout">
            <a:avLst>
              <a:gd name="adj1" fmla="val -49082"/>
              <a:gd name="adj2" fmla="val -97530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分類統計</a:t>
            </a:r>
          </a:p>
        </p:txBody>
      </p:sp>
      <p:sp>
        <p:nvSpPr>
          <p:cNvPr id="24" name="圓角矩形圖說文字 5"/>
          <p:cNvSpPr/>
          <p:nvPr/>
        </p:nvSpPr>
        <p:spPr>
          <a:xfrm>
            <a:off x="3491880" y="5229200"/>
            <a:ext cx="2035986" cy="460195"/>
          </a:xfrm>
          <a:prstGeom prst="wedgeRoundRectCallout">
            <a:avLst>
              <a:gd name="adj1" fmla="val -20179"/>
              <a:gd name="adj2" fmla="val 73801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TOP N </a:t>
            </a:r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排名表格</a:t>
            </a:r>
          </a:p>
        </p:txBody>
      </p:sp>
      <p:sp>
        <p:nvSpPr>
          <p:cNvPr id="12" name="圓角矩形 23"/>
          <p:cNvSpPr/>
          <p:nvPr/>
        </p:nvSpPr>
        <p:spPr>
          <a:xfrm>
            <a:off x="4211960" y="1115050"/>
            <a:ext cx="4464496" cy="87379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N-Cloud </a:t>
            </a:r>
            <a:r>
              <a:rPr kumimoji="1" lang="zh-TW" altLang="en-US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報表支援滑鼠左鍵點擊：</a:t>
            </a:r>
            <a:endParaRPr kumimoji="1" lang="en-US" altLang="zh-TW" dirty="0" smtClean="0">
              <a:solidFill>
                <a:schemeClr val="bg1"/>
              </a:solidFill>
              <a:latin typeface="Calibri" panose="020F0502020204030204" pitchFamily="34" charset="0"/>
              <a:ea typeface="華康儷中黑(P)" pitchFamily="34" charset="-120"/>
              <a:cs typeface="Calibri" panose="020F050202020403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dirty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點</a:t>
            </a:r>
            <a:r>
              <a:rPr kumimoji="1" lang="zh-TW" altLang="en-US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擊圖片或表格後會啟動</a:t>
            </a:r>
            <a:r>
              <a:rPr kumimoji="1" lang="en-US" altLang="zh-TW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[</a:t>
            </a:r>
            <a:r>
              <a:rPr kumimoji="1" lang="zh-TW" altLang="en-US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事件查詢</a:t>
            </a:r>
            <a:r>
              <a:rPr kumimoji="1" lang="en-US" altLang="zh-TW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3" name="Picture 2" descr="D:\NP產品介紹說明_教育訓練\PDF\原始檔\ID設計檔\2.X\N-Reporter使用者手冊2.3_B 檔案夾\Links\image01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55187" y="1396591"/>
            <a:ext cx="726938" cy="818273"/>
          </a:xfrm>
          <a:prstGeom prst="rect">
            <a:avLst/>
          </a:prstGeom>
          <a:noFill/>
        </p:spPr>
      </p:pic>
      <p:sp>
        <p:nvSpPr>
          <p:cNvPr id="17" name="圓角矩形圖說文字 6"/>
          <p:cNvSpPr/>
          <p:nvPr/>
        </p:nvSpPr>
        <p:spPr>
          <a:xfrm>
            <a:off x="539552" y="3535394"/>
            <a:ext cx="1955176" cy="594349"/>
          </a:xfrm>
          <a:prstGeom prst="wedgeRoundRectCallout">
            <a:avLst>
              <a:gd name="adj1" fmla="val 57940"/>
              <a:gd name="adj2" fmla="val 27545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以</a:t>
            </a:r>
            <a:r>
              <a:rPr lang="en-US" altLang="zh-TW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%</a:t>
            </a:r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顯示</a:t>
            </a:r>
            <a:endParaRPr lang="en-US" altLang="zh-TW" sz="1600" b="1" dirty="0" smtClean="0">
              <a:latin typeface="Calibri" panose="020F0502020204030204" pitchFamily="34" charset="0"/>
              <a:ea typeface="微軟正黑體" pitchFamily="34" charset="-120"/>
              <a:cs typeface="Calibri" panose="020F0502020204030204" pitchFamily="34" charset="0"/>
            </a:endParaRPr>
          </a:p>
          <a:p>
            <a:pPr algn="ctr"/>
            <a:r>
              <a:rPr lang="en-US" altLang="zh-TW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TOP N </a:t>
            </a:r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排名</a:t>
            </a:r>
          </a:p>
        </p:txBody>
      </p:sp>
      <p:sp>
        <p:nvSpPr>
          <p:cNvPr id="16" name="標題 2"/>
          <p:cNvSpPr>
            <a:spLocks noGrp="1"/>
          </p:cNvSpPr>
          <p:nvPr>
            <p:ph type="title"/>
          </p:nvPr>
        </p:nvSpPr>
        <p:spPr>
          <a:xfrm>
            <a:off x="2580159" y="-91058"/>
            <a:ext cx="6501408" cy="620688"/>
          </a:xfrm>
        </p:spPr>
        <p:txBody>
          <a:bodyPr/>
          <a:lstStyle/>
          <a:p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報表 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- TOP N-TOP N </a:t>
            </a: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報表</a:t>
            </a:r>
          </a:p>
        </p:txBody>
      </p:sp>
      <p:sp>
        <p:nvSpPr>
          <p:cNvPr id="20" name="圓角矩形圖說文字 6"/>
          <p:cNvSpPr/>
          <p:nvPr/>
        </p:nvSpPr>
        <p:spPr>
          <a:xfrm>
            <a:off x="7384836" y="2876436"/>
            <a:ext cx="1067306" cy="529064"/>
          </a:xfrm>
          <a:prstGeom prst="wedgeRoundRectCallout">
            <a:avLst>
              <a:gd name="adj1" fmla="val -46819"/>
              <a:gd name="adj2" fmla="val 91507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比對圖</a:t>
            </a:r>
          </a:p>
        </p:txBody>
      </p:sp>
    </p:spTree>
    <p:extLst>
      <p:ext uri="{BB962C8B-B14F-4D97-AF65-F5344CB8AC3E}">
        <p14:creationId xmlns:p14="http://schemas.microsoft.com/office/powerpoint/2010/main" val="83412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圖片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9" y="777348"/>
            <a:ext cx="2582475" cy="2363620"/>
          </a:xfrm>
          <a:prstGeom prst="rect">
            <a:avLst/>
          </a:prstGeom>
        </p:spPr>
      </p:pic>
      <p:pic>
        <p:nvPicPr>
          <p:cNvPr id="33" name="圖片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646" y="1362768"/>
            <a:ext cx="2354041" cy="842096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5" name="圖片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940" y="992333"/>
            <a:ext cx="1790855" cy="36579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5041" y="2437009"/>
            <a:ext cx="3871295" cy="363505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9" name="圓角矩形圖說文字 6"/>
          <p:cNvSpPr/>
          <p:nvPr/>
        </p:nvSpPr>
        <p:spPr>
          <a:xfrm>
            <a:off x="3068163" y="4005064"/>
            <a:ext cx="1672270" cy="454181"/>
          </a:xfrm>
          <a:prstGeom prst="wedgeRoundRectCallout">
            <a:avLst>
              <a:gd name="adj1" fmla="val 56818"/>
              <a:gd name="adj2" fmla="val -18664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離線報表型態</a:t>
            </a:r>
          </a:p>
        </p:txBody>
      </p:sp>
      <p:sp>
        <p:nvSpPr>
          <p:cNvPr id="23" name="圓角矩形圖說文字 6"/>
          <p:cNvSpPr/>
          <p:nvPr/>
        </p:nvSpPr>
        <p:spPr>
          <a:xfrm>
            <a:off x="6667059" y="2223587"/>
            <a:ext cx="1552800" cy="500963"/>
          </a:xfrm>
          <a:prstGeom prst="wedgeRoundRectCallout">
            <a:avLst>
              <a:gd name="adj1" fmla="val -36586"/>
              <a:gd name="adj2" fmla="val 73082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設定報表名稱</a:t>
            </a:r>
          </a:p>
        </p:txBody>
      </p:sp>
      <p:sp>
        <p:nvSpPr>
          <p:cNvPr id="25" name="圓角矩形圖說文字 6"/>
          <p:cNvSpPr/>
          <p:nvPr/>
        </p:nvSpPr>
        <p:spPr>
          <a:xfrm>
            <a:off x="2627117" y="4603968"/>
            <a:ext cx="1339492" cy="645331"/>
          </a:xfrm>
          <a:prstGeom prst="wedgeRoundRectCallout">
            <a:avLst>
              <a:gd name="adj1" fmla="val 58169"/>
              <a:gd name="adj2" fmla="val -14100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接收報表的</a:t>
            </a:r>
            <a:r>
              <a:rPr lang="en-US" altLang="zh-TW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Mail</a:t>
            </a:r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群組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報表 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- TOP N-TOP N </a:t>
            </a: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報表</a:t>
            </a:r>
          </a:p>
        </p:txBody>
      </p:sp>
      <p:sp>
        <p:nvSpPr>
          <p:cNvPr id="17" name="圓角矩形圖說文字 6"/>
          <p:cNvSpPr/>
          <p:nvPr/>
        </p:nvSpPr>
        <p:spPr>
          <a:xfrm>
            <a:off x="5854088" y="1414846"/>
            <a:ext cx="1510909" cy="344397"/>
          </a:xfrm>
          <a:prstGeom prst="wedgeRoundRectCallout">
            <a:avLst>
              <a:gd name="adj1" fmla="val -19011"/>
              <a:gd name="adj2" fmla="val -106122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點擊儲存報表</a:t>
            </a:r>
          </a:p>
        </p:txBody>
      </p:sp>
      <p:sp>
        <p:nvSpPr>
          <p:cNvPr id="31" name="圓角矩形圖說文字 6"/>
          <p:cNvSpPr/>
          <p:nvPr/>
        </p:nvSpPr>
        <p:spPr>
          <a:xfrm>
            <a:off x="2229502" y="3061471"/>
            <a:ext cx="1733202" cy="565654"/>
          </a:xfrm>
          <a:prstGeom prst="wedgeRoundRectCallout">
            <a:avLst>
              <a:gd name="adj1" fmla="val 63090"/>
              <a:gd name="adj2" fmla="val 924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定義工作時段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45573" y="3879536"/>
            <a:ext cx="30168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4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4" name="圓角矩形圖說文字 6"/>
          <p:cNvSpPr/>
          <p:nvPr/>
        </p:nvSpPr>
        <p:spPr>
          <a:xfrm>
            <a:off x="7177908" y="4790798"/>
            <a:ext cx="1335306" cy="585165"/>
          </a:xfrm>
          <a:prstGeom prst="wedgeRoundRectCallout">
            <a:avLst>
              <a:gd name="adj1" fmla="val -66676"/>
              <a:gd name="adj2" fmla="val -147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資料格式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16216" y="2005431"/>
            <a:ext cx="30168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33427" y="1567001"/>
            <a:ext cx="30168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38201" y="3335893"/>
            <a:ext cx="30168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19906" y="5211955"/>
            <a:ext cx="30168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5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94027" y="4576965"/>
            <a:ext cx="30168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6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7" name="圓角矩形圖說文字 6"/>
          <p:cNvSpPr/>
          <p:nvPr/>
        </p:nvSpPr>
        <p:spPr>
          <a:xfrm>
            <a:off x="6139965" y="5935134"/>
            <a:ext cx="638064" cy="607690"/>
          </a:xfrm>
          <a:prstGeom prst="wedgeRoundRectCallout">
            <a:avLst>
              <a:gd name="adj1" fmla="val 23420"/>
              <a:gd name="adj2" fmla="val -75882"/>
              <a:gd name="adj3" fmla="val 166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b="1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OK</a:t>
            </a:r>
            <a:endParaRPr lang="zh-TW" altLang="en-US" sz="1600" b="1" dirty="0" smtClean="0">
              <a:latin typeface="Calibri" panose="020F0502020204030204" pitchFamily="34" charset="0"/>
              <a:ea typeface="微軟正黑體" pitchFamily="34" charset="-120"/>
              <a:cs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70097" y="5840278"/>
            <a:ext cx="30168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7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9" name="圓角矩形 23"/>
          <p:cNvSpPr/>
          <p:nvPr/>
        </p:nvSpPr>
        <p:spPr>
          <a:xfrm>
            <a:off x="145851" y="3748484"/>
            <a:ext cx="2520280" cy="1197813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工作時段以外的資料</a:t>
            </a:r>
            <a:r>
              <a:rPr kumimoji="1" lang="zh-TW" altLang="en-US" dirty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，</a:t>
            </a:r>
            <a:r>
              <a:rPr kumimoji="1" lang="zh-TW" altLang="en-US" dirty="0" smtClean="0">
                <a:solidFill>
                  <a:schemeClr val="bg1"/>
                </a:solidFill>
                <a:latin typeface="Calibri" panose="020F0502020204030204" pitchFamily="34" charset="0"/>
                <a:ea typeface="華康儷中黑(P)" pitchFamily="34" charset="-120"/>
                <a:cs typeface="Calibri" panose="020F0502020204030204" pitchFamily="34" charset="0"/>
              </a:rPr>
              <a:t>不會被列入報表內</a:t>
            </a:r>
            <a:endParaRPr kumimoji="1" lang="en-US" altLang="zh-TW" dirty="0" smtClean="0">
              <a:solidFill>
                <a:schemeClr val="bg1"/>
              </a:solidFill>
              <a:latin typeface="Calibri" panose="020F0502020204030204" pitchFamily="34" charset="0"/>
              <a:ea typeface="華康儷中黑(P)" pitchFamily="34" charset="-120"/>
              <a:cs typeface="Calibri" panose="020F0502020204030204" pitchFamily="34" charset="0"/>
            </a:endParaRPr>
          </a:p>
        </p:txBody>
      </p:sp>
      <p:pic>
        <p:nvPicPr>
          <p:cNvPr id="30" name="Picture 2" descr="D:\NP產品介紹說明_教育訓練\PDF\原始檔\ID設計檔\2.X\N-Reporter使用者手冊2.3_B 檔案夾\Links\image01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47003" y="4668344"/>
            <a:ext cx="726938" cy="8182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631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26845</TotalTime>
  <Words>843</Words>
  <Application>Microsoft Office PowerPoint</Application>
  <PresentationFormat>如螢幕大小 (4:3)</PresentationFormat>
  <Paragraphs>209</Paragraphs>
  <Slides>25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34" baseType="lpstr">
      <vt:lpstr>Kozuka Gothic Pro B</vt:lpstr>
      <vt:lpstr>華康儷中黑</vt:lpstr>
      <vt:lpstr>華康儷中黑(P)</vt:lpstr>
      <vt:lpstr>微軟正黑體</vt:lpstr>
      <vt:lpstr>新細明體</vt:lpstr>
      <vt:lpstr>Arial</vt:lpstr>
      <vt:lpstr>Calibri</vt:lpstr>
      <vt:lpstr>Wingdings</vt:lpstr>
      <vt:lpstr>Office 佈景主題</vt:lpstr>
      <vt:lpstr>PowerPoint 簡報</vt:lpstr>
      <vt:lpstr>報表 - 功能一覽</vt:lpstr>
      <vt:lpstr>報表 - TOP N-TOP N 報表</vt:lpstr>
      <vt:lpstr>報表 - TOP N-TOP N 報表</vt:lpstr>
      <vt:lpstr>報表 - TOP N-TOP N 報表</vt:lpstr>
      <vt:lpstr>報表 - TOP N-TOP N 報表</vt:lpstr>
      <vt:lpstr>報表 - TOP N-TOP N 報表</vt:lpstr>
      <vt:lpstr>報表 - TOP N-TOP N 報表</vt:lpstr>
      <vt:lpstr>報表 - TOP N-TOP N 報表</vt:lpstr>
      <vt:lpstr>報表 - TOP N-已儲存報表</vt:lpstr>
      <vt:lpstr>報表- 分時監控-訂製分時監控報表</vt:lpstr>
      <vt:lpstr>報表- 分時監控-訂製分時監控報表</vt:lpstr>
      <vt:lpstr>報表- 分時監控-訂製分時監控報表</vt:lpstr>
      <vt:lpstr>報表- 分時監控-查看分時監控報表</vt:lpstr>
      <vt:lpstr>報表- 分時監控- 分時監控報表群組</vt:lpstr>
      <vt:lpstr>報表- 分時監控- 分時監控報表群組</vt:lpstr>
      <vt:lpstr>報表- 分時監控- 分時監控異常列表</vt:lpstr>
      <vt:lpstr>報表- 趨勢分析- Security事件即時異常告警 </vt:lpstr>
      <vt:lpstr>報表- 趨勢分析- Flow即時異常告警 </vt:lpstr>
      <vt:lpstr>報表- IP阻擋列表</vt:lpstr>
      <vt:lpstr>報表- Flow 專屬報表- 流量報表</vt:lpstr>
      <vt:lpstr>報表- Flow 專屬報表- Protocol </vt:lpstr>
      <vt:lpstr>報表- Flow 專屬報表- 封包大小分佈</vt:lpstr>
      <vt:lpstr>報表- Flow 專屬報表- 網段流量異常告警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產品介紹</dc:title>
  <dc:creator>Max</dc:creator>
  <cp:lastModifiedBy>Sherman</cp:lastModifiedBy>
  <cp:revision>1083</cp:revision>
  <dcterms:created xsi:type="dcterms:W3CDTF">2011-05-05T03:10:29Z</dcterms:created>
  <dcterms:modified xsi:type="dcterms:W3CDTF">2017-11-02T05:37:48Z</dcterms:modified>
</cp:coreProperties>
</file>