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image41.JPG" ContentType="image/png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media/image51.jpg" ContentType="image/png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media/image60.jpg" ContentType="image/png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media/image6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6" r:id="rId2"/>
    <p:sldId id="368" r:id="rId3"/>
    <p:sldId id="511" r:id="rId4"/>
    <p:sldId id="512" r:id="rId5"/>
    <p:sldId id="513" r:id="rId6"/>
    <p:sldId id="514" r:id="rId7"/>
    <p:sldId id="515" r:id="rId8"/>
    <p:sldId id="516" r:id="rId9"/>
    <p:sldId id="517" r:id="rId10"/>
    <p:sldId id="293" r:id="rId11"/>
    <p:sldId id="369" r:id="rId12"/>
    <p:sldId id="380" r:id="rId13"/>
    <p:sldId id="381" r:id="rId14"/>
    <p:sldId id="382" r:id="rId15"/>
    <p:sldId id="383" r:id="rId16"/>
    <p:sldId id="384" r:id="rId17"/>
    <p:sldId id="386" r:id="rId18"/>
    <p:sldId id="385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501" r:id="rId35"/>
    <p:sldId id="403" r:id="rId36"/>
    <p:sldId id="405" r:id="rId37"/>
    <p:sldId id="404" r:id="rId38"/>
    <p:sldId id="406" r:id="rId39"/>
    <p:sldId id="407" r:id="rId40"/>
    <p:sldId id="408" r:id="rId41"/>
    <p:sldId id="409" r:id="rId42"/>
    <p:sldId id="410" r:id="rId43"/>
    <p:sldId id="412" r:id="rId44"/>
    <p:sldId id="411" r:id="rId45"/>
    <p:sldId id="413" r:id="rId46"/>
    <p:sldId id="414" r:id="rId47"/>
    <p:sldId id="415" r:id="rId48"/>
    <p:sldId id="416" r:id="rId49"/>
    <p:sldId id="418" r:id="rId50"/>
    <p:sldId id="419" r:id="rId51"/>
    <p:sldId id="421" r:id="rId52"/>
    <p:sldId id="422" r:id="rId53"/>
    <p:sldId id="423" r:id="rId54"/>
    <p:sldId id="424" r:id="rId55"/>
    <p:sldId id="502" r:id="rId56"/>
    <p:sldId id="503" r:id="rId57"/>
    <p:sldId id="425" r:id="rId58"/>
    <p:sldId id="427" r:id="rId59"/>
    <p:sldId id="428" r:id="rId60"/>
    <p:sldId id="430" r:id="rId61"/>
    <p:sldId id="429" r:id="rId62"/>
    <p:sldId id="431" r:id="rId63"/>
    <p:sldId id="432" r:id="rId64"/>
    <p:sldId id="434" r:id="rId65"/>
    <p:sldId id="435" r:id="rId66"/>
    <p:sldId id="436" r:id="rId67"/>
    <p:sldId id="437" r:id="rId68"/>
    <p:sldId id="438" r:id="rId69"/>
    <p:sldId id="439" r:id="rId70"/>
    <p:sldId id="440" r:id="rId71"/>
    <p:sldId id="441" r:id="rId72"/>
    <p:sldId id="442" r:id="rId73"/>
    <p:sldId id="443" r:id="rId74"/>
    <p:sldId id="444" r:id="rId75"/>
    <p:sldId id="445" r:id="rId76"/>
    <p:sldId id="446" r:id="rId77"/>
    <p:sldId id="447" r:id="rId78"/>
    <p:sldId id="448" r:id="rId79"/>
    <p:sldId id="449" r:id="rId8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7673" autoAdjust="0"/>
  </p:normalViewPr>
  <p:slideViewPr>
    <p:cSldViewPr>
      <p:cViewPr varScale="1">
        <p:scale>
          <a:sx n="89" d="100"/>
          <a:sy n="89" d="100"/>
        </p:scale>
        <p:origin x="-22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4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94C14-61A5-4A8C-B081-BFCC02334E11}" type="datetimeFigureOut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6DBE3-8D53-4A13-A816-B0CA99277E1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6105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44BA51C-29D1-4DBC-9C71-02B794C1132A}" type="datetimeFigureOut">
              <a:rPr lang="zh-TW" altLang="en-US"/>
              <a:pPr>
                <a:defRPr/>
              </a:pPr>
              <a:t>2016/11/4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7C688F1-699B-4E4D-BECD-F7EE3F7B9C0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663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84194A-E94C-457F-8D53-CF97F80D7C35}" type="slidenum">
              <a:rPr lang="zh-TW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150378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同樣是</a:t>
            </a:r>
            <a:r>
              <a:rPr lang="en-US" altLang="zh-TW" dirty="0" smtClean="0"/>
              <a:t>third party IOC</a:t>
            </a:r>
            <a:r>
              <a:rPr lang="zh-TW" altLang="en-US" dirty="0" smtClean="0"/>
              <a:t>清單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692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開啟</a:t>
            </a:r>
            <a:r>
              <a:rPr lang="en-US" altLang="zh-TW" dirty="0" err="1" smtClean="0"/>
              <a:t>Mandiant</a:t>
            </a:r>
            <a:r>
              <a:rPr lang="en-US" altLang="zh-TW" baseline="0" dirty="0" smtClean="0"/>
              <a:t> Redline</a:t>
            </a:r>
            <a:r>
              <a:rPr lang="zh-TW" altLang="en-US" baseline="0" dirty="0" smtClean="0"/>
              <a:t>後選擇記憶體映像檔分析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601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開啟</a:t>
            </a:r>
            <a:r>
              <a:rPr lang="en-US" altLang="zh-TW" dirty="0" err="1" smtClean="0"/>
              <a:t>Mandiant</a:t>
            </a:r>
            <a:r>
              <a:rPr lang="en-US" altLang="zh-TW" baseline="0" dirty="0" smtClean="0"/>
              <a:t> Redline</a:t>
            </a:r>
            <a:r>
              <a:rPr lang="zh-TW" altLang="en-US" baseline="0" dirty="0" smtClean="0"/>
              <a:t>後選擇記憶體映像檔分析</a:t>
            </a:r>
            <a:endParaRPr lang="en-US" altLang="zh-TW" baseline="0" dirty="0" smtClean="0"/>
          </a:p>
          <a:p>
            <a:r>
              <a:rPr lang="zh-TW" altLang="en-US" baseline="0" dirty="0" smtClean="0"/>
              <a:t>選擇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記憶體映像檔於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C:\TACERT_LAB\memory dump sample\Malware – Zeus\</a:t>
            </a:r>
            <a:endParaRPr lang="zh-TW" altLang="en-US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64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填入要儲存的檔名和路徑</a:t>
            </a:r>
            <a:endParaRPr lang="en-US" altLang="zh-TW" dirty="0" smtClean="0"/>
          </a:p>
          <a:p>
            <a:r>
              <a:rPr lang="zh-TW" altLang="en-US" dirty="0" smtClean="0"/>
              <a:t>左上角綠框可編輯分析的選項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4755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Edit</a:t>
            </a:r>
            <a:r>
              <a:rPr lang="en-US" altLang="zh-TW" baseline="0" dirty="0" smtClean="0"/>
              <a:t> your script</a:t>
            </a:r>
            <a:r>
              <a:rPr lang="zh-TW" altLang="en-US" baseline="0" dirty="0" smtClean="0"/>
              <a:t>內容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62560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分析完成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791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Rootkit</a:t>
            </a:r>
            <a:r>
              <a:rPr lang="zh-TW" altLang="en-US" dirty="0" smtClean="0"/>
              <a:t>經常用</a:t>
            </a:r>
            <a:r>
              <a:rPr lang="en-US" altLang="zh-TW" dirty="0" smtClean="0"/>
              <a:t>Hook</a:t>
            </a:r>
            <a:r>
              <a:rPr lang="zh-TW" altLang="en-US" dirty="0" smtClean="0"/>
              <a:t>的方式在系統核心中執行隱藏功能</a:t>
            </a:r>
            <a:endParaRPr lang="en-US" altLang="zh-TW" dirty="0" smtClean="0"/>
          </a:p>
          <a:p>
            <a:r>
              <a:rPr lang="en-US" altLang="zh-TW" dirty="0" smtClean="0"/>
              <a:t>Interrupt Descriptor Table </a:t>
            </a:r>
            <a:r>
              <a:rPr lang="zh-TW" altLang="en-US" dirty="0" smtClean="0"/>
              <a:t>中斷描述表</a:t>
            </a:r>
            <a:endParaRPr lang="en-US" altLang="zh-TW" dirty="0" smtClean="0"/>
          </a:p>
          <a:p>
            <a:r>
              <a:rPr lang="en-US" altLang="zh-TW" dirty="0" smtClean="0"/>
              <a:t>System Service Descriptor Table </a:t>
            </a:r>
            <a:r>
              <a:rPr lang="zh-TW" altLang="en-US" dirty="0" smtClean="0"/>
              <a:t>系統服務描述表</a:t>
            </a:r>
            <a:endParaRPr lang="en-US" altLang="zh-TW" dirty="0" smtClean="0"/>
          </a:p>
          <a:p>
            <a:r>
              <a:rPr lang="en-US" altLang="zh-TW" dirty="0" smtClean="0"/>
              <a:t>IRP Hooks</a:t>
            </a:r>
            <a:r>
              <a:rPr lang="zh-TW" altLang="en-US" dirty="0" smtClean="0"/>
              <a:t>通常是跟系統驅動有關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8592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先觀察</a:t>
            </a:r>
            <a:r>
              <a:rPr lang="en-US" altLang="zh-TW" dirty="0" smtClean="0"/>
              <a:t>Hook Table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372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再來觀察所有執行程序</a:t>
            </a:r>
            <a:endParaRPr lang="en-US" altLang="zh-TW" dirty="0" smtClean="0"/>
          </a:p>
          <a:p>
            <a:r>
              <a:rPr lang="zh-TW" altLang="en-US" dirty="0" smtClean="0"/>
              <a:t>通常會看綠框中執行程序所在目錄是否異常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8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接著觀察執行程序中有無</a:t>
            </a:r>
            <a:r>
              <a:rPr lang="en-US" altLang="zh-TW" dirty="0" smtClean="0"/>
              <a:t>Injection</a:t>
            </a:r>
            <a:r>
              <a:rPr lang="zh-TW" altLang="en-US" smtClean="0"/>
              <a:t>現象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4330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6523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此執行程序有</a:t>
            </a:r>
            <a:r>
              <a:rPr lang="en-US" altLang="zh-TW" dirty="0" smtClean="0"/>
              <a:t>Injection</a:t>
            </a:r>
            <a:r>
              <a:rPr lang="zh-TW" altLang="en-US" dirty="0" smtClean="0"/>
              <a:t>現象，</a:t>
            </a:r>
            <a:r>
              <a:rPr lang="en-US" altLang="zh-TW" dirty="0" smtClean="0"/>
              <a:t>Process ID</a:t>
            </a:r>
            <a:r>
              <a:rPr lang="zh-TW" altLang="en-US" dirty="0" smtClean="0"/>
              <a:t>為</a:t>
            </a:r>
            <a:r>
              <a:rPr lang="en-US" altLang="zh-TW" dirty="0" smtClean="0"/>
              <a:t>468</a:t>
            </a:r>
          </a:p>
          <a:p>
            <a:r>
              <a:rPr lang="zh-TW" altLang="en-US" dirty="0" smtClean="0"/>
              <a:t>按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Show Details </a:t>
            </a:r>
            <a:r>
              <a:rPr lang="zh-TW" altLang="en-US" dirty="0" smtClean="0"/>
              <a:t>獲取此</a:t>
            </a:r>
            <a:r>
              <a:rPr lang="en-US" altLang="zh-TW" dirty="0" smtClean="0"/>
              <a:t>Injection</a:t>
            </a:r>
            <a:r>
              <a:rPr lang="zh-TW" altLang="en-US" dirty="0" smtClean="0"/>
              <a:t>之位址區域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0850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此處得知此</a:t>
            </a:r>
            <a:r>
              <a:rPr lang="en-US" altLang="zh-TW" dirty="0" smtClean="0"/>
              <a:t>Injection Code</a:t>
            </a:r>
            <a:r>
              <a:rPr lang="zh-TW" altLang="en-US" dirty="0" smtClean="0"/>
              <a:t>所在記憶體啟始位址為 </a:t>
            </a:r>
            <a:r>
              <a:rPr lang="en-US" altLang="zh-TW" dirty="0" smtClean="0"/>
              <a:t>0x012d0000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9884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回到</a:t>
            </a:r>
            <a:r>
              <a:rPr lang="en-US" altLang="zh-TW" dirty="0" smtClean="0"/>
              <a:t>Process</a:t>
            </a:r>
            <a:r>
              <a:rPr lang="zh-TW" altLang="en-US" dirty="0" smtClean="0"/>
              <a:t>列表處找到</a:t>
            </a:r>
            <a:r>
              <a:rPr lang="en-US" altLang="zh-TW" dirty="0" smtClean="0"/>
              <a:t>Process</a:t>
            </a:r>
            <a:r>
              <a:rPr lang="en-US" altLang="zh-TW" baseline="0" dirty="0" smtClean="0"/>
              <a:t> ID</a:t>
            </a:r>
            <a:r>
              <a:rPr lang="zh-TW" altLang="en-US" baseline="0" dirty="0" smtClean="0"/>
              <a:t>為 </a:t>
            </a:r>
            <a:r>
              <a:rPr lang="en-US" altLang="zh-TW" baseline="0" dirty="0" smtClean="0"/>
              <a:t>468 </a:t>
            </a:r>
            <a:r>
              <a:rPr lang="zh-TW" altLang="en-US" baseline="0" dirty="0" smtClean="0"/>
              <a:t>該執行程序，對該程序使用記憶區塊提取功能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4003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aseline="0" dirty="0" smtClean="0"/>
              <a:t>程序使用記憶區塊提取進行中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961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6886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開啟目錄中</a:t>
            </a:r>
            <a:r>
              <a:rPr lang="en-US" altLang="zh-TW" dirty="0" smtClean="0"/>
              <a:t>.JSON</a:t>
            </a:r>
            <a:r>
              <a:rPr lang="zh-TW" altLang="en-US" dirty="0" smtClean="0"/>
              <a:t>檔案，以文件編輯軟體</a:t>
            </a:r>
            <a:r>
              <a:rPr lang="en-US" altLang="zh-TW" dirty="0" smtClean="0"/>
              <a:t>(WordPad)</a:t>
            </a:r>
            <a:r>
              <a:rPr lang="zh-TW" altLang="en-US" dirty="0" smtClean="0"/>
              <a:t>打開。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0005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225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9964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4700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45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35443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97931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87935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步驟一勾選後會於收集記憶體資訊過程中，連帶提取一份記憶體檔案</a:t>
            </a:r>
            <a:endParaRPr lang="en-US" altLang="zh-TW" dirty="0" smtClean="0"/>
          </a:p>
          <a:p>
            <a:r>
              <a:rPr lang="zh-TW" altLang="en-US" dirty="0" smtClean="0"/>
              <a:t>左上角綠框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Edit your script </a:t>
            </a:r>
            <a:r>
              <a:rPr lang="zh-TW" altLang="en-US" baseline="0" dirty="0" smtClean="0"/>
              <a:t>可以決定資訊收集內容</a:t>
            </a:r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31539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Edit your</a:t>
            </a:r>
            <a:r>
              <a:rPr lang="en-US" altLang="zh-TW" baseline="0" dirty="0" smtClean="0"/>
              <a:t> script</a:t>
            </a:r>
            <a:r>
              <a:rPr lang="zh-TW" altLang="en-US" baseline="0" dirty="0" smtClean="0"/>
              <a:t>內容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35197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Agnet</a:t>
            </a:r>
            <a:r>
              <a:rPr lang="zh-TW" altLang="en-US" dirty="0" smtClean="0"/>
              <a:t>製作完成說明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49908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Agent</a:t>
            </a:r>
            <a:r>
              <a:rPr lang="zh-TW" altLang="en-US" dirty="0" smtClean="0"/>
              <a:t>相關檔案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97251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24428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0745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8681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9493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Redline</a:t>
            </a:r>
            <a:r>
              <a:rPr lang="zh-TW" altLang="en-US" dirty="0" smtClean="0"/>
              <a:t>為記憶體鑑識工具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7290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45975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8017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2231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97467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1367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69976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16692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033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07388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75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4920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Mandiant</a:t>
            </a:r>
            <a:r>
              <a:rPr lang="en-US" altLang="zh-TW" baseline="0" dirty="0" smtClean="0"/>
              <a:t> whitelist</a:t>
            </a:r>
            <a:r>
              <a:rPr lang="zh-TW" altLang="en-US" baseline="0" dirty="0" smtClean="0"/>
              <a:t>主要是</a:t>
            </a:r>
            <a:r>
              <a:rPr lang="en-US" altLang="zh-TW" baseline="0" dirty="0" err="1" smtClean="0"/>
              <a:t>Mandiant</a:t>
            </a:r>
            <a:r>
              <a:rPr lang="zh-TW" altLang="en-US" baseline="0" dirty="0" smtClean="0"/>
              <a:t>提供系統檔案</a:t>
            </a:r>
            <a:r>
              <a:rPr lang="en-US" altLang="zh-TW" baseline="0" dirty="0" smtClean="0"/>
              <a:t>MD5 Hash</a:t>
            </a:r>
            <a:r>
              <a:rPr lang="zh-TW" altLang="en-US" baseline="0" dirty="0" smtClean="0"/>
              <a:t>之白名單清單，可用於快速過濾正常之系統檔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8035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76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277700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77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59416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78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14661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79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8371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右上角綠框為原先內建之白名單，數量為</a:t>
            </a:r>
            <a:r>
              <a:rPr lang="en-US" altLang="zh-TW" dirty="0" smtClean="0"/>
              <a:t>676,964</a:t>
            </a:r>
            <a:r>
              <a:rPr lang="zh-TW" altLang="en-US" dirty="0" smtClean="0"/>
              <a:t>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9297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匯入完成後之白名單增加到</a:t>
            </a:r>
            <a:r>
              <a:rPr lang="en-US" altLang="zh-TW" dirty="0" smtClean="0"/>
              <a:t>2,413,440</a:t>
            </a:r>
            <a:r>
              <a:rPr lang="zh-TW" altLang="en-US" dirty="0" smtClean="0"/>
              <a:t>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766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安裝完成後，接下來要匯入</a:t>
            </a:r>
            <a:r>
              <a:rPr lang="en-US" altLang="zh-TW" dirty="0" smtClean="0"/>
              <a:t>IOC</a:t>
            </a:r>
            <a:r>
              <a:rPr lang="zh-TW" altLang="en-US" dirty="0" smtClean="0"/>
              <a:t>清單</a:t>
            </a:r>
            <a:endParaRPr lang="en-US" altLang="zh-TW" dirty="0" smtClean="0"/>
          </a:p>
          <a:p>
            <a:r>
              <a:rPr lang="zh-TW" altLang="en-US" dirty="0" smtClean="0"/>
              <a:t>這個檔案為</a:t>
            </a:r>
            <a:r>
              <a:rPr lang="en-US" altLang="zh-TW" dirty="0" err="1" smtClean="0"/>
              <a:t>Mandiant</a:t>
            </a:r>
            <a:r>
              <a:rPr lang="zh-TW" altLang="en-US" dirty="0" smtClean="0"/>
              <a:t>所提供的</a:t>
            </a:r>
            <a:r>
              <a:rPr lang="en-US" altLang="zh-TW" dirty="0" smtClean="0"/>
              <a:t>IOC</a:t>
            </a:r>
            <a:r>
              <a:rPr lang="zh-TW" altLang="en-US" dirty="0" smtClean="0"/>
              <a:t>包含了網路上的</a:t>
            </a:r>
            <a:r>
              <a:rPr lang="en-US" altLang="zh-TW" dirty="0" smtClean="0"/>
              <a:t>APT</a:t>
            </a:r>
            <a:r>
              <a:rPr lang="zh-TW" altLang="en-US" dirty="0" smtClean="0"/>
              <a:t>惡意程式</a:t>
            </a:r>
            <a:r>
              <a:rPr lang="en-US" altLang="zh-TW" dirty="0" smtClean="0"/>
              <a:t>IOC</a:t>
            </a:r>
            <a:r>
              <a:rPr lang="zh-TW" altLang="en-US" dirty="0" smtClean="0"/>
              <a:t>資料庫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263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這些是</a:t>
            </a:r>
            <a:r>
              <a:rPr lang="en-US" altLang="zh-TW" dirty="0" smtClean="0"/>
              <a:t>third party IOC</a:t>
            </a:r>
            <a:r>
              <a:rPr lang="zh-TW" altLang="en-US" dirty="0" smtClean="0"/>
              <a:t>清單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C688F1-699B-4E4D-BECD-F7EE3F7B9C0E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34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8707-1DDF-4881-9365-80569B0DD6D2}" type="datetime1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dirty="0" smtClean="0"/>
              <a:t>-</a:t>
            </a:r>
            <a:fld id="{2B4C0EE2-978C-40D4-AB96-402215A1E4E4}" type="slidenum">
              <a:rPr lang="zh-TW" altLang="en-US" smtClean="0"/>
              <a:pPr>
                <a:defRPr/>
              </a:pPr>
              <a:t>‹#›</a:t>
            </a:fld>
            <a:r>
              <a:rPr lang="en-US" altLang="zh-TW" dirty="0" smtClean="0"/>
              <a:t>-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26539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120EA-6A6D-4E4A-B3B3-DC81A8CF40A9}" type="datetime1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7AEA1-4E4D-4283-9664-AA988ED7B4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385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C2753-E7C4-4F84-9706-52B933DE96D8}" type="datetime1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12690-4B6D-4733-86D8-09A23BE8F4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726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lvl2pPr>
              <a:defRPr>
                <a:latin typeface="標楷體" pitchFamily="65" charset="-120"/>
                <a:ea typeface="標楷體" pitchFamily="65" charset="-120"/>
              </a:defRPr>
            </a:lvl2pPr>
            <a:lvl3pPr>
              <a:defRPr>
                <a:latin typeface="標楷體" pitchFamily="65" charset="-120"/>
                <a:ea typeface="標楷體" pitchFamily="65" charset="-120"/>
              </a:defRPr>
            </a:lvl3pPr>
            <a:lvl4pPr>
              <a:defRPr>
                <a:latin typeface="標楷體" pitchFamily="65" charset="-120"/>
                <a:ea typeface="標楷體" pitchFamily="65" charset="-120"/>
              </a:defRPr>
            </a:lvl4pPr>
            <a:lvl5pPr>
              <a:defRPr>
                <a:latin typeface="標楷體" pitchFamily="65" charset="-120"/>
                <a:ea typeface="標楷體" pitchFamily="65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</a:lstStyle>
          <a:p>
            <a:pPr>
              <a:defRPr/>
            </a:pPr>
            <a:fld id="{980F4B2B-3B43-4339-92B6-82F486B8E3CB}" type="datetime1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  <a:ea typeface="標楷體" pitchFamily="65" charset="-120"/>
              </a:defRPr>
            </a:lvl1pPr>
          </a:lstStyle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2081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89A9C-5D23-494D-B115-06DEE8EA4089}" type="datetime1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38F1A-C582-4EB8-949C-13C32CC465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313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050371-750A-4E09-AB8A-DC9A821ABF16}" type="datetime1">
              <a:rPr lang="zh-TW" altLang="en-US" smtClean="0"/>
              <a:t>2016/11/4</a:t>
            </a:fld>
            <a:endParaRPr lang="zh-TW" altLang="en-US" dirty="0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>
          <a:xfrm>
            <a:off x="7010400" y="6485278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0C2C093-2AA6-495A-A9CE-CF6762B3CE72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8281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239B1-D546-44D4-BB94-AB8A132D42D6}" type="datetime1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26720" y="6492875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63642DC-EF47-4DC2-874D-F48084F1A3CD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6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94193-75C5-4139-AB8D-3FBBAEF3C667}" type="datetime1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27476" y="6492875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3B6B4E-C88E-4AB1-9F48-235E97258B24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86627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CFF1C-0F55-4370-BB19-B4E388F7F854}" type="datetime1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40108" y="6484522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A459586-A28E-46D8-B8B3-48175AB691ED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882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F091-9C59-4D12-A7A5-CB0FC35CF221}" type="datetime1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C5FBE-9E80-4FC8-8E34-69BA817AEE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62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4B279-CF5A-4429-B231-FD7D9AFF3FAB}" type="datetime1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6EBE0E0-9B39-4EA6-A4D4-3FEFE1F5B072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9833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6F3AF7A-24F4-4664-8777-5B397EB63031}" type="datetime1">
              <a:rPr lang="zh-TW" altLang="en-US" smtClean="0"/>
              <a:t>2016/11/4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0C2C093-2AA6-495A-A9CE-CF6762B3CE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2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635896" y="2133600"/>
            <a:ext cx="5508105" cy="14700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 smtClean="0"/>
              <a:t>資安事件鑑識分析與應用</a:t>
            </a:r>
            <a:r>
              <a:rPr lang="en-US" altLang="zh-TW" sz="3200" b="1" dirty="0" smtClean="0"/>
              <a:t/>
            </a:r>
            <a:br>
              <a:rPr lang="en-US" altLang="zh-TW" sz="3200" b="1" dirty="0" smtClean="0"/>
            </a:br>
            <a:r>
              <a:rPr lang="zh-TW" altLang="en-US" sz="3200" b="1" dirty="0" smtClean="0"/>
              <a:t>工具介紹及實作</a:t>
            </a:r>
            <a:endParaRPr lang="zh-TW" altLang="en-US" sz="3200" b="1" dirty="0"/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5113598" y="4221088"/>
            <a:ext cx="2552700" cy="576262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4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講師：張</a:t>
            </a:r>
            <a:r>
              <a:rPr lang="zh-TW" altLang="en-US" sz="41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明達</a:t>
            </a:r>
            <a:endParaRPr lang="zh-TW" altLang="en-US" sz="41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r>
              <a:rPr lang="en-US" altLang="zh-TW" dirty="0" err="1" smtClean="0"/>
              <a:t>Mandiant</a:t>
            </a:r>
            <a:r>
              <a:rPr lang="en-US" altLang="zh-TW" dirty="0" smtClean="0"/>
              <a:t> Redline &amp; </a:t>
            </a:r>
            <a:r>
              <a:rPr lang="en-US" altLang="zh-TW" dirty="0" err="1" smtClean="0"/>
              <a:t>IOCe</a:t>
            </a:r>
            <a:r>
              <a:rPr lang="en-US" altLang="zh-TW" dirty="0" smtClean="0"/>
              <a:t> </a:t>
            </a:r>
            <a:r>
              <a:rPr lang="zh-TW" altLang="en-US" dirty="0" smtClean="0"/>
              <a:t>安裝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89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Redline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11</a:t>
            </a:fld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78" y="1417638"/>
            <a:ext cx="6111044" cy="4320000"/>
          </a:xfrm>
        </p:spPr>
      </p:pic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．執行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C:\TACERT_LAB\Software\Mandiant\Redline\Redline-1.14.msi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Redline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09" y="1417638"/>
            <a:ext cx="5236981" cy="4320000"/>
          </a:xfrm>
        </p:spPr>
      </p:pic>
      <p:grpSp>
        <p:nvGrpSpPr>
          <p:cNvPr id="10" name="群組 9"/>
          <p:cNvGrpSpPr/>
          <p:nvPr/>
        </p:nvGrpSpPr>
        <p:grpSpPr>
          <a:xfrm>
            <a:off x="5724475" y="4895309"/>
            <a:ext cx="1367805" cy="693931"/>
            <a:chOff x="5580339" y="5039285"/>
            <a:chExt cx="1367805" cy="693931"/>
          </a:xfrm>
        </p:grpSpPr>
        <p:sp>
          <p:nvSpPr>
            <p:cNvPr id="6" name="圓角矩形 5"/>
            <p:cNvSpPr/>
            <p:nvPr/>
          </p:nvSpPr>
          <p:spPr>
            <a:xfrm>
              <a:off x="5868144" y="5373216"/>
              <a:ext cx="1080000" cy="36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580339" y="503928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03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88" y="1417638"/>
            <a:ext cx="5234824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Redline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13</a:t>
            </a:fld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3563888" y="4797152"/>
            <a:ext cx="1180547" cy="369332"/>
            <a:chOff x="5407597" y="5373216"/>
            <a:chExt cx="1180547" cy="369332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720000" cy="36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07597" y="5373216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5724128" y="4895309"/>
            <a:ext cx="1367805" cy="693931"/>
            <a:chOff x="5580339" y="5039285"/>
            <a:chExt cx="1367805" cy="693931"/>
          </a:xfrm>
        </p:grpSpPr>
        <p:sp>
          <p:nvSpPr>
            <p:cNvPr id="15" name="圓角矩形 14"/>
            <p:cNvSpPr/>
            <p:nvPr/>
          </p:nvSpPr>
          <p:spPr>
            <a:xfrm>
              <a:off x="5868144" y="5373216"/>
              <a:ext cx="1080000" cy="36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580339" y="503928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55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415" y="1417638"/>
            <a:ext cx="524717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Redline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14</a:t>
            </a:fld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5724128" y="4895309"/>
            <a:ext cx="1367805" cy="693931"/>
            <a:chOff x="5580339" y="5039285"/>
            <a:chExt cx="1367805" cy="693931"/>
          </a:xfrm>
        </p:grpSpPr>
        <p:sp>
          <p:nvSpPr>
            <p:cNvPr id="6" name="圓角矩形 5"/>
            <p:cNvSpPr/>
            <p:nvPr/>
          </p:nvSpPr>
          <p:spPr>
            <a:xfrm>
              <a:off x="5868144" y="5373216"/>
              <a:ext cx="1080000" cy="36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580339" y="503928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64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09" y="1417638"/>
            <a:ext cx="5236981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Redline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15</a:t>
            </a:fld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5724128" y="4895309"/>
            <a:ext cx="1367805" cy="693931"/>
            <a:chOff x="5580339" y="5039285"/>
            <a:chExt cx="1367805" cy="693931"/>
          </a:xfrm>
        </p:grpSpPr>
        <p:sp>
          <p:nvSpPr>
            <p:cNvPr id="6" name="圓角矩形 5"/>
            <p:cNvSpPr/>
            <p:nvPr/>
          </p:nvSpPr>
          <p:spPr>
            <a:xfrm>
              <a:off x="5868144" y="5373216"/>
              <a:ext cx="1080000" cy="36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580339" y="503928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3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81" y="1417638"/>
            <a:ext cx="5272038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Redline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16</a:t>
            </a:fld>
            <a:endParaRPr lang="zh-TW" altLang="en-US" dirty="0"/>
          </a:p>
        </p:txBody>
      </p:sp>
      <p:grpSp>
        <p:nvGrpSpPr>
          <p:cNvPr id="10" name="群組 9"/>
          <p:cNvGrpSpPr/>
          <p:nvPr/>
        </p:nvGrpSpPr>
        <p:grpSpPr>
          <a:xfrm>
            <a:off x="5724128" y="4895309"/>
            <a:ext cx="1367805" cy="693931"/>
            <a:chOff x="5580339" y="5039285"/>
            <a:chExt cx="1367805" cy="693931"/>
          </a:xfrm>
        </p:grpSpPr>
        <p:sp>
          <p:nvSpPr>
            <p:cNvPr id="6" name="圓角矩形 5"/>
            <p:cNvSpPr/>
            <p:nvPr/>
          </p:nvSpPr>
          <p:spPr>
            <a:xfrm>
              <a:off x="5868144" y="5373216"/>
              <a:ext cx="1080000" cy="36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580339" y="503928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7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Redline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17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．解壓縮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:\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TACERT_LAB\Software\Mandiant\Redline\m-whitelist-1.0.zip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965" y="1417638"/>
            <a:ext cx="6428070" cy="4525963"/>
          </a:xfrm>
        </p:spPr>
      </p:pic>
    </p:spTree>
    <p:extLst>
      <p:ext uri="{BB962C8B-B14F-4D97-AF65-F5344CB8AC3E}">
        <p14:creationId xmlns:p14="http://schemas.microsoft.com/office/powerpoint/2010/main" val="55700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Redline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18</a:t>
            </a:fld>
            <a:endParaRPr lang="zh-TW" altLang="en-US" dirty="0"/>
          </a:p>
        </p:txBody>
      </p:sp>
      <p:grpSp>
        <p:nvGrpSpPr>
          <p:cNvPr id="12" name="群組 11"/>
          <p:cNvGrpSpPr/>
          <p:nvPr/>
        </p:nvGrpSpPr>
        <p:grpSpPr>
          <a:xfrm>
            <a:off x="298077" y="1115492"/>
            <a:ext cx="745491" cy="729332"/>
            <a:chOff x="298077" y="1115492"/>
            <a:chExt cx="745491" cy="729332"/>
          </a:xfrm>
        </p:grpSpPr>
        <p:sp>
          <p:nvSpPr>
            <p:cNvPr id="6" name="圓角矩形 5"/>
            <p:cNvSpPr/>
            <p:nvPr/>
          </p:nvSpPr>
          <p:spPr>
            <a:xfrm>
              <a:off x="683568" y="1484824"/>
              <a:ext cx="360000" cy="36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298077" y="1115492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555776" y="3558241"/>
            <a:ext cx="935805" cy="621931"/>
            <a:chOff x="5580339" y="5039285"/>
            <a:chExt cx="935805" cy="621931"/>
          </a:xfrm>
        </p:grpSpPr>
        <p:sp>
          <p:nvSpPr>
            <p:cNvPr id="14" name="圓角矩形 13"/>
            <p:cNvSpPr/>
            <p:nvPr/>
          </p:nvSpPr>
          <p:spPr>
            <a:xfrm>
              <a:off x="5868144" y="5373216"/>
              <a:ext cx="648000" cy="288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580339" y="503928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42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Redline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19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．步驟二選取 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C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:\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TACERT_LAB\Software\Mandiant\Redline\m-whitelist-1.0.txt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grpSp>
        <p:nvGrpSpPr>
          <p:cNvPr id="8" name="群組 7"/>
          <p:cNvGrpSpPr/>
          <p:nvPr/>
        </p:nvGrpSpPr>
        <p:grpSpPr>
          <a:xfrm>
            <a:off x="1907704" y="2366880"/>
            <a:ext cx="1584048" cy="369332"/>
            <a:chOff x="5436096" y="5314550"/>
            <a:chExt cx="1584048" cy="369332"/>
          </a:xfrm>
        </p:grpSpPr>
        <p:sp>
          <p:nvSpPr>
            <p:cNvPr id="9" name="圓角矩形 8"/>
            <p:cNvSpPr/>
            <p:nvPr/>
          </p:nvSpPr>
          <p:spPr>
            <a:xfrm>
              <a:off x="5868144" y="5373216"/>
              <a:ext cx="1152000" cy="252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436096" y="5314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5940152" y="2708920"/>
            <a:ext cx="791805" cy="585931"/>
            <a:chOff x="5580339" y="5039285"/>
            <a:chExt cx="791805" cy="585931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504000" cy="252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580339" y="503928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②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5436096" y="3275692"/>
            <a:ext cx="1296048" cy="369332"/>
            <a:chOff x="5436096" y="5314550"/>
            <a:chExt cx="1296048" cy="369332"/>
          </a:xfrm>
        </p:grpSpPr>
        <p:sp>
          <p:nvSpPr>
            <p:cNvPr id="16" name="圓角矩形 15"/>
            <p:cNvSpPr/>
            <p:nvPr/>
          </p:nvSpPr>
          <p:spPr>
            <a:xfrm>
              <a:off x="5868144" y="5373216"/>
              <a:ext cx="864000" cy="252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5436096" y="5314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③</a:t>
              </a:r>
            </a:p>
          </p:txBody>
        </p:sp>
      </p:grpSp>
      <p:sp>
        <p:nvSpPr>
          <p:cNvPr id="20" name="圓角矩形 19"/>
          <p:cNvSpPr/>
          <p:nvPr/>
        </p:nvSpPr>
        <p:spPr>
          <a:xfrm>
            <a:off x="4999085" y="2299546"/>
            <a:ext cx="864000" cy="252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303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課程綱要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鑑識流程簡介</a:t>
            </a:r>
            <a:endParaRPr lang="en-US" altLang="zh-TW" dirty="0" smtClean="0"/>
          </a:p>
          <a:p>
            <a:r>
              <a:rPr lang="en-US" altLang="zh-TW" dirty="0" err="1" smtClean="0"/>
              <a:t>Mandiant</a:t>
            </a:r>
            <a:r>
              <a:rPr lang="en-US" altLang="zh-TW" dirty="0" smtClean="0"/>
              <a:t> Redline &amp; </a:t>
            </a:r>
            <a:r>
              <a:rPr lang="en-US" altLang="zh-TW" dirty="0" err="1" smtClean="0"/>
              <a:t>IOCe</a:t>
            </a:r>
            <a:r>
              <a:rPr lang="zh-TW" altLang="en-US" dirty="0" smtClean="0"/>
              <a:t>安裝</a:t>
            </a:r>
            <a:endParaRPr lang="en-US" altLang="zh-TW" dirty="0" smtClean="0"/>
          </a:p>
          <a:p>
            <a:r>
              <a:rPr lang="zh-TW" altLang="en-US" dirty="0" smtClean="0"/>
              <a:t>運用</a:t>
            </a:r>
            <a:r>
              <a:rPr lang="en-US" altLang="zh-TW" dirty="0" smtClean="0"/>
              <a:t>Redline</a:t>
            </a:r>
            <a:r>
              <a:rPr lang="zh-TW" altLang="en-US" dirty="0" smtClean="0"/>
              <a:t>分析記憶體映像檔</a:t>
            </a:r>
            <a:endParaRPr lang="en-US" altLang="zh-TW" dirty="0" smtClean="0"/>
          </a:p>
          <a:p>
            <a:r>
              <a:rPr lang="zh-TW" altLang="en-US" dirty="0" smtClean="0"/>
              <a:t>運用</a:t>
            </a:r>
            <a:r>
              <a:rPr lang="en-US" altLang="zh-TW" dirty="0" smtClean="0"/>
              <a:t>Redline</a:t>
            </a:r>
            <a:r>
              <a:rPr lang="zh-TW" altLang="en-US" dirty="0" smtClean="0"/>
              <a:t>分析運作中的電腦</a:t>
            </a:r>
            <a:endParaRPr lang="en-US" altLang="zh-TW" dirty="0" smtClean="0"/>
          </a:p>
          <a:p>
            <a:r>
              <a:rPr lang="en-US" altLang="zh-TW" dirty="0" err="1" smtClean="0"/>
              <a:t>Mandiant</a:t>
            </a:r>
            <a:r>
              <a:rPr lang="en-US" altLang="zh-TW" dirty="0" smtClean="0"/>
              <a:t> IOC</a:t>
            </a:r>
            <a:r>
              <a:rPr lang="zh-TW" altLang="en-US" dirty="0" smtClean="0"/>
              <a:t>概念與運用</a:t>
            </a:r>
            <a:endParaRPr lang="en-US" altLang="zh-TW" dirty="0" smtClean="0"/>
          </a:p>
          <a:p>
            <a:r>
              <a:rPr lang="zh-TW" altLang="en-US" dirty="0" smtClean="0"/>
              <a:t>大量部署</a:t>
            </a:r>
            <a:r>
              <a:rPr lang="en-US" altLang="zh-TW" dirty="0" smtClean="0"/>
              <a:t>Agent</a:t>
            </a:r>
            <a:r>
              <a:rPr lang="zh-TW" altLang="en-US" dirty="0" smtClean="0"/>
              <a:t>及快速鑑定惡意程式足跡</a:t>
            </a:r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40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Redline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20</a:t>
            </a:fld>
            <a:endParaRPr lang="zh-TW" altLang="en-US" dirty="0"/>
          </a:p>
        </p:txBody>
      </p:sp>
      <p:sp>
        <p:nvSpPr>
          <p:cNvPr id="16" name="圓角矩形 15"/>
          <p:cNvSpPr/>
          <p:nvPr/>
        </p:nvSpPr>
        <p:spPr>
          <a:xfrm>
            <a:off x="5004048" y="2299546"/>
            <a:ext cx="864000" cy="252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1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21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解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壓縮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C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:\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TACERT_LAB\Software\Mandiant\IOC Editor\Mandiant_IOC_Editor.zip</a:t>
            </a:r>
            <a:endParaRPr lang="zh-TW" altLang="en-US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600" y="1417638"/>
            <a:ext cx="6148800" cy="4320000"/>
          </a:xfrm>
        </p:spPr>
      </p:pic>
    </p:spTree>
    <p:extLst>
      <p:ext uri="{BB962C8B-B14F-4D97-AF65-F5344CB8AC3E}">
        <p14:creationId xmlns:p14="http://schemas.microsoft.com/office/powerpoint/2010/main" val="343027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22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．執行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C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:\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TACERT_LAB\Software\Mandiant\IOC Editor\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IOCe.msi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528" y="1417638"/>
            <a:ext cx="6152944" cy="4320000"/>
          </a:xfrm>
        </p:spPr>
      </p:pic>
    </p:spTree>
    <p:extLst>
      <p:ext uri="{BB962C8B-B14F-4D97-AF65-F5344CB8AC3E}">
        <p14:creationId xmlns:p14="http://schemas.microsoft.com/office/powerpoint/2010/main" val="375558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62" y="1417638"/>
            <a:ext cx="5282275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IOCe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23</a:t>
            </a:fld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724475" y="4895309"/>
            <a:ext cx="1367805" cy="693931"/>
            <a:chOff x="5580339" y="5039285"/>
            <a:chExt cx="1367805" cy="693931"/>
          </a:xfrm>
        </p:grpSpPr>
        <p:sp>
          <p:nvSpPr>
            <p:cNvPr id="9" name="圓角矩形 8"/>
            <p:cNvSpPr/>
            <p:nvPr/>
          </p:nvSpPr>
          <p:spPr>
            <a:xfrm>
              <a:off x="5868144" y="5373216"/>
              <a:ext cx="1080000" cy="36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580339" y="503928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3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19" y="1417638"/>
            <a:ext cx="5249362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IOCe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24</a:t>
            </a:fld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724475" y="4895309"/>
            <a:ext cx="1367805" cy="693931"/>
            <a:chOff x="5580339" y="5039285"/>
            <a:chExt cx="1367805" cy="693931"/>
          </a:xfrm>
        </p:grpSpPr>
        <p:sp>
          <p:nvSpPr>
            <p:cNvPr id="9" name="圓角矩形 8"/>
            <p:cNvSpPr/>
            <p:nvPr/>
          </p:nvSpPr>
          <p:spPr>
            <a:xfrm>
              <a:off x="5868144" y="5373216"/>
              <a:ext cx="1080000" cy="36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580339" y="503928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0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81" y="1417638"/>
            <a:ext cx="5272038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IOCe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25</a:t>
            </a:fld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724475" y="4895309"/>
            <a:ext cx="1367805" cy="693931"/>
            <a:chOff x="5580339" y="5039285"/>
            <a:chExt cx="1367805" cy="693931"/>
          </a:xfrm>
        </p:grpSpPr>
        <p:sp>
          <p:nvSpPr>
            <p:cNvPr id="9" name="圓角矩形 8"/>
            <p:cNvSpPr/>
            <p:nvPr/>
          </p:nvSpPr>
          <p:spPr>
            <a:xfrm>
              <a:off x="5868144" y="5373216"/>
              <a:ext cx="1080000" cy="36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580339" y="503928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4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19" y="1417638"/>
            <a:ext cx="5249362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IOCe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26</a:t>
            </a:fld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724475" y="4895309"/>
            <a:ext cx="1367805" cy="693931"/>
            <a:chOff x="5580339" y="5039285"/>
            <a:chExt cx="1367805" cy="693931"/>
          </a:xfrm>
        </p:grpSpPr>
        <p:sp>
          <p:nvSpPr>
            <p:cNvPr id="9" name="圓角矩形 8"/>
            <p:cNvSpPr/>
            <p:nvPr/>
          </p:nvSpPr>
          <p:spPr>
            <a:xfrm>
              <a:off x="5868144" y="5373216"/>
              <a:ext cx="1080000" cy="36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580339" y="5039285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2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27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．解壓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縮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:\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TACERT_LAB\Software\Mandiant\APT\Mandiant_APT1_Report_Appendix.zip</a:t>
            </a:r>
            <a:endParaRPr lang="zh-TW" altLang="en-US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15" y="1417638"/>
            <a:ext cx="6138569" cy="4320000"/>
          </a:xfrm>
        </p:spPr>
      </p:pic>
    </p:spTree>
    <p:extLst>
      <p:ext uri="{BB962C8B-B14F-4D97-AF65-F5344CB8AC3E}">
        <p14:creationId xmlns:p14="http://schemas.microsoft.com/office/powerpoint/2010/main" val="187531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28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．複製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:\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TACERT_LAB\Software\Mandiant\APT\Digital Appendices\</a:t>
            </a:r>
            <a:b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Appendix G (Digital) – IOCs 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C:\</a:t>
            </a:r>
            <a:endParaRPr lang="zh-TW" altLang="en-US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896" y="1417638"/>
            <a:ext cx="6118208" cy="4320000"/>
          </a:xfrm>
        </p:spPr>
      </p:pic>
    </p:spTree>
    <p:extLst>
      <p:ext uri="{BB962C8B-B14F-4D97-AF65-F5344CB8AC3E}">
        <p14:creationId xmlns:p14="http://schemas.microsoft.com/office/powerpoint/2010/main" val="4095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29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Appendix G (Digital) – IOCs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目錄改名為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『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IOC』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14" y="1417638"/>
            <a:ext cx="6128372" cy="4320000"/>
          </a:xfrm>
        </p:spPr>
      </p:pic>
    </p:spTree>
    <p:extLst>
      <p:ext uri="{BB962C8B-B14F-4D97-AF65-F5344CB8AC3E}">
        <p14:creationId xmlns:p14="http://schemas.microsoft.com/office/powerpoint/2010/main" val="42521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鑑識流程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使</a:t>
            </a:r>
            <a:r>
              <a:rPr lang="zh-TW" altLang="en-US" dirty="0"/>
              <a:t>用</a:t>
            </a:r>
            <a:r>
              <a:rPr lang="zh-TW" altLang="en-US" dirty="0" smtClean="0"/>
              <a:t>滲透測試掃描工具查看主機狀態。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側</a:t>
            </a:r>
            <a:r>
              <a:rPr lang="zh-TW" altLang="en-US" dirty="0" smtClean="0"/>
              <a:t>錄感染主機的網路封包。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透過</a:t>
            </a:r>
            <a:r>
              <a:rPr lang="zh-TW" altLang="en-US" dirty="0"/>
              <a:t>系統分析</a:t>
            </a:r>
            <a:r>
              <a:rPr lang="zh-TW" altLang="en-US" dirty="0" smtClean="0"/>
              <a:t>工具檢查可疑程式。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透過網路分析工具檢查可疑流量。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經驗分析可能的感染途徑並修補之。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519576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30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．將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C:\TACERT_LAB\IOC Sample\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下檔案複製到 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C:\Mandiant IOC\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313" y="1417638"/>
            <a:ext cx="6125373" cy="4320000"/>
          </a:xfrm>
        </p:spPr>
      </p:pic>
    </p:spTree>
    <p:extLst>
      <p:ext uri="{BB962C8B-B14F-4D97-AF65-F5344CB8AC3E}">
        <p14:creationId xmlns:p14="http://schemas.microsoft.com/office/powerpoint/2010/main" val="36566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(11)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31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．將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C:\TACERT_LAB\IOC Sample\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下此檔案複製到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C:\Mandiant IOC\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60" y="1417638"/>
            <a:ext cx="6108079" cy="4320000"/>
          </a:xfrm>
        </p:spPr>
      </p:pic>
    </p:spTree>
    <p:extLst>
      <p:ext uri="{BB962C8B-B14F-4D97-AF65-F5344CB8AC3E}">
        <p14:creationId xmlns:p14="http://schemas.microsoft.com/office/powerpoint/2010/main" val="12346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32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．開啟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IOCe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，並選取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C:\Mandiant IOC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49" y="1417237"/>
            <a:ext cx="6735701" cy="4320000"/>
          </a:xfrm>
        </p:spPr>
      </p:pic>
    </p:spTree>
    <p:extLst>
      <p:ext uri="{BB962C8B-B14F-4D97-AF65-F5344CB8AC3E}">
        <p14:creationId xmlns:p14="http://schemas.microsoft.com/office/powerpoint/2010/main" val="4564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IOCe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33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Mandiant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IOCe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載入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IOC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目錄中之所有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IOC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，共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54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07" y="1420534"/>
            <a:ext cx="6708785" cy="4320000"/>
          </a:xfrm>
        </p:spPr>
      </p:pic>
    </p:spTree>
    <p:extLst>
      <p:ext uri="{BB962C8B-B14F-4D97-AF65-F5344CB8AC3E}">
        <p14:creationId xmlns:p14="http://schemas.microsoft.com/office/powerpoint/2010/main" val="164775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r>
              <a:rPr lang="zh-TW" altLang="en-US" dirty="0"/>
              <a:t>運用</a:t>
            </a:r>
            <a:r>
              <a:rPr lang="en-US" altLang="zh-TW" dirty="0" smtClean="0"/>
              <a:t>Redline</a:t>
            </a:r>
            <a:br>
              <a:rPr lang="en-US" altLang="zh-TW" dirty="0" smtClean="0"/>
            </a:br>
            <a:r>
              <a:rPr lang="zh-TW" altLang="en-US" dirty="0"/>
              <a:t>分析</a:t>
            </a:r>
            <a:r>
              <a:rPr lang="zh-TW" altLang="en-US" dirty="0" smtClean="0"/>
              <a:t>記憶體</a:t>
            </a:r>
            <a:r>
              <a:rPr lang="zh-TW" altLang="en-US" dirty="0"/>
              <a:t>映像</a:t>
            </a:r>
            <a:r>
              <a:rPr lang="zh-TW" altLang="en-US" dirty="0" smtClean="0"/>
              <a:t>檔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8331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5256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Zeus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記憶體映像檔分析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35</a:t>
            </a:fld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1619672" y="4063746"/>
            <a:ext cx="1584048" cy="369332"/>
            <a:chOff x="5436096" y="5278550"/>
            <a:chExt cx="1584048" cy="369332"/>
          </a:xfrm>
        </p:grpSpPr>
        <p:sp>
          <p:nvSpPr>
            <p:cNvPr id="9" name="圓角矩形 8"/>
            <p:cNvSpPr/>
            <p:nvPr/>
          </p:nvSpPr>
          <p:spPr>
            <a:xfrm>
              <a:off x="5868144" y="5373216"/>
              <a:ext cx="1152000" cy="18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38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75" y="1417638"/>
            <a:ext cx="5771249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Zeus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記憶體映像檔分析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36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．記憶體映像檔於 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C:\TACERT_LAB\memory dump sample\Malware – Zeus\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024" y="2505576"/>
            <a:ext cx="4103096" cy="2880000"/>
          </a:xfrm>
          <a:prstGeom prst="rect">
            <a:avLst/>
          </a:prstGeom>
        </p:spPr>
      </p:pic>
      <p:grpSp>
        <p:nvGrpSpPr>
          <p:cNvPr id="11" name="群組 10"/>
          <p:cNvGrpSpPr/>
          <p:nvPr/>
        </p:nvGrpSpPr>
        <p:grpSpPr>
          <a:xfrm>
            <a:off x="3203976" y="1772816"/>
            <a:ext cx="4176048" cy="369332"/>
            <a:chOff x="5436096" y="5278550"/>
            <a:chExt cx="4176048" cy="369332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3744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5940152" y="4797152"/>
            <a:ext cx="1728048" cy="369332"/>
            <a:chOff x="5436096" y="5278550"/>
            <a:chExt cx="1728048" cy="369332"/>
          </a:xfrm>
        </p:grpSpPr>
        <p:sp>
          <p:nvSpPr>
            <p:cNvPr id="15" name="圓角矩形 14"/>
            <p:cNvSpPr/>
            <p:nvPr/>
          </p:nvSpPr>
          <p:spPr>
            <a:xfrm>
              <a:off x="5868144" y="5373216"/>
              <a:ext cx="1296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②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300192" y="5373216"/>
            <a:ext cx="1152048" cy="369332"/>
            <a:chOff x="5436096" y="5278550"/>
            <a:chExt cx="1152048" cy="369332"/>
          </a:xfrm>
        </p:grpSpPr>
        <p:sp>
          <p:nvSpPr>
            <p:cNvPr id="18" name="圓角矩形 17"/>
            <p:cNvSpPr/>
            <p:nvPr/>
          </p:nvSpPr>
          <p:spPr>
            <a:xfrm>
              <a:off x="5868144" y="5373216"/>
              <a:ext cx="720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④</a:t>
              </a: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4211960" y="3275692"/>
            <a:ext cx="1152048" cy="369332"/>
            <a:chOff x="5436096" y="5278550"/>
            <a:chExt cx="1152048" cy="369332"/>
          </a:xfrm>
        </p:grpSpPr>
        <p:sp>
          <p:nvSpPr>
            <p:cNvPr id="21" name="圓角矩形 20"/>
            <p:cNvSpPr/>
            <p:nvPr/>
          </p:nvSpPr>
          <p:spPr>
            <a:xfrm>
              <a:off x="5868144" y="5373216"/>
              <a:ext cx="720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文字方塊 21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691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內容版面配置區 2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63" y="1417638"/>
            <a:ext cx="5776874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Zeus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記憶體映像檔分析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37</a:t>
            </a:fld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1331640" y="4931876"/>
            <a:ext cx="5616048" cy="369332"/>
            <a:chOff x="5436096" y="5278550"/>
            <a:chExt cx="5616048" cy="369332"/>
          </a:xfrm>
        </p:grpSpPr>
        <p:sp>
          <p:nvSpPr>
            <p:cNvPr id="9" name="圓角矩形 8"/>
            <p:cNvSpPr/>
            <p:nvPr/>
          </p:nvSpPr>
          <p:spPr>
            <a:xfrm>
              <a:off x="5868144" y="5373216"/>
              <a:ext cx="5184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331640" y="5147900"/>
            <a:ext cx="5976048" cy="369332"/>
            <a:chOff x="5436096" y="5278550"/>
            <a:chExt cx="5976048" cy="369332"/>
          </a:xfrm>
        </p:grpSpPr>
        <p:sp>
          <p:nvSpPr>
            <p:cNvPr id="15" name="圓角矩形 14"/>
            <p:cNvSpPr/>
            <p:nvPr/>
          </p:nvSpPr>
          <p:spPr>
            <a:xfrm>
              <a:off x="5868144" y="5373216"/>
              <a:ext cx="5544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②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444208" y="5391216"/>
            <a:ext cx="972120" cy="369332"/>
            <a:chOff x="5508024" y="5296550"/>
            <a:chExt cx="972120" cy="369332"/>
          </a:xfrm>
        </p:grpSpPr>
        <p:sp>
          <p:nvSpPr>
            <p:cNvPr id="22" name="圓角矩形 21"/>
            <p:cNvSpPr/>
            <p:nvPr/>
          </p:nvSpPr>
          <p:spPr>
            <a:xfrm>
              <a:off x="5868144" y="5373216"/>
              <a:ext cx="612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5508024" y="5296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③</a:t>
              </a:r>
            </a:p>
          </p:txBody>
        </p:sp>
      </p:grpSp>
      <p:sp>
        <p:nvSpPr>
          <p:cNvPr id="27" name="圓角矩形 26"/>
          <p:cNvSpPr/>
          <p:nvPr/>
        </p:nvSpPr>
        <p:spPr>
          <a:xfrm>
            <a:off x="1763688" y="2096880"/>
            <a:ext cx="648000" cy="216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1417638"/>
            <a:ext cx="4680000" cy="487333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Zeus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記憶體映像檔分析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679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Zeus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記憶體映像檔分析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39</a:t>
            </a:fld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563" y="1417638"/>
            <a:ext cx="5776874" cy="4320000"/>
          </a:xfrm>
        </p:spPr>
      </p:pic>
    </p:spTree>
    <p:extLst>
      <p:ext uri="{BB962C8B-B14F-4D97-AF65-F5344CB8AC3E}">
        <p14:creationId xmlns:p14="http://schemas.microsoft.com/office/powerpoint/2010/main" val="352953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鑑識</a:t>
            </a:r>
            <a:r>
              <a:rPr lang="zh-TW" altLang="en-US" dirty="0" smtClean="0"/>
              <a:t>流程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滲透測試掃描</a:t>
            </a:r>
            <a:r>
              <a:rPr lang="zh-TW" altLang="en-US" dirty="0" smtClean="0"/>
              <a:t>工具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Nmap</a:t>
            </a:r>
            <a:r>
              <a:rPr lang="zh-TW" altLang="en-US" dirty="0" smtClean="0"/>
              <a:t>、</a:t>
            </a:r>
            <a:r>
              <a:rPr lang="en-US" altLang="zh-TW" dirty="0" smtClean="0"/>
              <a:t>Nessus</a:t>
            </a:r>
            <a:r>
              <a:rPr lang="zh-TW" altLang="en-US" dirty="0" smtClean="0"/>
              <a:t>、</a:t>
            </a:r>
            <a:r>
              <a:rPr lang="en-US" altLang="zh-TW" dirty="0" smtClean="0"/>
              <a:t>Kali Linux</a:t>
            </a:r>
          </a:p>
          <a:p>
            <a:pPr lvl="1"/>
            <a:r>
              <a:rPr lang="zh-TW" altLang="en-US" dirty="0" smtClean="0"/>
              <a:t>主要用來判斷該主機通訊埠開啟狀態 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69278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Zeus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記憶體映像檔分析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40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惡意程式常用手法</a:t>
            </a:r>
            <a:endParaRPr lang="en-US" altLang="zh-TW" dirty="0" smtClean="0"/>
          </a:p>
          <a:p>
            <a:r>
              <a:rPr lang="en-US" altLang="zh-TW" dirty="0" smtClean="0"/>
              <a:t>Hook</a:t>
            </a:r>
          </a:p>
          <a:p>
            <a:pPr lvl="1"/>
            <a:r>
              <a:rPr lang="en-US" altLang="zh-TW" dirty="0" smtClean="0"/>
              <a:t>IDT(Interrupt Descriptor Table)</a:t>
            </a:r>
          </a:p>
          <a:p>
            <a:pPr lvl="1"/>
            <a:r>
              <a:rPr lang="en-US" altLang="zh-TW" dirty="0" smtClean="0"/>
              <a:t>SSDT(System Service Descriptor Table)</a:t>
            </a:r>
          </a:p>
          <a:p>
            <a:pPr lvl="1"/>
            <a:r>
              <a:rPr lang="en-US" altLang="zh-TW" dirty="0" smtClean="0"/>
              <a:t>IRP</a:t>
            </a:r>
          </a:p>
          <a:p>
            <a:r>
              <a:rPr lang="en-US" altLang="zh-TW" dirty="0" smtClean="0"/>
              <a:t>Processes</a:t>
            </a:r>
          </a:p>
          <a:p>
            <a:pPr lvl="1"/>
            <a:r>
              <a:rPr lang="en-US" altLang="zh-TW" dirty="0" smtClean="0"/>
              <a:t>Injection</a:t>
            </a:r>
          </a:p>
          <a:p>
            <a:pPr lvl="2"/>
            <a:r>
              <a:rPr lang="en-US" altLang="zh-TW" dirty="0" smtClean="0"/>
              <a:t>Code Inject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20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Zeus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記憶體映像檔分析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41</a:t>
            </a:fld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grpSp>
        <p:nvGrpSpPr>
          <p:cNvPr id="7" name="群組 6"/>
          <p:cNvGrpSpPr/>
          <p:nvPr/>
        </p:nvGrpSpPr>
        <p:grpSpPr>
          <a:xfrm>
            <a:off x="395952" y="2339588"/>
            <a:ext cx="792048" cy="369332"/>
            <a:chOff x="5436096" y="5278550"/>
            <a:chExt cx="792048" cy="369332"/>
          </a:xfrm>
        </p:grpSpPr>
        <p:sp>
          <p:nvSpPr>
            <p:cNvPr id="8" name="圓角矩形 7"/>
            <p:cNvSpPr/>
            <p:nvPr/>
          </p:nvSpPr>
          <p:spPr>
            <a:xfrm>
              <a:off x="5868144" y="5373216"/>
              <a:ext cx="360000" cy="144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493648" y="2339588"/>
            <a:ext cx="1872048" cy="2038666"/>
            <a:chOff x="5436096" y="5278550"/>
            <a:chExt cx="1872048" cy="2038666"/>
          </a:xfrm>
        </p:grpSpPr>
        <p:sp>
          <p:nvSpPr>
            <p:cNvPr id="11" name="圓角矩形 10"/>
            <p:cNvSpPr/>
            <p:nvPr/>
          </p:nvSpPr>
          <p:spPr>
            <a:xfrm>
              <a:off x="5868144" y="5373216"/>
              <a:ext cx="1440000" cy="1944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②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987824" y="1894390"/>
            <a:ext cx="5472048" cy="3694666"/>
            <a:chOff x="5436096" y="5278550"/>
            <a:chExt cx="5472048" cy="3694666"/>
          </a:xfrm>
        </p:grpSpPr>
        <p:sp>
          <p:nvSpPr>
            <p:cNvPr id="14" name="圓角矩形 13"/>
            <p:cNvSpPr/>
            <p:nvPr/>
          </p:nvSpPr>
          <p:spPr>
            <a:xfrm>
              <a:off x="5868144" y="5373216"/>
              <a:ext cx="5040000" cy="360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73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Zeus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記憶體映像檔分析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42</a:t>
            </a:fld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395952" y="1916832"/>
            <a:ext cx="864048" cy="369332"/>
            <a:chOff x="5436096" y="5278550"/>
            <a:chExt cx="864048" cy="369332"/>
          </a:xfrm>
        </p:grpSpPr>
        <p:sp>
          <p:nvSpPr>
            <p:cNvPr id="8" name="圓角矩形 7"/>
            <p:cNvSpPr/>
            <p:nvPr/>
          </p:nvSpPr>
          <p:spPr>
            <a:xfrm>
              <a:off x="5868144" y="5373216"/>
              <a:ext cx="432000" cy="144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493648" y="3262542"/>
            <a:ext cx="1872048" cy="886666"/>
            <a:chOff x="5436096" y="5278550"/>
            <a:chExt cx="1872048" cy="886666"/>
          </a:xfrm>
        </p:grpSpPr>
        <p:sp>
          <p:nvSpPr>
            <p:cNvPr id="11" name="圓角矩形 10"/>
            <p:cNvSpPr/>
            <p:nvPr/>
          </p:nvSpPr>
          <p:spPr>
            <a:xfrm>
              <a:off x="5868144" y="5373216"/>
              <a:ext cx="1440000" cy="792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②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987824" y="1894390"/>
            <a:ext cx="5472048" cy="3694666"/>
            <a:chOff x="5436096" y="5278550"/>
            <a:chExt cx="5472048" cy="3694666"/>
          </a:xfrm>
        </p:grpSpPr>
        <p:sp>
          <p:nvSpPr>
            <p:cNvPr id="14" name="圓角矩形 13"/>
            <p:cNvSpPr/>
            <p:nvPr/>
          </p:nvSpPr>
          <p:spPr>
            <a:xfrm>
              <a:off x="5868144" y="5373216"/>
              <a:ext cx="5040000" cy="360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③</a:t>
              </a:r>
            </a:p>
          </p:txBody>
        </p:sp>
      </p:grpSp>
      <p:sp>
        <p:nvSpPr>
          <p:cNvPr id="16" name="圓角矩形 15"/>
          <p:cNvSpPr/>
          <p:nvPr/>
        </p:nvSpPr>
        <p:spPr>
          <a:xfrm>
            <a:off x="5364088" y="2060848"/>
            <a:ext cx="1440000" cy="3456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47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Zeus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記憶體映像檔分析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43</a:t>
            </a:fld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539600" y="2105564"/>
            <a:ext cx="1080048" cy="369332"/>
            <a:chOff x="5436096" y="5260550"/>
            <a:chExt cx="1080048" cy="369332"/>
          </a:xfrm>
        </p:grpSpPr>
        <p:sp>
          <p:nvSpPr>
            <p:cNvPr id="8" name="圓角矩形 7"/>
            <p:cNvSpPr/>
            <p:nvPr/>
          </p:nvSpPr>
          <p:spPr>
            <a:xfrm>
              <a:off x="5868144" y="5373216"/>
              <a:ext cx="648000" cy="144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36096" y="5260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1493648" y="4414542"/>
            <a:ext cx="1872048" cy="598666"/>
            <a:chOff x="5436096" y="5278550"/>
            <a:chExt cx="1872048" cy="598666"/>
          </a:xfrm>
        </p:grpSpPr>
        <p:sp>
          <p:nvSpPr>
            <p:cNvPr id="11" name="圓角矩形 10"/>
            <p:cNvSpPr/>
            <p:nvPr/>
          </p:nvSpPr>
          <p:spPr>
            <a:xfrm>
              <a:off x="5868144" y="5373216"/>
              <a:ext cx="1440000" cy="504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②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2987824" y="1894390"/>
            <a:ext cx="5472048" cy="3694666"/>
            <a:chOff x="5436096" y="5278550"/>
            <a:chExt cx="5472048" cy="3694666"/>
          </a:xfrm>
        </p:grpSpPr>
        <p:sp>
          <p:nvSpPr>
            <p:cNvPr id="14" name="圓角矩形 13"/>
            <p:cNvSpPr/>
            <p:nvPr/>
          </p:nvSpPr>
          <p:spPr>
            <a:xfrm>
              <a:off x="5868144" y="5373216"/>
              <a:ext cx="5040000" cy="360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③</a:t>
              </a: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3995936" y="360439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此處若內容為空白則表示無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Injection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現象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5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內容版面配置區 1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Zeus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記憶體映像檔分析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44</a:t>
            </a:fld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3779912" y="2267580"/>
            <a:ext cx="4536048" cy="369332"/>
            <a:chOff x="5436096" y="5260550"/>
            <a:chExt cx="4536048" cy="369332"/>
          </a:xfrm>
        </p:grpSpPr>
        <p:sp>
          <p:nvSpPr>
            <p:cNvPr id="8" name="圓角矩形 7"/>
            <p:cNvSpPr/>
            <p:nvPr/>
          </p:nvSpPr>
          <p:spPr>
            <a:xfrm>
              <a:off x="5868144" y="5373216"/>
              <a:ext cx="4104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36096" y="5260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6732400" y="5445224"/>
            <a:ext cx="1152048" cy="369332"/>
            <a:chOff x="5436096" y="5278550"/>
            <a:chExt cx="1152048" cy="369332"/>
          </a:xfrm>
        </p:grpSpPr>
        <p:sp>
          <p:nvSpPr>
            <p:cNvPr id="11" name="圓角矩形 10"/>
            <p:cNvSpPr/>
            <p:nvPr/>
          </p:nvSpPr>
          <p:spPr>
            <a:xfrm>
              <a:off x="5868144" y="5373216"/>
              <a:ext cx="720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②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圓角矩形 12"/>
          <p:cNvSpPr/>
          <p:nvPr/>
        </p:nvSpPr>
        <p:spPr>
          <a:xfrm>
            <a:off x="7994831" y="1941051"/>
            <a:ext cx="360000" cy="3600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90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Zeus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記憶體映像檔分析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(11)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45</a:t>
            </a:fld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6660232" y="2420888"/>
            <a:ext cx="936048" cy="369332"/>
            <a:chOff x="5436096" y="5260550"/>
            <a:chExt cx="936048" cy="369332"/>
          </a:xfrm>
        </p:grpSpPr>
        <p:sp>
          <p:nvSpPr>
            <p:cNvPr id="8" name="圓角矩形 7"/>
            <p:cNvSpPr/>
            <p:nvPr/>
          </p:nvSpPr>
          <p:spPr>
            <a:xfrm>
              <a:off x="5868144" y="5373216"/>
              <a:ext cx="504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36096" y="5260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37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Zeus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記憶體映像檔分析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46</a:t>
            </a:fld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323528" y="1907540"/>
            <a:ext cx="936048" cy="369332"/>
            <a:chOff x="5436096" y="5260550"/>
            <a:chExt cx="936048" cy="369332"/>
          </a:xfrm>
        </p:grpSpPr>
        <p:sp>
          <p:nvSpPr>
            <p:cNvPr id="8" name="圓角矩形 7"/>
            <p:cNvSpPr/>
            <p:nvPr/>
          </p:nvSpPr>
          <p:spPr>
            <a:xfrm>
              <a:off x="5868144" y="5373216"/>
              <a:ext cx="504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36096" y="5260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2987824" y="3131676"/>
            <a:ext cx="4392048" cy="369332"/>
            <a:chOff x="5436096" y="5260550"/>
            <a:chExt cx="4392048" cy="369332"/>
          </a:xfrm>
        </p:grpSpPr>
        <p:sp>
          <p:nvSpPr>
            <p:cNvPr id="11" name="圓角矩形 10"/>
            <p:cNvSpPr/>
            <p:nvPr/>
          </p:nvSpPr>
          <p:spPr>
            <a:xfrm>
              <a:off x="5868144" y="5373216"/>
              <a:ext cx="3960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436096" y="5260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②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3419928" y="3933056"/>
            <a:ext cx="1692048" cy="369332"/>
            <a:chOff x="5436096" y="5260550"/>
            <a:chExt cx="1692048" cy="369332"/>
          </a:xfrm>
        </p:grpSpPr>
        <p:sp>
          <p:nvSpPr>
            <p:cNvPr id="14" name="圓角矩形 13"/>
            <p:cNvSpPr/>
            <p:nvPr/>
          </p:nvSpPr>
          <p:spPr>
            <a:xfrm>
              <a:off x="5868144" y="5373216"/>
              <a:ext cx="1260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436096" y="5260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81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1417638"/>
            <a:ext cx="4680000" cy="468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Zeus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記憶體映像檔分析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(13)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18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內容版面配置區 2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74" y="1417638"/>
            <a:ext cx="6151852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Zeus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記憶體映像檔分析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(14)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48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8075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．記憶體提取檔案於 </a:t>
            </a:r>
            <a:endParaRPr lang="en-US" altLang="zh-TW" sz="16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C:\TACERT_LAB\AnalysisSession\Zeus-AnalysisSession\Acquisitions\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電腦名稱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\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日期時間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\</a:t>
            </a:r>
            <a:endParaRPr lang="zh-TW" altLang="en-US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340168" y="2132856"/>
            <a:ext cx="4176048" cy="369332"/>
            <a:chOff x="5436096" y="5278550"/>
            <a:chExt cx="4176048" cy="369332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3744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2555920" y="3429000"/>
            <a:ext cx="1728048" cy="369332"/>
            <a:chOff x="5436096" y="5278550"/>
            <a:chExt cx="1728048" cy="369332"/>
          </a:xfrm>
        </p:grpSpPr>
        <p:sp>
          <p:nvSpPr>
            <p:cNvPr id="15" name="圓角矩形 14"/>
            <p:cNvSpPr/>
            <p:nvPr/>
          </p:nvSpPr>
          <p:spPr>
            <a:xfrm>
              <a:off x="5868144" y="5373216"/>
              <a:ext cx="1296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②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4491886" y="34470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解壓縮密碼於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ReadMe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84" y="1417638"/>
            <a:ext cx="6115231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Zeus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記憶體映像檔分析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49</a:t>
            </a:fld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2267744" y="2186856"/>
            <a:ext cx="4752048" cy="369332"/>
            <a:chOff x="5436096" y="5332550"/>
            <a:chExt cx="4752048" cy="369332"/>
          </a:xfrm>
        </p:grpSpPr>
        <p:sp>
          <p:nvSpPr>
            <p:cNvPr id="8" name="圓角矩形 7"/>
            <p:cNvSpPr/>
            <p:nvPr/>
          </p:nvSpPr>
          <p:spPr>
            <a:xfrm>
              <a:off x="5868144" y="5373216"/>
              <a:ext cx="4320000" cy="288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36096" y="5332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96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鑑識</a:t>
            </a:r>
            <a:r>
              <a:rPr lang="zh-TW" altLang="en-US" dirty="0" smtClean="0"/>
              <a:t>流程 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網路封</a:t>
            </a:r>
            <a:r>
              <a:rPr lang="zh-TW" altLang="en-US" dirty="0" smtClean="0"/>
              <a:t>包側錄工具 </a:t>
            </a:r>
            <a:r>
              <a:rPr lang="en-US" altLang="zh-TW" dirty="0" smtClean="0"/>
              <a:t>- Wireshark</a:t>
            </a:r>
          </a:p>
          <a:p>
            <a:pPr lvl="1"/>
            <a:r>
              <a:rPr lang="zh-TW" altLang="en-US" sz="2400" dirty="0" smtClean="0"/>
              <a:t>免費方便使用的封包側錄工具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圖形化介面容易操作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可針對特定的</a:t>
            </a:r>
            <a:r>
              <a:rPr lang="en-US" altLang="zh-TW" sz="2400" dirty="0" smtClean="0"/>
              <a:t>IP</a:t>
            </a:r>
            <a:r>
              <a:rPr lang="zh-TW" altLang="en-US" sz="2400" dirty="0" smtClean="0"/>
              <a:t>或</a:t>
            </a:r>
            <a:r>
              <a:rPr lang="en-US" altLang="zh-TW" sz="2400" dirty="0" smtClean="0"/>
              <a:t>MAC</a:t>
            </a:r>
            <a:r>
              <a:rPr lang="zh-TW" altLang="en-US" sz="2400" dirty="0" smtClean="0"/>
              <a:t>位址篩選側錄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可設定將錄製的封包檔案切割</a:t>
            </a:r>
            <a:endParaRPr lang="en-US" altLang="zh-TW" sz="2400" dirty="0" smtClean="0"/>
          </a:p>
          <a:p>
            <a:pPr lvl="1"/>
            <a:r>
              <a:rPr lang="zh-TW" altLang="en-US" sz="2400" dirty="0" smtClean="0"/>
              <a:t>可篩選顯示特定協定封包</a:t>
            </a:r>
            <a:endParaRPr lang="zh-TW" altLang="en-US" sz="2400" dirty="0"/>
          </a:p>
          <a:p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05954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4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Zeus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記憶體映像檔分析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50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8075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．搜尋目標為</a:t>
            </a:r>
            <a:r>
              <a:rPr lang="zh-TW" altLang="en-US" sz="16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記憶體啟始位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址 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0x012d0000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，該位址上方之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payload</a:t>
            </a:r>
            <a:r>
              <a:rPr lang="zh-TW" altLang="en-US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US" altLang="zh-TW" sz="16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Injection Code</a:t>
            </a:r>
            <a:endParaRPr lang="zh-TW" altLang="en-US" sz="1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539968" y="3275692"/>
            <a:ext cx="2952048" cy="369332"/>
            <a:chOff x="5436096" y="5278550"/>
            <a:chExt cx="2952048" cy="369332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2520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2339752" y="5301208"/>
            <a:ext cx="1656048" cy="369332"/>
            <a:chOff x="5436096" y="5278550"/>
            <a:chExt cx="1656048" cy="369332"/>
          </a:xfrm>
        </p:grpSpPr>
        <p:sp>
          <p:nvSpPr>
            <p:cNvPr id="20" name="圓角矩形 19"/>
            <p:cNvSpPr/>
            <p:nvPr/>
          </p:nvSpPr>
          <p:spPr>
            <a:xfrm>
              <a:off x="5868144" y="5373216"/>
              <a:ext cx="1224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②</a:t>
              </a:r>
            </a:p>
          </p:txBody>
        </p:sp>
      </p:grpSp>
      <p:sp>
        <p:nvSpPr>
          <p:cNvPr id="14" name="圓角矩形 13"/>
          <p:cNvSpPr/>
          <p:nvPr/>
        </p:nvSpPr>
        <p:spPr>
          <a:xfrm>
            <a:off x="4139952" y="4149080"/>
            <a:ext cx="1584000" cy="216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097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00" y="1417638"/>
            <a:ext cx="6163199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Zeus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記憶體映像檔分析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51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．於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AcquiredFiles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中找到該檔案上傳至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virustotal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測試</a:t>
            </a:r>
          </a:p>
        </p:txBody>
      </p:sp>
      <p:grpSp>
        <p:nvGrpSpPr>
          <p:cNvPr id="23" name="群組 22"/>
          <p:cNvGrpSpPr/>
          <p:nvPr/>
        </p:nvGrpSpPr>
        <p:grpSpPr>
          <a:xfrm>
            <a:off x="2267744" y="3036216"/>
            <a:ext cx="4752048" cy="369332"/>
            <a:chOff x="5436096" y="5278550"/>
            <a:chExt cx="4752048" cy="369332"/>
          </a:xfrm>
        </p:grpSpPr>
        <p:sp>
          <p:nvSpPr>
            <p:cNvPr id="24" name="圓角矩形 23"/>
            <p:cNvSpPr/>
            <p:nvPr/>
          </p:nvSpPr>
          <p:spPr>
            <a:xfrm>
              <a:off x="5868144" y="5373216"/>
              <a:ext cx="4320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10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Zeus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記憶體映像檔分析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52</a:t>
            </a:fld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2772280" y="3491716"/>
            <a:ext cx="3168048" cy="369332"/>
            <a:chOff x="5436096" y="5332550"/>
            <a:chExt cx="3168048" cy="369332"/>
          </a:xfrm>
        </p:grpSpPr>
        <p:sp>
          <p:nvSpPr>
            <p:cNvPr id="8" name="圓角矩形 7"/>
            <p:cNvSpPr/>
            <p:nvPr/>
          </p:nvSpPr>
          <p:spPr>
            <a:xfrm>
              <a:off x="5868144" y="5373216"/>
              <a:ext cx="2736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36096" y="5332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3708208" y="4221088"/>
            <a:ext cx="1296048" cy="472666"/>
            <a:chOff x="5436096" y="5332550"/>
            <a:chExt cx="1296048" cy="472666"/>
          </a:xfrm>
        </p:grpSpPr>
        <p:sp>
          <p:nvSpPr>
            <p:cNvPr id="11" name="圓角矩形 10"/>
            <p:cNvSpPr/>
            <p:nvPr/>
          </p:nvSpPr>
          <p:spPr>
            <a:xfrm>
              <a:off x="5868144" y="5373216"/>
              <a:ext cx="864000" cy="432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436096" y="5332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3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Zeus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記憶體映像檔分析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437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Zeus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記憶體映像檔分析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07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936"/>
            <a:ext cx="2400000" cy="1800000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r>
              <a:rPr lang="en-US" altLang="zh-TW" dirty="0" err="1" smtClean="0"/>
              <a:t>Stuxnet</a:t>
            </a:r>
            <a:r>
              <a:rPr lang="zh-TW" altLang="en-US" dirty="0" smtClean="0"/>
              <a:t>記憶體映像檔分析練習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3815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683568" y="2852936"/>
            <a:ext cx="7772400" cy="1470025"/>
          </a:xfrm>
        </p:spPr>
        <p:txBody>
          <a:bodyPr/>
          <a:lstStyle/>
          <a:p>
            <a:r>
              <a:rPr lang="zh-TW" altLang="en-US" dirty="0"/>
              <a:t>運用</a:t>
            </a:r>
            <a:r>
              <a:rPr lang="en-US" altLang="zh-TW" dirty="0" smtClean="0"/>
              <a:t>Redline</a:t>
            </a:r>
            <a:br>
              <a:rPr lang="en-US" altLang="zh-TW" dirty="0" smtClean="0"/>
            </a:br>
            <a:r>
              <a:rPr lang="zh-TW" altLang="en-US" dirty="0" smtClean="0"/>
              <a:t>分析</a:t>
            </a:r>
            <a:r>
              <a:rPr lang="zh-TW" altLang="en-US" dirty="0"/>
              <a:t>運作中的電腦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574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57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．選取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Create a Comprehensive Collector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來產生記憶體資訊集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Agent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1475656" y="3131676"/>
            <a:ext cx="2844048" cy="369332"/>
            <a:chOff x="5436096" y="5278550"/>
            <a:chExt cx="2844048" cy="369332"/>
          </a:xfrm>
        </p:grpSpPr>
        <p:sp>
          <p:nvSpPr>
            <p:cNvPr id="24" name="圓角矩形 23"/>
            <p:cNvSpPr/>
            <p:nvPr/>
          </p:nvSpPr>
          <p:spPr>
            <a:xfrm>
              <a:off x="5868144" y="5373216"/>
              <a:ext cx="2412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內容版面配置區 1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417638"/>
            <a:ext cx="576000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58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步驟二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Agent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儲存位置，指定於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C:\TACERT_LAB\Agent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1331640" y="2411596"/>
            <a:ext cx="5472048" cy="369332"/>
            <a:chOff x="5436096" y="5278550"/>
            <a:chExt cx="5472048" cy="369332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5040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1403744" y="5044566"/>
            <a:ext cx="5976048" cy="400666"/>
            <a:chOff x="5436096" y="5332550"/>
            <a:chExt cx="5976048" cy="400666"/>
          </a:xfrm>
        </p:grpSpPr>
        <p:sp>
          <p:nvSpPr>
            <p:cNvPr id="15" name="圓角矩形 14"/>
            <p:cNvSpPr/>
            <p:nvPr/>
          </p:nvSpPr>
          <p:spPr>
            <a:xfrm>
              <a:off x="5868144" y="5373216"/>
              <a:ext cx="5544000" cy="36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436096" y="5332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②</a:t>
              </a: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6372200" y="5363924"/>
            <a:ext cx="1044048" cy="369332"/>
            <a:chOff x="5436096" y="5260550"/>
            <a:chExt cx="1044048" cy="369332"/>
          </a:xfrm>
        </p:grpSpPr>
        <p:sp>
          <p:nvSpPr>
            <p:cNvPr id="18" name="圓角矩形 17"/>
            <p:cNvSpPr/>
            <p:nvPr/>
          </p:nvSpPr>
          <p:spPr>
            <a:xfrm>
              <a:off x="5868144" y="5373216"/>
              <a:ext cx="612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5436096" y="5260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③</a:t>
              </a:r>
            </a:p>
          </p:txBody>
        </p:sp>
      </p:grpSp>
      <p:sp>
        <p:nvSpPr>
          <p:cNvPr id="26" name="圓角矩形 25"/>
          <p:cNvSpPr/>
          <p:nvPr/>
        </p:nvSpPr>
        <p:spPr>
          <a:xfrm>
            <a:off x="1763688" y="2204888"/>
            <a:ext cx="648000" cy="216000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7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59</a:t>
            </a:fld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00" y="1417638"/>
            <a:ext cx="4680000" cy="4873887"/>
          </a:xfrm>
        </p:spPr>
      </p:pic>
    </p:spTree>
    <p:extLst>
      <p:ext uri="{BB962C8B-B14F-4D97-AF65-F5344CB8AC3E}">
        <p14:creationId xmlns:p14="http://schemas.microsoft.com/office/powerpoint/2010/main" val="123342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鑑識流程 </a:t>
            </a:r>
            <a:r>
              <a:rPr lang="en-US" altLang="zh-TW" dirty="0"/>
              <a:t>(</a:t>
            </a:r>
            <a:r>
              <a:rPr lang="zh-TW" altLang="en-US" dirty="0"/>
              <a:t>三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系統分析工具 </a:t>
            </a:r>
            <a:r>
              <a:rPr lang="en-US" altLang="zh-TW" dirty="0" smtClean="0"/>
              <a:t>(</a:t>
            </a:r>
            <a:r>
              <a:rPr lang="en-US" altLang="zh-TW" dirty="0" err="1"/>
              <a:t>Sysinternals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背景程式管理工具</a:t>
            </a:r>
            <a:endParaRPr lang="en-US" altLang="zh-TW" dirty="0" smtClean="0"/>
          </a:p>
          <a:p>
            <a:pPr lvl="2"/>
            <a:r>
              <a:rPr lang="en-US" altLang="zh-TW" dirty="0" err="1"/>
              <a:t>Procexp</a:t>
            </a:r>
            <a:r>
              <a:rPr lang="zh-TW" altLang="en-US" dirty="0"/>
              <a:t>：執行程式檢查</a:t>
            </a:r>
          </a:p>
          <a:p>
            <a:pPr lvl="2"/>
            <a:r>
              <a:rPr lang="en-US" altLang="zh-TW" dirty="0" err="1"/>
              <a:t>Procmon</a:t>
            </a:r>
            <a:r>
              <a:rPr lang="zh-TW" altLang="en-US" dirty="0"/>
              <a:t>：程式執行</a:t>
            </a:r>
            <a:r>
              <a:rPr lang="zh-TW" altLang="en-US" dirty="0" smtClean="0"/>
              <a:t>監控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60</a:t>
            </a:fld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6" y="2420888"/>
            <a:ext cx="5740927" cy="2880000"/>
          </a:xfrm>
        </p:spPr>
      </p:pic>
    </p:spTree>
    <p:extLst>
      <p:ext uri="{BB962C8B-B14F-4D97-AF65-F5344CB8AC3E}">
        <p14:creationId xmlns:p14="http://schemas.microsoft.com/office/powerpoint/2010/main" val="208809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61</a:t>
            </a:fld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00" y="1417638"/>
            <a:ext cx="6134400" cy="4320000"/>
          </a:xfrm>
        </p:spPr>
      </p:pic>
    </p:spTree>
    <p:extLst>
      <p:ext uri="{BB962C8B-B14F-4D97-AF65-F5344CB8AC3E}">
        <p14:creationId xmlns:p14="http://schemas.microsoft.com/office/powerpoint/2010/main" val="25630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62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步驟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開啟演練用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VM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zh-TW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安裝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VMWare Tools</a:t>
            </a: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將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目錄拷貝至演練用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VM C:\</a:t>
            </a: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將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C:\TACERT_LAB\Malware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Sample\Conime.7z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拷貝至演練用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VM C:\</a:t>
            </a: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解壓縮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Conime.7z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，並將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Conime.bin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改名為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Conime.exe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後執行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解壓縮密碼：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infected)</a:t>
            </a: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執行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目錄中的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RunRedlineAudit.bat</a:t>
            </a: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使用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Redline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開啟記憶體收集檔案進行分析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97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63</a:t>
            </a:fld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grpSp>
        <p:nvGrpSpPr>
          <p:cNvPr id="7" name="群組 6"/>
          <p:cNvGrpSpPr/>
          <p:nvPr/>
        </p:nvGrpSpPr>
        <p:grpSpPr>
          <a:xfrm>
            <a:off x="2772360" y="4005064"/>
            <a:ext cx="2448048" cy="886666"/>
            <a:chOff x="5436096" y="5278550"/>
            <a:chExt cx="2448048" cy="886666"/>
          </a:xfrm>
        </p:grpSpPr>
        <p:sp>
          <p:nvSpPr>
            <p:cNvPr id="8" name="圓角矩形 7"/>
            <p:cNvSpPr/>
            <p:nvPr/>
          </p:nvSpPr>
          <p:spPr>
            <a:xfrm>
              <a:off x="5868144" y="5373216"/>
              <a:ext cx="2016000" cy="792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28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399" y="1417638"/>
            <a:ext cx="6143201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64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虛擬機器檔案位於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:\TACERT_LAB\Victim1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627784" y="2411596"/>
            <a:ext cx="4896048" cy="454666"/>
            <a:chOff x="5436096" y="5278550"/>
            <a:chExt cx="4896048" cy="454666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4464000" cy="36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5220688" y="5188574"/>
            <a:ext cx="1368048" cy="400666"/>
            <a:chOff x="5436096" y="5332550"/>
            <a:chExt cx="1368048" cy="400666"/>
          </a:xfrm>
        </p:grpSpPr>
        <p:sp>
          <p:nvSpPr>
            <p:cNvPr id="15" name="圓角矩形 14"/>
            <p:cNvSpPr/>
            <p:nvPr/>
          </p:nvSpPr>
          <p:spPr>
            <a:xfrm>
              <a:off x="5868144" y="5373216"/>
              <a:ext cx="936000" cy="36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436096" y="5332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88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(9)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65</a:t>
            </a:fld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1475656" y="2182294"/>
            <a:ext cx="1872048" cy="369332"/>
            <a:chOff x="5436096" y="5278550"/>
            <a:chExt cx="1872048" cy="369332"/>
          </a:xfrm>
        </p:grpSpPr>
        <p:sp>
          <p:nvSpPr>
            <p:cNvPr id="8" name="圓角矩形 7"/>
            <p:cNvSpPr/>
            <p:nvPr/>
          </p:nvSpPr>
          <p:spPr>
            <a:xfrm>
              <a:off x="5868144" y="5373216"/>
              <a:ext cx="1440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754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66</a:t>
            </a:fld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4139952" y="3717032"/>
            <a:ext cx="1008048" cy="369332"/>
            <a:chOff x="5436096" y="5278550"/>
            <a:chExt cx="1008048" cy="369332"/>
          </a:xfrm>
        </p:grpSpPr>
        <p:sp>
          <p:nvSpPr>
            <p:cNvPr id="8" name="圓角矩形 7"/>
            <p:cNvSpPr/>
            <p:nvPr/>
          </p:nvSpPr>
          <p:spPr>
            <a:xfrm>
              <a:off x="5868144" y="5373216"/>
              <a:ext cx="576000" cy="2412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15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(11)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67</a:t>
            </a:fld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4140016" y="3645024"/>
            <a:ext cx="936048" cy="369332"/>
            <a:chOff x="5436096" y="5278550"/>
            <a:chExt cx="936048" cy="369332"/>
          </a:xfrm>
        </p:grpSpPr>
        <p:sp>
          <p:nvSpPr>
            <p:cNvPr id="8" name="圓角矩形 7"/>
            <p:cNvSpPr/>
            <p:nvPr/>
          </p:nvSpPr>
          <p:spPr>
            <a:xfrm>
              <a:off x="5868144" y="5373216"/>
              <a:ext cx="504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96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68</a:t>
            </a:fld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4587230" y="4005064"/>
            <a:ext cx="936048" cy="382666"/>
            <a:chOff x="5436096" y="5278550"/>
            <a:chExt cx="936048" cy="382666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504000" cy="288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25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(13)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69</a:t>
            </a:fld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4499992" y="4211796"/>
            <a:ext cx="936048" cy="369332"/>
            <a:chOff x="5436096" y="5278550"/>
            <a:chExt cx="936048" cy="369332"/>
          </a:xfrm>
        </p:grpSpPr>
        <p:sp>
          <p:nvSpPr>
            <p:cNvPr id="15" name="圓角矩形 14"/>
            <p:cNvSpPr/>
            <p:nvPr/>
          </p:nvSpPr>
          <p:spPr>
            <a:xfrm>
              <a:off x="5868144" y="5373216"/>
              <a:ext cx="504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95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鑑識</a:t>
            </a:r>
            <a:r>
              <a:rPr lang="zh-TW" altLang="en-US" dirty="0" smtClean="0"/>
              <a:t>流程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系統分析工具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Sysinternals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pPr lvl="1"/>
            <a:r>
              <a:rPr lang="zh-TW" altLang="en-US" dirty="0" smtClean="0"/>
              <a:t>網路</a:t>
            </a:r>
            <a:r>
              <a:rPr lang="zh-TW" altLang="en-US" dirty="0"/>
              <a:t>連線紀錄及檢視</a:t>
            </a:r>
            <a:r>
              <a:rPr lang="zh-TW" altLang="en-US" dirty="0" smtClean="0"/>
              <a:t>工具</a:t>
            </a:r>
            <a:endParaRPr lang="en-US" altLang="zh-TW" dirty="0" smtClean="0"/>
          </a:p>
          <a:p>
            <a:pPr lvl="2"/>
            <a:r>
              <a:rPr lang="en-US" altLang="zh-TW" dirty="0" err="1" smtClean="0"/>
              <a:t>TCPview</a:t>
            </a:r>
            <a:r>
              <a:rPr lang="zh-TW" altLang="en-US" dirty="0" smtClean="0"/>
              <a:t> 或 </a:t>
            </a:r>
            <a:r>
              <a:rPr lang="en-US" altLang="zh-TW" dirty="0" err="1" smtClean="0"/>
              <a:t>Currports</a:t>
            </a:r>
            <a:endParaRPr lang="en-US" altLang="zh-TW" dirty="0"/>
          </a:p>
          <a:p>
            <a:pPr lvl="1"/>
            <a:r>
              <a:rPr lang="zh-TW" altLang="en-US" dirty="0"/>
              <a:t>開機啟動程式管理</a:t>
            </a:r>
            <a:r>
              <a:rPr lang="zh-TW" altLang="en-US" dirty="0" smtClean="0"/>
              <a:t>工具</a:t>
            </a:r>
            <a:endParaRPr lang="en-US" altLang="zh-TW" dirty="0" smtClean="0"/>
          </a:p>
          <a:p>
            <a:pPr lvl="2"/>
            <a:r>
              <a:rPr lang="en-US" altLang="zh-TW" dirty="0" err="1" smtClean="0"/>
              <a:t>Autoruns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153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17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(14)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70</a:t>
            </a:fld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6372200" y="5229200"/>
            <a:ext cx="1080048" cy="382666"/>
            <a:chOff x="5436096" y="5278550"/>
            <a:chExt cx="1080048" cy="382666"/>
          </a:xfrm>
        </p:grpSpPr>
        <p:sp>
          <p:nvSpPr>
            <p:cNvPr id="15" name="圓角矩形 14"/>
            <p:cNvSpPr/>
            <p:nvPr/>
          </p:nvSpPr>
          <p:spPr>
            <a:xfrm>
              <a:off x="5868144" y="5373216"/>
              <a:ext cx="648000" cy="288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5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71</a:t>
            </a:fld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1907776" y="1750190"/>
            <a:ext cx="1008048" cy="382666"/>
            <a:chOff x="5436096" y="5278550"/>
            <a:chExt cx="1008048" cy="382666"/>
          </a:xfrm>
        </p:grpSpPr>
        <p:sp>
          <p:nvSpPr>
            <p:cNvPr id="15" name="圓角矩形 14"/>
            <p:cNvSpPr/>
            <p:nvPr/>
          </p:nvSpPr>
          <p:spPr>
            <a:xfrm>
              <a:off x="5868144" y="5373216"/>
              <a:ext cx="576000" cy="288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2339896" y="3212976"/>
            <a:ext cx="1728048" cy="369332"/>
            <a:chOff x="5436096" y="5332550"/>
            <a:chExt cx="1728048" cy="369332"/>
          </a:xfrm>
        </p:grpSpPr>
        <p:sp>
          <p:nvSpPr>
            <p:cNvPr id="11" name="圓角矩形 10"/>
            <p:cNvSpPr/>
            <p:nvPr/>
          </p:nvSpPr>
          <p:spPr>
            <a:xfrm>
              <a:off x="5868144" y="5373216"/>
              <a:ext cx="1296000" cy="288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436096" y="5332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96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(16)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72</a:t>
            </a:fld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5004048" y="4414486"/>
            <a:ext cx="957648" cy="369332"/>
            <a:chOff x="5436096" y="5278550"/>
            <a:chExt cx="957648" cy="369332"/>
          </a:xfrm>
        </p:grpSpPr>
        <p:sp>
          <p:nvSpPr>
            <p:cNvPr id="15" name="圓角矩形 14"/>
            <p:cNvSpPr/>
            <p:nvPr/>
          </p:nvSpPr>
          <p:spPr>
            <a:xfrm>
              <a:off x="5868144" y="5373216"/>
              <a:ext cx="5256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1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9945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73</a:t>
            </a:fld>
            <a:endParaRPr lang="zh-TW" altLang="en-US" dirty="0"/>
          </a:p>
        </p:txBody>
      </p:sp>
      <p:grpSp>
        <p:nvGrpSpPr>
          <p:cNvPr id="14" name="群組 13"/>
          <p:cNvGrpSpPr/>
          <p:nvPr/>
        </p:nvGrpSpPr>
        <p:grpSpPr>
          <a:xfrm>
            <a:off x="3419872" y="3131676"/>
            <a:ext cx="2952048" cy="454666"/>
            <a:chOff x="5436096" y="5278550"/>
            <a:chExt cx="2952048" cy="454666"/>
          </a:xfrm>
        </p:grpSpPr>
        <p:sp>
          <p:nvSpPr>
            <p:cNvPr id="15" name="圓角矩形 14"/>
            <p:cNvSpPr/>
            <p:nvPr/>
          </p:nvSpPr>
          <p:spPr>
            <a:xfrm>
              <a:off x="5868144" y="5373216"/>
              <a:ext cx="2520000" cy="360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5004048" y="4437112"/>
            <a:ext cx="936048" cy="369332"/>
            <a:chOff x="5436096" y="5332550"/>
            <a:chExt cx="936048" cy="369332"/>
          </a:xfrm>
        </p:grpSpPr>
        <p:sp>
          <p:nvSpPr>
            <p:cNvPr id="11" name="圓角矩形 10"/>
            <p:cNvSpPr/>
            <p:nvPr/>
          </p:nvSpPr>
          <p:spPr>
            <a:xfrm>
              <a:off x="5868144" y="5373216"/>
              <a:ext cx="504000" cy="288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5436096" y="5332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>
                  <a:solidFill>
                    <a:srgbClr val="FF0000"/>
                  </a:solidFill>
                </a:rPr>
                <a:t>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16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74</a:t>
            </a:fld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4860032" y="4414486"/>
            <a:ext cx="1080048" cy="369332"/>
            <a:chOff x="5436096" y="5278550"/>
            <a:chExt cx="1080048" cy="369332"/>
          </a:xfrm>
        </p:grpSpPr>
        <p:sp>
          <p:nvSpPr>
            <p:cNvPr id="17" name="圓角矩形 16"/>
            <p:cNvSpPr/>
            <p:nvPr/>
          </p:nvSpPr>
          <p:spPr>
            <a:xfrm>
              <a:off x="5868144" y="5373216"/>
              <a:ext cx="648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6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23740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75</a:t>
            </a:fld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5004048" y="4509120"/>
            <a:ext cx="936048" cy="369332"/>
            <a:chOff x="5436096" y="5278550"/>
            <a:chExt cx="936048" cy="369332"/>
          </a:xfrm>
        </p:grpSpPr>
        <p:sp>
          <p:nvSpPr>
            <p:cNvPr id="17" name="圓角矩形 16"/>
            <p:cNvSpPr/>
            <p:nvPr/>
          </p:nvSpPr>
          <p:spPr>
            <a:xfrm>
              <a:off x="5868144" y="5373216"/>
              <a:ext cx="504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77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25" y="1417638"/>
            <a:ext cx="768375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76</a:t>
            </a:fld>
            <a:endParaRPr lang="zh-TW" altLang="en-US" dirty="0"/>
          </a:p>
        </p:txBody>
      </p:sp>
      <p:grpSp>
        <p:nvGrpSpPr>
          <p:cNvPr id="13" name="群組 12"/>
          <p:cNvGrpSpPr/>
          <p:nvPr/>
        </p:nvGrpSpPr>
        <p:grpSpPr>
          <a:xfrm>
            <a:off x="4068000" y="3861048"/>
            <a:ext cx="936048" cy="369332"/>
            <a:chOff x="5436096" y="5278550"/>
            <a:chExt cx="936048" cy="369332"/>
          </a:xfrm>
        </p:grpSpPr>
        <p:sp>
          <p:nvSpPr>
            <p:cNvPr id="17" name="圓角矩形 16"/>
            <p:cNvSpPr/>
            <p:nvPr/>
          </p:nvSpPr>
          <p:spPr>
            <a:xfrm>
              <a:off x="5868144" y="5373216"/>
              <a:ext cx="504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6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02" y="1417638"/>
            <a:ext cx="6121195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(21)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77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C:\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TACERT_LAB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下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Agent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目錄複製到演練用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 C:\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339752" y="2132856"/>
            <a:ext cx="3816048" cy="369332"/>
            <a:chOff x="5436096" y="5278550"/>
            <a:chExt cx="3816048" cy="369332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3384000" cy="252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7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78" y="1417638"/>
            <a:ext cx="6106843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(22)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78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C:\TACERT_LAB\Malware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Sample\Conime.7z 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複製到演練用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 C:\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2339752" y="2132856"/>
            <a:ext cx="4608048" cy="369332"/>
            <a:chOff x="5436096" y="5278550"/>
            <a:chExt cx="4608048" cy="369332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4176000" cy="252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80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000" y="1417638"/>
            <a:ext cx="5760000" cy="4320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Conime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惡意程式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分析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(23)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79</a:t>
            </a:fld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457200" y="6021871"/>
            <a:ext cx="735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VM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中將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Conime.7z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解壓縮到</a:t>
            </a:r>
            <a:r>
              <a:rPr lang="en-US" altLang="zh-TW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Conime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目錄，密碼：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infected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3635896" y="3535088"/>
            <a:ext cx="1872048" cy="369332"/>
            <a:chOff x="5436096" y="5278550"/>
            <a:chExt cx="1872048" cy="369332"/>
          </a:xfrm>
        </p:grpSpPr>
        <p:sp>
          <p:nvSpPr>
            <p:cNvPr id="12" name="圓角矩形 11"/>
            <p:cNvSpPr/>
            <p:nvPr/>
          </p:nvSpPr>
          <p:spPr>
            <a:xfrm>
              <a:off x="5868144" y="5373216"/>
              <a:ext cx="1440000" cy="2160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436096" y="527855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①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195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鑑識流程 </a:t>
            </a:r>
            <a:r>
              <a:rPr lang="en-US" altLang="zh-TW" dirty="0" smtClean="0"/>
              <a:t>(</a:t>
            </a:r>
            <a:r>
              <a:rPr lang="zh-TW" altLang="en-US" dirty="0" smtClean="0"/>
              <a:t>四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網路分析</a:t>
            </a:r>
            <a:r>
              <a:rPr lang="zh-TW" altLang="en-US" dirty="0" smtClean="0"/>
              <a:t>工具</a:t>
            </a:r>
            <a:r>
              <a:rPr lang="en-US" altLang="zh-TW" dirty="0" smtClean="0"/>
              <a:t>- </a:t>
            </a:r>
            <a:r>
              <a:rPr lang="en-US" altLang="zh-TW" dirty="0" err="1" smtClean="0"/>
              <a:t>Netwitness</a:t>
            </a:r>
            <a:r>
              <a:rPr lang="en-US" altLang="zh-TW" dirty="0" smtClean="0"/>
              <a:t> Investigator</a:t>
            </a:r>
          </a:p>
          <a:p>
            <a:pPr lvl="1"/>
            <a:r>
              <a:rPr lang="zh-TW" altLang="en-US" sz="2200" dirty="0"/>
              <a:t>可以支援 </a:t>
            </a:r>
            <a:r>
              <a:rPr lang="en-US" altLang="zh-TW" sz="2200" dirty="0"/>
              <a:t>IPV4 </a:t>
            </a:r>
            <a:r>
              <a:rPr lang="zh-TW" altLang="en-US" sz="2200" dirty="0"/>
              <a:t>及 </a:t>
            </a:r>
            <a:r>
              <a:rPr lang="en-US" altLang="zh-TW" sz="2200" dirty="0"/>
              <a:t>IPV6 </a:t>
            </a:r>
            <a:r>
              <a:rPr lang="zh-TW" altLang="en-US" sz="2200" dirty="0"/>
              <a:t>的協定分析</a:t>
            </a:r>
          </a:p>
          <a:p>
            <a:pPr lvl="1"/>
            <a:r>
              <a:rPr lang="zh-TW" altLang="en-US" sz="2200" dirty="0"/>
              <a:t>可以從網路封包資料中還原顯示應用層的狀態資料，將電子郵件、網頁內容、</a:t>
            </a:r>
            <a:r>
              <a:rPr lang="en-US" altLang="zh-TW" sz="2200" dirty="0"/>
              <a:t>MSN</a:t>
            </a:r>
            <a:r>
              <a:rPr lang="zh-TW" altLang="en-US" sz="2200" dirty="0"/>
              <a:t>、</a:t>
            </a:r>
            <a:r>
              <a:rPr lang="en-US" altLang="zh-TW" sz="2200" dirty="0"/>
              <a:t>FTP</a:t>
            </a:r>
            <a:r>
              <a:rPr lang="zh-TW" altLang="en-US" sz="2200" dirty="0"/>
              <a:t>等各協定的應用層資料還原回使用者可檢視的資料形態。 </a:t>
            </a:r>
          </a:p>
          <a:p>
            <a:pPr lvl="1"/>
            <a:r>
              <a:rPr lang="zh-TW" altLang="en-US" sz="2200" dirty="0"/>
              <a:t>即時對所側錄的封包進行 </a:t>
            </a:r>
            <a:r>
              <a:rPr lang="en-US" altLang="zh-TW" sz="2200" dirty="0" err="1"/>
              <a:t>MetaData</a:t>
            </a:r>
            <a:r>
              <a:rPr lang="en-US" altLang="zh-TW" sz="2200" dirty="0"/>
              <a:t> </a:t>
            </a:r>
            <a:r>
              <a:rPr lang="zh-TW" altLang="en-US" sz="2200" dirty="0"/>
              <a:t>的資料檢索，可以針對所檢索的封包內容進行階層式的檢視分析</a:t>
            </a:r>
            <a:r>
              <a:rPr lang="en-US" altLang="zh-TW" sz="2200" dirty="0"/>
              <a:t>(Drill Down Analysis)</a:t>
            </a:r>
            <a:r>
              <a:rPr lang="zh-TW" altLang="en-US" sz="2200" dirty="0" smtClean="0"/>
              <a:t>。</a:t>
            </a:r>
            <a:endParaRPr lang="en-US" altLang="zh-TW" sz="2200" dirty="0" smtClean="0"/>
          </a:p>
          <a:p>
            <a:pPr lvl="1"/>
            <a:r>
              <a:rPr lang="en-US" altLang="zh-TW" sz="2200" dirty="0" smtClean="0"/>
              <a:t>…</a:t>
            </a:r>
            <a:endParaRPr lang="zh-TW" altLang="en-US" sz="2200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02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鑑識流程 </a:t>
            </a:r>
            <a:r>
              <a:rPr lang="en-US" altLang="zh-TW" dirty="0" smtClean="0"/>
              <a:t>(</a:t>
            </a:r>
            <a:r>
              <a:rPr lang="zh-TW" altLang="en-US" dirty="0" smtClean="0"/>
              <a:t>五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r>
              <a:rPr lang="zh-TW" altLang="en-US" dirty="0"/>
              <a:t>以</a:t>
            </a:r>
            <a:r>
              <a:rPr lang="zh-TW" altLang="en-US" dirty="0" smtClean="0"/>
              <a:t>系統分析工具了解惡意程式系統行為。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針對系統部分的漏洞進行修補及防範。</a:t>
            </a:r>
            <a:endParaRPr lang="en-US" altLang="zh-TW" dirty="0" smtClean="0"/>
          </a:p>
          <a:p>
            <a:r>
              <a:rPr lang="zh-TW" altLang="en-US" dirty="0"/>
              <a:t>以網路分析工具了解惡意程式網路行為。</a:t>
            </a:r>
            <a:endParaRPr lang="en-US" altLang="zh-TW" dirty="0"/>
          </a:p>
          <a:p>
            <a:pPr lvl="1"/>
            <a:r>
              <a:rPr lang="zh-TW" altLang="en-US" dirty="0" smtClean="0"/>
              <a:t>針對網路部分能以防火牆或關閉不用的通訊埠防範入侵。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507E8E-C781-4E96-A226-7C7349A8B61D}" type="slidenum">
              <a:rPr lang="zh-TW" altLang="en-US" smtClean="0"/>
              <a:pPr>
                <a:defRPr/>
              </a:pPr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7889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訂 6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66116</TotalTime>
  <Words>1743</Words>
  <Application>Microsoft Office PowerPoint</Application>
  <PresentationFormat>如螢幕大小 (4:3)</PresentationFormat>
  <Paragraphs>395</Paragraphs>
  <Slides>79</Slides>
  <Notes>53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79</vt:i4>
      </vt:variant>
    </vt:vector>
  </HeadingPairs>
  <TitlesOfParts>
    <vt:vector size="80" baseType="lpstr">
      <vt:lpstr>Office 佈景主題</vt:lpstr>
      <vt:lpstr>PowerPoint 簡報</vt:lpstr>
      <vt:lpstr>課程綱要</vt:lpstr>
      <vt:lpstr>鑑識流程</vt:lpstr>
      <vt:lpstr>鑑識流程 (一)</vt:lpstr>
      <vt:lpstr>鑑識流程 (二)</vt:lpstr>
      <vt:lpstr>鑑識流程 (三)</vt:lpstr>
      <vt:lpstr>鑑識流程 (三)</vt:lpstr>
      <vt:lpstr>鑑識流程 (四)</vt:lpstr>
      <vt:lpstr>鑑識流程 (五)</vt:lpstr>
      <vt:lpstr>Mandiant Redline &amp; IOCe 安裝</vt:lpstr>
      <vt:lpstr>Mandiant Redline安裝(1)</vt:lpstr>
      <vt:lpstr>Mandiant Redline安裝(2)</vt:lpstr>
      <vt:lpstr>Mandiant Redline安裝(3)</vt:lpstr>
      <vt:lpstr>Mandiant Redline安裝(4)</vt:lpstr>
      <vt:lpstr>Mandiant Redline安裝(5)</vt:lpstr>
      <vt:lpstr>Mandiant Redline安裝(6)</vt:lpstr>
      <vt:lpstr>Mandiant Redline安裝(7)</vt:lpstr>
      <vt:lpstr>Mandiant Redline安裝(8)</vt:lpstr>
      <vt:lpstr>Mandiant Redline安裝(9)</vt:lpstr>
      <vt:lpstr>Mandiant Redline安裝(10)</vt:lpstr>
      <vt:lpstr>Mandiant IOCe安裝(1)</vt:lpstr>
      <vt:lpstr>Mandiant IOCe安裝(2)</vt:lpstr>
      <vt:lpstr>Mandiant IOCe安裝(3)</vt:lpstr>
      <vt:lpstr>Mandiant IOCe安裝(4)</vt:lpstr>
      <vt:lpstr>Mandiant IOCe安裝(5)</vt:lpstr>
      <vt:lpstr>Mandiant IOCe安裝(6)</vt:lpstr>
      <vt:lpstr>Mandiant IOCe安裝(7)</vt:lpstr>
      <vt:lpstr>Mandiant IOCe安裝(8)</vt:lpstr>
      <vt:lpstr>Mandiant IOCe安裝(9)</vt:lpstr>
      <vt:lpstr>Mandiant IOCe安裝(10)</vt:lpstr>
      <vt:lpstr>Mandiant IOCe安裝(11)</vt:lpstr>
      <vt:lpstr>Mandiant IOCe安裝(12)</vt:lpstr>
      <vt:lpstr>Mandiant IOCe安裝(13)</vt:lpstr>
      <vt:lpstr>運用Redline 分析記憶體映像檔</vt:lpstr>
      <vt:lpstr>Zeus記憶體映像檔分析(1)</vt:lpstr>
      <vt:lpstr>Zeus記憶體映像檔分析(2)</vt:lpstr>
      <vt:lpstr>Zeus記憶體映像檔分析(3)</vt:lpstr>
      <vt:lpstr>Zeus記憶體映像檔分析(4)</vt:lpstr>
      <vt:lpstr>Zeus記憶體映像檔分析(5)</vt:lpstr>
      <vt:lpstr>Zeus記憶體映像檔分析(6)</vt:lpstr>
      <vt:lpstr>Zeus記憶體映像檔分析(7)</vt:lpstr>
      <vt:lpstr>Zeus記憶體映像檔分析(8)</vt:lpstr>
      <vt:lpstr>Zeus記憶體映像檔分析(9)</vt:lpstr>
      <vt:lpstr>Zeus記憶體映像檔分析(10)</vt:lpstr>
      <vt:lpstr>Zeus記憶體映像檔分析(11)</vt:lpstr>
      <vt:lpstr>Zeus記憶體映像檔分析(12)</vt:lpstr>
      <vt:lpstr>Zeus記憶體映像檔分析(13)</vt:lpstr>
      <vt:lpstr>Zeus記憶體映像檔分析(14)</vt:lpstr>
      <vt:lpstr>Zeus記憶體映像檔分析(15)</vt:lpstr>
      <vt:lpstr>Zeus記憶體映像檔分析(16)</vt:lpstr>
      <vt:lpstr>Zeus記憶體映像檔分析(17)</vt:lpstr>
      <vt:lpstr>Zeus記憶體映像檔分析(18)</vt:lpstr>
      <vt:lpstr>Zeus記憶體映像檔分析(19)</vt:lpstr>
      <vt:lpstr>Zeus記憶體映像檔分析(20)</vt:lpstr>
      <vt:lpstr>Stuxnet記憶體映像檔分析練習</vt:lpstr>
      <vt:lpstr>運用Redline 分析運作中的電腦</vt:lpstr>
      <vt:lpstr>Conime惡意程式Live分析(1)</vt:lpstr>
      <vt:lpstr>Conime惡意程式Live分析(2)</vt:lpstr>
      <vt:lpstr>Conime惡意程式Live分析(3)</vt:lpstr>
      <vt:lpstr>Conime惡意程式Live分析(4)</vt:lpstr>
      <vt:lpstr>Conime惡意程式Live分析(5)</vt:lpstr>
      <vt:lpstr>Conime惡意程式Live分析(6)</vt:lpstr>
      <vt:lpstr>Conime惡意程式Live分析(7)</vt:lpstr>
      <vt:lpstr>Conime惡意程式Live分析(8)</vt:lpstr>
      <vt:lpstr>Conime惡意程式Live分析(9)</vt:lpstr>
      <vt:lpstr>Conime惡意程式Live分析(10)</vt:lpstr>
      <vt:lpstr>Conime惡意程式Live分析(11)</vt:lpstr>
      <vt:lpstr>Conime惡意程式Live分析(12)</vt:lpstr>
      <vt:lpstr>Conime惡意程式Live分析(13)</vt:lpstr>
      <vt:lpstr>Conime惡意程式Live分析(14)</vt:lpstr>
      <vt:lpstr>Conime惡意程式Live分析(15)</vt:lpstr>
      <vt:lpstr>Conime惡意程式Live分析(16)</vt:lpstr>
      <vt:lpstr>Conime惡意程式Live分析(17)</vt:lpstr>
      <vt:lpstr>Conime惡意程式Live分析(18)</vt:lpstr>
      <vt:lpstr>Conime惡意程式Live分析(19)</vt:lpstr>
      <vt:lpstr>Conime惡意程式Live分析(20)</vt:lpstr>
      <vt:lpstr>Conime惡意程式Live分析(21)</vt:lpstr>
      <vt:lpstr>Conime惡意程式Live分析(22)</vt:lpstr>
      <vt:lpstr>Conime惡意程式Live分析(23)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Conficker電腦蠕蟲簡介與建議解決方案</dc:title>
  <dc:creator>RCMD</dc:creator>
  <cp:lastModifiedBy>YY</cp:lastModifiedBy>
  <cp:revision>1773</cp:revision>
  <dcterms:created xsi:type="dcterms:W3CDTF">2010-12-20T16:34:23Z</dcterms:created>
  <dcterms:modified xsi:type="dcterms:W3CDTF">2016-11-04T01:31:37Z</dcterms:modified>
</cp:coreProperties>
</file>