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8.JPG" ContentType="image/jpeg"/>
  <Override PartName="/ppt/notesSlides/notesSlide7.xml" ContentType="application/vnd.openxmlformats-officedocument.presentationml.notesSlide+xml"/>
  <Override PartName="/ppt/media/image9.JPG" ContentType="image/jpeg"/>
  <Override PartName="/ppt/notesSlides/notesSlide8.xml" ContentType="application/vnd.openxmlformats-officedocument.presentationml.notesSlide+xml"/>
  <Override PartName="/ppt/media/image10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2.JPG" ContentType="image/jpeg"/>
  <Override PartName="/ppt/notesSlides/notesSlide11.xml" ContentType="application/vnd.openxmlformats-officedocument.presentationml.notesSlide+xml"/>
  <Override PartName="/ppt/media/image13.JPG" ContentType="image/jpeg"/>
  <Override PartName="/ppt/notesSlides/notesSlide12.xml" ContentType="application/vnd.openxmlformats-officedocument.presentationml.notesSlide+xml"/>
  <Override PartName="/ppt/media/image14.JPG" ContentType="image/jpeg"/>
  <Override PartName="/ppt/notesSlides/notesSlide13.xml" ContentType="application/vnd.openxmlformats-officedocument.presentationml.notesSlide+xml"/>
  <Override PartName="/ppt/media/image15.JPG" ContentType="image/jpeg"/>
  <Override PartName="/ppt/notesSlides/notesSlide14.xml" ContentType="application/vnd.openxmlformats-officedocument.presentationml.notesSlide+xml"/>
  <Override PartName="/ppt/media/image16.JPG" ContentType="image/jpeg"/>
  <Override PartName="/ppt/notesSlides/notesSlide15.xml" ContentType="application/vnd.openxmlformats-officedocument.presentationml.notesSlide+xml"/>
  <Override PartName="/ppt/media/image17.JPG" ContentType="image/jpeg"/>
  <Override PartName="/ppt/notesSlides/notesSlide16.xml" ContentType="application/vnd.openxmlformats-officedocument.presentationml.notesSlide+xml"/>
  <Override PartName="/ppt/media/image18.jpg" ContentType="image/jpeg"/>
  <Override PartName="/ppt/notesSlides/notesSlide17.xml" ContentType="application/vnd.openxmlformats-officedocument.presentationml.notesSlide+xml"/>
  <Override PartName="/ppt/media/image19.JPG" ContentType="image/jpeg"/>
  <Override PartName="/ppt/notesSlides/notesSlide18.xml" ContentType="application/vnd.openxmlformats-officedocument.presentationml.notesSlide+xml"/>
  <Override PartName="/ppt/media/image20.JPG" ContentType="image/jpeg"/>
  <Override PartName="/ppt/notesSlides/notesSlide19.xml" ContentType="application/vnd.openxmlformats-officedocument.presentationml.notesSlide+xml"/>
  <Override PartName="/ppt/media/image21.JPG" ContentType="image/jpeg"/>
  <Override PartName="/ppt/notesSlides/notesSlide20.xml" ContentType="application/vnd.openxmlformats-officedocument.presentationml.notesSlide+xml"/>
  <Override PartName="/ppt/media/image22.JPG" ContentType="image/jpeg"/>
  <Override PartName="/ppt/media/image23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25.JPG" ContentType="image/jpeg"/>
  <Override PartName="/ppt/notesSlides/notesSlide23.xml" ContentType="application/vnd.openxmlformats-officedocument.presentationml.notesSlide+xml"/>
  <Override PartName="/ppt/media/image26.JPG" ContentType="image/jpeg"/>
  <Override PartName="/ppt/notesSlides/notesSlide24.xml" ContentType="application/vnd.openxmlformats-officedocument.presentationml.notesSlide+xml"/>
  <Override PartName="/ppt/media/image27.JPG" ContentType="image/jpeg"/>
  <Override PartName="/ppt/notesSlides/notesSlide25.xml" ContentType="application/vnd.openxmlformats-officedocument.presentationml.notesSlide+xml"/>
  <Override PartName="/ppt/media/image28.jpg" ContentType="image/jpe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29.JPG" ContentType="image/jpeg"/>
  <Override PartName="/ppt/notesSlides/notesSlide28.xml" ContentType="application/vnd.openxmlformats-officedocument.presentationml.notesSlide+xml"/>
  <Override PartName="/ppt/media/image30.JPG" ContentType="image/jpe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35.jpg" ContentType="image/jpe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37.JPG" ContentType="image/jpeg"/>
  <Override PartName="/ppt/notesSlides/notesSlide35.xml" ContentType="application/vnd.openxmlformats-officedocument.presentationml.notesSlide+xml"/>
  <Override PartName="/ppt/media/image38.JPG" ContentType="image/jpeg"/>
  <Override PartName="/ppt/notesSlides/notesSlide36.xml" ContentType="application/vnd.openxmlformats-officedocument.presentationml.notesSlide+xml"/>
  <Override PartName="/ppt/media/image39.JPG" ContentType="image/jpeg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42.JPG" ContentType="image/jpe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media/image46.jpg" ContentType="image/jpeg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49.JPG" ContentType="image/jpeg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50" r:id="rId2"/>
    <p:sldId id="451" r:id="rId3"/>
    <p:sldId id="452" r:id="rId4"/>
    <p:sldId id="454" r:id="rId5"/>
    <p:sldId id="453" r:id="rId6"/>
    <p:sldId id="455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504" r:id="rId17"/>
    <p:sldId id="505" r:id="rId18"/>
    <p:sldId id="467" r:id="rId19"/>
    <p:sldId id="468" r:id="rId20"/>
    <p:sldId id="470" r:id="rId21"/>
    <p:sldId id="469" r:id="rId22"/>
    <p:sldId id="471" r:id="rId23"/>
    <p:sldId id="506" r:id="rId24"/>
    <p:sldId id="507" r:id="rId25"/>
    <p:sldId id="508" r:id="rId26"/>
    <p:sldId id="472" r:id="rId27"/>
    <p:sldId id="473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4" r:id="rId37"/>
    <p:sldId id="485" r:id="rId38"/>
    <p:sldId id="486" r:id="rId39"/>
    <p:sldId id="487" r:id="rId40"/>
    <p:sldId id="488" r:id="rId41"/>
    <p:sldId id="489" r:id="rId42"/>
    <p:sldId id="509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10" r:id="rId54"/>
    <p:sldId id="379" r:id="rId55"/>
    <p:sldId id="367" r:id="rId56"/>
    <p:sldId id="327" r:id="rId5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673" autoAdjust="0"/>
  </p:normalViewPr>
  <p:slideViewPr>
    <p:cSldViewPr>
      <p:cViewPr>
        <p:scale>
          <a:sx n="95" d="100"/>
          <a:sy n="95" d="100"/>
        </p:scale>
        <p:origin x="-20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4C14-61A5-4A8C-B081-BFCC02334E11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DBE3-8D53-4A13-A816-B0CA99277E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10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4BA51C-29D1-4DBC-9C71-02B794C1132A}" type="datetimeFigureOut">
              <a:rPr lang="zh-TW" altLang="en-US"/>
              <a:pPr>
                <a:defRPr/>
              </a:pPr>
              <a:t>2016/11/4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C688F1-699B-4E4D-BECD-F7EE3F7B9C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66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21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開啟目錄中</a:t>
            </a:r>
            <a:r>
              <a:rPr lang="en-US" altLang="zh-TW" dirty="0" smtClean="0"/>
              <a:t>.JSON</a:t>
            </a:r>
            <a:r>
              <a:rPr lang="zh-TW" altLang="en-US" dirty="0" smtClean="0"/>
              <a:t>檔案，以文件編輯軟體</a:t>
            </a:r>
            <a:r>
              <a:rPr lang="en-US" altLang="zh-TW" dirty="0" smtClean="0"/>
              <a:t>(WordPad)</a:t>
            </a:r>
            <a:r>
              <a:rPr lang="zh-TW" altLang="en-US" dirty="0" smtClean="0"/>
              <a:t>打開。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1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43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11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570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85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4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053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2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123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70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16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7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000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685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步驟一勾選後會於收集記憶體資訊過程中，連帶提取一份記憶體檔案</a:t>
            </a:r>
            <a:endParaRPr lang="en-US" altLang="zh-TW" dirty="0" smtClean="0"/>
          </a:p>
          <a:p>
            <a:r>
              <a:rPr lang="zh-TW" altLang="en-US" dirty="0" smtClean="0"/>
              <a:t>左上角綠框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Edit your script </a:t>
            </a:r>
            <a:r>
              <a:rPr lang="zh-TW" altLang="en-US" baseline="0" dirty="0" smtClean="0"/>
              <a:t>可以決定資訊收集內容</a:t>
            </a: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12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Agnet</a:t>
            </a:r>
            <a:r>
              <a:rPr lang="zh-TW" altLang="en-US" dirty="0" smtClean="0"/>
              <a:t>製作完成說明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382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IOC_Agent</a:t>
            </a:r>
            <a:r>
              <a:rPr lang="zh-TW" altLang="en-US" dirty="0" smtClean="0"/>
              <a:t>相關檔案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786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532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798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153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82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457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539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893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930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482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062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072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117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28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017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32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695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796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672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332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929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62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587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1020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9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9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此次我們知道此惡意程式為一個我們執行的</a:t>
            </a:r>
            <a:r>
              <a:rPr lang="en-US" altLang="zh-TW" dirty="0" err="1" smtClean="0"/>
              <a:t>Processe</a:t>
            </a:r>
            <a:r>
              <a:rPr lang="zh-TW" altLang="en-US" dirty="0" smtClean="0"/>
              <a:t>，因此從</a:t>
            </a:r>
            <a:r>
              <a:rPr lang="en-US" altLang="zh-TW" dirty="0" err="1" smtClean="0"/>
              <a:t>Processe</a:t>
            </a:r>
            <a:r>
              <a:rPr lang="zh-TW" altLang="en-US" dirty="0" smtClean="0"/>
              <a:t>中可以找到</a:t>
            </a:r>
            <a:r>
              <a:rPr lang="en-US" altLang="zh-TW" dirty="0" smtClean="0"/>
              <a:t>Conime.exe</a:t>
            </a:r>
            <a:r>
              <a:rPr lang="zh-TW" altLang="en-US" dirty="0" smtClean="0"/>
              <a:t>這個執行序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57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回到</a:t>
            </a:r>
            <a:r>
              <a:rPr lang="en-US" altLang="zh-TW" dirty="0" smtClean="0"/>
              <a:t>Process</a:t>
            </a:r>
            <a:r>
              <a:rPr lang="zh-TW" altLang="en-US" dirty="0" smtClean="0"/>
              <a:t>列表處找到</a:t>
            </a:r>
            <a:r>
              <a:rPr lang="en-US" altLang="zh-TW" dirty="0" smtClean="0"/>
              <a:t>Conime.exe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Conime</a:t>
            </a:r>
            <a:r>
              <a:rPr lang="zh-TW" altLang="en-US" dirty="0" smtClean="0"/>
              <a:t>為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系統檔案，執行路徑正常應在</a:t>
            </a:r>
            <a:r>
              <a:rPr lang="en-US" altLang="zh-TW" dirty="0" smtClean="0"/>
              <a:t>\Windows\System32</a:t>
            </a:r>
            <a:r>
              <a:rPr lang="zh-TW" altLang="en-US" dirty="0" smtClean="0"/>
              <a:t>，</a:t>
            </a:r>
            <a:r>
              <a:rPr lang="zh-TW" altLang="en-US" baseline="0" dirty="0" smtClean="0"/>
              <a:t>對該程序使用記憶區塊提取功能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7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52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8707-1DDF-4881-9365-80569B0DD6D2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-</a:t>
            </a:r>
            <a:fld id="{2B4C0EE2-978C-40D4-AB96-402215A1E4E4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dirty="0" smtClean="0"/>
              <a:t>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53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20EA-6A6D-4E4A-B3B3-DC81A8CF40A9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AEA1-4E4D-4283-9664-AA988ED7B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2753-E7C4-4F84-9706-52B933DE96D8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2690-4B6D-4733-86D8-09A23BE8F4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80F4B2B-3B43-4339-92B6-82F486B8E3CB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標楷體" pitchFamily="65" charset="-120"/>
              </a:defRPr>
            </a:lvl1pPr>
          </a:lstStyle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0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A9C-5D23-494D-B115-06DEE8EA4089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8F1A-C582-4EB8-949C-13C32CC465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31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50371-750A-4E09-AB8A-DC9A821ABF16}" type="datetime1">
              <a:rPr lang="zh-TW" altLang="en-US" smtClean="0"/>
              <a:t>2016/11/4</a:t>
            </a:fld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7010400" y="648527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2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39B1-D546-44D4-BB94-AB8A132D42D6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672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3642DC-EF47-4DC2-874D-F48084F1A3C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6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4193-75C5-4139-AB8D-3FBBAEF3C667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7476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3B6B4E-C88E-4AB1-9F48-235E97258B2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662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FF1C-0F55-4370-BB19-B4E388F7F854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0108" y="6484522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459586-A28E-46D8-B8B3-48175AB691E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8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F091-9C59-4D12-A7A5-CB0FC35CF221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5FBE-9E80-4FC8-8E34-69BA817AEE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279-CF5A-4429-B231-FD7D9AFF3FAB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EBE0E0-9B39-4EA6-A4D4-3FEFE1F5B0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3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F3AF7A-24F4-4664-8777-5B397EB63031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diant.com/resources/download/redline" TargetMode="External"/><Relationship Id="rId2" Type="http://schemas.openxmlformats.org/officeDocument/2006/relationships/hyperlink" Target="https://www.mandia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elreport.mandiant.com/" TargetMode="External"/><Relationship Id="rId4" Type="http://schemas.openxmlformats.org/officeDocument/2006/relationships/hyperlink" Target="https://www.mandiant.com/resources/download/ioc-edito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6" y="1492549"/>
            <a:ext cx="5760000" cy="4320000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97210"/>
            <a:ext cx="5760000" cy="432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Conime.bin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更名為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Conime.exe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，並執行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619672" y="2204864"/>
            <a:ext cx="1296048" cy="526666"/>
            <a:chOff x="5436096" y="5278550"/>
            <a:chExt cx="1296048" cy="526666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864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211960" y="2348880"/>
            <a:ext cx="1296048" cy="472666"/>
            <a:chOff x="5436096" y="5332550"/>
            <a:chExt cx="1296048" cy="472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864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8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2" y="1417638"/>
            <a:ext cx="6121195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267744" y="2186856"/>
            <a:ext cx="4752048" cy="369332"/>
            <a:chOff x="5436096" y="5332550"/>
            <a:chExt cx="4752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432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5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8075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．搜尋目標為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，該程式上方之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payload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為記憶體中</a:t>
            </a:r>
            <a:r>
              <a:rPr lang="en-US" altLang="zh-TW" sz="1600" dirty="0" err="1" smtClean="0"/>
              <a:t>Processe</a:t>
            </a:r>
            <a:r>
              <a:rPr lang="en-US" altLang="zh-TW" sz="1600" dirty="0" smtClean="0"/>
              <a:t> Name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1560" y="3275692"/>
            <a:ext cx="3024048" cy="369332"/>
            <a:chOff x="5436096" y="5278550"/>
            <a:chExt cx="3024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2592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284144" y="5301208"/>
            <a:ext cx="1296048" cy="369332"/>
            <a:chOff x="5436096" y="5278550"/>
            <a:chExt cx="1296048" cy="369332"/>
          </a:xfrm>
        </p:grpSpPr>
        <p:sp>
          <p:nvSpPr>
            <p:cNvPr id="20" name="圓角矩形 19"/>
            <p:cNvSpPr/>
            <p:nvPr/>
          </p:nvSpPr>
          <p:spPr>
            <a:xfrm>
              <a:off x="5868144" y="5373216"/>
              <a:ext cx="864000" cy="2016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4212136" y="4365128"/>
            <a:ext cx="1584000" cy="180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10" y="1417638"/>
            <a:ext cx="613138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(35)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．於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AcquiredFiles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中找到該檔案上傳至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virustotal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測試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2267744" y="2132856"/>
            <a:ext cx="4752048" cy="369332"/>
            <a:chOff x="5436096" y="5278550"/>
            <a:chExt cx="4752048" cy="369332"/>
          </a:xfrm>
        </p:grpSpPr>
        <p:sp>
          <p:nvSpPr>
            <p:cNvPr id="24" name="圓角矩形 23"/>
            <p:cNvSpPr/>
            <p:nvPr/>
          </p:nvSpPr>
          <p:spPr>
            <a:xfrm>
              <a:off x="5868144" y="5373216"/>
              <a:ext cx="43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772280" y="3491716"/>
            <a:ext cx="3168048" cy="369332"/>
            <a:chOff x="5436096" y="5332550"/>
            <a:chExt cx="3168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273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708208" y="4221088"/>
            <a:ext cx="1296048" cy="472666"/>
            <a:chOff x="5436096" y="5332550"/>
            <a:chExt cx="1296048" cy="472666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864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(37)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78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0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en-US" altLang="zh-TW" dirty="0" err="1"/>
              <a:t>Mandiant</a:t>
            </a:r>
            <a:r>
              <a:rPr lang="en-US" altLang="zh-TW" dirty="0"/>
              <a:t> IOC</a:t>
            </a:r>
            <a:r>
              <a:rPr lang="zh-TW" altLang="en-US" dirty="0"/>
              <a:t>概念與運用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76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IOC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概念與運用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IOC Item</a:t>
            </a:r>
          </a:p>
          <a:p>
            <a:r>
              <a:rPr lang="en-US" altLang="zh-TW" sz="2800" dirty="0" smtClean="0"/>
              <a:t>Hook</a:t>
            </a:r>
          </a:p>
          <a:p>
            <a:r>
              <a:rPr lang="en-US" altLang="zh-TW" sz="2800" dirty="0" smtClean="0"/>
              <a:t>Process</a:t>
            </a:r>
          </a:p>
          <a:p>
            <a:pPr lvl="1"/>
            <a:r>
              <a:rPr lang="en-US" altLang="zh-TW" sz="2400" dirty="0" smtClean="0"/>
              <a:t>Process Name, Process Handle,…</a:t>
            </a:r>
          </a:p>
          <a:p>
            <a:r>
              <a:rPr lang="en-US" altLang="zh-TW" sz="2800" dirty="0" smtClean="0"/>
              <a:t>Driver</a:t>
            </a:r>
          </a:p>
          <a:p>
            <a:r>
              <a:rPr lang="en-US" altLang="zh-TW" sz="2800" dirty="0" smtClean="0"/>
              <a:t>Files</a:t>
            </a:r>
          </a:p>
          <a:p>
            <a:pPr lvl="1"/>
            <a:r>
              <a:rPr lang="en-US" altLang="zh-TW" sz="2400" dirty="0" smtClean="0"/>
              <a:t>MD5,Create Time/Last Modify Time/Last Access Time,…</a:t>
            </a:r>
          </a:p>
          <a:p>
            <a:r>
              <a:rPr lang="zh-TW" altLang="en-US" sz="2800" dirty="0" smtClean="0"/>
              <a:t>機碼</a:t>
            </a:r>
            <a:endParaRPr lang="en-US" altLang="zh-TW" sz="2800" dirty="0" smtClean="0"/>
          </a:p>
          <a:p>
            <a:r>
              <a:rPr lang="en-US" altLang="zh-TW" sz="2800" dirty="0" smtClean="0"/>
              <a:t>…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80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21487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IOC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概念與運用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547664" y="5003884"/>
            <a:ext cx="1872048" cy="369332"/>
            <a:chOff x="5436096" y="5332550"/>
            <a:chExt cx="1872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1440000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1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0" y="1417638"/>
            <a:ext cx="767249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IOC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概念與運用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23608" y="5219908"/>
            <a:ext cx="1584048" cy="369332"/>
            <a:chOff x="5436096" y="5264924"/>
            <a:chExt cx="1584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1152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649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55736" y="5476598"/>
            <a:ext cx="1152048" cy="369332"/>
            <a:chOff x="5436096" y="5373216"/>
            <a:chExt cx="1152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720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3732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2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00" y="1417638"/>
            <a:ext cx="577439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開啟工作管理員，確認該程式是否執行成功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475656" y="2254262"/>
            <a:ext cx="2952048" cy="369332"/>
            <a:chOff x="5292080" y="5327948"/>
            <a:chExt cx="295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2520000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2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63" y="1417638"/>
            <a:ext cx="5776874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IOC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概念與運用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．選擇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IOC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目錄，位於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C:\Mandiant IOC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204328" y="1772816"/>
            <a:ext cx="4176048" cy="369332"/>
            <a:chOff x="5436096" y="5278550"/>
            <a:chExt cx="4176048" cy="369332"/>
          </a:xfrm>
        </p:grpSpPr>
        <p:sp>
          <p:nvSpPr>
            <p:cNvPr id="24" name="圓角矩形 23"/>
            <p:cNvSpPr/>
            <p:nvPr/>
          </p:nvSpPr>
          <p:spPr>
            <a:xfrm>
              <a:off x="5868144" y="5373216"/>
              <a:ext cx="374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1691776" y="2852936"/>
            <a:ext cx="2016000" cy="266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6300192" y="5373216"/>
            <a:ext cx="1152048" cy="369332"/>
            <a:chOff x="5436096" y="5264924"/>
            <a:chExt cx="1152048" cy="369332"/>
          </a:xfrm>
        </p:grpSpPr>
        <p:sp>
          <p:nvSpPr>
            <p:cNvPr id="13" name="圓角矩形 12"/>
            <p:cNvSpPr/>
            <p:nvPr/>
          </p:nvSpPr>
          <p:spPr>
            <a:xfrm>
              <a:off x="5868144" y="5373216"/>
              <a:ext cx="7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436096" y="52649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2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內容版面配置區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6" y="1417638"/>
            <a:ext cx="76612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IOC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概念與運用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23608" y="1862507"/>
            <a:ext cx="1656384" cy="297040"/>
            <a:chOff x="5435760" y="5133068"/>
            <a:chExt cx="1656384" cy="609480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1224000" cy="3693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5760" y="51330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圓角矩形 22"/>
          <p:cNvSpPr/>
          <p:nvPr/>
        </p:nvSpPr>
        <p:spPr>
          <a:xfrm>
            <a:off x="2051720" y="2204864"/>
            <a:ext cx="6192000" cy="86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933149" y="1736361"/>
            <a:ext cx="1270571" cy="495479"/>
            <a:chOff x="5749573" y="5021737"/>
            <a:chExt cx="1270571" cy="495479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1152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749573" y="502173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8136512" y="1988209"/>
            <a:ext cx="432048" cy="928110"/>
            <a:chOff x="5760120" y="5021106"/>
            <a:chExt cx="432048" cy="928110"/>
          </a:xfrm>
        </p:grpSpPr>
        <p:sp>
          <p:nvSpPr>
            <p:cNvPr id="25" name="圓角矩形 24"/>
            <p:cNvSpPr/>
            <p:nvPr/>
          </p:nvSpPr>
          <p:spPr>
            <a:xfrm>
              <a:off x="5868144" y="5373216"/>
              <a:ext cx="216000" cy="57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760120" y="502110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5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IOC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概念與運用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2844496" y="2276968"/>
            <a:ext cx="5688000" cy="2880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2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936"/>
            <a:ext cx="2400000" cy="1800000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en-US" altLang="zh-TW" dirty="0" err="1" smtClean="0"/>
              <a:t>Stuxnet</a:t>
            </a:r>
            <a:r>
              <a:rPr lang="zh-TW" altLang="en-US" dirty="0" smtClean="0"/>
              <a:t>樣本練習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49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zh-TW" altLang="en-US" dirty="0"/>
              <a:t>大量部署</a:t>
            </a:r>
            <a:r>
              <a:rPr lang="en-US" altLang="zh-TW" dirty="0" smtClean="0"/>
              <a:t>Agent</a:t>
            </a:r>
            <a:br>
              <a:rPr lang="en-US" altLang="zh-TW" dirty="0" smtClean="0"/>
            </a:br>
            <a:r>
              <a:rPr lang="zh-TW" altLang="en-US" dirty="0" smtClean="0"/>
              <a:t>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快速</a:t>
            </a:r>
            <a:r>
              <a:rPr lang="zh-TW" altLang="en-US" dirty="0"/>
              <a:t>鑑定惡意程式足跡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70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en-US" altLang="zh-TW" sz="4000" dirty="0" smtClean="0"/>
              <a:t>Redline</a:t>
            </a:r>
            <a:r>
              <a:rPr lang="zh-TW" altLang="en-US" sz="4000" dirty="0" smtClean="0"/>
              <a:t>結合</a:t>
            </a:r>
            <a:r>
              <a:rPr lang="en-US" altLang="zh-TW" sz="4000" dirty="0" smtClean="0"/>
              <a:t>IOC</a:t>
            </a:r>
            <a:r>
              <a:rPr lang="zh-TW" altLang="en-US" sz="4000" dirty="0" smtClean="0"/>
              <a:t>分析運作中電腦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9438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619672" y="3239976"/>
            <a:ext cx="1800384" cy="333040"/>
            <a:chOff x="5435760" y="5133068"/>
            <a:chExt cx="1800384" cy="683346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368000" cy="44319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35760" y="51330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5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3203848" y="1655799"/>
            <a:ext cx="4176384" cy="477040"/>
            <a:chOff x="5435760" y="5133068"/>
            <a:chExt cx="4176384" cy="978812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3744000" cy="7386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35760" y="51330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圓角矩形 11"/>
          <p:cNvSpPr/>
          <p:nvPr/>
        </p:nvSpPr>
        <p:spPr>
          <a:xfrm>
            <a:off x="1691680" y="2780928"/>
            <a:ext cx="2016000" cy="2880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300192" y="5373216"/>
            <a:ext cx="1152048" cy="369332"/>
            <a:chOff x="5436096" y="5264924"/>
            <a:chExt cx="1152048" cy="369332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7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649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2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12" y="1417638"/>
            <a:ext cx="5754375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．步驟二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Agent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儲存位置，指定於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TACERT_LAB\IOC_Agent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331640" y="2339588"/>
            <a:ext cx="5472048" cy="369332"/>
            <a:chOff x="5436096" y="5278550"/>
            <a:chExt cx="5472048" cy="369332"/>
          </a:xfrm>
        </p:grpSpPr>
        <p:sp>
          <p:nvSpPr>
            <p:cNvPr id="16" name="圓角矩形 15"/>
            <p:cNvSpPr/>
            <p:nvPr/>
          </p:nvSpPr>
          <p:spPr>
            <a:xfrm>
              <a:off x="5868144" y="5373216"/>
              <a:ext cx="504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403744" y="5044566"/>
            <a:ext cx="5976048" cy="400666"/>
            <a:chOff x="5436096" y="5332550"/>
            <a:chExt cx="5976048" cy="400666"/>
          </a:xfrm>
        </p:grpSpPr>
        <p:sp>
          <p:nvSpPr>
            <p:cNvPr id="19" name="圓角矩形 18"/>
            <p:cNvSpPr/>
            <p:nvPr/>
          </p:nvSpPr>
          <p:spPr>
            <a:xfrm>
              <a:off x="5868144" y="5373216"/>
              <a:ext cx="5544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00192" y="5373216"/>
            <a:ext cx="1152048" cy="369332"/>
            <a:chOff x="5436096" y="5264924"/>
            <a:chExt cx="1152048" cy="369332"/>
          </a:xfrm>
        </p:grpSpPr>
        <p:sp>
          <p:nvSpPr>
            <p:cNvPr id="22" name="圓角矩形 21"/>
            <p:cNvSpPr/>
            <p:nvPr/>
          </p:nvSpPr>
          <p:spPr>
            <a:xfrm>
              <a:off x="5868144" y="5373216"/>
              <a:ext cx="7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436096" y="52649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③</a:t>
              </a:r>
              <a:endParaRPr lang="en-US" altLang="zh-TW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1763688" y="2132880"/>
            <a:ext cx="648000" cy="21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6" y="2420888"/>
            <a:ext cx="5740927" cy="2880000"/>
          </a:xfrm>
        </p:spPr>
      </p:pic>
    </p:spTree>
    <p:extLst>
      <p:ext uri="{BB962C8B-B14F-4D97-AF65-F5344CB8AC3E}">
        <p14:creationId xmlns:p14="http://schemas.microsoft.com/office/powerpoint/2010/main" val="1925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C:\Agent\RunRedlineAudit.bat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，開始記憶體資訊收集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572000" y="3717032"/>
            <a:ext cx="1728048" cy="526666"/>
            <a:chOff x="5292080" y="5327948"/>
            <a:chExt cx="1728048" cy="526666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1296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6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0" y="1417638"/>
            <a:ext cx="6134400" cy="4320000"/>
          </a:xfrm>
        </p:spPr>
      </p:pic>
      <p:sp>
        <p:nvSpPr>
          <p:cNvPr id="7" name="圓角矩形 6"/>
          <p:cNvSpPr/>
          <p:nvPr/>
        </p:nvSpPr>
        <p:spPr>
          <a:xfrm>
            <a:off x="2771800" y="2276896"/>
            <a:ext cx="3384000" cy="21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開啟演練用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IOC_Agent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目錄拷貝至演練用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 C:\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C:\TACERT_LAB\Malware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Sample\Stuxnet.7z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拷貝至演練用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 C:\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解壓縮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Stuxnet.7z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，並將目錄中檔案更名為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Stuxnet.exe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後執行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解壓縮密碼：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infected)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執行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IOC_Agent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目錄中的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RunRedlineAudit.bat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開啟記憶體收集檔案進行分析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0" y="1417638"/>
            <a:ext cx="614159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IOC_Agent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目錄複製到演練用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339752" y="2627620"/>
            <a:ext cx="3816048" cy="369332"/>
            <a:chOff x="5436096" y="5278550"/>
            <a:chExt cx="3816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338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90" y="1417638"/>
            <a:ext cx="611401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C:\TACERT_LAB\Malware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Sample\Stuxnet.7z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複製到演練用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339752" y="2339588"/>
            <a:ext cx="4608048" cy="369332"/>
            <a:chOff x="5436096" y="5278550"/>
            <a:chExt cx="4608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417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Stuxnet.7z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解壓縮到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Stuxnet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目錄，密碼：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infected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068104" y="3645024"/>
            <a:ext cx="1872048" cy="369332"/>
            <a:chOff x="5436096" y="5278550"/>
            <a:chExt cx="187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1440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6" y="1477725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將目錄中檔案更名為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Stuxnet.exe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，並執行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00" y="1559754"/>
            <a:ext cx="5760000" cy="43200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139952" y="2348880"/>
            <a:ext cx="1296048" cy="472666"/>
            <a:chOff x="5436096" y="5332550"/>
            <a:chExt cx="1296048" cy="472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864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691776" y="2204864"/>
            <a:ext cx="1296048" cy="526666"/>
            <a:chOff x="5436096" y="5278550"/>
            <a:chExt cx="1296048" cy="526666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864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6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C:\IOC_Agent\RunRedlineAudit.bat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，開始記憶體資訊收集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843808" y="4149080"/>
            <a:ext cx="1728048" cy="526666"/>
            <a:chOff x="5292080" y="5327948"/>
            <a:chExt cx="1728048" cy="526666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1296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1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82" y="1417638"/>
            <a:ext cx="5752835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記憶體資訊收集完成後，於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IOC_Agent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目錄下產生一個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Sessions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目錄，將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IOC_Agent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目錄拷貝至本機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TACERT_LAB\VM_AnalysisSession\Stuxnet_IOC\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644008" y="4221088"/>
            <a:ext cx="1152048" cy="382666"/>
            <a:chOff x="5292080" y="5327948"/>
            <a:chExt cx="1152048" cy="382666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72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78" y="1417638"/>
            <a:ext cx="6111044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4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開啟本機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TACERT_LAB\VM_AnalysisSession\Stuxnet_IOC\IOC_Agent\Sessions\</a:t>
            </a:r>
            <a:b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AnalysisSession1\AnalysisSession1.mans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195736" y="2276872"/>
            <a:ext cx="4752048" cy="382666"/>
            <a:chOff x="5292080" y="5327948"/>
            <a:chExt cx="4752048" cy="382666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432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64" y="1419608"/>
            <a:ext cx="5745671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54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23608" y="1862507"/>
            <a:ext cx="1656384" cy="369332"/>
            <a:chOff x="5435760" y="5133068"/>
            <a:chExt cx="1656384" cy="75781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1224000" cy="3693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5760" y="5133068"/>
              <a:ext cx="432048" cy="75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sp>
        <p:nvSpPr>
          <p:cNvPr id="23" name="圓角矩形 22"/>
          <p:cNvSpPr/>
          <p:nvPr/>
        </p:nvSpPr>
        <p:spPr>
          <a:xfrm>
            <a:off x="2051720" y="2276968"/>
            <a:ext cx="6192000" cy="86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933149" y="1736361"/>
            <a:ext cx="1270571" cy="646331"/>
            <a:chOff x="5749573" y="5021737"/>
            <a:chExt cx="1270571" cy="646331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1152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749573" y="5021737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  <a:p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8136512" y="1988209"/>
            <a:ext cx="432048" cy="928110"/>
            <a:chOff x="5760120" y="5021106"/>
            <a:chExt cx="432048" cy="928110"/>
          </a:xfrm>
        </p:grpSpPr>
        <p:sp>
          <p:nvSpPr>
            <p:cNvPr id="25" name="圓角矩形 24"/>
            <p:cNvSpPr/>
            <p:nvPr/>
          </p:nvSpPr>
          <p:spPr>
            <a:xfrm>
              <a:off x="5868144" y="5373216"/>
              <a:ext cx="216000" cy="57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760120" y="502110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④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5656" y="5328245"/>
            <a:ext cx="1152104" cy="306000"/>
            <a:chOff x="5436040" y="5188550"/>
            <a:chExt cx="1152104" cy="627865"/>
          </a:xfrm>
        </p:grpSpPr>
        <p:sp>
          <p:nvSpPr>
            <p:cNvPr id="18" name="圓角矩形 17"/>
            <p:cNvSpPr/>
            <p:nvPr/>
          </p:nvSpPr>
          <p:spPr>
            <a:xfrm>
              <a:off x="5868144" y="5373216"/>
              <a:ext cx="720000" cy="44319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436040" y="518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6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結合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IOC 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2771800" y="2277192"/>
            <a:ext cx="5544000" cy="2880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6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zh-TW" altLang="en-US" sz="4000" dirty="0" smtClean="0"/>
              <a:t>如何自製</a:t>
            </a:r>
            <a:r>
              <a:rPr lang="en-US" altLang="zh-TW" sz="4000" dirty="0" smtClean="0"/>
              <a:t>IOC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1781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4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 -&gt; NEW -&gt; Indicator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建立新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規則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51744" y="1412776"/>
            <a:ext cx="2952104" cy="450000"/>
            <a:chOff x="5436040" y="5188550"/>
            <a:chExt cx="2952104" cy="923331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2520000" cy="73866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40" y="518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9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555944" y="1538856"/>
            <a:ext cx="2304104" cy="522000"/>
            <a:chOff x="5436040" y="5188550"/>
            <a:chExt cx="2304104" cy="1071064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1872000" cy="88639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40" y="518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60032" y="2267580"/>
            <a:ext cx="1656384" cy="369332"/>
            <a:chOff x="5435760" y="5133068"/>
            <a:chExt cx="1656384" cy="757812"/>
          </a:xfrm>
        </p:grpSpPr>
        <p:sp>
          <p:nvSpPr>
            <p:cNvPr id="18" name="圓角矩形 17"/>
            <p:cNvSpPr/>
            <p:nvPr/>
          </p:nvSpPr>
          <p:spPr>
            <a:xfrm>
              <a:off x="5868144" y="5373216"/>
              <a:ext cx="1224000" cy="3693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435760" y="5133068"/>
              <a:ext cx="432048" cy="75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66" y="3217638"/>
            <a:ext cx="2206667" cy="720000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3851920" y="3142709"/>
            <a:ext cx="1702571" cy="646331"/>
            <a:chOff x="5749573" y="5021737"/>
            <a:chExt cx="1702571" cy="646331"/>
          </a:xfrm>
        </p:grpSpPr>
        <p:sp>
          <p:nvSpPr>
            <p:cNvPr id="22" name="圓角矩形 21"/>
            <p:cNvSpPr/>
            <p:nvPr/>
          </p:nvSpPr>
          <p:spPr>
            <a:xfrm>
              <a:off x="5868144" y="5373216"/>
              <a:ext cx="1584000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49573" y="5021737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  <a:p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6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483768" y="2708920"/>
            <a:ext cx="2304104" cy="810000"/>
            <a:chOff x="5436040" y="5188550"/>
            <a:chExt cx="2304104" cy="166199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1872000" cy="147733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40" y="518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457200" y="6021871"/>
            <a:ext cx="742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條件設定：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Item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視此設定來決定是否必須同時存在或個別條件成立即可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059984" y="1196752"/>
            <a:ext cx="4176104" cy="4626000"/>
            <a:chOff x="5436040" y="5188550"/>
            <a:chExt cx="4176104" cy="9491844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3744000" cy="930717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40" y="518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457200" y="6021871"/>
            <a:ext cx="742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Item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用來決定加入哪種參數及值進行判別分析。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此原則選擇加入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 MD5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0" y="1417638"/>
            <a:ext cx="614159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IOC(5)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6021871"/>
            <a:ext cx="742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為取得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MD5 hash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解壓縮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TACERT_LAB\Software\VisualHash-1.2.zip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403648" y="3851756"/>
            <a:ext cx="1872048" cy="369332"/>
            <a:chOff x="5436096" y="5278550"/>
            <a:chExt cx="187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1440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0" y="1417638"/>
            <a:ext cx="61344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IOC(6)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6021871"/>
            <a:ext cx="74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TACERT_LAB\Software\VisualHash-1.2\VisualHash.exe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267744" y="2483604"/>
            <a:ext cx="4752048" cy="369332"/>
            <a:chOff x="5436096" y="5278550"/>
            <a:chExt cx="475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43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8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IOC(7)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6021871"/>
            <a:ext cx="74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C:\Conime\Conime.exe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拉到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VirusHash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中後，點選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Compute Hashes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339751" y="2492896"/>
            <a:ext cx="2520201" cy="648072"/>
            <a:chOff x="2339751" y="2492896"/>
            <a:chExt cx="2520201" cy="648072"/>
          </a:xfrm>
        </p:grpSpPr>
        <p:cxnSp>
          <p:nvCxnSpPr>
            <p:cNvPr id="9" name="弧形接點 8"/>
            <p:cNvCxnSpPr/>
            <p:nvPr/>
          </p:nvCxnSpPr>
          <p:spPr>
            <a:xfrm rot="10800000">
              <a:off x="2339752" y="2492896"/>
              <a:ext cx="1728192" cy="432048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圓角矩形 9"/>
            <p:cNvSpPr/>
            <p:nvPr/>
          </p:nvSpPr>
          <p:spPr>
            <a:xfrm>
              <a:off x="4139952" y="2780968"/>
              <a:ext cx="720000" cy="36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39751" y="256063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7544" y="3068960"/>
            <a:ext cx="1152384" cy="369332"/>
            <a:chOff x="5435760" y="5133068"/>
            <a:chExt cx="1152384" cy="757812"/>
          </a:xfrm>
        </p:grpSpPr>
        <p:sp>
          <p:nvSpPr>
            <p:cNvPr id="17" name="圓角矩形 16"/>
            <p:cNvSpPr/>
            <p:nvPr/>
          </p:nvSpPr>
          <p:spPr>
            <a:xfrm>
              <a:off x="5868144" y="5373216"/>
              <a:ext cx="720000" cy="51706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435760" y="5133068"/>
              <a:ext cx="432048" cy="75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7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2680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記憶體資訊收集完成後，於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Agent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目錄下產生一個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Sessions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目錄，將該目錄拷貝至本機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TACERT_LAB\VM_AnalysisSession\Conime\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707904" y="2708920"/>
            <a:ext cx="1152048" cy="382666"/>
            <a:chOff x="5292080" y="5327948"/>
            <a:chExt cx="1152048" cy="382666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72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6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69" y="1417638"/>
            <a:ext cx="4173061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50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6021871"/>
            <a:ext cx="74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取得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MD5 hash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值為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DF4FD7E0 F08AC8B1 A568C127 A9E35D3E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051720" y="3923764"/>
            <a:ext cx="2952048" cy="369332"/>
            <a:chOff x="5436096" y="5278550"/>
            <a:chExt cx="2952048" cy="369332"/>
          </a:xfrm>
        </p:grpSpPr>
        <p:sp>
          <p:nvSpPr>
            <p:cNvPr id="20" name="圓角矩形 19"/>
            <p:cNvSpPr/>
            <p:nvPr/>
          </p:nvSpPr>
          <p:spPr>
            <a:xfrm>
              <a:off x="5868144" y="5373216"/>
              <a:ext cx="25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4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350292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51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6021871"/>
            <a:ext cx="74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MD5 hash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值為填入，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注意字串中間不留空格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556056" y="2780928"/>
            <a:ext cx="2592048" cy="382666"/>
            <a:chOff x="5436096" y="5278550"/>
            <a:chExt cx="2592048" cy="382666"/>
          </a:xfrm>
        </p:grpSpPr>
        <p:sp>
          <p:nvSpPr>
            <p:cNvPr id="20" name="圓角矩形 19"/>
            <p:cNvSpPr/>
            <p:nvPr/>
          </p:nvSpPr>
          <p:spPr>
            <a:xfrm>
              <a:off x="5868144" y="5373216"/>
              <a:ext cx="216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4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如何自製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IOC(10)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52</a:t>
            </a:fld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51800" y="1907540"/>
            <a:ext cx="1944048" cy="369332"/>
            <a:chOff x="5436096" y="5278550"/>
            <a:chExt cx="1944048" cy="369332"/>
          </a:xfrm>
        </p:grpSpPr>
        <p:sp>
          <p:nvSpPr>
            <p:cNvPr id="20" name="圓角矩形 19"/>
            <p:cNvSpPr/>
            <p:nvPr/>
          </p:nvSpPr>
          <p:spPr>
            <a:xfrm>
              <a:off x="5868144" y="5373216"/>
              <a:ext cx="1512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3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936"/>
            <a:ext cx="2400000" cy="1800000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Redline</a:t>
            </a:r>
            <a:r>
              <a:rPr lang="zh-TW" altLang="en-US" dirty="0" smtClean="0"/>
              <a:t>結合自製</a:t>
            </a:r>
            <a:r>
              <a:rPr lang="en-US" altLang="zh-TW" dirty="0" smtClean="0"/>
              <a:t>IOC</a:t>
            </a:r>
            <a:br>
              <a:rPr lang="en-US" altLang="zh-TW" dirty="0" smtClean="0"/>
            </a:br>
            <a:r>
              <a:rPr lang="zh-TW" altLang="en-US" dirty="0" smtClean="0"/>
              <a:t>分析</a:t>
            </a:r>
            <a:r>
              <a:rPr lang="en-US" altLang="zh-TW" dirty="0" err="1" smtClean="0"/>
              <a:t>Conime</a:t>
            </a:r>
            <a:r>
              <a:rPr lang="zh-TW" altLang="en-US" dirty="0" smtClean="0"/>
              <a:t>樣本練習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606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Mandiant</a:t>
            </a:r>
            <a:r>
              <a:rPr lang="zh-TW" altLang="en-US" sz="2800" dirty="0" smtClean="0"/>
              <a:t>官網</a:t>
            </a:r>
            <a:endParaRPr lang="en-US" altLang="zh-TW" sz="2800" dirty="0" smtClean="0"/>
          </a:p>
          <a:p>
            <a:pPr lvl="1"/>
            <a:r>
              <a:rPr lang="en-US" altLang="zh-TW" sz="2400" dirty="0">
                <a:hlinkClick r:id="rId2"/>
              </a:rPr>
              <a:t>https://www.mandiant.com</a:t>
            </a:r>
            <a:r>
              <a:rPr lang="en-US" altLang="zh-TW" sz="2400" dirty="0" smtClean="0">
                <a:hlinkClick r:id="rId2"/>
              </a:rPr>
              <a:t>/</a:t>
            </a:r>
            <a:endParaRPr lang="en-US" altLang="zh-TW" sz="2400" dirty="0" smtClean="0"/>
          </a:p>
          <a:p>
            <a:r>
              <a:rPr lang="en-US" altLang="zh-TW" sz="2800" dirty="0" err="1" smtClean="0"/>
              <a:t>Mandiant</a:t>
            </a:r>
            <a:r>
              <a:rPr lang="en-US" altLang="zh-TW" sz="2800" dirty="0" smtClean="0"/>
              <a:t> Redline Download</a:t>
            </a:r>
          </a:p>
          <a:p>
            <a:pPr lvl="1"/>
            <a:r>
              <a:rPr lang="en-US" altLang="zh-TW" sz="2400" dirty="0">
                <a:hlinkClick r:id="rId3"/>
              </a:rPr>
              <a:t>https://www.mandiant.com/resources/download/redline</a:t>
            </a:r>
            <a:endParaRPr lang="en-US" altLang="zh-TW" sz="2400" dirty="0"/>
          </a:p>
          <a:p>
            <a:r>
              <a:rPr lang="en-US" altLang="zh-TW" sz="2800" dirty="0" err="1" smtClean="0"/>
              <a:t>Mandiant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IOCe</a:t>
            </a:r>
            <a:r>
              <a:rPr lang="en-US" altLang="zh-TW" sz="2800" dirty="0" smtClean="0"/>
              <a:t> Download</a:t>
            </a:r>
          </a:p>
          <a:p>
            <a:pPr lvl="1"/>
            <a:r>
              <a:rPr lang="en-US" altLang="zh-TW" sz="2400" dirty="0">
                <a:hlinkClick r:id="rId4"/>
              </a:rPr>
              <a:t>https://www.mandiant.com/resources/download/ioc-editor</a:t>
            </a:r>
            <a:endParaRPr lang="en-US" altLang="zh-TW" sz="2400" dirty="0"/>
          </a:p>
          <a:p>
            <a:r>
              <a:rPr lang="en-US" altLang="zh-TW" sz="2800" dirty="0" err="1" smtClean="0"/>
              <a:t>Mandiant</a:t>
            </a:r>
            <a:r>
              <a:rPr lang="en-US" altLang="zh-TW" sz="2800" dirty="0" smtClean="0"/>
              <a:t> Intelligence Center Report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>APT1</a:t>
            </a:r>
          </a:p>
          <a:p>
            <a:pPr lvl="1"/>
            <a:r>
              <a:rPr lang="en-US" altLang="zh-TW" sz="2400" dirty="0">
                <a:hlinkClick r:id="rId5"/>
              </a:rPr>
              <a:t>http://intelreport.mandiant.com</a:t>
            </a:r>
            <a:r>
              <a:rPr lang="en-US" altLang="zh-TW" sz="2400" dirty="0" smtClean="0">
                <a:hlinkClick r:id="rId5"/>
              </a:rPr>
              <a:t>/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3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55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7228"/>
            <a:ext cx="3810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議程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56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0714"/>
              </p:ext>
            </p:extLst>
          </p:nvPr>
        </p:nvGraphicFramePr>
        <p:xfrm>
          <a:off x="611560" y="1484784"/>
          <a:ext cx="800323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7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議程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講師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09:00 ~ 09:30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報到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09:30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~ 10:30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鑑識分析概要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曾昭銘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10:30 ~ 10:40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中場休息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10:40 ~ 12:00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封包側錄及分析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曾昭銘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12:00 ~ 13:00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午餐時間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13:00 ~ 14:40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工具介紹及實作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張明達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14:40 ~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15:00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中場休息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15:00 ~ 16:30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工具介紹及實作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張明達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0" y="1417638"/>
            <a:ext cx="61344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4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開啟本機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TACERT_LAB\VM_AnalysisSession\Conime\Sessions\AnalysisSession1\</a:t>
            </a:r>
            <a:b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AnalysisSession1.mans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195736" y="2276872"/>
            <a:ext cx="4752048" cy="382666"/>
            <a:chOff x="5292080" y="5327948"/>
            <a:chExt cx="4752048" cy="382666"/>
          </a:xfrm>
        </p:grpSpPr>
        <p:sp>
          <p:nvSpPr>
            <p:cNvPr id="12" name="圓角矩形 11"/>
            <p:cNvSpPr/>
            <p:nvPr/>
          </p:nvSpPr>
          <p:spPr>
            <a:xfrm>
              <a:off x="5724128" y="5422614"/>
              <a:ext cx="432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92080" y="53279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1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1815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23528" y="1988840"/>
            <a:ext cx="864048" cy="369332"/>
            <a:chOff x="5436096" y="5278550"/>
            <a:chExt cx="864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432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493648" y="3262542"/>
            <a:ext cx="1872048" cy="886666"/>
            <a:chOff x="5436096" y="5278550"/>
            <a:chExt cx="1872048" cy="886666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1440000" cy="79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987824" y="4486502"/>
            <a:ext cx="5472048" cy="369332"/>
            <a:chOff x="5436096" y="5278550"/>
            <a:chExt cx="5472048" cy="369332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5040000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3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1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51520" y="1979548"/>
            <a:ext cx="936048" cy="369332"/>
            <a:chOff x="5436096" y="5260550"/>
            <a:chExt cx="936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916256" y="4293096"/>
            <a:ext cx="4392048" cy="369332"/>
            <a:chOff x="5436096" y="5260550"/>
            <a:chExt cx="4392048" cy="369332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396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400232" y="5085184"/>
            <a:ext cx="1692048" cy="369332"/>
            <a:chOff x="5436096" y="5260550"/>
            <a:chExt cx="1692048" cy="369332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126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77" y="1417638"/>
            <a:ext cx="6130217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807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．記憶體提取檔案於 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C:\TACERT_LAB\AnalysisSession\Zeus-AnalysisSession\Acquisitions\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電腦名稱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\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日期時間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\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195736" y="2132856"/>
            <a:ext cx="4176048" cy="369332"/>
            <a:chOff x="5436096" y="5278550"/>
            <a:chExt cx="4176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374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051864" y="3429000"/>
            <a:ext cx="1728048" cy="369332"/>
            <a:chOff x="5436096" y="5278550"/>
            <a:chExt cx="1728048" cy="369332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129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339752" y="50758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解壓縮密碼於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ReadMe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6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66117</TotalTime>
  <Words>1137</Words>
  <Application>Microsoft Office PowerPoint</Application>
  <PresentationFormat>如螢幕大小 (4:3)</PresentationFormat>
  <Paragraphs>305</Paragraphs>
  <Slides>56</Slides>
  <Notes>47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Office 佈景主題</vt:lpstr>
      <vt:lpstr>Conime惡意程式Live分析(24)</vt:lpstr>
      <vt:lpstr>Conime惡意程式Live分析(25)</vt:lpstr>
      <vt:lpstr>Conime惡意程式Live分析(26)</vt:lpstr>
      <vt:lpstr>Conime惡意程式Live分析(27)</vt:lpstr>
      <vt:lpstr>Conime惡意程式Live分析(28)</vt:lpstr>
      <vt:lpstr>Conime惡意程式Live分析(29)</vt:lpstr>
      <vt:lpstr>Conime惡意程式Live分析(30)</vt:lpstr>
      <vt:lpstr>Conime惡意程式Live分析(31)</vt:lpstr>
      <vt:lpstr>Conime惡意程式Live分析(32)</vt:lpstr>
      <vt:lpstr>Conime惡意程式Live分析(33)</vt:lpstr>
      <vt:lpstr>Conime惡意程式Live分析(34)</vt:lpstr>
      <vt:lpstr>Conime惡意程式Live分析(35)</vt:lpstr>
      <vt:lpstr>Conime惡意程式Live分析(36)</vt:lpstr>
      <vt:lpstr>Conime惡意程式Live分析(37)</vt:lpstr>
      <vt:lpstr>Conime惡意程式Live分析(38)</vt:lpstr>
      <vt:lpstr>Mandiant IOC概念與運用</vt:lpstr>
      <vt:lpstr>Mandiant IOC概念與運用(1)</vt:lpstr>
      <vt:lpstr>Mandiant IOC概念與運用(2)</vt:lpstr>
      <vt:lpstr>Mandiant IOC概念與運用(3)</vt:lpstr>
      <vt:lpstr>Mandiant IOC概念與運用(4)</vt:lpstr>
      <vt:lpstr>Mandiant IOC概念與運用(5)</vt:lpstr>
      <vt:lpstr>Mandiant IOC概念與運用(6)</vt:lpstr>
      <vt:lpstr>Stuxnet樣本練習</vt:lpstr>
      <vt:lpstr>大量部署Agent 及 快速鑑定惡意程式足跡</vt:lpstr>
      <vt:lpstr>Redline結合IOC分析運作中電腦</vt:lpstr>
      <vt:lpstr>Redline結合IOC Live分析(1)</vt:lpstr>
      <vt:lpstr>Redline結合IOC Live分析(2)</vt:lpstr>
      <vt:lpstr>Redline結合IOC Live分析(3)</vt:lpstr>
      <vt:lpstr>Redline結合IOC Live分析(4)</vt:lpstr>
      <vt:lpstr>Redline結合IOC Live分析(5)</vt:lpstr>
      <vt:lpstr>Redline結合IOC Live分析(6)</vt:lpstr>
      <vt:lpstr>Redline結合IOC Live分析(7)</vt:lpstr>
      <vt:lpstr>Redline結合IOC Live分析(8)</vt:lpstr>
      <vt:lpstr>Redline結合IOC Live分析(9)</vt:lpstr>
      <vt:lpstr>Redline結合IOC Live分析(10)</vt:lpstr>
      <vt:lpstr>Redline結合IOC Live分析(11)</vt:lpstr>
      <vt:lpstr>Redline結合IOC Live分析(12)</vt:lpstr>
      <vt:lpstr>Redline結合IOC Live分析(13)</vt:lpstr>
      <vt:lpstr>Redline結合IOC Live分析(14)</vt:lpstr>
      <vt:lpstr>Redline結合IOC Live分析(15)</vt:lpstr>
      <vt:lpstr>Redline結合IOC Live分析(16)</vt:lpstr>
      <vt:lpstr>如何自製IOC</vt:lpstr>
      <vt:lpstr>如何自製IOC(1)</vt:lpstr>
      <vt:lpstr>如何自製IOC(2)</vt:lpstr>
      <vt:lpstr>如何自製IOC(3)</vt:lpstr>
      <vt:lpstr>如何自製IOC(4)</vt:lpstr>
      <vt:lpstr>如何自製IOC(5)</vt:lpstr>
      <vt:lpstr>如何自製IOC(6)</vt:lpstr>
      <vt:lpstr>如何自製IOC(7)</vt:lpstr>
      <vt:lpstr>如何自製IOC(8)</vt:lpstr>
      <vt:lpstr>如何自製IOC(9)</vt:lpstr>
      <vt:lpstr>如何自製IOC(10)</vt:lpstr>
      <vt:lpstr>以Redline結合自製IOC 分析Conime樣本練習</vt:lpstr>
      <vt:lpstr>參考資料</vt:lpstr>
      <vt:lpstr>PowerPoint 簡報</vt:lpstr>
      <vt:lpstr>議程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Conficker電腦蠕蟲簡介與建議解決方案</dc:title>
  <dc:creator>RCMD</dc:creator>
  <cp:lastModifiedBy>YY</cp:lastModifiedBy>
  <cp:revision>1772</cp:revision>
  <dcterms:created xsi:type="dcterms:W3CDTF">2010-12-20T16:34:23Z</dcterms:created>
  <dcterms:modified xsi:type="dcterms:W3CDTF">2016-11-04T01:32:53Z</dcterms:modified>
</cp:coreProperties>
</file>