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8" r:id="rId10"/>
    <p:sldId id="269" r:id="rId11"/>
    <p:sldId id="271" r:id="rId12"/>
    <p:sldId id="272" r:id="rId13"/>
    <p:sldId id="270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淺色樣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3" autoAdjust="0"/>
    <p:restoredTop sz="85215" autoAdjust="0"/>
  </p:normalViewPr>
  <p:slideViewPr>
    <p:cSldViewPr>
      <p:cViewPr varScale="1">
        <p:scale>
          <a:sx n="72" d="100"/>
          <a:sy n="72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-222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DE8BD-3DA9-4E84-B083-8558A2A47F03}" type="datetimeFigureOut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E16844-CCF0-456B-9A96-F96CA70C8F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138B4-3914-462D-BE73-C6A0713F2A56}" type="datetimeFigureOut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3D4BA-0D38-447D-9E88-13E06FA4BF8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gif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8"/>
          <p:cNvSpPr>
            <a:spLocks noChangeArrowheads="1"/>
          </p:cNvSpPr>
          <p:nvPr userDrawn="1"/>
        </p:nvSpPr>
        <p:spPr bwMode="gray">
          <a:xfrm>
            <a:off x="0" y="0"/>
            <a:ext cx="2143108" cy="255904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zh-TW" altLang="en-US">
              <a:ea typeface="+mn-ea"/>
              <a:cs typeface="+mn-cs"/>
            </a:endParaRPr>
          </a:p>
        </p:txBody>
      </p:sp>
      <p:pic>
        <p:nvPicPr>
          <p:cNvPr id="20" name="Picture 2" descr="C:\Documents and Settings\a00mba00\My Documents\My Pictures\PPT素材\LOGO_72dpi\75.jpg"/>
          <p:cNvPicPr>
            <a:picLocks noChangeArrowheads="1"/>
          </p:cNvPicPr>
          <p:nvPr userDrawn="1"/>
        </p:nvPicPr>
        <p:blipFill>
          <a:blip r:embed="rId2" cstate="print"/>
          <a:srcRect t="91966" r="89289" b="342"/>
          <a:stretch>
            <a:fillRect/>
          </a:stretch>
        </p:blipFill>
        <p:spPr bwMode="auto">
          <a:xfrm flipH="1">
            <a:off x="0" y="2549518"/>
            <a:ext cx="2285984" cy="236539"/>
          </a:xfrm>
          <a:prstGeom prst="rect">
            <a:avLst/>
          </a:prstGeom>
          <a:noFill/>
        </p:spPr>
      </p:pic>
      <p:sp>
        <p:nvSpPr>
          <p:cNvPr id="11" name="Rectangle 19"/>
          <p:cNvSpPr>
            <a:spLocks noChangeArrowheads="1"/>
          </p:cNvSpPr>
          <p:nvPr userDrawn="1"/>
        </p:nvSpPr>
        <p:spPr bwMode="gray">
          <a:xfrm>
            <a:off x="0" y="2928934"/>
            <a:ext cx="9144000" cy="3929066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zh-TW" altLang="en-US">
              <a:ea typeface="+mn-ea"/>
              <a:cs typeface="+mn-cs"/>
            </a:endParaRPr>
          </a:p>
        </p:txBody>
      </p:sp>
      <p:pic>
        <p:nvPicPr>
          <p:cNvPr id="29698" name="Picture 2" descr="C:\Documents and Settings\a00mba00\My Documents\My Pictures\PPT素材\LOGO_72dpi\75.jpg"/>
          <p:cNvPicPr>
            <a:picLocks noChangeAspect="1" noChangeArrowheads="1"/>
          </p:cNvPicPr>
          <p:nvPr userDrawn="1"/>
        </p:nvPicPr>
        <p:blipFill>
          <a:blip r:embed="rId2" cstate="print"/>
          <a:srcRect r="33846"/>
          <a:stretch>
            <a:fillRect/>
          </a:stretch>
        </p:blipFill>
        <p:spPr bwMode="auto">
          <a:xfrm>
            <a:off x="2143108" y="0"/>
            <a:ext cx="7000892" cy="2786058"/>
          </a:xfrm>
          <a:prstGeom prst="rect">
            <a:avLst/>
          </a:prstGeom>
          <a:noFill/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448000" y="3286124"/>
            <a:ext cx="6696000" cy="12960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565400" y="4929198"/>
            <a:ext cx="6400800" cy="720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242886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3F677E91-9900-445B-868E-5C32274A7CA4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29700" name="Picture 4" descr="C:\Documents and Settings\a00mba00\My Documents\My Pictures\PPT素材\LOGO_72dpi\Logo_透明背景.png"/>
          <p:cNvPicPr>
            <a:picLocks noChangeAspect="1" noChangeArrowheads="1"/>
          </p:cNvPicPr>
          <p:nvPr userDrawn="1"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857224" y="1001354"/>
            <a:ext cx="1213200" cy="1213200"/>
          </a:xfrm>
          <a:prstGeom prst="rect">
            <a:avLst/>
          </a:prstGeom>
          <a:noFill/>
        </p:spPr>
      </p:pic>
      <p:pic>
        <p:nvPicPr>
          <p:cNvPr id="29701" name="Picture 5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204" y="1317364"/>
            <a:ext cx="509144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17"/>
          <p:cNvSpPr/>
          <p:nvPr userDrawn="1"/>
        </p:nvSpPr>
        <p:spPr>
          <a:xfrm>
            <a:off x="8001024" y="2786058"/>
            <a:ext cx="1142976" cy="14287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9" name="Picture 1" descr="C:\Documents and Settings\a00mba00\My Documents\My Pictures\PPT素材\Parallel_team_logo8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071678"/>
            <a:ext cx="1715152" cy="468000"/>
          </a:xfrm>
          <a:prstGeom prst="rect">
            <a:avLst/>
          </a:prstGeom>
          <a:noFill/>
        </p:spPr>
      </p:pic>
      <p:pic>
        <p:nvPicPr>
          <p:cNvPr id="22" name="Picture 12" descr="C:\Documents and Settings\a00mba00\My Documents\My Pictures\PPT素材\LOGO_72dpi\index1_28.gif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5400000">
            <a:off x="-964417" y="3750475"/>
            <a:ext cx="4071942" cy="2143108"/>
          </a:xfrm>
          <a:prstGeom prst="rect">
            <a:avLst/>
          </a:prstGeom>
          <a:noFill/>
        </p:spPr>
      </p:pic>
      <p:pic>
        <p:nvPicPr>
          <p:cNvPr id="31745" name="Picture 1" descr="C:\Documents and Settings\a00mba00\My Documents\My Pictures\PPT素材\TAIWAN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9507" y="3551644"/>
            <a:ext cx="1414973" cy="2592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34E1BD1-8FD5-4B10-B461-74CA9018494E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525BD12-20D7-48B3-8CE9-C01742FA8030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E6E31C-6F04-4B39-92FE-DEE48AA9E514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24" cy="511156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23A5F6-88B9-43A0-BE36-93DEA9C4FA61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5A55C0-FD62-448A-9A97-6DC7AFA99BF0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4EF9-BEDA-4AB6-89CA-AB6E943BA46C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3EB6CA-3E90-4D41-B642-6829AE7EE7C0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A89DAD-E60A-44EA-9738-EF964F95DCEB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8D946F-81FF-40CE-9AA8-F34FA08C9111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8072462" y="0"/>
            <a:ext cx="1071538" cy="6858000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30733" name="Picture 13" descr="C:\Documents and Settings\a00mba00\My Documents\My Pictures\PPT素材\LOGO_72dpi\indexBG.gif"/>
          <p:cNvPicPr>
            <a:picLocks noChangeAspect="1" noChangeArrowheads="1"/>
          </p:cNvPicPr>
          <p:nvPr/>
        </p:nvPicPr>
        <p:blipFill>
          <a:blip r:embed="rId1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1834" t="61399" r="1894" b="5513"/>
          <a:stretch>
            <a:fillRect/>
          </a:stretch>
        </p:blipFill>
        <p:spPr bwMode="auto">
          <a:xfrm>
            <a:off x="0" y="6572272"/>
            <a:ext cx="9144000" cy="285728"/>
          </a:xfrm>
          <a:prstGeom prst="rect">
            <a:avLst/>
          </a:prstGeom>
          <a:noFill/>
        </p:spPr>
      </p:pic>
      <p:pic>
        <p:nvPicPr>
          <p:cNvPr id="30732" name="Picture 12" descr="C:\Documents and Settings\a00mba00\My Documents\My Pictures\PPT素材\LOGO_72dpi\index1_28.gif"/>
          <p:cNvPicPr>
            <a:picLocks noChangeAspect="1" noChangeArrowheads="1"/>
          </p:cNvPicPr>
          <p:nvPr/>
        </p:nvPicPr>
        <p:blipFill>
          <a:blip r:embed="rId1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1"/>
            <a:ext cx="9144000" cy="1000108"/>
          </a:xfrm>
          <a:prstGeom prst="rect">
            <a:avLst/>
          </a:prstGeom>
          <a:noFill/>
        </p:spPr>
      </p:pic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85860"/>
            <a:ext cx="7543824" cy="5143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786446" y="6606000"/>
            <a:ext cx="28956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715404" y="6643710"/>
            <a:ext cx="428596" cy="214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gray">
          <a:xfrm>
            <a:off x="142844" y="6405583"/>
            <a:ext cx="380971" cy="311149"/>
          </a:xfrm>
          <a:prstGeom prst="diamond">
            <a:avLst/>
          </a:prstGeom>
          <a:solidFill>
            <a:schemeClr val="tx2">
              <a:lumMod val="50000"/>
            </a:schemeClr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a typeface="+mn-ea"/>
              <a:cs typeface="+mn-cs"/>
            </a:endParaRPr>
          </a:p>
        </p:txBody>
      </p:sp>
      <p:pic>
        <p:nvPicPr>
          <p:cNvPr id="30734" name="Picture 14" descr="C:\Documents and Settings\a00mba00\My Documents\My Pictures\PPT素材\LOGO_72dpi\Logo_透明背景.png"/>
          <p:cNvPicPr>
            <a:picLocks noChangeAspect="1" noChangeArrowheads="1"/>
          </p:cNvPicPr>
          <p:nvPr/>
        </p:nvPicPr>
        <p:blipFill>
          <a:blip r:embed="rId15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8143900" y="-24"/>
            <a:ext cx="900000" cy="900000"/>
          </a:xfrm>
          <a:prstGeom prst="rect">
            <a:avLst/>
          </a:prstGeom>
          <a:noFill/>
        </p:spPr>
      </p:pic>
      <p:sp>
        <p:nvSpPr>
          <p:cNvPr id="29" name="矩形 28"/>
          <p:cNvSpPr/>
          <p:nvPr/>
        </p:nvSpPr>
        <p:spPr>
          <a:xfrm>
            <a:off x="0" y="1000108"/>
            <a:ext cx="9144000" cy="457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4" name="Picture 1" descr="C:\Documents and Settings\a00mba00\My Documents\My Pictures\PPT素材\TAIWAN.png"/>
          <p:cNvPicPr>
            <a:picLocks noChangeAspect="1" noChangeArrowheads="1"/>
          </p:cNvPicPr>
          <p:nvPr/>
        </p:nvPicPr>
        <p:blipFill>
          <a:blip r:embed="rId16" cstate="print">
            <a:lum bright="-10000"/>
          </a:blip>
          <a:srcRect/>
          <a:stretch>
            <a:fillRect/>
          </a:stretch>
        </p:blipFill>
        <p:spPr bwMode="auto">
          <a:xfrm>
            <a:off x="8129274" y="4500570"/>
            <a:ext cx="943320" cy="1728000"/>
          </a:xfrm>
          <a:prstGeom prst="rect">
            <a:avLst/>
          </a:prstGeom>
          <a:noFill/>
        </p:spPr>
      </p:pic>
      <p:pic>
        <p:nvPicPr>
          <p:cNvPr id="15" name="Picture 1" descr="C:\Documents and Settings\a00mba00\My Documents\My Pictures\PPT素材\Parallel_team_logo8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110952" y="6215082"/>
            <a:ext cx="923542" cy="252000"/>
          </a:xfrm>
          <a:prstGeom prst="rect">
            <a:avLst/>
          </a:prstGeom>
          <a:noFill/>
        </p:spPr>
      </p:pic>
      <p:sp>
        <p:nvSpPr>
          <p:cNvPr id="17" name="文字方塊 16"/>
          <p:cNvSpPr txBox="1"/>
          <p:nvPr userDrawn="1"/>
        </p:nvSpPr>
        <p:spPr>
          <a:xfrm>
            <a:off x="467544" y="6372036"/>
            <a:ext cx="2496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99</a:t>
            </a:r>
            <a:r>
              <a:rPr lang="zh-TW" altLang="en-US" dirty="0" smtClean="0"/>
              <a:t>年竹苗區網教育訓練</a:t>
            </a:r>
            <a:endParaRPr lang="zh-TW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>
              <a:lumMod val="95000"/>
            </a:schemeClr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70C0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70C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70C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70C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70C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285984" y="3061694"/>
            <a:ext cx="6696000" cy="1296000"/>
          </a:xfrm>
        </p:spPr>
        <p:txBody>
          <a:bodyPr>
            <a:noAutofit/>
          </a:bodyPr>
          <a:lstStyle/>
          <a:p>
            <a:r>
              <a:rPr lang="en-GB" altLang="zh-TW" sz="2400" b="1" dirty="0" smtClean="0"/>
              <a:t>99</a:t>
            </a:r>
            <a:r>
              <a:rPr lang="en-US" altLang="zh-TW" sz="2400" b="1" dirty="0" smtClean="0"/>
              <a:t> </a:t>
            </a:r>
            <a:r>
              <a:rPr lang="zh-TW" altLang="en-US" sz="2400" b="1" dirty="0" smtClean="0"/>
              <a:t>年竹苗區網教育訓練</a:t>
            </a:r>
            <a:endParaRPr lang="zh-TW" altLang="en-US" sz="24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143108" y="5572140"/>
            <a:ext cx="7000892" cy="1285884"/>
          </a:xfrm>
        </p:spPr>
        <p:txBody>
          <a:bodyPr>
            <a:normAutofit/>
          </a:bodyPr>
          <a:lstStyle/>
          <a:p>
            <a:r>
              <a:rPr lang="en-GB" altLang="zh-TW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2010.08.06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4946099" y="4457650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謝志偉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err="1" smtClean="0"/>
              <a:t>Gmond</a:t>
            </a:r>
            <a:r>
              <a:rPr lang="en-US" altLang="zh-TW" dirty="0" smtClean="0"/>
              <a:t> Configuration - 2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10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683568" y="1379959"/>
            <a:ext cx="7344816" cy="50013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100" dirty="0" smtClean="0"/>
              <a:t>/* If a cluster attribute is specified, then all </a:t>
            </a:r>
            <a:r>
              <a:rPr lang="en-US" altLang="zh-TW" sz="1100" dirty="0" err="1" smtClean="0"/>
              <a:t>gmond</a:t>
            </a:r>
            <a:r>
              <a:rPr lang="en-US" altLang="zh-TW" sz="1100" dirty="0" smtClean="0"/>
              <a:t> hosts are wrapped ins</a:t>
            </a:r>
          </a:p>
          <a:p>
            <a:r>
              <a:rPr lang="en-US" altLang="zh-TW" sz="1100" dirty="0" err="1" smtClean="0"/>
              <a:t>ide</a:t>
            </a:r>
            <a:endParaRPr lang="en-US" altLang="zh-TW" sz="1100" dirty="0" smtClean="0"/>
          </a:p>
          <a:p>
            <a:r>
              <a:rPr lang="en-US" altLang="zh-TW" sz="1100" dirty="0" smtClean="0"/>
              <a:t> * of a &lt;CLUSTER&gt; tag.  If you do not specify a cluster tag, then all &lt;HOSTS</a:t>
            </a:r>
          </a:p>
          <a:p>
            <a:r>
              <a:rPr lang="en-US" altLang="zh-TW" sz="1100" dirty="0" smtClean="0"/>
              <a:t>&gt; will</a:t>
            </a:r>
          </a:p>
          <a:p>
            <a:r>
              <a:rPr lang="en-US" altLang="zh-TW" sz="1100" dirty="0" smtClean="0"/>
              <a:t> * NOT be wrapped inside of a &lt;CLUSTER&gt; tag. */</a:t>
            </a:r>
          </a:p>
          <a:p>
            <a:r>
              <a:rPr lang="en-US" altLang="zh-TW" sz="1100" dirty="0" smtClean="0"/>
              <a:t>cluster {</a:t>
            </a:r>
          </a:p>
          <a:p>
            <a:r>
              <a:rPr lang="en-US" altLang="zh-TW" sz="1100" dirty="0" smtClean="0"/>
              <a:t>  </a:t>
            </a:r>
            <a:r>
              <a:rPr lang="en-US" altLang="zh-TW" sz="1100" dirty="0" smtClean="0">
                <a:solidFill>
                  <a:srgbClr val="FF0000"/>
                </a:solidFill>
              </a:rPr>
              <a:t>name = "Test Cluster"</a:t>
            </a:r>
          </a:p>
          <a:p>
            <a:r>
              <a:rPr lang="en-US" altLang="zh-TW" sz="1100" dirty="0" smtClean="0">
                <a:solidFill>
                  <a:srgbClr val="FF0000"/>
                </a:solidFill>
              </a:rPr>
              <a:t>  owner = “test"</a:t>
            </a:r>
          </a:p>
          <a:p>
            <a:r>
              <a:rPr lang="en-US" altLang="zh-TW" sz="1100" dirty="0" smtClean="0"/>
              <a:t>  </a:t>
            </a:r>
            <a:r>
              <a:rPr lang="en-US" altLang="zh-TW" sz="1100" dirty="0" err="1" smtClean="0"/>
              <a:t>latlong</a:t>
            </a:r>
            <a:r>
              <a:rPr lang="en-US" altLang="zh-TW" sz="1100" dirty="0" smtClean="0"/>
              <a:t> = "unspecified"</a:t>
            </a:r>
          </a:p>
          <a:p>
            <a:r>
              <a:rPr lang="en-US" altLang="zh-TW" sz="1100" dirty="0" smtClean="0"/>
              <a:t>  </a:t>
            </a:r>
            <a:r>
              <a:rPr lang="en-US" altLang="zh-TW" sz="1100" dirty="0" err="1" smtClean="0"/>
              <a:t>url</a:t>
            </a:r>
            <a:r>
              <a:rPr lang="en-US" altLang="zh-TW" sz="1100" dirty="0" smtClean="0"/>
              <a:t> = "unspecified"</a:t>
            </a:r>
          </a:p>
          <a:p>
            <a:r>
              <a:rPr lang="en-US" altLang="zh-TW" sz="1100" dirty="0" smtClean="0"/>
              <a:t>}</a:t>
            </a:r>
          </a:p>
          <a:p>
            <a:endParaRPr lang="en-US" altLang="zh-TW" sz="1100" dirty="0" smtClean="0"/>
          </a:p>
          <a:p>
            <a:r>
              <a:rPr lang="en-US" altLang="zh-TW" sz="1100" dirty="0" smtClean="0"/>
              <a:t>/* Feel free to specify as many </a:t>
            </a:r>
            <a:r>
              <a:rPr lang="en-US" altLang="zh-TW" sz="1100" dirty="0" err="1" smtClean="0"/>
              <a:t>udp_send_channels</a:t>
            </a:r>
            <a:r>
              <a:rPr lang="en-US" altLang="zh-TW" sz="1100" dirty="0" smtClean="0"/>
              <a:t> as you like.  </a:t>
            </a:r>
            <a:r>
              <a:rPr lang="en-US" altLang="zh-TW" sz="1100" dirty="0" err="1" smtClean="0"/>
              <a:t>Gmond</a:t>
            </a:r>
            <a:endParaRPr lang="en-US" altLang="zh-TW" sz="1100" dirty="0" smtClean="0"/>
          </a:p>
          <a:p>
            <a:r>
              <a:rPr lang="en-US" altLang="zh-TW" sz="1100" dirty="0" smtClean="0"/>
              <a:t>   used to only support having a single channel */</a:t>
            </a:r>
          </a:p>
          <a:p>
            <a:r>
              <a:rPr lang="en-US" altLang="zh-TW" sz="1100" dirty="0" err="1" smtClean="0"/>
              <a:t>udp_send_channel</a:t>
            </a:r>
            <a:r>
              <a:rPr lang="en-US" altLang="zh-TW" sz="1100" dirty="0" smtClean="0"/>
              <a:t> {</a:t>
            </a:r>
          </a:p>
          <a:p>
            <a:r>
              <a:rPr lang="en-US" altLang="zh-TW" sz="1100" dirty="0" smtClean="0"/>
              <a:t>  </a:t>
            </a:r>
            <a:r>
              <a:rPr lang="en-US" altLang="zh-TW" sz="1100" dirty="0" smtClean="0">
                <a:solidFill>
                  <a:srgbClr val="FF0000"/>
                </a:solidFill>
              </a:rPr>
              <a:t>host = </a:t>
            </a:r>
            <a:r>
              <a:rPr lang="en-US" altLang="zh-TW" sz="1100" dirty="0" smtClean="0">
                <a:solidFill>
                  <a:srgbClr val="FF0000"/>
                </a:solidFill>
              </a:rPr>
              <a:t>192.168.56.101</a:t>
            </a:r>
            <a:endParaRPr lang="en-US" altLang="zh-TW" sz="1100" dirty="0" smtClean="0">
              <a:solidFill>
                <a:srgbClr val="FF0000"/>
              </a:solidFill>
            </a:endParaRPr>
          </a:p>
          <a:p>
            <a:r>
              <a:rPr lang="en-US" altLang="zh-TW" sz="1100" dirty="0" smtClean="0"/>
              <a:t>  port = 8649</a:t>
            </a:r>
          </a:p>
          <a:p>
            <a:r>
              <a:rPr lang="en-US" altLang="zh-TW" sz="1100" dirty="0" smtClean="0"/>
              <a:t>}</a:t>
            </a:r>
          </a:p>
          <a:p>
            <a:endParaRPr lang="en-US" altLang="zh-TW" sz="1100" dirty="0" smtClean="0"/>
          </a:p>
          <a:p>
            <a:r>
              <a:rPr lang="en-US" altLang="zh-TW" sz="1100" dirty="0" smtClean="0"/>
              <a:t>/* You can specify as many </a:t>
            </a:r>
            <a:r>
              <a:rPr lang="en-US" altLang="zh-TW" sz="1100" dirty="0" err="1" smtClean="0"/>
              <a:t>udp_recv_channels</a:t>
            </a:r>
            <a:r>
              <a:rPr lang="en-US" altLang="zh-TW" sz="1100" dirty="0" smtClean="0"/>
              <a:t> as you like as well. */</a:t>
            </a:r>
          </a:p>
          <a:p>
            <a:r>
              <a:rPr lang="en-US" altLang="zh-TW" sz="1100" dirty="0" err="1" smtClean="0"/>
              <a:t>udp_recv_channel</a:t>
            </a:r>
            <a:r>
              <a:rPr lang="en-US" altLang="zh-TW" sz="1100" dirty="0" smtClean="0"/>
              <a:t> {</a:t>
            </a:r>
          </a:p>
          <a:p>
            <a:r>
              <a:rPr lang="en-US" altLang="zh-TW" sz="1100" dirty="0" smtClean="0"/>
              <a:t>  </a:t>
            </a:r>
            <a:r>
              <a:rPr lang="en-US" altLang="zh-TW" sz="1100" dirty="0" smtClean="0">
                <a:solidFill>
                  <a:srgbClr val="FF0000"/>
                </a:solidFill>
              </a:rPr>
              <a:t>port = 8649</a:t>
            </a:r>
          </a:p>
          <a:p>
            <a:r>
              <a:rPr lang="en-US" altLang="zh-TW" sz="1100" dirty="0" smtClean="0"/>
              <a:t>}</a:t>
            </a:r>
          </a:p>
          <a:p>
            <a:endParaRPr lang="en-US" altLang="zh-TW" sz="1100" dirty="0" smtClean="0"/>
          </a:p>
          <a:p>
            <a:r>
              <a:rPr lang="en-US" altLang="zh-TW" sz="1100" dirty="0" smtClean="0"/>
              <a:t>/* You can specify as many </a:t>
            </a:r>
            <a:r>
              <a:rPr lang="en-US" altLang="zh-TW" sz="1100" dirty="0" err="1" smtClean="0"/>
              <a:t>tcp_accept_channels</a:t>
            </a:r>
            <a:r>
              <a:rPr lang="en-US" altLang="zh-TW" sz="1100" dirty="0" smtClean="0"/>
              <a:t> as you like to share</a:t>
            </a:r>
          </a:p>
          <a:p>
            <a:r>
              <a:rPr lang="en-US" altLang="zh-TW" sz="1100" dirty="0" smtClean="0"/>
              <a:t>   an xml description of the state of the cluster */</a:t>
            </a:r>
          </a:p>
          <a:p>
            <a:r>
              <a:rPr lang="en-US" altLang="zh-TW" sz="1100" dirty="0" err="1" smtClean="0"/>
              <a:t>tcp_accept_channel</a:t>
            </a:r>
            <a:r>
              <a:rPr lang="en-US" altLang="zh-TW" sz="1100" dirty="0" smtClean="0"/>
              <a:t> {</a:t>
            </a:r>
          </a:p>
          <a:p>
            <a:r>
              <a:rPr lang="en-US" altLang="zh-TW" sz="1100" dirty="0" smtClean="0"/>
              <a:t>  port = 8649</a:t>
            </a:r>
          </a:p>
          <a:p>
            <a:r>
              <a:rPr lang="en-US" altLang="zh-TW" sz="1100" dirty="0" smtClean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err="1" smtClean="0"/>
              <a:t>Gmond</a:t>
            </a:r>
            <a:r>
              <a:rPr lang="en-US" altLang="zh-TW" dirty="0" smtClean="0"/>
              <a:t> Configuration - 3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On node2, create a </a:t>
            </a:r>
            <a:r>
              <a:rPr lang="en-US" altLang="zh-TW" dirty="0" err="1" smtClean="0"/>
              <a:t>Gmond</a:t>
            </a:r>
            <a:r>
              <a:rPr lang="en-US" altLang="zh-TW" dirty="0" smtClean="0"/>
              <a:t> configuration file named </a:t>
            </a:r>
            <a:r>
              <a:rPr lang="en-US" altLang="zh-TW" dirty="0" err="1" smtClean="0"/>
              <a:t>gmond.conf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11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683568" y="2348880"/>
            <a:ext cx="7344816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dirty="0" smtClean="0"/>
              <a:t>node2:/opt/ganglia# </a:t>
            </a:r>
            <a:r>
              <a:rPr lang="en-US" altLang="zh-TW" b="1" dirty="0" smtClean="0"/>
              <a:t>/opt/ganglia/</a:t>
            </a:r>
            <a:r>
              <a:rPr lang="en-US" altLang="zh-TW" b="1" dirty="0" err="1" smtClean="0"/>
              <a:t>sbin</a:t>
            </a:r>
            <a:r>
              <a:rPr lang="en-US" altLang="zh-TW" b="1" dirty="0" smtClean="0"/>
              <a:t>/</a:t>
            </a:r>
            <a:r>
              <a:rPr lang="en-US" altLang="zh-TW" b="1" dirty="0" err="1" smtClean="0"/>
              <a:t>gmond</a:t>
            </a:r>
            <a:r>
              <a:rPr lang="en-US" altLang="zh-TW" b="1" dirty="0" smtClean="0"/>
              <a:t> --</a:t>
            </a:r>
            <a:r>
              <a:rPr lang="en-US" altLang="zh-TW" b="1" dirty="0" err="1" smtClean="0"/>
              <a:t>default_config</a:t>
            </a:r>
            <a:r>
              <a:rPr lang="en-US" altLang="zh-TW" b="1" dirty="0" smtClean="0"/>
              <a:t> &gt; /etc/</a:t>
            </a:r>
            <a:r>
              <a:rPr lang="en-US" altLang="zh-TW" b="1" dirty="0" err="1" smtClean="0"/>
              <a:t>gmond.conf</a:t>
            </a:r>
            <a:endParaRPr lang="en-US" altLang="zh-TW" b="1" dirty="0" smtClean="0"/>
          </a:p>
          <a:p>
            <a:r>
              <a:rPr lang="en-US" altLang="zh-TW" dirty="0" smtClean="0"/>
              <a:t>node2:/opt/ganglia# </a:t>
            </a:r>
            <a:r>
              <a:rPr lang="en-US" altLang="zh-TW" b="1" dirty="0" smtClean="0"/>
              <a:t>vi /etc/</a:t>
            </a:r>
            <a:r>
              <a:rPr lang="en-US" altLang="zh-TW" b="1" dirty="0" err="1" smtClean="0"/>
              <a:t>gmond.conf</a:t>
            </a:r>
            <a:endParaRPr lang="en-US" altLang="zh-TW" b="1" dirty="0" smtClean="0"/>
          </a:p>
        </p:txBody>
      </p:sp>
      <p:sp>
        <p:nvSpPr>
          <p:cNvPr id="6" name="文字方塊 5"/>
          <p:cNvSpPr txBox="1"/>
          <p:nvPr/>
        </p:nvSpPr>
        <p:spPr>
          <a:xfrm>
            <a:off x="683568" y="3429000"/>
            <a:ext cx="7344816" cy="26776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200" dirty="0" smtClean="0"/>
              <a:t>/* This configuration is as close to 2.5.x default behavior as possible</a:t>
            </a:r>
          </a:p>
          <a:p>
            <a:r>
              <a:rPr lang="en-US" altLang="zh-TW" sz="1200" dirty="0" smtClean="0"/>
              <a:t>   The values closely match ./</a:t>
            </a:r>
            <a:r>
              <a:rPr lang="en-US" altLang="zh-TW" sz="1200" dirty="0" err="1" smtClean="0"/>
              <a:t>gmond</a:t>
            </a:r>
            <a:r>
              <a:rPr lang="en-US" altLang="zh-TW" sz="1200" dirty="0" smtClean="0"/>
              <a:t>/</a:t>
            </a:r>
            <a:r>
              <a:rPr lang="en-US" altLang="zh-TW" sz="1200" dirty="0" err="1" smtClean="0"/>
              <a:t>metric.h</a:t>
            </a:r>
            <a:r>
              <a:rPr lang="en-US" altLang="zh-TW" sz="1200" dirty="0" smtClean="0"/>
              <a:t> definitions in 2.5.x */</a:t>
            </a:r>
          </a:p>
          <a:p>
            <a:r>
              <a:rPr lang="en-US" altLang="zh-TW" sz="1200" dirty="0" err="1" smtClean="0"/>
              <a:t>globals</a:t>
            </a:r>
            <a:r>
              <a:rPr lang="en-US" altLang="zh-TW" sz="1200" dirty="0" smtClean="0"/>
              <a:t> {</a:t>
            </a:r>
          </a:p>
          <a:p>
            <a:r>
              <a:rPr lang="en-US" altLang="zh-TW" sz="1200" dirty="0" smtClean="0">
                <a:solidFill>
                  <a:srgbClr val="FF0000"/>
                </a:solidFill>
              </a:rPr>
              <a:t>  </a:t>
            </a:r>
            <a:r>
              <a:rPr lang="en-US" altLang="zh-TW" sz="1200" dirty="0" err="1" smtClean="0">
                <a:solidFill>
                  <a:srgbClr val="FF0000"/>
                </a:solidFill>
              </a:rPr>
              <a:t>daemonize</a:t>
            </a:r>
            <a:r>
              <a:rPr lang="en-US" altLang="zh-TW" sz="1200" dirty="0" smtClean="0">
                <a:solidFill>
                  <a:srgbClr val="FF0000"/>
                </a:solidFill>
              </a:rPr>
              <a:t> = yes</a:t>
            </a:r>
          </a:p>
          <a:p>
            <a:r>
              <a:rPr lang="en-US" altLang="zh-TW" sz="1200" dirty="0" smtClean="0"/>
              <a:t>  </a:t>
            </a:r>
            <a:r>
              <a:rPr lang="en-US" altLang="zh-TW" sz="1200" dirty="0" err="1" smtClean="0"/>
              <a:t>setuid</a:t>
            </a:r>
            <a:r>
              <a:rPr lang="en-US" altLang="zh-TW" sz="1200" dirty="0" smtClean="0"/>
              <a:t> = yes</a:t>
            </a:r>
          </a:p>
          <a:p>
            <a:r>
              <a:rPr lang="en-US" altLang="zh-TW" sz="1200" dirty="0" smtClean="0"/>
              <a:t>  </a:t>
            </a:r>
            <a:r>
              <a:rPr lang="en-US" altLang="zh-TW" sz="1200" dirty="0" smtClean="0">
                <a:solidFill>
                  <a:srgbClr val="FF0000"/>
                </a:solidFill>
              </a:rPr>
              <a:t>user = nobody</a:t>
            </a:r>
          </a:p>
          <a:p>
            <a:r>
              <a:rPr lang="en-US" altLang="zh-TW" sz="1200" dirty="0" smtClean="0"/>
              <a:t>  </a:t>
            </a:r>
            <a:r>
              <a:rPr lang="en-US" altLang="zh-TW" sz="1200" dirty="0" err="1" smtClean="0"/>
              <a:t>debug_level</a:t>
            </a:r>
            <a:r>
              <a:rPr lang="en-US" altLang="zh-TW" sz="1200" dirty="0" smtClean="0"/>
              <a:t> = 0</a:t>
            </a:r>
          </a:p>
          <a:p>
            <a:r>
              <a:rPr lang="en-US" altLang="zh-TW" sz="1200" dirty="0" smtClean="0"/>
              <a:t>  </a:t>
            </a:r>
            <a:r>
              <a:rPr lang="en-US" altLang="zh-TW" sz="1200" dirty="0" err="1" smtClean="0"/>
              <a:t>max_udp_msg_len</a:t>
            </a:r>
            <a:r>
              <a:rPr lang="en-US" altLang="zh-TW" sz="1200" dirty="0" smtClean="0"/>
              <a:t> = 1472</a:t>
            </a:r>
          </a:p>
          <a:p>
            <a:r>
              <a:rPr lang="en-US" altLang="zh-TW" sz="1200" dirty="0" smtClean="0"/>
              <a:t>  mute = no</a:t>
            </a:r>
          </a:p>
          <a:p>
            <a:r>
              <a:rPr lang="en-US" altLang="zh-TW" sz="1200" dirty="0" smtClean="0"/>
              <a:t>  deaf = no</a:t>
            </a:r>
          </a:p>
          <a:p>
            <a:r>
              <a:rPr lang="en-US" altLang="zh-TW" sz="1200" dirty="0" smtClean="0"/>
              <a:t>  </a:t>
            </a:r>
            <a:r>
              <a:rPr lang="en-US" altLang="zh-TW" sz="1200" dirty="0" err="1" smtClean="0"/>
              <a:t>host_dmax</a:t>
            </a:r>
            <a:r>
              <a:rPr lang="en-US" altLang="zh-TW" sz="1200" dirty="0" smtClean="0"/>
              <a:t> = 0 /*</a:t>
            </a:r>
            <a:r>
              <a:rPr lang="en-US" altLang="zh-TW" sz="1200" dirty="0" err="1" smtClean="0"/>
              <a:t>secs</a:t>
            </a:r>
            <a:r>
              <a:rPr lang="en-US" altLang="zh-TW" sz="1200" dirty="0" smtClean="0"/>
              <a:t> */</a:t>
            </a:r>
          </a:p>
          <a:p>
            <a:r>
              <a:rPr lang="en-US" altLang="zh-TW" sz="1200" dirty="0" smtClean="0"/>
              <a:t>  </a:t>
            </a:r>
            <a:r>
              <a:rPr lang="en-US" altLang="zh-TW" sz="1200" dirty="0" err="1" smtClean="0"/>
              <a:t>cleanup_threshold</a:t>
            </a:r>
            <a:r>
              <a:rPr lang="en-US" altLang="zh-TW" sz="1200" dirty="0" smtClean="0"/>
              <a:t> = 300 /*</a:t>
            </a:r>
            <a:r>
              <a:rPr lang="en-US" altLang="zh-TW" sz="1200" dirty="0" err="1" smtClean="0"/>
              <a:t>secs</a:t>
            </a:r>
            <a:r>
              <a:rPr lang="en-US" altLang="zh-TW" sz="1200" dirty="0" smtClean="0"/>
              <a:t> */</a:t>
            </a:r>
          </a:p>
          <a:p>
            <a:r>
              <a:rPr lang="en-US" altLang="zh-TW" sz="1200" dirty="0" smtClean="0"/>
              <a:t>  </a:t>
            </a:r>
            <a:r>
              <a:rPr lang="en-US" altLang="zh-TW" sz="1200" dirty="0" err="1" smtClean="0"/>
              <a:t>gexec</a:t>
            </a:r>
            <a:r>
              <a:rPr lang="en-US" altLang="zh-TW" sz="1200" dirty="0" smtClean="0"/>
              <a:t> = no</a:t>
            </a:r>
          </a:p>
          <a:p>
            <a:r>
              <a:rPr lang="en-US" altLang="zh-TW" sz="1200" dirty="0" smtClean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err="1" smtClean="0"/>
              <a:t>Gmond</a:t>
            </a:r>
            <a:r>
              <a:rPr lang="en-US" altLang="zh-TW" dirty="0" smtClean="0"/>
              <a:t> Configuration - 4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12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683568" y="1268760"/>
            <a:ext cx="7344816" cy="50013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100" dirty="0" smtClean="0"/>
              <a:t>/* If a cluster attribute is specified, then all </a:t>
            </a:r>
            <a:r>
              <a:rPr lang="en-US" altLang="zh-TW" sz="1100" dirty="0" err="1" smtClean="0"/>
              <a:t>gmond</a:t>
            </a:r>
            <a:r>
              <a:rPr lang="en-US" altLang="zh-TW" sz="1100" dirty="0" smtClean="0"/>
              <a:t> hosts are wrapped ins</a:t>
            </a:r>
          </a:p>
          <a:p>
            <a:r>
              <a:rPr lang="en-US" altLang="zh-TW" sz="1100" dirty="0" err="1" smtClean="0"/>
              <a:t>ide</a:t>
            </a:r>
            <a:endParaRPr lang="en-US" altLang="zh-TW" sz="1100" dirty="0" smtClean="0"/>
          </a:p>
          <a:p>
            <a:r>
              <a:rPr lang="en-US" altLang="zh-TW" sz="1100" dirty="0" smtClean="0"/>
              <a:t> * of a &lt;CLUSTER&gt; tag.  If you do not specify a cluster tag, then all &lt;HOSTS</a:t>
            </a:r>
          </a:p>
          <a:p>
            <a:r>
              <a:rPr lang="en-US" altLang="zh-TW" sz="1100" dirty="0" smtClean="0"/>
              <a:t>&gt; will</a:t>
            </a:r>
          </a:p>
          <a:p>
            <a:r>
              <a:rPr lang="en-US" altLang="zh-TW" sz="1100" dirty="0" smtClean="0"/>
              <a:t> * NOT be wrapped inside of a &lt;CLUSTER&gt; tag. */</a:t>
            </a:r>
          </a:p>
          <a:p>
            <a:r>
              <a:rPr lang="en-US" altLang="zh-TW" sz="1100" dirty="0" smtClean="0"/>
              <a:t>cluster {</a:t>
            </a:r>
          </a:p>
          <a:p>
            <a:r>
              <a:rPr lang="en-US" altLang="zh-TW" sz="1100" dirty="0" smtClean="0"/>
              <a:t>  </a:t>
            </a:r>
            <a:r>
              <a:rPr lang="en-US" altLang="zh-TW" sz="1100" dirty="0" smtClean="0">
                <a:solidFill>
                  <a:srgbClr val="FF0000"/>
                </a:solidFill>
              </a:rPr>
              <a:t>name = "Test Cluster"</a:t>
            </a:r>
          </a:p>
          <a:p>
            <a:r>
              <a:rPr lang="en-US" altLang="zh-TW" sz="1100" dirty="0" smtClean="0"/>
              <a:t>  owner = “test"</a:t>
            </a:r>
          </a:p>
          <a:p>
            <a:r>
              <a:rPr lang="en-US" altLang="zh-TW" sz="1100" dirty="0" smtClean="0"/>
              <a:t>  </a:t>
            </a:r>
            <a:r>
              <a:rPr lang="en-US" altLang="zh-TW" sz="1100" dirty="0" err="1" smtClean="0"/>
              <a:t>latlong</a:t>
            </a:r>
            <a:r>
              <a:rPr lang="en-US" altLang="zh-TW" sz="1100" dirty="0" smtClean="0"/>
              <a:t> = "unspecified"</a:t>
            </a:r>
          </a:p>
          <a:p>
            <a:r>
              <a:rPr lang="en-US" altLang="zh-TW" sz="1100" dirty="0" smtClean="0"/>
              <a:t>  </a:t>
            </a:r>
            <a:r>
              <a:rPr lang="en-US" altLang="zh-TW" sz="1100" dirty="0" err="1" smtClean="0"/>
              <a:t>url</a:t>
            </a:r>
            <a:r>
              <a:rPr lang="en-US" altLang="zh-TW" sz="1100" dirty="0" smtClean="0"/>
              <a:t> = "unspecified"</a:t>
            </a:r>
          </a:p>
          <a:p>
            <a:r>
              <a:rPr lang="en-US" altLang="zh-TW" sz="1100" dirty="0" smtClean="0"/>
              <a:t>}</a:t>
            </a:r>
          </a:p>
          <a:p>
            <a:endParaRPr lang="en-US" altLang="zh-TW" sz="1100" dirty="0" smtClean="0"/>
          </a:p>
          <a:p>
            <a:r>
              <a:rPr lang="en-US" altLang="zh-TW" sz="1100" dirty="0" smtClean="0"/>
              <a:t>/* Feel free to specify as many </a:t>
            </a:r>
            <a:r>
              <a:rPr lang="en-US" altLang="zh-TW" sz="1100" dirty="0" err="1" smtClean="0"/>
              <a:t>udp_send_channels</a:t>
            </a:r>
            <a:r>
              <a:rPr lang="en-US" altLang="zh-TW" sz="1100" dirty="0" smtClean="0"/>
              <a:t> as you like.  </a:t>
            </a:r>
            <a:r>
              <a:rPr lang="en-US" altLang="zh-TW" sz="1100" dirty="0" err="1" smtClean="0"/>
              <a:t>Gmond</a:t>
            </a:r>
            <a:endParaRPr lang="en-US" altLang="zh-TW" sz="1100" dirty="0" smtClean="0"/>
          </a:p>
          <a:p>
            <a:r>
              <a:rPr lang="en-US" altLang="zh-TW" sz="1100" dirty="0" smtClean="0"/>
              <a:t>   used to only support having a single channel */</a:t>
            </a:r>
          </a:p>
          <a:p>
            <a:r>
              <a:rPr lang="en-US" altLang="zh-TW" sz="1100" dirty="0" err="1" smtClean="0"/>
              <a:t>udp_send_channel</a:t>
            </a:r>
            <a:r>
              <a:rPr lang="en-US" altLang="zh-TW" sz="1100" dirty="0" smtClean="0"/>
              <a:t> {</a:t>
            </a:r>
          </a:p>
          <a:p>
            <a:r>
              <a:rPr lang="en-US" altLang="zh-TW" sz="1100" dirty="0" smtClean="0"/>
              <a:t>  </a:t>
            </a:r>
            <a:r>
              <a:rPr lang="en-US" altLang="zh-TW" sz="1100" dirty="0" smtClean="0">
                <a:solidFill>
                  <a:srgbClr val="FF0000"/>
                </a:solidFill>
              </a:rPr>
              <a:t>host = </a:t>
            </a:r>
            <a:r>
              <a:rPr lang="en-US" altLang="zh-TW" sz="1100" dirty="0" smtClean="0">
                <a:solidFill>
                  <a:srgbClr val="FF0000"/>
                </a:solidFill>
              </a:rPr>
              <a:t>192.168.56.101</a:t>
            </a:r>
            <a:endParaRPr lang="en-US" altLang="zh-TW" sz="1100" dirty="0" smtClean="0">
              <a:solidFill>
                <a:srgbClr val="FF0000"/>
              </a:solidFill>
            </a:endParaRPr>
          </a:p>
          <a:p>
            <a:r>
              <a:rPr lang="en-US" altLang="zh-TW" sz="1100" dirty="0" smtClean="0"/>
              <a:t>  port = 8649</a:t>
            </a:r>
          </a:p>
          <a:p>
            <a:r>
              <a:rPr lang="en-US" altLang="zh-TW" sz="1100" dirty="0" smtClean="0"/>
              <a:t>}</a:t>
            </a:r>
          </a:p>
          <a:p>
            <a:endParaRPr lang="en-US" altLang="zh-TW" sz="1100" dirty="0" smtClean="0"/>
          </a:p>
          <a:p>
            <a:r>
              <a:rPr lang="en-US" altLang="zh-TW" sz="1100" dirty="0" smtClean="0"/>
              <a:t>/* You can specify as many </a:t>
            </a:r>
            <a:r>
              <a:rPr lang="en-US" altLang="zh-TW" sz="1100" dirty="0" err="1" smtClean="0"/>
              <a:t>udp_recv_channels</a:t>
            </a:r>
            <a:r>
              <a:rPr lang="en-US" altLang="zh-TW" sz="1100" dirty="0" smtClean="0"/>
              <a:t> as you like as well. */</a:t>
            </a:r>
          </a:p>
          <a:p>
            <a:r>
              <a:rPr lang="en-US" altLang="zh-TW" sz="1100" dirty="0" err="1" smtClean="0"/>
              <a:t>udp_recv_channel</a:t>
            </a:r>
            <a:r>
              <a:rPr lang="en-US" altLang="zh-TW" sz="1100" dirty="0" smtClean="0"/>
              <a:t> {</a:t>
            </a:r>
          </a:p>
          <a:p>
            <a:r>
              <a:rPr lang="en-US" altLang="zh-TW" sz="1100" dirty="0" smtClean="0"/>
              <a:t>  </a:t>
            </a:r>
            <a:r>
              <a:rPr lang="en-US" altLang="zh-TW" sz="1100" dirty="0" smtClean="0">
                <a:solidFill>
                  <a:srgbClr val="FF0000"/>
                </a:solidFill>
              </a:rPr>
              <a:t>port = 8649</a:t>
            </a:r>
          </a:p>
          <a:p>
            <a:r>
              <a:rPr lang="en-US" altLang="zh-TW" sz="1100" dirty="0" smtClean="0"/>
              <a:t>}</a:t>
            </a:r>
          </a:p>
          <a:p>
            <a:endParaRPr lang="en-US" altLang="zh-TW" sz="1100" dirty="0" smtClean="0"/>
          </a:p>
          <a:p>
            <a:r>
              <a:rPr lang="en-US" altLang="zh-TW" sz="1100" dirty="0" smtClean="0"/>
              <a:t>/* You can specify as many </a:t>
            </a:r>
            <a:r>
              <a:rPr lang="en-US" altLang="zh-TW" sz="1100" dirty="0" err="1" smtClean="0"/>
              <a:t>tcp_accept_channels</a:t>
            </a:r>
            <a:r>
              <a:rPr lang="en-US" altLang="zh-TW" sz="1100" dirty="0" smtClean="0"/>
              <a:t> as you like to share</a:t>
            </a:r>
          </a:p>
          <a:p>
            <a:r>
              <a:rPr lang="en-US" altLang="zh-TW" sz="1100" dirty="0" smtClean="0"/>
              <a:t>   an xml description of the state of the cluster */</a:t>
            </a:r>
          </a:p>
          <a:p>
            <a:r>
              <a:rPr lang="en-US" altLang="zh-TW" sz="1100" dirty="0" err="1" smtClean="0"/>
              <a:t>tcp_accept_channel</a:t>
            </a:r>
            <a:r>
              <a:rPr lang="en-US" altLang="zh-TW" sz="1100" dirty="0" smtClean="0"/>
              <a:t> {</a:t>
            </a:r>
          </a:p>
          <a:p>
            <a:r>
              <a:rPr lang="en-US" altLang="zh-TW" sz="1100" dirty="0" smtClean="0"/>
              <a:t>  </a:t>
            </a:r>
            <a:r>
              <a:rPr lang="en-US" altLang="zh-TW" sz="1100" dirty="0" smtClean="0">
                <a:solidFill>
                  <a:schemeClr val="tx1"/>
                </a:solidFill>
              </a:rPr>
              <a:t>port = 8649</a:t>
            </a:r>
          </a:p>
          <a:p>
            <a:r>
              <a:rPr lang="en-US" altLang="zh-TW" sz="1100" dirty="0" smtClean="0"/>
              <a:t>}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err="1" smtClean="0"/>
              <a:t>Gmetad</a:t>
            </a:r>
            <a:r>
              <a:rPr lang="en-US" altLang="zh-TW" dirty="0" smtClean="0"/>
              <a:t> Configuration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 smtClean="0"/>
              <a:t>On node1, create a </a:t>
            </a:r>
            <a:r>
              <a:rPr lang="en-US" altLang="zh-TW" sz="2400" dirty="0" err="1" smtClean="0"/>
              <a:t>Gmetad</a:t>
            </a:r>
            <a:r>
              <a:rPr lang="en-US" altLang="zh-TW" sz="2400" dirty="0" smtClean="0"/>
              <a:t> configuration file named </a:t>
            </a:r>
            <a:r>
              <a:rPr lang="en-US" altLang="zh-TW" sz="2400" dirty="0" err="1" smtClean="0"/>
              <a:t>gmetad.conf</a:t>
            </a:r>
            <a:endParaRPr lang="en-US" altLang="zh-TW" sz="2400" dirty="0" smtClean="0"/>
          </a:p>
          <a:p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13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683568" y="2132856"/>
            <a:ext cx="7344816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dirty="0" smtClean="0"/>
              <a:t>node1:/opt/ganglia# </a:t>
            </a:r>
            <a:r>
              <a:rPr lang="en-US" altLang="zh-TW" b="1" dirty="0" smtClean="0"/>
              <a:t>cp /opt/</a:t>
            </a:r>
            <a:r>
              <a:rPr lang="en-US" altLang="zh-TW" b="1" dirty="0" err="1" smtClean="0"/>
              <a:t>src</a:t>
            </a:r>
            <a:r>
              <a:rPr lang="en-US" altLang="zh-TW" b="1" dirty="0" smtClean="0"/>
              <a:t>/ganglia-3.0.4/</a:t>
            </a:r>
            <a:r>
              <a:rPr lang="en-US" altLang="zh-TW" b="1" dirty="0" err="1" smtClean="0"/>
              <a:t>gmetad</a:t>
            </a:r>
            <a:r>
              <a:rPr lang="en-US" altLang="zh-TW" b="1" dirty="0" smtClean="0"/>
              <a:t>/</a:t>
            </a:r>
            <a:r>
              <a:rPr lang="en-US" altLang="zh-TW" b="1" dirty="0" err="1" smtClean="0"/>
              <a:t>gmetad.conf</a:t>
            </a:r>
            <a:r>
              <a:rPr lang="en-US" altLang="zh-TW" b="1" dirty="0" smtClean="0"/>
              <a:t> /etc/</a:t>
            </a:r>
            <a:r>
              <a:rPr lang="en-US" altLang="zh-TW" b="1" dirty="0" err="1" smtClean="0"/>
              <a:t>gmetad.conf</a:t>
            </a:r>
            <a:endParaRPr lang="en-US" altLang="zh-TW" b="1" dirty="0" smtClean="0"/>
          </a:p>
          <a:p>
            <a:r>
              <a:rPr lang="en-US" altLang="zh-TW" dirty="0" smtClean="0"/>
              <a:t>node1:/opt/ganglia# </a:t>
            </a:r>
            <a:r>
              <a:rPr lang="en-US" altLang="zh-TW" b="1" dirty="0" smtClean="0"/>
              <a:t>vi /etc/</a:t>
            </a:r>
            <a:r>
              <a:rPr lang="en-US" altLang="zh-TW" b="1" dirty="0" err="1" smtClean="0"/>
              <a:t>gmetad.conf</a:t>
            </a:r>
            <a:endParaRPr lang="en-US" altLang="zh-TW" b="1" dirty="0" smtClean="0"/>
          </a:p>
        </p:txBody>
      </p:sp>
      <p:sp>
        <p:nvSpPr>
          <p:cNvPr id="6" name="文字方塊 5"/>
          <p:cNvSpPr txBox="1"/>
          <p:nvPr/>
        </p:nvSpPr>
        <p:spPr>
          <a:xfrm>
            <a:off x="683568" y="3140968"/>
            <a:ext cx="7344816" cy="32316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200" dirty="0" smtClean="0"/>
              <a:t># The </a:t>
            </a:r>
            <a:r>
              <a:rPr lang="en-US" altLang="zh-TW" sz="1200" dirty="0" err="1" smtClean="0"/>
              <a:t>data_source</a:t>
            </a:r>
            <a:r>
              <a:rPr lang="en-US" altLang="zh-TW" sz="1200" dirty="0" smtClean="0"/>
              <a:t> tag must immediately be followed by a unique</a:t>
            </a:r>
          </a:p>
          <a:p>
            <a:r>
              <a:rPr lang="en-US" altLang="zh-TW" sz="1200" dirty="0" smtClean="0"/>
              <a:t># string which identifies the source then a list of machines</a:t>
            </a:r>
          </a:p>
          <a:p>
            <a:r>
              <a:rPr lang="en-US" altLang="zh-TW" sz="1200" dirty="0" smtClean="0"/>
              <a:t># which service the data source in the format </a:t>
            </a:r>
            <a:r>
              <a:rPr lang="en-US" altLang="zh-TW" sz="1200" dirty="0" err="1" smtClean="0"/>
              <a:t>ip:port</a:t>
            </a:r>
            <a:r>
              <a:rPr lang="en-US" altLang="zh-TW" sz="1200" dirty="0" smtClean="0"/>
              <a:t>, or </a:t>
            </a:r>
            <a:r>
              <a:rPr lang="en-US" altLang="zh-TW" sz="1200" dirty="0" err="1" smtClean="0"/>
              <a:t>name:port</a:t>
            </a:r>
            <a:r>
              <a:rPr lang="en-US" altLang="zh-TW" sz="1200" dirty="0" smtClean="0"/>
              <a:t>.</a:t>
            </a:r>
          </a:p>
          <a:p>
            <a:r>
              <a:rPr lang="en-US" altLang="zh-TW" sz="1200" dirty="0" smtClean="0"/>
              <a:t># If a # port is not specified then 8649 (the default </a:t>
            </a:r>
            <a:r>
              <a:rPr lang="en-US" altLang="zh-TW" sz="1200" dirty="0" err="1" smtClean="0"/>
              <a:t>gmond</a:t>
            </a:r>
            <a:r>
              <a:rPr lang="en-US" altLang="zh-TW" sz="1200" dirty="0" smtClean="0"/>
              <a:t> port) is</a:t>
            </a:r>
          </a:p>
          <a:p>
            <a:r>
              <a:rPr lang="en-US" altLang="zh-TW" sz="1200" dirty="0" smtClean="0"/>
              <a:t># assumed.</a:t>
            </a:r>
          </a:p>
          <a:p>
            <a:r>
              <a:rPr lang="en-US" altLang="zh-TW" sz="1200" dirty="0" smtClean="0"/>
              <a:t># default: There is no default value</a:t>
            </a:r>
          </a:p>
          <a:p>
            <a:r>
              <a:rPr lang="en-US" altLang="zh-TW" sz="1200" dirty="0" err="1" smtClean="0">
                <a:solidFill>
                  <a:srgbClr val="FF0000"/>
                </a:solidFill>
              </a:rPr>
              <a:t>data_source</a:t>
            </a:r>
            <a:r>
              <a:rPr lang="en-US" altLang="zh-TW" sz="1200" dirty="0" smtClean="0">
                <a:solidFill>
                  <a:srgbClr val="FF0000"/>
                </a:solidFill>
              </a:rPr>
              <a:t> "Test Cluster" 127.0.0.1:8649</a:t>
            </a:r>
          </a:p>
          <a:p>
            <a:endParaRPr lang="en-US" altLang="zh-TW" sz="1200" dirty="0" smtClean="0"/>
          </a:p>
          <a:p>
            <a:r>
              <a:rPr lang="en-US" altLang="zh-TW" sz="1200" dirty="0" smtClean="0"/>
              <a:t># </a:t>
            </a:r>
            <a:r>
              <a:rPr lang="en-US" altLang="zh-TW" sz="1200" dirty="0" err="1" smtClean="0"/>
              <a:t>data_source</a:t>
            </a:r>
            <a:r>
              <a:rPr lang="en-US" altLang="zh-TW" sz="1200" dirty="0" smtClean="0"/>
              <a:t> "another source"  1.3.4.7:8655  1.3.4.8</a:t>
            </a:r>
          </a:p>
          <a:p>
            <a:r>
              <a:rPr lang="en-US" altLang="zh-TW" sz="1200" dirty="0" smtClean="0"/>
              <a:t>#</a:t>
            </a:r>
          </a:p>
          <a:p>
            <a:r>
              <a:rPr lang="en-US" altLang="zh-TW" sz="1200" dirty="0" smtClean="0"/>
              <a:t># List of machines this </a:t>
            </a:r>
            <a:r>
              <a:rPr lang="en-US" altLang="zh-TW" sz="1200" dirty="0" err="1" smtClean="0"/>
              <a:t>gmetad</a:t>
            </a:r>
            <a:r>
              <a:rPr lang="en-US" altLang="zh-TW" sz="1200" dirty="0" smtClean="0"/>
              <a:t> will share XML with</a:t>
            </a:r>
          </a:p>
          <a:p>
            <a:r>
              <a:rPr lang="en-US" altLang="zh-TW" sz="1200" dirty="0" smtClean="0"/>
              <a:t># default: There is no default value</a:t>
            </a:r>
          </a:p>
          <a:p>
            <a:r>
              <a:rPr lang="en-US" altLang="zh-TW" sz="1200" dirty="0" err="1" smtClean="0">
                <a:solidFill>
                  <a:srgbClr val="FF0000"/>
                </a:solidFill>
              </a:rPr>
              <a:t>trusted_hosts</a:t>
            </a:r>
            <a:r>
              <a:rPr lang="en-US" altLang="zh-TW" sz="1200" dirty="0" smtClean="0">
                <a:solidFill>
                  <a:srgbClr val="FF0000"/>
                </a:solidFill>
              </a:rPr>
              <a:t> 127.0.0.1</a:t>
            </a:r>
          </a:p>
          <a:p>
            <a:endParaRPr lang="en-US" altLang="zh-TW" sz="1200" dirty="0" smtClean="0"/>
          </a:p>
          <a:p>
            <a:r>
              <a:rPr lang="en-US" altLang="zh-TW" sz="1200" dirty="0" smtClean="0"/>
              <a:t># Where </a:t>
            </a:r>
            <a:r>
              <a:rPr lang="en-US" altLang="zh-TW" sz="1200" dirty="0" err="1" smtClean="0"/>
              <a:t>gmetad</a:t>
            </a:r>
            <a:r>
              <a:rPr lang="en-US" altLang="zh-TW" sz="1200" dirty="0" smtClean="0"/>
              <a:t> stores its round-robin databases</a:t>
            </a:r>
          </a:p>
          <a:p>
            <a:r>
              <a:rPr lang="en-US" altLang="zh-TW" sz="1200" dirty="0" smtClean="0"/>
              <a:t># default: "/</a:t>
            </a:r>
            <a:r>
              <a:rPr lang="en-US" altLang="zh-TW" sz="1200" dirty="0" err="1" smtClean="0"/>
              <a:t>var</a:t>
            </a:r>
            <a:r>
              <a:rPr lang="en-US" altLang="zh-TW" sz="1200" dirty="0" smtClean="0"/>
              <a:t>/lib/ganglia/</a:t>
            </a:r>
            <a:r>
              <a:rPr lang="en-US" altLang="zh-TW" sz="1200" dirty="0" err="1" smtClean="0"/>
              <a:t>rrds</a:t>
            </a:r>
            <a:r>
              <a:rPr lang="en-US" altLang="zh-TW" sz="1200" dirty="0" smtClean="0"/>
              <a:t>"</a:t>
            </a:r>
          </a:p>
          <a:p>
            <a:r>
              <a:rPr lang="en-US" altLang="zh-TW" sz="1200" dirty="0" err="1" smtClean="0">
                <a:solidFill>
                  <a:srgbClr val="FF0000"/>
                </a:solidFill>
              </a:rPr>
              <a:t>rrd_rootdir</a:t>
            </a:r>
            <a:r>
              <a:rPr lang="en-US" altLang="zh-TW" sz="1200" dirty="0" smtClean="0">
                <a:solidFill>
                  <a:srgbClr val="FF0000"/>
                </a:solidFill>
              </a:rPr>
              <a:t> "/</a:t>
            </a:r>
            <a:r>
              <a:rPr lang="en-US" altLang="zh-TW" sz="1200" dirty="0" err="1" smtClean="0">
                <a:solidFill>
                  <a:srgbClr val="FF0000"/>
                </a:solidFill>
              </a:rPr>
              <a:t>var</a:t>
            </a:r>
            <a:r>
              <a:rPr lang="en-US" altLang="zh-TW" sz="1200" dirty="0" smtClean="0">
                <a:solidFill>
                  <a:srgbClr val="FF0000"/>
                </a:solidFill>
              </a:rPr>
              <a:t>/lib/ganglia/</a:t>
            </a:r>
            <a:r>
              <a:rPr lang="en-US" altLang="zh-TW" sz="1200" dirty="0" err="1" smtClean="0">
                <a:solidFill>
                  <a:srgbClr val="FF0000"/>
                </a:solidFill>
              </a:rPr>
              <a:t>rrds</a:t>
            </a:r>
            <a:r>
              <a:rPr lang="en-US" altLang="zh-TW" sz="1200" dirty="0" smtClean="0">
                <a:solidFill>
                  <a:srgbClr val="FF0000"/>
                </a:solidFill>
              </a:rPr>
              <a:t>"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Starting Ganglia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zh-TW" dirty="0" smtClean="0"/>
              <a:t>On node1, start gmetad &amp; gmond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On node2, start </a:t>
            </a:r>
            <a:r>
              <a:rPr lang="en-US" altLang="zh-TW" dirty="0" err="1" smtClean="0"/>
              <a:t>gmond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14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683568" y="1916832"/>
            <a:ext cx="7344816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dirty="0" smtClean="0"/>
              <a:t>node1:/opt/ganglia/</a:t>
            </a:r>
            <a:r>
              <a:rPr lang="en-US" altLang="zh-TW" dirty="0" err="1" smtClean="0"/>
              <a:t>sbin</a:t>
            </a:r>
            <a:r>
              <a:rPr lang="en-US" altLang="zh-TW" dirty="0" smtClean="0"/>
              <a:t># </a:t>
            </a:r>
            <a:r>
              <a:rPr lang="en-US" altLang="zh-TW" b="1" dirty="0" err="1" smtClean="0"/>
              <a:t>mkdir</a:t>
            </a:r>
            <a:r>
              <a:rPr lang="en-US" altLang="zh-TW" b="1" dirty="0" smtClean="0"/>
              <a:t> -p /</a:t>
            </a:r>
            <a:r>
              <a:rPr lang="en-US" altLang="zh-TW" b="1" dirty="0" err="1" smtClean="0"/>
              <a:t>var</a:t>
            </a:r>
            <a:r>
              <a:rPr lang="en-US" altLang="zh-TW" b="1" dirty="0" smtClean="0"/>
              <a:t>/lib/ganglia/</a:t>
            </a:r>
            <a:r>
              <a:rPr lang="en-US" altLang="zh-TW" b="1" dirty="0" err="1" smtClean="0"/>
              <a:t>rrds</a:t>
            </a:r>
            <a:endParaRPr lang="en-US" altLang="zh-TW" b="1" dirty="0" smtClean="0"/>
          </a:p>
          <a:p>
            <a:r>
              <a:rPr lang="en-US" altLang="zh-TW" dirty="0" smtClean="0"/>
              <a:t>node1:/opt/ganglia/</a:t>
            </a:r>
            <a:r>
              <a:rPr lang="en-US" altLang="zh-TW" dirty="0" err="1" smtClean="0"/>
              <a:t>sbin</a:t>
            </a:r>
            <a:r>
              <a:rPr lang="en-US" altLang="zh-TW" dirty="0" smtClean="0"/>
              <a:t># </a:t>
            </a:r>
            <a:r>
              <a:rPr lang="en-US" altLang="zh-TW" b="1" dirty="0" err="1" smtClean="0"/>
              <a:t>chown</a:t>
            </a:r>
            <a:r>
              <a:rPr lang="en-US" altLang="zh-TW" b="1" dirty="0" smtClean="0"/>
              <a:t> </a:t>
            </a:r>
            <a:r>
              <a:rPr lang="en-US" altLang="zh-TW" b="1" dirty="0" err="1" smtClean="0"/>
              <a:t>nobody:nobody</a:t>
            </a:r>
            <a:r>
              <a:rPr lang="en-US" altLang="zh-TW" b="1" dirty="0" smtClean="0"/>
              <a:t> /</a:t>
            </a:r>
            <a:r>
              <a:rPr lang="en-US" altLang="zh-TW" b="1" dirty="0" err="1" smtClean="0"/>
              <a:t>var</a:t>
            </a:r>
            <a:r>
              <a:rPr lang="en-US" altLang="zh-TW" b="1" dirty="0" smtClean="0"/>
              <a:t>/lib/ganglia/</a:t>
            </a:r>
            <a:r>
              <a:rPr lang="en-US" altLang="zh-TW" b="1" dirty="0" err="1" smtClean="0"/>
              <a:t>rrds</a:t>
            </a:r>
            <a:endParaRPr lang="en-US" altLang="zh-TW" b="1" dirty="0" smtClean="0"/>
          </a:p>
          <a:p>
            <a:r>
              <a:rPr lang="en-US" altLang="zh-TW" dirty="0" smtClean="0"/>
              <a:t>node1:/opt/ganglia/</a:t>
            </a:r>
            <a:r>
              <a:rPr lang="en-US" altLang="zh-TW" dirty="0" err="1" smtClean="0"/>
              <a:t>sbin</a:t>
            </a:r>
            <a:r>
              <a:rPr lang="en-US" altLang="zh-TW" dirty="0" smtClean="0"/>
              <a:t># </a:t>
            </a:r>
            <a:r>
              <a:rPr lang="en-US" altLang="zh-TW" b="1" dirty="0" smtClean="0"/>
              <a:t>/opt/ganglia/</a:t>
            </a:r>
            <a:r>
              <a:rPr lang="en-US" altLang="zh-TW" b="1" dirty="0" err="1" smtClean="0"/>
              <a:t>sbin</a:t>
            </a:r>
            <a:r>
              <a:rPr lang="en-US" altLang="zh-TW" b="1" dirty="0" smtClean="0"/>
              <a:t>/</a:t>
            </a:r>
            <a:r>
              <a:rPr lang="en-US" altLang="zh-TW" b="1" dirty="0" err="1" smtClean="0"/>
              <a:t>gmetad</a:t>
            </a:r>
            <a:endParaRPr lang="en-US" altLang="zh-TW" b="1" dirty="0" smtClean="0"/>
          </a:p>
          <a:p>
            <a:r>
              <a:rPr lang="en-US" altLang="zh-TW" dirty="0" smtClean="0"/>
              <a:t>node1:/opt/ganglia/</a:t>
            </a:r>
            <a:r>
              <a:rPr lang="en-US" altLang="zh-TW" dirty="0" err="1" smtClean="0"/>
              <a:t>sbin</a:t>
            </a:r>
            <a:r>
              <a:rPr lang="en-US" altLang="zh-TW" dirty="0" smtClean="0"/>
              <a:t># </a:t>
            </a:r>
            <a:r>
              <a:rPr lang="en-US" altLang="zh-TW" b="1" dirty="0" smtClean="0"/>
              <a:t>/opt/ganglia/</a:t>
            </a:r>
            <a:r>
              <a:rPr lang="en-US" altLang="zh-TW" b="1" dirty="0" err="1" smtClean="0"/>
              <a:t>sbin</a:t>
            </a:r>
            <a:r>
              <a:rPr lang="en-US" altLang="zh-TW" b="1" dirty="0" smtClean="0"/>
              <a:t>/</a:t>
            </a:r>
            <a:r>
              <a:rPr lang="en-US" altLang="zh-TW" b="1" dirty="0" err="1" smtClean="0"/>
              <a:t>gmond</a:t>
            </a:r>
            <a:endParaRPr lang="en-US" altLang="zh-TW" b="1" dirty="0" smtClean="0"/>
          </a:p>
        </p:txBody>
      </p:sp>
      <p:sp>
        <p:nvSpPr>
          <p:cNvPr id="6" name="文字方塊 5"/>
          <p:cNvSpPr txBox="1"/>
          <p:nvPr/>
        </p:nvSpPr>
        <p:spPr>
          <a:xfrm>
            <a:off x="683568" y="4305870"/>
            <a:ext cx="734481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dirty="0" smtClean="0"/>
              <a:t>node2:/opt/ganglia/</a:t>
            </a:r>
            <a:r>
              <a:rPr lang="en-US" altLang="zh-TW" dirty="0" err="1" smtClean="0"/>
              <a:t>sbin</a:t>
            </a:r>
            <a:r>
              <a:rPr lang="en-US" altLang="zh-TW" dirty="0" smtClean="0"/>
              <a:t># </a:t>
            </a:r>
            <a:r>
              <a:rPr lang="en-US" altLang="zh-TW" b="1" dirty="0" smtClean="0"/>
              <a:t>/opt/ganglia/</a:t>
            </a:r>
            <a:r>
              <a:rPr lang="en-US" altLang="zh-TW" b="1" dirty="0" err="1" smtClean="0"/>
              <a:t>sbin</a:t>
            </a:r>
            <a:r>
              <a:rPr lang="en-US" altLang="zh-TW" b="1" dirty="0" smtClean="0"/>
              <a:t>/</a:t>
            </a:r>
            <a:r>
              <a:rPr lang="en-US" altLang="zh-TW" b="1" dirty="0" err="1" smtClean="0"/>
              <a:t>gmond</a:t>
            </a:r>
            <a:endParaRPr lang="en-US" altLang="zh-TW" b="1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PHP Web Frontend Configuration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On node1, edit PHP Web configuration file named conf.php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15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683568" y="2411596"/>
            <a:ext cx="734481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dirty="0" smtClean="0"/>
              <a:t>node1:/</a:t>
            </a:r>
            <a:r>
              <a:rPr lang="en-US" altLang="zh-TW" dirty="0" err="1" smtClean="0"/>
              <a:t>var</a:t>
            </a:r>
            <a:r>
              <a:rPr lang="en-US" altLang="zh-TW" dirty="0" smtClean="0"/>
              <a:t>/www/ganglia# </a:t>
            </a:r>
            <a:r>
              <a:rPr lang="en-US" altLang="zh-TW" b="1" dirty="0" smtClean="0"/>
              <a:t>vi /</a:t>
            </a:r>
            <a:r>
              <a:rPr lang="en-US" altLang="zh-TW" b="1" dirty="0" err="1" smtClean="0"/>
              <a:t>var</a:t>
            </a:r>
            <a:r>
              <a:rPr lang="en-US" altLang="zh-TW" b="1" dirty="0" smtClean="0"/>
              <a:t>/www/html/ganglia/conf.php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683568" y="3014950"/>
            <a:ext cx="7344816" cy="2862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200" dirty="0" smtClean="0"/>
              <a:t># Where </a:t>
            </a:r>
            <a:r>
              <a:rPr lang="en-US" altLang="zh-TW" sz="1200" dirty="0" err="1" smtClean="0"/>
              <a:t>gmetad</a:t>
            </a:r>
            <a:r>
              <a:rPr lang="en-US" altLang="zh-TW" sz="1200" dirty="0" smtClean="0"/>
              <a:t> stores the </a:t>
            </a:r>
            <a:r>
              <a:rPr lang="en-US" altLang="zh-TW" sz="1200" dirty="0" err="1" smtClean="0"/>
              <a:t>rrd</a:t>
            </a:r>
            <a:r>
              <a:rPr lang="en-US" altLang="zh-TW" sz="1200" dirty="0" smtClean="0"/>
              <a:t> archives.</a:t>
            </a:r>
          </a:p>
          <a:p>
            <a:r>
              <a:rPr lang="en-US" altLang="zh-TW" sz="1200" dirty="0" smtClean="0">
                <a:solidFill>
                  <a:srgbClr val="FF0000"/>
                </a:solidFill>
              </a:rPr>
              <a:t>$</a:t>
            </a:r>
            <a:r>
              <a:rPr lang="en-US" altLang="zh-TW" sz="1200" dirty="0" err="1" smtClean="0">
                <a:solidFill>
                  <a:srgbClr val="FF0000"/>
                </a:solidFill>
              </a:rPr>
              <a:t>gmetad_root</a:t>
            </a:r>
            <a:r>
              <a:rPr lang="en-US" altLang="zh-TW" sz="1200" dirty="0" smtClean="0">
                <a:solidFill>
                  <a:srgbClr val="FF0000"/>
                </a:solidFill>
              </a:rPr>
              <a:t> = "/</a:t>
            </a:r>
            <a:r>
              <a:rPr lang="en-US" altLang="zh-TW" sz="1200" dirty="0" err="1" smtClean="0">
                <a:solidFill>
                  <a:srgbClr val="FF0000"/>
                </a:solidFill>
              </a:rPr>
              <a:t>var</a:t>
            </a:r>
            <a:r>
              <a:rPr lang="en-US" altLang="zh-TW" sz="1200" dirty="0" smtClean="0">
                <a:solidFill>
                  <a:srgbClr val="FF0000"/>
                </a:solidFill>
              </a:rPr>
              <a:t>/lib/ganglia";</a:t>
            </a:r>
          </a:p>
          <a:p>
            <a:r>
              <a:rPr lang="en-US" altLang="zh-TW" sz="1200" dirty="0" smtClean="0">
                <a:solidFill>
                  <a:srgbClr val="FF0000"/>
                </a:solidFill>
              </a:rPr>
              <a:t>$</a:t>
            </a:r>
            <a:r>
              <a:rPr lang="en-US" altLang="zh-TW" sz="1200" dirty="0" err="1" smtClean="0">
                <a:solidFill>
                  <a:srgbClr val="FF0000"/>
                </a:solidFill>
              </a:rPr>
              <a:t>rrds</a:t>
            </a:r>
            <a:r>
              <a:rPr lang="en-US" altLang="zh-TW" sz="1200" dirty="0" smtClean="0">
                <a:solidFill>
                  <a:srgbClr val="FF0000"/>
                </a:solidFill>
              </a:rPr>
              <a:t> = "$</a:t>
            </a:r>
            <a:r>
              <a:rPr lang="en-US" altLang="zh-TW" sz="1200" dirty="0" err="1" smtClean="0">
                <a:solidFill>
                  <a:srgbClr val="FF0000"/>
                </a:solidFill>
              </a:rPr>
              <a:t>gmetad_root</a:t>
            </a:r>
            <a:r>
              <a:rPr lang="en-US" altLang="zh-TW" sz="1200" dirty="0" smtClean="0">
                <a:solidFill>
                  <a:srgbClr val="FF0000"/>
                </a:solidFill>
              </a:rPr>
              <a:t>/</a:t>
            </a:r>
            <a:r>
              <a:rPr lang="en-US" altLang="zh-TW" sz="1200" dirty="0" err="1" smtClean="0">
                <a:solidFill>
                  <a:srgbClr val="FF0000"/>
                </a:solidFill>
              </a:rPr>
              <a:t>rrds</a:t>
            </a:r>
            <a:r>
              <a:rPr lang="en-US" altLang="zh-TW" sz="1200" dirty="0" smtClean="0">
                <a:solidFill>
                  <a:srgbClr val="FF0000"/>
                </a:solidFill>
              </a:rPr>
              <a:t>";</a:t>
            </a:r>
          </a:p>
          <a:p>
            <a:endParaRPr lang="en-US" altLang="zh-TW" sz="1200" dirty="0" smtClean="0"/>
          </a:p>
          <a:p>
            <a:r>
              <a:rPr lang="en-US" altLang="zh-TW" sz="1200" dirty="0" smtClean="0"/>
              <a:t># Leave this alone if </a:t>
            </a:r>
            <a:r>
              <a:rPr lang="en-US" altLang="zh-TW" sz="1200" dirty="0" err="1" smtClean="0"/>
              <a:t>rrdtool</a:t>
            </a:r>
            <a:r>
              <a:rPr lang="en-US" altLang="zh-TW" sz="1200" dirty="0" smtClean="0"/>
              <a:t> is installed in $</a:t>
            </a:r>
            <a:r>
              <a:rPr lang="en-US" altLang="zh-TW" sz="1200" dirty="0" err="1" smtClean="0"/>
              <a:t>gmetad_root</a:t>
            </a:r>
            <a:r>
              <a:rPr lang="en-US" altLang="zh-TW" sz="1200" dirty="0" smtClean="0"/>
              <a:t>,</a:t>
            </a:r>
          </a:p>
          <a:p>
            <a:r>
              <a:rPr lang="en-US" altLang="zh-TW" sz="1200" dirty="0" smtClean="0"/>
              <a:t># otherwise, change it if it is installed elsewhere (like /</a:t>
            </a:r>
            <a:r>
              <a:rPr lang="en-US" altLang="zh-TW" sz="1200" dirty="0" err="1" smtClean="0"/>
              <a:t>usr</a:t>
            </a:r>
            <a:r>
              <a:rPr lang="en-US" altLang="zh-TW" sz="1200" dirty="0" smtClean="0"/>
              <a:t>/bin)</a:t>
            </a:r>
          </a:p>
          <a:p>
            <a:r>
              <a:rPr lang="en-US" altLang="zh-TW" sz="1200" dirty="0" smtClean="0">
                <a:solidFill>
                  <a:srgbClr val="FF0000"/>
                </a:solidFill>
              </a:rPr>
              <a:t>define("RRDTOOL", "/</a:t>
            </a:r>
            <a:r>
              <a:rPr lang="en-US" altLang="zh-TW" sz="1200" dirty="0" err="1" smtClean="0">
                <a:solidFill>
                  <a:srgbClr val="FF0000"/>
                </a:solidFill>
              </a:rPr>
              <a:t>usr</a:t>
            </a:r>
            <a:r>
              <a:rPr lang="en-US" altLang="zh-TW" sz="1200" dirty="0" smtClean="0">
                <a:solidFill>
                  <a:srgbClr val="FF0000"/>
                </a:solidFill>
              </a:rPr>
              <a:t>/bin/</a:t>
            </a:r>
            <a:r>
              <a:rPr lang="en-US" altLang="zh-TW" sz="1200" dirty="0" err="1" smtClean="0">
                <a:solidFill>
                  <a:srgbClr val="FF0000"/>
                </a:solidFill>
              </a:rPr>
              <a:t>rrdtool</a:t>
            </a:r>
            <a:r>
              <a:rPr lang="en-US" altLang="zh-TW" sz="1200" dirty="0" smtClean="0">
                <a:solidFill>
                  <a:srgbClr val="FF0000"/>
                </a:solidFill>
              </a:rPr>
              <a:t>");</a:t>
            </a:r>
          </a:p>
          <a:p>
            <a:endParaRPr lang="en-US" altLang="zh-TW" sz="1200" dirty="0" smtClean="0"/>
          </a:p>
          <a:p>
            <a:r>
              <a:rPr lang="en-US" altLang="zh-TW" sz="1200" dirty="0" smtClean="0"/>
              <a:t>#</a:t>
            </a:r>
          </a:p>
          <a:p>
            <a:r>
              <a:rPr lang="en-US" altLang="zh-TW" sz="1200" dirty="0" smtClean="0"/>
              <a:t># If you want to grab data from a different ganglia source specify it here.</a:t>
            </a:r>
          </a:p>
          <a:p>
            <a:r>
              <a:rPr lang="en-US" altLang="zh-TW" sz="1200" dirty="0" smtClean="0"/>
              <a:t># Although, it would be strange to alter the IP since the Round-Robin</a:t>
            </a:r>
          </a:p>
          <a:p>
            <a:r>
              <a:rPr lang="en-US" altLang="zh-TW" sz="1200" dirty="0" smtClean="0"/>
              <a:t># databases need to be local to be read.</a:t>
            </a:r>
          </a:p>
          <a:p>
            <a:r>
              <a:rPr lang="en-US" altLang="zh-TW" sz="1200" dirty="0" smtClean="0"/>
              <a:t>#</a:t>
            </a:r>
          </a:p>
          <a:p>
            <a:r>
              <a:rPr lang="en-US" altLang="zh-TW" sz="1200" dirty="0" smtClean="0">
                <a:solidFill>
                  <a:srgbClr val="FF0000"/>
                </a:solidFill>
              </a:rPr>
              <a:t>$</a:t>
            </a:r>
            <a:r>
              <a:rPr lang="en-US" altLang="zh-TW" sz="1200" dirty="0" err="1" smtClean="0">
                <a:solidFill>
                  <a:srgbClr val="FF0000"/>
                </a:solidFill>
              </a:rPr>
              <a:t>ganglia_ip</a:t>
            </a:r>
            <a:r>
              <a:rPr lang="en-US" altLang="zh-TW" sz="1200" dirty="0" smtClean="0">
                <a:solidFill>
                  <a:srgbClr val="FF0000"/>
                </a:solidFill>
              </a:rPr>
              <a:t> = "127.0.0.1";</a:t>
            </a:r>
          </a:p>
          <a:p>
            <a:r>
              <a:rPr lang="en-US" altLang="zh-TW" sz="1200" dirty="0" smtClean="0">
                <a:solidFill>
                  <a:srgbClr val="FF0000"/>
                </a:solidFill>
              </a:rPr>
              <a:t>$</a:t>
            </a:r>
            <a:r>
              <a:rPr lang="en-US" altLang="zh-TW" sz="1200" dirty="0" err="1" smtClean="0">
                <a:solidFill>
                  <a:srgbClr val="FF0000"/>
                </a:solidFill>
              </a:rPr>
              <a:t>ganglia_port</a:t>
            </a:r>
            <a:r>
              <a:rPr lang="en-US" altLang="zh-TW" sz="1200" dirty="0" smtClean="0">
                <a:solidFill>
                  <a:srgbClr val="FF0000"/>
                </a:solidFill>
              </a:rPr>
              <a:t> = 8652;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Checking Ganglia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On node1, checking the RRD directory: 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16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683568" y="2132856"/>
            <a:ext cx="734481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node1:/opt/ganglia# </a:t>
            </a:r>
            <a:r>
              <a:rPr lang="en-US" altLang="zh-TW" b="1" dirty="0" err="1" smtClean="0">
                <a:latin typeface="Times New Roman" pitchFamily="18" charset="0"/>
                <a:cs typeface="Times New Roman" pitchFamily="18" charset="0"/>
              </a:rPr>
              <a:t>ls</a:t>
            </a:r>
            <a:r>
              <a:rPr lang="en-US" altLang="zh-TW" b="1" dirty="0" smtClean="0">
                <a:latin typeface="Times New Roman" pitchFamily="18" charset="0"/>
                <a:cs typeface="Times New Roman" pitchFamily="18" charset="0"/>
              </a:rPr>
              <a:t> /</a:t>
            </a:r>
            <a:r>
              <a:rPr lang="en-US" altLang="zh-TW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altLang="zh-TW" b="1" dirty="0" smtClean="0">
                <a:latin typeface="Times New Roman" pitchFamily="18" charset="0"/>
                <a:cs typeface="Times New Roman" pitchFamily="18" charset="0"/>
              </a:rPr>
              <a:t>/lib/ganglia/</a:t>
            </a:r>
            <a:r>
              <a:rPr lang="en-US" altLang="zh-TW" b="1" dirty="0" err="1" smtClean="0">
                <a:latin typeface="Times New Roman" pitchFamily="18" charset="0"/>
                <a:cs typeface="Times New Roman" pitchFamily="18" charset="0"/>
              </a:rPr>
              <a:t>rrds</a:t>
            </a:r>
            <a:r>
              <a:rPr lang="en-US" altLang="zh-TW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TW" b="1" dirty="0" err="1" smtClean="0">
                <a:latin typeface="Times New Roman" pitchFamily="18" charset="0"/>
                <a:cs typeface="Times New Roman" pitchFamily="18" charset="0"/>
              </a:rPr>
              <a:t>TestCluster</a:t>
            </a:r>
            <a:r>
              <a:rPr lang="en-US" altLang="zh-TW" b="1" dirty="0" smtClean="0">
                <a:latin typeface="Times New Roman" pitchFamily="18" charset="0"/>
                <a:cs typeface="Times New Roman" pitchFamily="18" charset="0"/>
              </a:rPr>
              <a:t>/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683568" y="2780928"/>
            <a:ext cx="7344816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node1</a:t>
            </a: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node2</a:t>
            </a: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en-US" altLang="zh-TW" dirty="0" err="1" smtClean="0">
                <a:latin typeface="Times New Roman" pitchFamily="18" charset="0"/>
                <a:cs typeface="Times New Roman" pitchFamily="18" charset="0"/>
              </a:rPr>
              <a:t>SummaryInfo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__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Checking Ganglia - 2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17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683568" y="1484784"/>
            <a:ext cx="734481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node1:/opt/ganglia# </a:t>
            </a:r>
            <a:r>
              <a:rPr lang="en-US" altLang="zh-TW" b="1" dirty="0" smtClean="0">
                <a:latin typeface="Times New Roman" pitchFamily="18" charset="0"/>
                <a:cs typeface="Times New Roman" pitchFamily="18" charset="0"/>
              </a:rPr>
              <a:t>telnet </a:t>
            </a:r>
            <a:r>
              <a:rPr lang="en-US" altLang="zh-TW" b="1" dirty="0" err="1" smtClean="0">
                <a:latin typeface="Times New Roman" pitchFamily="18" charset="0"/>
                <a:cs typeface="Times New Roman" pitchFamily="18" charset="0"/>
              </a:rPr>
              <a:t>localhost</a:t>
            </a:r>
            <a:r>
              <a:rPr lang="en-US" altLang="zh-TW" b="1" dirty="0" smtClean="0">
                <a:latin typeface="Times New Roman" pitchFamily="18" charset="0"/>
                <a:cs typeface="Times New Roman" pitchFamily="18" charset="0"/>
              </a:rPr>
              <a:t> 8649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683568" y="1988840"/>
            <a:ext cx="7344816" cy="43242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Trying 127.0.0.1...</a:t>
            </a: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Connected to </a:t>
            </a:r>
            <a:r>
              <a:rPr lang="en-US" altLang="zh-TW" sz="1100" dirty="0" err="1" smtClean="0">
                <a:latin typeface="Times New Roman" pitchFamily="18" charset="0"/>
                <a:cs typeface="Times New Roman" pitchFamily="18" charset="0"/>
              </a:rPr>
              <a:t>localhost.localdomain</a:t>
            </a:r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Escape character is '^]'.</a:t>
            </a: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&lt;?xml version="1.0" encoding="ISO-8859-1" standalone="yes"?&gt;</a:t>
            </a: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&lt;!DOCTYPE GANGLIA_XML [</a:t>
            </a: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   &lt;!ELEMENT GANGLIA_XML (GRID|CLUSTER|HOST)*&gt;</a:t>
            </a: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....</a:t>
            </a:r>
          </a:p>
          <a:p>
            <a:endParaRPr lang="en-US" altLang="zh-TW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&lt;GANGLIA_XML VERSION="3.0.4" SOURCE="</a:t>
            </a:r>
            <a:r>
              <a:rPr lang="en-US" altLang="zh-TW" sz="1100" dirty="0" err="1" smtClean="0">
                <a:latin typeface="Times New Roman" pitchFamily="18" charset="0"/>
                <a:cs typeface="Times New Roman" pitchFamily="18" charset="0"/>
              </a:rPr>
              <a:t>gmond</a:t>
            </a:r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"&gt;</a:t>
            </a: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&lt;CLUSTER NAME="Test Cluster" LOCALTIME="1170231271" OWNER=“test" LATLONG="unspecified" URL="unspecified"&gt;</a:t>
            </a: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&lt;HOST NAME="node1" IP="192.168.2.201" REPORTED="1170231257" TN="13" TMAX="20" DMAX="0" LOCATION="unspecified" GMOND_STARTED="1170230197"&gt;</a:t>
            </a: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&lt;METRIC NAME="</a:t>
            </a:r>
            <a:r>
              <a:rPr lang="en-US" altLang="zh-TW" sz="1100" dirty="0" err="1" smtClean="0">
                <a:latin typeface="Times New Roman" pitchFamily="18" charset="0"/>
                <a:cs typeface="Times New Roman" pitchFamily="18" charset="0"/>
              </a:rPr>
              <a:t>disk_total</a:t>
            </a:r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" VAL="14.767" TYPE="double" UNITS="GB" TN="1070" TMAX="1200" DMAX="0" SLOPE="both" SOURCE="</a:t>
            </a:r>
            <a:r>
              <a:rPr lang="en-US" altLang="zh-TW" sz="1100" dirty="0" err="1" smtClean="0">
                <a:latin typeface="Times New Roman" pitchFamily="18" charset="0"/>
                <a:cs typeface="Times New Roman" pitchFamily="18" charset="0"/>
              </a:rPr>
              <a:t>gmond</a:t>
            </a:r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"/&gt;</a:t>
            </a: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&lt;METRIC NAME="</a:t>
            </a:r>
            <a:r>
              <a:rPr lang="en-US" altLang="zh-TW" sz="1100" dirty="0" err="1" smtClean="0">
                <a:latin typeface="Times New Roman" pitchFamily="18" charset="0"/>
                <a:cs typeface="Times New Roman" pitchFamily="18" charset="0"/>
              </a:rPr>
              <a:t>cpu_speed</a:t>
            </a:r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" VAL="1992" TYPE="uint32" UNITS="MHz" TN="1070" TMAX="1200" DMAX="0" SLOPE="zero" SOURCE="</a:t>
            </a:r>
            <a:r>
              <a:rPr lang="en-US" altLang="zh-TW" sz="1100" dirty="0" err="1" smtClean="0">
                <a:latin typeface="Times New Roman" pitchFamily="18" charset="0"/>
                <a:cs typeface="Times New Roman" pitchFamily="18" charset="0"/>
              </a:rPr>
              <a:t>gmond</a:t>
            </a:r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"/&gt;</a:t>
            </a: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....</a:t>
            </a: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&lt;/HOST&gt;</a:t>
            </a: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&lt;HOST NAME="node2" IP="192.168.2.202" REPORTED="1170231264" TN="6" TMAX="20" DMAX="0" LOCATION="unspecified" GMOND_STARTED="1170230206"&gt;</a:t>
            </a: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....</a:t>
            </a: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&lt;/HOST&gt;</a:t>
            </a: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&lt;/CLUSTER&gt;</a:t>
            </a:r>
          </a:p>
          <a:p>
            <a:r>
              <a:rPr lang="en-US" altLang="zh-TW" sz="1100" dirty="0" smtClean="0">
                <a:latin typeface="Times New Roman" pitchFamily="18" charset="0"/>
                <a:cs typeface="Times New Roman" pitchFamily="18" charset="0"/>
              </a:rPr>
              <a:t>&lt;/GANGLIA_XML&gt;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18</a:t>
            </a:fld>
            <a:endParaRPr lang="zh-TW" altLang="en-US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</a:rPr>
              <a:t>Morning system</a:t>
            </a:r>
            <a:endParaRPr lang="zh-TW" altLang="en-US" dirty="0">
              <a:solidFill>
                <a:srgbClr val="0070C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叢集狀態監控系統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What is Ganglia</a:t>
            </a:r>
            <a:endParaRPr lang="zh-TW" altLang="en-US" dirty="0"/>
          </a:p>
        </p:txBody>
      </p:sp>
      <p:sp>
        <p:nvSpPr>
          <p:cNvPr id="6" name="內容版面配置區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Ganglia is a scalable distributed monitoring system for high-performance computing systems such as clusters and Grids </a:t>
            </a:r>
          </a:p>
          <a:p>
            <a:r>
              <a:rPr lang="en-US" altLang="zh-TW" dirty="0" smtClean="0"/>
              <a:t>Ganglia relies on a </a:t>
            </a:r>
            <a:r>
              <a:rPr lang="en-US" altLang="zh-TW" dirty="0" err="1" smtClean="0"/>
              <a:t>unicast</a:t>
            </a:r>
            <a:r>
              <a:rPr lang="en-US" altLang="zh-TW" dirty="0" smtClean="0"/>
              <a:t>-based or multicast-based listen/announce protocol to monitor state within clusters </a:t>
            </a:r>
          </a:p>
          <a:p>
            <a:r>
              <a:rPr lang="en-US" altLang="zh-TW" dirty="0" smtClean="0"/>
              <a:t>It leverages widely used technologies:</a:t>
            </a:r>
          </a:p>
          <a:p>
            <a:pPr lvl="1"/>
            <a:r>
              <a:rPr lang="en-US" altLang="zh-TW" dirty="0" smtClean="0"/>
              <a:t>XML for data representation </a:t>
            </a:r>
          </a:p>
          <a:p>
            <a:pPr lvl="1"/>
            <a:r>
              <a:rPr lang="en-US" altLang="zh-TW" dirty="0" smtClean="0"/>
              <a:t>XDR for compact</a:t>
            </a:r>
          </a:p>
          <a:p>
            <a:pPr lvl="1"/>
            <a:r>
              <a:rPr lang="en-US" altLang="zh-TW" dirty="0" smtClean="0"/>
              <a:t>Portable data transport</a:t>
            </a:r>
          </a:p>
          <a:p>
            <a:pPr lvl="1"/>
            <a:r>
              <a:rPr lang="en-US" altLang="zh-TW" dirty="0" err="1" smtClean="0"/>
              <a:t>RRDtool</a:t>
            </a:r>
            <a:r>
              <a:rPr lang="en-US" altLang="zh-TW" dirty="0" smtClean="0"/>
              <a:t> for data storage</a:t>
            </a:r>
          </a:p>
          <a:p>
            <a:pPr lvl="1"/>
            <a:r>
              <a:rPr lang="en-US" altLang="zh-TW" dirty="0" smtClean="0"/>
              <a:t>Visualization 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Ganglia </a:t>
            </a:r>
            <a:r>
              <a:rPr lang="en-US" altLang="zh-TW" dirty="0" err="1" smtClean="0"/>
              <a:t>Compentments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Ganglia Monitoring Daemon (</a:t>
            </a:r>
            <a:r>
              <a:rPr lang="en-US" altLang="zh-TW" dirty="0" err="1" smtClean="0"/>
              <a:t>gmond</a:t>
            </a:r>
            <a:r>
              <a:rPr lang="en-US" altLang="zh-TW" dirty="0" smtClean="0"/>
              <a:t>)</a:t>
            </a:r>
          </a:p>
          <a:p>
            <a:r>
              <a:rPr lang="en-US" altLang="zh-TW" dirty="0" smtClean="0"/>
              <a:t>Ganglia Meta Daemon (</a:t>
            </a:r>
            <a:r>
              <a:rPr lang="en-US" altLang="zh-TW" dirty="0" err="1" smtClean="0"/>
              <a:t>gmetad</a:t>
            </a:r>
            <a:r>
              <a:rPr lang="en-US" altLang="zh-TW" dirty="0" smtClean="0"/>
              <a:t>) </a:t>
            </a:r>
          </a:p>
          <a:p>
            <a:r>
              <a:rPr lang="en-US" altLang="zh-TW" dirty="0" smtClean="0"/>
              <a:t>Ganglia PHP Web Frontend 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4</a:t>
            </a:fld>
            <a:endParaRPr lang="zh-TW" alt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3285" y="3068960"/>
            <a:ext cx="4412931" cy="32914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Experiment </a:t>
            </a:r>
            <a:r>
              <a:rPr lang="en-US" altLang="zh-TW" dirty="0" err="1" smtClean="0"/>
              <a:t>Testbed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5</a:t>
            </a:fld>
            <a:endParaRPr lang="zh-TW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42988" y="1557338"/>
            <a:ext cx="7127875" cy="4606925"/>
          </a:xfrm>
          <a:prstGeom prst="rect">
            <a:avLst/>
          </a:prstGeom>
          <a:gradFill rotWithShape="1">
            <a:gsLst>
              <a:gs pos="0">
                <a:srgbClr val="CEDBFE">
                  <a:gamma/>
                  <a:shade val="46275"/>
                  <a:invGamma/>
                </a:srgbClr>
              </a:gs>
              <a:gs pos="50000">
                <a:srgbClr val="CEDBFE"/>
              </a:gs>
              <a:gs pos="100000">
                <a:srgbClr val="CEDBFE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TW" altLang="en-US">
              <a:ea typeface="新細明體" pitchFamily="18" charset="-12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908175" y="3141663"/>
            <a:ext cx="2449513" cy="2303462"/>
          </a:xfrm>
          <a:prstGeom prst="flowChartProcess">
            <a:avLst/>
          </a:prstGeom>
          <a:gradFill rotWithShape="1">
            <a:gsLst>
              <a:gs pos="0">
                <a:srgbClr val="FFFFCC">
                  <a:gamma/>
                  <a:shade val="46275"/>
                  <a:invGamma/>
                </a:srgbClr>
              </a:gs>
              <a:gs pos="5000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TW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pitchFamily="18" charset="-120"/>
              </a:rPr>
              <a:t>Ganglia Server</a:t>
            </a:r>
          </a:p>
          <a:p>
            <a:pPr algn="ctr">
              <a:defRPr/>
            </a:pPr>
            <a:r>
              <a:rPr lang="en-US" altLang="zh-TW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pitchFamily="18" charset="-120"/>
              </a:rPr>
              <a:t>(node1)</a:t>
            </a:r>
          </a:p>
          <a:p>
            <a:pPr algn="ctr">
              <a:defRPr/>
            </a:pPr>
            <a:r>
              <a:rPr lang="en-US" altLang="zh-TW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新細明體" pitchFamily="18" charset="-120"/>
              </a:rPr>
              <a:t>gmetad</a:t>
            </a:r>
            <a:endParaRPr lang="en-US" altLang="zh-TW" sz="20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新細明體" pitchFamily="18" charset="-120"/>
            </a:endParaRPr>
          </a:p>
          <a:p>
            <a:pPr algn="ctr">
              <a:defRPr/>
            </a:pPr>
            <a:r>
              <a:rPr lang="en-US" altLang="zh-TW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新細明體" pitchFamily="18" charset="-120"/>
              </a:rPr>
              <a:t>gmond</a:t>
            </a:r>
            <a:endParaRPr lang="en-US" altLang="zh-TW" sz="20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新細明體" pitchFamily="18" charset="-120"/>
            </a:endParaRPr>
          </a:p>
          <a:p>
            <a:pPr algn="ctr">
              <a:defRPr/>
            </a:pPr>
            <a:r>
              <a:rPr lang="en-US" altLang="zh-TW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新細明體" pitchFamily="18" charset="-120"/>
              </a:rPr>
              <a:t>web frontend</a:t>
            </a: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V="1">
            <a:off x="1693863" y="2205038"/>
            <a:ext cx="583088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>
            <a:off x="3132138" y="2205038"/>
            <a:ext cx="1587" cy="9350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620838" y="1773238"/>
            <a:ext cx="6794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000">
                <a:latin typeface="Arial" charset="0"/>
              </a:rPr>
              <a:t>LAN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992563" y="5589588"/>
            <a:ext cx="130016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2400" b="1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新細明體" pitchFamily="18" charset="-120"/>
              </a:rPr>
              <a:t>Ganglia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6084888" y="2205038"/>
            <a:ext cx="0" cy="9350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5003800" y="3140075"/>
            <a:ext cx="2305050" cy="2305050"/>
          </a:xfrm>
          <a:prstGeom prst="flowChartProcess">
            <a:avLst/>
          </a:prstGeom>
          <a:gradFill rotWithShape="1">
            <a:gsLst>
              <a:gs pos="0">
                <a:srgbClr val="FFFFCC">
                  <a:gamma/>
                  <a:shade val="46275"/>
                  <a:invGamma/>
                </a:srgbClr>
              </a:gs>
              <a:gs pos="5000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TW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pitchFamily="18" charset="-120"/>
              </a:rPr>
              <a:t>Ganglia Client</a:t>
            </a:r>
          </a:p>
          <a:p>
            <a:pPr algn="ctr">
              <a:defRPr/>
            </a:pPr>
            <a:r>
              <a:rPr lang="en-US" altLang="zh-TW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pitchFamily="18" charset="-120"/>
              </a:rPr>
              <a:t>(node2)</a:t>
            </a:r>
          </a:p>
          <a:p>
            <a:pPr algn="ctr">
              <a:defRPr/>
            </a:pPr>
            <a:r>
              <a:rPr lang="en-US" altLang="zh-TW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新細明體" pitchFamily="18" charset="-120"/>
              </a:rPr>
              <a:t>gmond</a:t>
            </a:r>
            <a:endParaRPr lang="en-US" altLang="zh-TW" sz="24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新細明體" pitchFamily="18" charset="-12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Installation Prerequisites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Linux Kernel</a:t>
            </a:r>
          </a:p>
          <a:p>
            <a:r>
              <a:rPr lang="en-US" altLang="zh-TW" dirty="0" smtClean="0"/>
              <a:t>Kernel 2.4.x</a:t>
            </a:r>
          </a:p>
          <a:p>
            <a:r>
              <a:rPr lang="en-US" altLang="zh-TW" dirty="0" smtClean="0"/>
              <a:t>Kernel 2.6.x</a:t>
            </a:r>
          </a:p>
          <a:p>
            <a:r>
              <a:rPr lang="en-US" altLang="zh-TW" dirty="0" err="1" smtClean="0"/>
              <a:t>glibc</a:t>
            </a:r>
            <a:r>
              <a:rPr lang="en-US" altLang="zh-TW" dirty="0" smtClean="0"/>
              <a:t> 2.3.2+</a:t>
            </a:r>
          </a:p>
          <a:p>
            <a:r>
              <a:rPr lang="en-US" altLang="zh-TW" dirty="0" err="1" smtClean="0"/>
              <a:t>gcc</a:t>
            </a:r>
            <a:r>
              <a:rPr lang="en-US" altLang="zh-TW" dirty="0" smtClean="0"/>
              <a:t> 3.0+</a:t>
            </a:r>
          </a:p>
          <a:p>
            <a:r>
              <a:rPr lang="en-US" altLang="zh-TW" dirty="0" smtClean="0"/>
              <a:t>Ganglia source code:</a:t>
            </a:r>
            <a:br>
              <a:rPr lang="en-US" altLang="zh-TW" dirty="0" smtClean="0"/>
            </a:br>
            <a:r>
              <a:rPr lang="en-US" altLang="zh-TW" dirty="0" smtClean="0"/>
              <a:t>http://sourceforge.net/project/showfiles.php?group_id=43021&amp;package_id=35280</a:t>
            </a:r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Installation Prerequisites - 2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 err="1" smtClean="0"/>
              <a:t>RRDtool</a:t>
            </a:r>
            <a:r>
              <a:rPr lang="en-US" altLang="zh-TW" dirty="0" smtClean="0"/>
              <a:t> (Round Robin Database tool) </a:t>
            </a:r>
          </a:p>
          <a:p>
            <a:pPr lvl="1"/>
            <a:r>
              <a:rPr lang="en-US" altLang="zh-TW" dirty="0" smtClean="0"/>
              <a:t>RRD is the acronym for Round Robin Database</a:t>
            </a:r>
          </a:p>
          <a:p>
            <a:pPr lvl="1"/>
            <a:r>
              <a:rPr lang="en-US" altLang="zh-TW" dirty="0" smtClean="0"/>
              <a:t>RRD is a system to store and display time-series data (i.e. network bandwidth, machine-room temperature, server load average) </a:t>
            </a:r>
          </a:p>
          <a:p>
            <a:pPr lvl="1"/>
            <a:r>
              <a:rPr lang="en-US" altLang="zh-TW" dirty="0" smtClean="0"/>
              <a:t>Download:</a:t>
            </a:r>
            <a:br>
              <a:rPr lang="en-US" altLang="zh-TW" dirty="0" smtClean="0"/>
            </a:br>
            <a:r>
              <a:rPr lang="en-US" altLang="zh-TW" dirty="0" smtClean="0"/>
              <a:t>http://oss.oetiker.ch/rrdtool/download.en.html</a:t>
            </a:r>
          </a:p>
          <a:p>
            <a:r>
              <a:rPr lang="en-US" altLang="zh-TW" dirty="0" smtClean="0"/>
              <a:t>PHP</a:t>
            </a:r>
          </a:p>
          <a:p>
            <a:pPr lvl="1"/>
            <a:r>
              <a:rPr lang="en-US" altLang="zh-TW" dirty="0" smtClean="0"/>
              <a:t>Download:</a:t>
            </a:r>
            <a:br>
              <a:rPr lang="en-US" altLang="zh-TW" dirty="0" smtClean="0"/>
            </a:br>
            <a:r>
              <a:rPr lang="en-US" altLang="zh-TW" dirty="0" smtClean="0"/>
              <a:t>http://www.php.net/downloads.php</a:t>
            </a:r>
          </a:p>
          <a:p>
            <a:r>
              <a:rPr lang="en-US" altLang="zh-TW" dirty="0" smtClean="0"/>
              <a:t>Apache HTTP Server with PHP module</a:t>
            </a:r>
          </a:p>
          <a:p>
            <a:pPr lvl="1"/>
            <a:r>
              <a:rPr lang="en-US" altLang="zh-TW" dirty="0" smtClean="0"/>
              <a:t>Download:</a:t>
            </a:r>
            <a:br>
              <a:rPr lang="en-US" altLang="zh-TW" dirty="0" smtClean="0"/>
            </a:br>
            <a:r>
              <a:rPr lang="en-US" altLang="zh-TW" dirty="0" smtClean="0"/>
              <a:t>http://ftp.mirror.tw/pub/apache/httpd/</a:t>
            </a:r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Building and Installing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 smtClean="0"/>
              <a:t>Untarring</a:t>
            </a:r>
            <a:r>
              <a:rPr lang="en-US" altLang="zh-TW" dirty="0" smtClean="0"/>
              <a:t> package: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Configure: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PHP </a:t>
            </a:r>
            <a:r>
              <a:rPr lang="en-US" altLang="zh-TW" dirty="0" smtClean="0"/>
              <a:t>Web Frontend Installation:</a:t>
            </a:r>
          </a:p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8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683568" y="1916832"/>
            <a:ext cx="734481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dirty="0" smtClean="0"/>
              <a:t>node1:/opt/</a:t>
            </a:r>
            <a:r>
              <a:rPr lang="en-US" altLang="zh-TW" dirty="0" err="1" smtClean="0"/>
              <a:t>src</a:t>
            </a:r>
            <a:r>
              <a:rPr lang="en-US" altLang="zh-TW" dirty="0" smtClean="0"/>
              <a:t># </a:t>
            </a:r>
            <a:r>
              <a:rPr lang="en-US" altLang="zh-TW" b="1" dirty="0" smtClean="0">
                <a:latin typeface="Times New Roman" pitchFamily="18" charset="0"/>
                <a:cs typeface="Times New Roman" pitchFamily="18" charset="0"/>
              </a:rPr>
              <a:t>tar </a:t>
            </a:r>
            <a:r>
              <a:rPr lang="en-US" altLang="zh-TW" b="1" dirty="0" err="1" smtClean="0">
                <a:latin typeface="Times New Roman" pitchFamily="18" charset="0"/>
                <a:cs typeface="Times New Roman" pitchFamily="18" charset="0"/>
              </a:rPr>
              <a:t>zxvf</a:t>
            </a:r>
            <a:r>
              <a:rPr lang="en-US" altLang="zh-TW" b="1" dirty="0" smtClean="0">
                <a:latin typeface="Times New Roman" pitchFamily="18" charset="0"/>
                <a:cs typeface="Times New Roman" pitchFamily="18" charset="0"/>
              </a:rPr>
              <a:t> /opt/</a:t>
            </a:r>
            <a:r>
              <a:rPr lang="en-US" altLang="zh-TW" b="1" dirty="0" err="1" smtClean="0">
                <a:latin typeface="Times New Roman" pitchFamily="18" charset="0"/>
                <a:cs typeface="Times New Roman" pitchFamily="18" charset="0"/>
              </a:rPr>
              <a:t>pkg</a:t>
            </a:r>
            <a:r>
              <a:rPr lang="en-US" altLang="zh-TW" b="1" dirty="0" smtClean="0">
                <a:latin typeface="Times New Roman" pitchFamily="18" charset="0"/>
                <a:cs typeface="Times New Roman" pitchFamily="18" charset="0"/>
              </a:rPr>
              <a:t>/ganglia/ganglia-3.0.4.tar.gz -C /opt/</a:t>
            </a:r>
            <a:r>
              <a:rPr lang="en-US" altLang="zh-TW" b="1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endParaRPr lang="en-US" altLang="zh-TW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683568" y="2996952"/>
            <a:ext cx="7344816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dirty="0" smtClean="0"/>
              <a:t>node1:/opt/</a:t>
            </a:r>
            <a:r>
              <a:rPr lang="en-US" altLang="zh-TW" dirty="0" err="1" smtClean="0"/>
              <a:t>src</a:t>
            </a:r>
            <a:r>
              <a:rPr lang="en-US" altLang="zh-TW" dirty="0" smtClean="0"/>
              <a:t># </a:t>
            </a:r>
            <a:r>
              <a:rPr lang="en-US" altLang="zh-TW" b="1" dirty="0" err="1" smtClean="0"/>
              <a:t>cd</a:t>
            </a:r>
            <a:r>
              <a:rPr lang="en-US" altLang="zh-TW" b="1" dirty="0" smtClean="0"/>
              <a:t> /opt/</a:t>
            </a:r>
            <a:r>
              <a:rPr lang="en-US" altLang="zh-TW" b="1" dirty="0" err="1" smtClean="0"/>
              <a:t>src</a:t>
            </a:r>
            <a:r>
              <a:rPr lang="en-US" altLang="zh-TW" b="1" dirty="0" smtClean="0"/>
              <a:t>/ganglia-3.0.4</a:t>
            </a:r>
          </a:p>
          <a:p>
            <a:r>
              <a:rPr lang="en-US" altLang="zh-TW" dirty="0" smtClean="0"/>
              <a:t>node1:/opt/</a:t>
            </a:r>
            <a:r>
              <a:rPr lang="en-US" altLang="zh-TW" dirty="0" err="1" smtClean="0"/>
              <a:t>src</a:t>
            </a:r>
            <a:r>
              <a:rPr lang="en-US" altLang="zh-TW" dirty="0" smtClean="0"/>
              <a:t>/ganglia-3.0.4# </a:t>
            </a:r>
            <a:r>
              <a:rPr lang="en-US" altLang="zh-TW" b="1" dirty="0" smtClean="0"/>
              <a:t>./configure --with-</a:t>
            </a:r>
            <a:r>
              <a:rPr lang="en-US" altLang="zh-TW" b="1" dirty="0" err="1" smtClean="0"/>
              <a:t>gmetad</a:t>
            </a:r>
            <a:r>
              <a:rPr lang="en-US" altLang="zh-TW" b="1" dirty="0" smtClean="0"/>
              <a:t> --prefix=/</a:t>
            </a:r>
            <a:r>
              <a:rPr lang="en-US" altLang="zh-TW" b="1" dirty="0" smtClean="0"/>
              <a:t>opt/ganglia</a:t>
            </a:r>
          </a:p>
          <a:p>
            <a:r>
              <a:rPr lang="en-US" altLang="zh-TW" dirty="0" smtClean="0"/>
              <a:t>node1:/opt/</a:t>
            </a:r>
            <a:r>
              <a:rPr lang="en-US" altLang="zh-TW" dirty="0" err="1" smtClean="0"/>
              <a:t>src</a:t>
            </a:r>
            <a:r>
              <a:rPr lang="en-US" altLang="zh-TW" dirty="0" smtClean="0"/>
              <a:t>/ganglia-3.0.4</a:t>
            </a:r>
            <a:r>
              <a:rPr lang="en-US" altLang="zh-TW" dirty="0" smtClean="0"/>
              <a:t># </a:t>
            </a:r>
            <a:r>
              <a:rPr lang="en-US" altLang="zh-TW" b="1" dirty="0" smtClean="0"/>
              <a:t>make &amp;&amp; make install</a:t>
            </a:r>
            <a:endParaRPr lang="en-US" altLang="zh-TW" b="1" dirty="0" smtClean="0"/>
          </a:p>
        </p:txBody>
      </p:sp>
      <p:sp>
        <p:nvSpPr>
          <p:cNvPr id="7" name="文字方塊 6"/>
          <p:cNvSpPr txBox="1"/>
          <p:nvPr/>
        </p:nvSpPr>
        <p:spPr>
          <a:xfrm>
            <a:off x="683568" y="4869160"/>
            <a:ext cx="7344816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dirty="0" smtClean="0"/>
              <a:t>node1:/opt/</a:t>
            </a:r>
            <a:r>
              <a:rPr lang="en-US" altLang="zh-TW" dirty="0" err="1" smtClean="0"/>
              <a:t>src</a:t>
            </a:r>
            <a:r>
              <a:rPr lang="en-US" altLang="zh-TW" dirty="0" smtClean="0"/>
              <a:t>/ganglia-3.0.4# </a:t>
            </a:r>
            <a:r>
              <a:rPr lang="en-US" altLang="zh-TW" b="1" dirty="0" smtClean="0"/>
              <a:t>cp -</a:t>
            </a:r>
            <a:r>
              <a:rPr lang="en-US" altLang="zh-TW" b="1" dirty="0" err="1" smtClean="0"/>
              <a:t>aR</a:t>
            </a:r>
            <a:r>
              <a:rPr lang="en-US" altLang="zh-TW" b="1" dirty="0" smtClean="0"/>
              <a:t> /opt/</a:t>
            </a:r>
            <a:r>
              <a:rPr lang="en-US" altLang="zh-TW" b="1" dirty="0" err="1" smtClean="0"/>
              <a:t>src</a:t>
            </a:r>
            <a:r>
              <a:rPr lang="en-US" altLang="zh-TW" b="1" dirty="0" smtClean="0"/>
              <a:t>/ganglia-3.0.4/web /</a:t>
            </a:r>
            <a:r>
              <a:rPr lang="en-US" altLang="zh-TW" b="1" dirty="0" err="1" smtClean="0"/>
              <a:t>var</a:t>
            </a:r>
            <a:r>
              <a:rPr lang="en-US" altLang="zh-TW" b="1" dirty="0" smtClean="0"/>
              <a:t>/www/html/ganglia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err="1" smtClean="0"/>
              <a:t>Gmond</a:t>
            </a:r>
            <a:r>
              <a:rPr lang="en-US" altLang="zh-TW" dirty="0" smtClean="0"/>
              <a:t> Configuration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On node1, create a </a:t>
            </a:r>
            <a:r>
              <a:rPr lang="en-US" altLang="zh-TW" dirty="0" err="1" smtClean="0"/>
              <a:t>Gmond</a:t>
            </a:r>
            <a:r>
              <a:rPr lang="en-US" altLang="zh-TW" dirty="0" smtClean="0"/>
              <a:t> configuration file named </a:t>
            </a:r>
            <a:r>
              <a:rPr lang="en-US" altLang="zh-TW" dirty="0" err="1" smtClean="0"/>
              <a:t>gmond.conf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9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683568" y="2433662"/>
            <a:ext cx="7344816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dirty="0" smtClean="0"/>
              <a:t>node1:/opt/ganglia# </a:t>
            </a:r>
            <a:r>
              <a:rPr lang="en-US" altLang="zh-TW" b="1" dirty="0" smtClean="0"/>
              <a:t>/opt/ganglia/</a:t>
            </a:r>
            <a:r>
              <a:rPr lang="en-US" altLang="zh-TW" b="1" dirty="0" err="1" smtClean="0"/>
              <a:t>sbin</a:t>
            </a:r>
            <a:r>
              <a:rPr lang="en-US" altLang="zh-TW" b="1" dirty="0" smtClean="0"/>
              <a:t>/</a:t>
            </a:r>
            <a:r>
              <a:rPr lang="en-US" altLang="zh-TW" b="1" dirty="0" err="1" smtClean="0"/>
              <a:t>gmond</a:t>
            </a:r>
            <a:r>
              <a:rPr lang="en-US" altLang="zh-TW" b="1" dirty="0" smtClean="0"/>
              <a:t> --</a:t>
            </a:r>
            <a:r>
              <a:rPr lang="en-US" altLang="zh-TW" b="1" dirty="0" err="1" smtClean="0"/>
              <a:t>default_config</a:t>
            </a:r>
            <a:r>
              <a:rPr lang="en-US" altLang="zh-TW" b="1" dirty="0" smtClean="0"/>
              <a:t> &gt; /etc/</a:t>
            </a:r>
            <a:r>
              <a:rPr lang="en-US" altLang="zh-TW" b="1" dirty="0" err="1" smtClean="0"/>
              <a:t>gmond.conf</a:t>
            </a:r>
            <a:endParaRPr lang="en-US" altLang="zh-TW" b="1" dirty="0" smtClean="0"/>
          </a:p>
          <a:p>
            <a:r>
              <a:rPr lang="en-US" altLang="zh-TW" dirty="0" smtClean="0"/>
              <a:t>node1:/opt/ganglia# </a:t>
            </a:r>
            <a:r>
              <a:rPr lang="en-US" altLang="zh-TW" b="1" dirty="0" smtClean="0"/>
              <a:t>vi /etc/</a:t>
            </a:r>
            <a:r>
              <a:rPr lang="en-US" altLang="zh-TW" b="1" dirty="0" err="1" smtClean="0"/>
              <a:t>gmond.conf</a:t>
            </a:r>
            <a:endParaRPr lang="en-US" altLang="zh-TW" b="1" dirty="0" smtClean="0"/>
          </a:p>
        </p:txBody>
      </p:sp>
      <p:sp>
        <p:nvSpPr>
          <p:cNvPr id="6" name="文字方塊 5"/>
          <p:cNvSpPr txBox="1"/>
          <p:nvPr/>
        </p:nvSpPr>
        <p:spPr>
          <a:xfrm>
            <a:off x="683568" y="3585790"/>
            <a:ext cx="7344816" cy="26776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200" dirty="0" smtClean="0"/>
              <a:t>/* This configuration is as close to 2.5.x default behavior as possible</a:t>
            </a:r>
          </a:p>
          <a:p>
            <a:r>
              <a:rPr lang="en-US" altLang="zh-TW" sz="1200" dirty="0" smtClean="0"/>
              <a:t>   The values closely match ./</a:t>
            </a:r>
            <a:r>
              <a:rPr lang="en-US" altLang="zh-TW" sz="1200" dirty="0" err="1" smtClean="0"/>
              <a:t>gmond</a:t>
            </a:r>
            <a:r>
              <a:rPr lang="en-US" altLang="zh-TW" sz="1200" dirty="0" smtClean="0"/>
              <a:t>/</a:t>
            </a:r>
            <a:r>
              <a:rPr lang="en-US" altLang="zh-TW" sz="1200" dirty="0" err="1" smtClean="0"/>
              <a:t>metric.h</a:t>
            </a:r>
            <a:r>
              <a:rPr lang="en-US" altLang="zh-TW" sz="1200" dirty="0" smtClean="0"/>
              <a:t> definitions in 2.5.x */</a:t>
            </a:r>
          </a:p>
          <a:p>
            <a:r>
              <a:rPr lang="en-US" altLang="zh-TW" sz="1200" dirty="0" err="1" smtClean="0"/>
              <a:t>globals</a:t>
            </a:r>
            <a:r>
              <a:rPr lang="en-US" altLang="zh-TW" sz="1200" dirty="0" smtClean="0"/>
              <a:t> {</a:t>
            </a:r>
          </a:p>
          <a:p>
            <a:r>
              <a:rPr lang="en-US" altLang="zh-TW" sz="1200" dirty="0" smtClean="0"/>
              <a:t>  </a:t>
            </a:r>
            <a:r>
              <a:rPr lang="en-US" altLang="zh-TW" sz="1200" dirty="0" err="1" smtClean="0">
                <a:solidFill>
                  <a:srgbClr val="FF0000"/>
                </a:solidFill>
              </a:rPr>
              <a:t>daemonize</a:t>
            </a:r>
            <a:r>
              <a:rPr lang="en-US" altLang="zh-TW" sz="1200" dirty="0" smtClean="0">
                <a:solidFill>
                  <a:srgbClr val="FF0000"/>
                </a:solidFill>
              </a:rPr>
              <a:t> = yes</a:t>
            </a:r>
          </a:p>
          <a:p>
            <a:r>
              <a:rPr lang="en-US" altLang="zh-TW" sz="1200" dirty="0" smtClean="0"/>
              <a:t>  </a:t>
            </a:r>
            <a:r>
              <a:rPr lang="en-US" altLang="zh-TW" sz="1200" dirty="0" err="1" smtClean="0"/>
              <a:t>setuid</a:t>
            </a:r>
            <a:r>
              <a:rPr lang="en-US" altLang="zh-TW" sz="1200" dirty="0" smtClean="0"/>
              <a:t> = yes</a:t>
            </a:r>
          </a:p>
          <a:p>
            <a:r>
              <a:rPr lang="en-US" altLang="zh-TW" sz="1200" dirty="0" smtClean="0"/>
              <a:t>  </a:t>
            </a:r>
            <a:r>
              <a:rPr lang="en-US" altLang="zh-TW" sz="1200" dirty="0" smtClean="0">
                <a:solidFill>
                  <a:srgbClr val="FF0000"/>
                </a:solidFill>
              </a:rPr>
              <a:t>user = nobody</a:t>
            </a:r>
          </a:p>
          <a:p>
            <a:r>
              <a:rPr lang="en-US" altLang="zh-TW" sz="1200" dirty="0" smtClean="0"/>
              <a:t>  </a:t>
            </a:r>
            <a:r>
              <a:rPr lang="en-US" altLang="zh-TW" sz="1200" dirty="0" err="1" smtClean="0"/>
              <a:t>debug_level</a:t>
            </a:r>
            <a:r>
              <a:rPr lang="en-US" altLang="zh-TW" sz="1200" dirty="0" smtClean="0"/>
              <a:t> = 0</a:t>
            </a:r>
          </a:p>
          <a:p>
            <a:r>
              <a:rPr lang="en-US" altLang="zh-TW" sz="1200" dirty="0" smtClean="0"/>
              <a:t>  </a:t>
            </a:r>
            <a:r>
              <a:rPr lang="en-US" altLang="zh-TW" sz="1200" dirty="0" err="1" smtClean="0"/>
              <a:t>max_udp_msg_len</a:t>
            </a:r>
            <a:r>
              <a:rPr lang="en-US" altLang="zh-TW" sz="1200" dirty="0" smtClean="0"/>
              <a:t> = 1472</a:t>
            </a:r>
          </a:p>
          <a:p>
            <a:r>
              <a:rPr lang="en-US" altLang="zh-TW" sz="1200" dirty="0" smtClean="0"/>
              <a:t>  mute = no</a:t>
            </a:r>
          </a:p>
          <a:p>
            <a:r>
              <a:rPr lang="en-US" altLang="zh-TW" sz="1200" dirty="0" smtClean="0"/>
              <a:t>  deaf = no</a:t>
            </a:r>
          </a:p>
          <a:p>
            <a:r>
              <a:rPr lang="en-US" altLang="zh-TW" sz="1200" dirty="0" smtClean="0"/>
              <a:t>  </a:t>
            </a:r>
            <a:r>
              <a:rPr lang="en-US" altLang="zh-TW" sz="1200" dirty="0" err="1" smtClean="0"/>
              <a:t>host_dmax</a:t>
            </a:r>
            <a:r>
              <a:rPr lang="en-US" altLang="zh-TW" sz="1200" dirty="0" smtClean="0"/>
              <a:t> = 0 /*</a:t>
            </a:r>
            <a:r>
              <a:rPr lang="en-US" altLang="zh-TW" sz="1200" dirty="0" err="1" smtClean="0"/>
              <a:t>secs</a:t>
            </a:r>
            <a:r>
              <a:rPr lang="en-US" altLang="zh-TW" sz="1200" dirty="0" smtClean="0"/>
              <a:t> */</a:t>
            </a:r>
          </a:p>
          <a:p>
            <a:r>
              <a:rPr lang="en-US" altLang="zh-TW" sz="1200" dirty="0" smtClean="0"/>
              <a:t>  </a:t>
            </a:r>
            <a:r>
              <a:rPr lang="en-US" altLang="zh-TW" sz="1200" dirty="0" err="1" smtClean="0"/>
              <a:t>cleanup_threshold</a:t>
            </a:r>
            <a:r>
              <a:rPr lang="en-US" altLang="zh-TW" sz="1200" dirty="0" smtClean="0"/>
              <a:t> = 300 /*</a:t>
            </a:r>
            <a:r>
              <a:rPr lang="en-US" altLang="zh-TW" sz="1200" dirty="0" err="1" smtClean="0"/>
              <a:t>secs</a:t>
            </a:r>
            <a:r>
              <a:rPr lang="en-US" altLang="zh-TW" sz="1200" dirty="0" smtClean="0"/>
              <a:t> */</a:t>
            </a:r>
          </a:p>
          <a:p>
            <a:r>
              <a:rPr lang="en-US" altLang="zh-TW" sz="1200" dirty="0" smtClean="0"/>
              <a:t>  </a:t>
            </a:r>
            <a:r>
              <a:rPr lang="en-US" altLang="zh-TW" sz="1200" dirty="0" err="1" smtClean="0"/>
              <a:t>gexec</a:t>
            </a:r>
            <a:r>
              <a:rPr lang="en-US" altLang="zh-TW" sz="1200" dirty="0" smtClean="0"/>
              <a:t> = no</a:t>
            </a:r>
          </a:p>
          <a:p>
            <a:r>
              <a:rPr lang="en-US" altLang="zh-TW" sz="1200" dirty="0" smtClean="0"/>
              <a:t>}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6506</TotalTime>
  <Words>1398</Words>
  <Application>Microsoft Office PowerPoint</Application>
  <PresentationFormat>如螢幕大小 (4:3)</PresentationFormat>
  <Paragraphs>266</Paragraphs>
  <Slides>18</Slides>
  <Notes>18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18</vt:i4>
      </vt:variant>
    </vt:vector>
  </HeadingPairs>
  <TitlesOfParts>
    <vt:vector size="19" baseType="lpstr">
      <vt:lpstr>Office 佈景主題</vt:lpstr>
      <vt:lpstr>99 年竹苗區網教育訓練</vt:lpstr>
      <vt:lpstr>Morning system</vt:lpstr>
      <vt:lpstr>What is Ganglia</vt:lpstr>
      <vt:lpstr>Ganglia Compentments</vt:lpstr>
      <vt:lpstr>Experiment Testbed</vt:lpstr>
      <vt:lpstr>Installation Prerequisites</vt:lpstr>
      <vt:lpstr>Installation Prerequisites - 2</vt:lpstr>
      <vt:lpstr>Building and Installing</vt:lpstr>
      <vt:lpstr>Gmond Configuration</vt:lpstr>
      <vt:lpstr>Gmond Configuration - 2</vt:lpstr>
      <vt:lpstr>Gmond Configuration - 3</vt:lpstr>
      <vt:lpstr>Gmond Configuration - 4</vt:lpstr>
      <vt:lpstr>Gmetad Configuration</vt:lpstr>
      <vt:lpstr>Starting Ganglia</vt:lpstr>
      <vt:lpstr>PHP Web Frontend Configuration</vt:lpstr>
      <vt:lpstr>Checking Ganglia</vt:lpstr>
      <vt:lpstr>Checking Ganglia - 2</vt:lpstr>
      <vt:lpstr>投影片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99 年竹苗區網教育訓練</dc:title>
  <dc:creator>C.W Hsieh</dc:creator>
  <cp:lastModifiedBy>Chie-Wei Hsieh</cp:lastModifiedBy>
  <cp:revision>137</cp:revision>
  <dcterms:modified xsi:type="dcterms:W3CDTF">2010-08-04T06:16:13Z</dcterms:modified>
</cp:coreProperties>
</file>