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8" r:id="rId15"/>
    <p:sldId id="272" r:id="rId16"/>
    <p:sldId id="273" r:id="rId17"/>
    <p:sldId id="274" r:id="rId18"/>
    <p:sldId id="275" r:id="rId19"/>
    <p:sldId id="277" r:id="rId20"/>
    <p:sldId id="280" r:id="rId21"/>
    <p:sldId id="279" r:id="rId22"/>
    <p:sldId id="281" r:id="rId23"/>
    <p:sldId id="282" r:id="rId24"/>
    <p:sldId id="283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5215" autoAdjust="0"/>
  </p:normalViewPr>
  <p:slideViewPr>
    <p:cSldViewPr>
      <p:cViewPr varScale="1">
        <p:scale>
          <a:sx n="72" d="100"/>
          <a:sy n="72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E8BD-3DA9-4E84-B083-8558A2A47F03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6844-CCF0-456B-9A96-F96CA70C8F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138B4-3914-462D-BE73-C6A0713F2A56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D4BA-0D38-447D-9E88-13E06FA4BF8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http://en.wikipedia.org/wiki/Message_Passing_Interface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 userDrawn="1"/>
        </p:nvSpPr>
        <p:spPr bwMode="gray">
          <a:xfrm>
            <a:off x="0" y="0"/>
            <a:ext cx="2143108" cy="25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0" name="Picture 2" descr="C:\Documents and Settings\a00mba00\My Documents\My Pictures\PPT素材\LOGO_72dpi\75.jpg"/>
          <p:cNvPicPr>
            <a:picLocks noChangeArrowheads="1"/>
          </p:cNvPicPr>
          <p:nvPr userDrawn="1"/>
        </p:nvPicPr>
        <p:blipFill>
          <a:blip r:embed="rId2" cstate="print"/>
          <a:srcRect t="91966" r="89289" b="342"/>
          <a:stretch>
            <a:fillRect/>
          </a:stretch>
        </p:blipFill>
        <p:spPr bwMode="auto">
          <a:xfrm flipH="1">
            <a:off x="0" y="2549518"/>
            <a:ext cx="2285984" cy="236539"/>
          </a:xfrm>
          <a:prstGeom prst="rect">
            <a:avLst/>
          </a:prstGeom>
          <a:noFill/>
        </p:spPr>
      </p:pic>
      <p:sp>
        <p:nvSpPr>
          <p:cNvPr id="11" name="Rectangle 19"/>
          <p:cNvSpPr>
            <a:spLocks noChangeArrowheads="1"/>
          </p:cNvSpPr>
          <p:nvPr userDrawn="1"/>
        </p:nvSpPr>
        <p:spPr bwMode="gray">
          <a:xfrm>
            <a:off x="0" y="2928934"/>
            <a:ext cx="9144000" cy="392906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9698" name="Picture 2" descr="C:\Documents and Settings\a00mba00\My Documents\My Pictures\PPT素材\LOGO_72dpi\75.jpg"/>
          <p:cNvPicPr>
            <a:picLocks noChangeAspect="1" noChangeArrowheads="1"/>
          </p:cNvPicPr>
          <p:nvPr userDrawn="1"/>
        </p:nvPicPr>
        <p:blipFill>
          <a:blip r:embed="rId2" cstate="print"/>
          <a:srcRect r="33846"/>
          <a:stretch>
            <a:fillRect/>
          </a:stretch>
        </p:blipFill>
        <p:spPr bwMode="auto">
          <a:xfrm>
            <a:off x="2143108" y="0"/>
            <a:ext cx="7000892" cy="278605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48000" y="3286124"/>
            <a:ext cx="6696000" cy="1296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65400" y="4929198"/>
            <a:ext cx="6400800" cy="720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4288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F677E91-9900-445B-868E-5C32274A7CA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29700" name="Picture 4" descr="C:\Documents and Settings\a00mba00\My Documents\My Pictures\PPT素材\LOGO_72dpi\Logo_透明背景.png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57224" y="1001354"/>
            <a:ext cx="1213200" cy="12132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4" y="1317364"/>
            <a:ext cx="50914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 userDrawn="1"/>
        </p:nvSpPr>
        <p:spPr>
          <a:xfrm>
            <a:off x="8001024" y="2786058"/>
            <a:ext cx="1142976" cy="1428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9" name="Picture 1" descr="C:\Documents and Settings\a00mba00\My Documents\My Pictures\PPT素材\Parallel_team_logo8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1715152" cy="468000"/>
          </a:xfrm>
          <a:prstGeom prst="rect">
            <a:avLst/>
          </a:prstGeom>
          <a:noFill/>
        </p:spPr>
      </p:pic>
      <p:pic>
        <p:nvPicPr>
          <p:cNvPr id="22" name="Picture 12" descr="C:\Documents and Settings\a00mba00\My Documents\My Pictures\PPT素材\LOGO_72dpi\index1_28.gif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-964417" y="3750475"/>
            <a:ext cx="4071942" cy="2143108"/>
          </a:xfrm>
          <a:prstGeom prst="rect">
            <a:avLst/>
          </a:prstGeom>
          <a:noFill/>
        </p:spPr>
      </p:pic>
      <p:pic>
        <p:nvPicPr>
          <p:cNvPr id="31745" name="Picture 1" descr="C:\Documents and Settings\a00mba00\My Documents\My Pictures\PPT素材\TAIWAN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507" y="3551644"/>
            <a:ext cx="1414973" cy="259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4E1BD1-8FD5-4B10-B461-74CA9018494E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25BD12-20D7-48B3-8CE9-C01742FA803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E6E31C-6F04-4B39-92FE-DEE48AA9E51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1115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23A5F6-88B9-43A0-BE36-93DEA9C4FA6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5A55C0-FD62-448A-9A97-6DC7AFA99BF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4EF9-BEDA-4AB6-89CA-AB6E943BA46C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3EB6CA-3E90-4D41-B642-6829AE7EE7C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A89DAD-E60A-44EA-9738-EF964F95DCEB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8D946F-81FF-40CE-9AA8-F34FA08C911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8072462" y="0"/>
            <a:ext cx="1071538" cy="685800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33" name="Picture 13" descr="C:\Documents and Settings\a00mba00\My Documents\My Pictures\PPT素材\LOGO_72dpi\indexBG.gif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834" t="61399" r="1894" b="5513"/>
          <a:stretch>
            <a:fillRect/>
          </a:stretch>
        </p:blipFill>
        <p:spPr bwMode="auto">
          <a:xfrm>
            <a:off x="0" y="6572272"/>
            <a:ext cx="9144000" cy="285728"/>
          </a:xfrm>
          <a:prstGeom prst="rect">
            <a:avLst/>
          </a:prstGeom>
          <a:noFill/>
        </p:spPr>
      </p:pic>
      <p:pic>
        <p:nvPicPr>
          <p:cNvPr id="30732" name="Picture 12" descr="C:\Documents and Settings\a00mba00\My Documents\My Pictures\PPT素材\LOGO_72dpi\index1_28.gif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1000108"/>
          </a:xfrm>
          <a:prstGeom prst="rect">
            <a:avLst/>
          </a:prstGeom>
          <a:noFill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7543824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786446" y="6606000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15404" y="6643710"/>
            <a:ext cx="428596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142844" y="6405583"/>
            <a:ext cx="380971" cy="311149"/>
          </a:xfrm>
          <a:prstGeom prst="diamond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30734" name="Picture 14" descr="C:\Documents and Settings\a00mba00\My Documents\My Pictures\PPT素材\LOGO_72dpi\Logo_透明背景.png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143900" y="-24"/>
            <a:ext cx="900000" cy="900000"/>
          </a:xfrm>
          <a:prstGeom prst="rect">
            <a:avLst/>
          </a:prstGeom>
          <a:noFill/>
        </p:spPr>
      </p:pic>
      <p:sp>
        <p:nvSpPr>
          <p:cNvPr id="29" name="矩形 28"/>
          <p:cNvSpPr/>
          <p:nvPr/>
        </p:nvSpPr>
        <p:spPr>
          <a:xfrm>
            <a:off x="0" y="1000108"/>
            <a:ext cx="914400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Picture 1" descr="C:\Documents and Settings\a00mba00\My Documents\My Pictures\PPT素材\TAIWAN.png"/>
          <p:cNvPicPr>
            <a:picLocks noChangeAspect="1" noChangeArrowheads="1"/>
          </p:cNvPicPr>
          <p:nvPr/>
        </p:nvPicPr>
        <p:blipFill>
          <a:blip r:embed="rId16" cstate="print">
            <a:lum bright="-10000"/>
          </a:blip>
          <a:srcRect/>
          <a:stretch>
            <a:fillRect/>
          </a:stretch>
        </p:blipFill>
        <p:spPr bwMode="auto">
          <a:xfrm>
            <a:off x="8129274" y="4500570"/>
            <a:ext cx="943320" cy="1728000"/>
          </a:xfrm>
          <a:prstGeom prst="rect">
            <a:avLst/>
          </a:prstGeom>
          <a:noFill/>
        </p:spPr>
      </p:pic>
      <p:pic>
        <p:nvPicPr>
          <p:cNvPr id="15" name="Picture 1" descr="C:\Documents and Settings\a00mba00\My Documents\My Pictures\PPT素材\Parallel_team_logo8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10952" y="6215082"/>
            <a:ext cx="923542" cy="252000"/>
          </a:xfrm>
          <a:prstGeom prst="rect">
            <a:avLst/>
          </a:prstGeom>
          <a:noFill/>
        </p:spPr>
      </p:pic>
      <p:sp>
        <p:nvSpPr>
          <p:cNvPr id="17" name="文字方塊 16"/>
          <p:cNvSpPr txBox="1"/>
          <p:nvPr userDrawn="1"/>
        </p:nvSpPr>
        <p:spPr>
          <a:xfrm>
            <a:off x="467544" y="6372036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99</a:t>
            </a:r>
            <a:r>
              <a:rPr lang="zh-TW" altLang="en-US" dirty="0" smtClean="0"/>
              <a:t>年竹苗區網教育訓練</a:t>
            </a:r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3061694"/>
            <a:ext cx="6696000" cy="1296000"/>
          </a:xfrm>
        </p:spPr>
        <p:txBody>
          <a:bodyPr>
            <a:noAutofit/>
          </a:bodyPr>
          <a:lstStyle/>
          <a:p>
            <a:r>
              <a:rPr lang="en-GB" altLang="zh-TW" sz="2400" b="1" dirty="0" smtClean="0"/>
              <a:t>99</a:t>
            </a:r>
            <a:r>
              <a:rPr lang="en-US" altLang="zh-TW" sz="2400" b="1" dirty="0" smtClean="0"/>
              <a:t> </a:t>
            </a:r>
            <a:r>
              <a:rPr lang="zh-TW" altLang="en-US" sz="2400" b="1" dirty="0" smtClean="0"/>
              <a:t>年竹苗區網教育訓練</a:t>
            </a:r>
            <a:endParaRPr lang="zh-TW" altLang="en-US" sz="2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7000892" cy="1285884"/>
          </a:xfrm>
        </p:spPr>
        <p:txBody>
          <a:bodyPr>
            <a:normAutofit/>
          </a:bodyPr>
          <a:lstStyle/>
          <a:p>
            <a:r>
              <a:rPr lang="en-GB" altLang="zh-TW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2010.08.06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46099" y="44576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謝志偉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 Function Format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 Language</a:t>
            </a:r>
          </a:p>
          <a:p>
            <a:pPr lvl="1"/>
            <a:r>
              <a:rPr lang="en-US" altLang="zh-TW" dirty="0" err="1" smtClean="0"/>
              <a:t>int</a:t>
            </a:r>
            <a:r>
              <a:rPr lang="en-US" altLang="zh-TW" dirty="0" smtClean="0"/>
              <a:t> error;</a:t>
            </a:r>
          </a:p>
          <a:p>
            <a:pPr lvl="1"/>
            <a:r>
              <a:rPr lang="en-US" altLang="zh-TW" dirty="0" smtClean="0"/>
              <a:t>error = </a:t>
            </a:r>
            <a:r>
              <a:rPr lang="en-US" altLang="zh-TW" dirty="0" err="1" smtClean="0"/>
              <a:t>MPI_Xxxx</a:t>
            </a:r>
            <a:r>
              <a:rPr lang="en-US" altLang="zh-TW" dirty="0" smtClean="0"/>
              <a:t>(parameter, ….)  ;  </a:t>
            </a:r>
          </a:p>
          <a:p>
            <a:pPr lvl="1"/>
            <a:r>
              <a:rPr lang="en-US" altLang="zh-TW" dirty="0" err="1" smtClean="0"/>
              <a:t>MPI_Xxxx</a:t>
            </a:r>
            <a:r>
              <a:rPr lang="en-US" altLang="zh-TW" dirty="0" smtClean="0"/>
              <a:t>(parameter, ….)  ;</a:t>
            </a:r>
          </a:p>
          <a:p>
            <a:r>
              <a:rPr lang="en-US" altLang="zh-TW" dirty="0" smtClean="0"/>
              <a:t>C++</a:t>
            </a:r>
          </a:p>
          <a:p>
            <a:pPr lvl="1"/>
            <a:r>
              <a:rPr lang="en-US" altLang="zh-TW" dirty="0" smtClean="0"/>
              <a:t>MPI::</a:t>
            </a:r>
            <a:r>
              <a:rPr lang="en-US" altLang="zh-TW" dirty="0" err="1" smtClean="0"/>
              <a:t>func</a:t>
            </a:r>
            <a:r>
              <a:rPr lang="en-US" altLang="zh-TW" dirty="0" smtClean="0"/>
              <a:t>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Initializing MPI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Initialize the MPI execution environment </a:t>
            </a:r>
          </a:p>
          <a:p>
            <a:r>
              <a:rPr lang="en-US" altLang="zh-TW" dirty="0" smtClean="0"/>
              <a:t>Must be the </a:t>
            </a:r>
            <a:r>
              <a:rPr lang="en-US" altLang="zh-TW" dirty="0" smtClean="0">
                <a:solidFill>
                  <a:srgbClr val="FF0000"/>
                </a:solidFill>
              </a:rPr>
              <a:t>first routine </a:t>
            </a:r>
            <a:r>
              <a:rPr lang="en-US" altLang="zh-TW" dirty="0" smtClean="0"/>
              <a:t>called and </a:t>
            </a:r>
            <a:r>
              <a:rPr lang="en-US" altLang="zh-TW" dirty="0" smtClean="0">
                <a:solidFill>
                  <a:srgbClr val="FF0000"/>
                </a:solidFill>
              </a:rPr>
              <a:t>only once</a:t>
            </a:r>
          </a:p>
          <a:p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MPI_Init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*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char ***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C Language</a:t>
            </a:r>
          </a:p>
          <a:p>
            <a:pPr lvl="1"/>
            <a:r>
              <a:rPr lang="en-US" altLang="zh-TW" dirty="0" err="1" smtClean="0"/>
              <a:t>MPI_Init</a:t>
            </a:r>
            <a:r>
              <a:rPr lang="en-US" altLang="zh-TW" dirty="0" smtClean="0"/>
              <a:t> (&amp;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&amp;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C++</a:t>
            </a:r>
          </a:p>
          <a:p>
            <a:pPr lvl="1"/>
            <a:r>
              <a:rPr lang="en-US" altLang="zh-TW" dirty="0" smtClean="0"/>
              <a:t>MPI::Init ( 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 )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Communicator Size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How many processes are contained within a communicator?</a:t>
            </a:r>
          </a:p>
          <a:p>
            <a:r>
              <a:rPr lang="en-US" altLang="zh-TW" dirty="0" smtClean="0"/>
              <a:t>Default communicator name called </a:t>
            </a:r>
            <a:r>
              <a:rPr lang="en-US" altLang="zh-TW" dirty="0" smtClean="0">
                <a:solidFill>
                  <a:srgbClr val="FF0000"/>
                </a:solidFill>
              </a:rPr>
              <a:t>MPI_COMM_WORLD</a:t>
            </a:r>
          </a:p>
          <a:p>
            <a:r>
              <a:rPr lang="en-US" altLang="zh-TW" dirty="0" err="1" smtClean="0"/>
              <a:t>MPI_Comm_size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MPI_Comm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comm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*size)</a:t>
            </a:r>
          </a:p>
          <a:p>
            <a:r>
              <a:rPr lang="en-US" altLang="zh-TW" dirty="0" smtClean="0"/>
              <a:t>C</a:t>
            </a:r>
          </a:p>
          <a:p>
            <a:pPr lvl="1"/>
            <a:r>
              <a:rPr lang="en-US" altLang="zh-TW" dirty="0" err="1" smtClean="0"/>
              <a:t>MPI_Comm_size</a:t>
            </a:r>
            <a:r>
              <a:rPr lang="en-US" altLang="zh-TW" dirty="0" smtClean="0"/>
              <a:t> (MPI_COMM_WORLD, &amp;size)</a:t>
            </a:r>
          </a:p>
          <a:p>
            <a:r>
              <a:rPr lang="en-US" altLang="zh-TW" dirty="0" smtClean="0"/>
              <a:t>C++</a:t>
            </a:r>
          </a:p>
          <a:p>
            <a:pPr lvl="1"/>
            <a:r>
              <a:rPr lang="en-US" altLang="zh-TW" dirty="0" smtClean="0"/>
              <a:t>size = MPI::</a:t>
            </a:r>
            <a:r>
              <a:rPr lang="en-US" altLang="zh-TW" dirty="0" err="1" smtClean="0"/>
              <a:t>COMM_WORLD.Get_size</a:t>
            </a:r>
            <a:r>
              <a:rPr lang="en-US" altLang="zh-TW" dirty="0" smtClean="0"/>
              <a:t> ( 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Process Rank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dirty="0" smtClean="0"/>
              <a:t>Determines the rank of the calling process in the communicator</a:t>
            </a:r>
          </a:p>
          <a:p>
            <a:pPr lvl="1"/>
            <a:r>
              <a:rPr lang="en-US" altLang="zh-TW" dirty="0" smtClean="0"/>
              <a:t>Process ID number within the communicator</a:t>
            </a:r>
          </a:p>
          <a:p>
            <a:pPr lvl="1"/>
            <a:r>
              <a:rPr lang="en-US" altLang="zh-TW" dirty="0" smtClean="0"/>
              <a:t>Starts with zero and goes to (n-1) where n is the number of processes requested</a:t>
            </a:r>
          </a:p>
          <a:p>
            <a:pPr lvl="1"/>
            <a:r>
              <a:rPr lang="en-US" altLang="zh-TW" dirty="0" smtClean="0"/>
              <a:t>Used to identify the source and destination of messages</a:t>
            </a:r>
          </a:p>
          <a:p>
            <a:r>
              <a:rPr lang="en-US" altLang="zh-TW" dirty="0" err="1" smtClean="0"/>
              <a:t>MPI_Comm_rank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MPI_Comm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comm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*rank)</a:t>
            </a:r>
          </a:p>
          <a:p>
            <a:r>
              <a:rPr lang="en-US" altLang="zh-TW" dirty="0" smtClean="0"/>
              <a:t>C: </a:t>
            </a:r>
          </a:p>
          <a:p>
            <a:pPr lvl="1"/>
            <a:r>
              <a:rPr lang="en-US" altLang="zh-TW" dirty="0" err="1" smtClean="0"/>
              <a:t>MPI_Comm_rank</a:t>
            </a:r>
            <a:r>
              <a:rPr lang="en-US" altLang="zh-TW" dirty="0" smtClean="0"/>
              <a:t>( MPI_COMM_WORDLD, &amp;rank)</a:t>
            </a:r>
          </a:p>
          <a:p>
            <a:r>
              <a:rPr lang="en-US" altLang="zh-TW" dirty="0" smtClean="0"/>
              <a:t>C++</a:t>
            </a:r>
          </a:p>
          <a:p>
            <a:pPr lvl="1"/>
            <a:r>
              <a:rPr lang="en-US" altLang="zh-TW" dirty="0" smtClean="0"/>
              <a:t>Rank = MPI::</a:t>
            </a:r>
            <a:r>
              <a:rPr lang="en-US" altLang="zh-TW" dirty="0" err="1" smtClean="0"/>
              <a:t>COMM_WORLD.Get_rank</a:t>
            </a:r>
            <a:r>
              <a:rPr lang="en-US" altLang="zh-TW" dirty="0" smtClean="0"/>
              <a:t> ( 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Communicator and Rank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5" name="投影片編號版面配置區 4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62CAFB-59C1-4BFF-9356-A0E0B609E148}" type="slidenum">
              <a:rPr kumimoji="0" lang="en-US" altLang="zh-TW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TW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8" name="群組 37"/>
          <p:cNvGrpSpPr/>
          <p:nvPr/>
        </p:nvGrpSpPr>
        <p:grpSpPr>
          <a:xfrm>
            <a:off x="100458" y="1206971"/>
            <a:ext cx="8936038" cy="4886325"/>
            <a:chOff x="0" y="1066800"/>
            <a:chExt cx="8936038" cy="4886325"/>
          </a:xfrm>
        </p:grpSpPr>
        <p:sp>
          <p:nvSpPr>
            <p:cNvPr id="6" name="Freeform 3"/>
            <p:cNvSpPr>
              <a:spLocks/>
            </p:cNvSpPr>
            <p:nvPr/>
          </p:nvSpPr>
          <p:spPr bwMode="auto">
            <a:xfrm>
              <a:off x="1143000" y="2209800"/>
              <a:ext cx="5181600" cy="3124200"/>
            </a:xfrm>
            <a:custGeom>
              <a:avLst/>
              <a:gdLst/>
              <a:ahLst/>
              <a:cxnLst>
                <a:cxn ang="0">
                  <a:pos x="585" y="648"/>
                </a:cxn>
                <a:cxn ang="0">
                  <a:pos x="1008" y="171"/>
                </a:cxn>
                <a:cxn ang="0">
                  <a:pos x="1107" y="108"/>
                </a:cxn>
                <a:cxn ang="0">
                  <a:pos x="1314" y="72"/>
                </a:cxn>
                <a:cxn ang="0">
                  <a:pos x="2403" y="54"/>
                </a:cxn>
                <a:cxn ang="0">
                  <a:pos x="3024" y="0"/>
                </a:cxn>
                <a:cxn ang="0">
                  <a:pos x="3168" y="9"/>
                </a:cxn>
                <a:cxn ang="0">
                  <a:pos x="3276" y="63"/>
                </a:cxn>
                <a:cxn ang="0">
                  <a:pos x="3420" y="189"/>
                </a:cxn>
                <a:cxn ang="0">
                  <a:pos x="3510" y="315"/>
                </a:cxn>
                <a:cxn ang="0">
                  <a:pos x="3573" y="468"/>
                </a:cxn>
                <a:cxn ang="0">
                  <a:pos x="3582" y="513"/>
                </a:cxn>
                <a:cxn ang="0">
                  <a:pos x="3600" y="585"/>
                </a:cxn>
                <a:cxn ang="0">
                  <a:pos x="3645" y="918"/>
                </a:cxn>
                <a:cxn ang="0">
                  <a:pos x="3708" y="1143"/>
                </a:cxn>
                <a:cxn ang="0">
                  <a:pos x="3744" y="1404"/>
                </a:cxn>
                <a:cxn ang="0">
                  <a:pos x="3735" y="1692"/>
                </a:cxn>
                <a:cxn ang="0">
                  <a:pos x="3699" y="1710"/>
                </a:cxn>
                <a:cxn ang="0">
                  <a:pos x="3645" y="1746"/>
                </a:cxn>
                <a:cxn ang="0">
                  <a:pos x="3582" y="1773"/>
                </a:cxn>
                <a:cxn ang="0">
                  <a:pos x="2844" y="2007"/>
                </a:cxn>
                <a:cxn ang="0">
                  <a:pos x="2331" y="2043"/>
                </a:cxn>
                <a:cxn ang="0">
                  <a:pos x="2115" y="2061"/>
                </a:cxn>
                <a:cxn ang="0">
                  <a:pos x="1980" y="2043"/>
                </a:cxn>
                <a:cxn ang="0">
                  <a:pos x="1755" y="2025"/>
                </a:cxn>
                <a:cxn ang="0">
                  <a:pos x="1584" y="1980"/>
                </a:cxn>
                <a:cxn ang="0">
                  <a:pos x="1305" y="1791"/>
                </a:cxn>
                <a:cxn ang="0">
                  <a:pos x="1206" y="1710"/>
                </a:cxn>
                <a:cxn ang="0">
                  <a:pos x="873" y="1476"/>
                </a:cxn>
                <a:cxn ang="0">
                  <a:pos x="819" y="1431"/>
                </a:cxn>
                <a:cxn ang="0">
                  <a:pos x="729" y="1377"/>
                </a:cxn>
                <a:cxn ang="0">
                  <a:pos x="450" y="1449"/>
                </a:cxn>
                <a:cxn ang="0">
                  <a:pos x="360" y="1440"/>
                </a:cxn>
                <a:cxn ang="0">
                  <a:pos x="342" y="1413"/>
                </a:cxn>
                <a:cxn ang="0">
                  <a:pos x="306" y="1395"/>
                </a:cxn>
                <a:cxn ang="0">
                  <a:pos x="207" y="1305"/>
                </a:cxn>
                <a:cxn ang="0">
                  <a:pos x="153" y="1215"/>
                </a:cxn>
                <a:cxn ang="0">
                  <a:pos x="144" y="1179"/>
                </a:cxn>
                <a:cxn ang="0">
                  <a:pos x="81" y="1062"/>
                </a:cxn>
                <a:cxn ang="0">
                  <a:pos x="18" y="945"/>
                </a:cxn>
                <a:cxn ang="0">
                  <a:pos x="0" y="891"/>
                </a:cxn>
                <a:cxn ang="0">
                  <a:pos x="63" y="783"/>
                </a:cxn>
                <a:cxn ang="0">
                  <a:pos x="117" y="711"/>
                </a:cxn>
                <a:cxn ang="0">
                  <a:pos x="216" y="648"/>
                </a:cxn>
                <a:cxn ang="0">
                  <a:pos x="288" y="657"/>
                </a:cxn>
                <a:cxn ang="0">
                  <a:pos x="360" y="702"/>
                </a:cxn>
                <a:cxn ang="0">
                  <a:pos x="441" y="720"/>
                </a:cxn>
                <a:cxn ang="0">
                  <a:pos x="594" y="711"/>
                </a:cxn>
                <a:cxn ang="0">
                  <a:pos x="594" y="630"/>
                </a:cxn>
                <a:cxn ang="0">
                  <a:pos x="576" y="603"/>
                </a:cxn>
                <a:cxn ang="0">
                  <a:pos x="585" y="648"/>
                </a:cxn>
              </a:cxnLst>
              <a:rect l="0" t="0" r="r" b="b"/>
              <a:pathLst>
                <a:path w="3749" h="2061">
                  <a:moveTo>
                    <a:pt x="585" y="648"/>
                  </a:moveTo>
                  <a:cubicBezTo>
                    <a:pt x="612" y="436"/>
                    <a:pt x="821" y="256"/>
                    <a:pt x="1008" y="171"/>
                  </a:cubicBezTo>
                  <a:cubicBezTo>
                    <a:pt x="1044" y="155"/>
                    <a:pt x="1071" y="123"/>
                    <a:pt x="1107" y="108"/>
                  </a:cubicBezTo>
                  <a:cubicBezTo>
                    <a:pt x="1137" y="95"/>
                    <a:pt x="1276" y="73"/>
                    <a:pt x="1314" y="72"/>
                  </a:cubicBezTo>
                  <a:cubicBezTo>
                    <a:pt x="1677" y="63"/>
                    <a:pt x="2040" y="60"/>
                    <a:pt x="2403" y="54"/>
                  </a:cubicBezTo>
                  <a:cubicBezTo>
                    <a:pt x="2928" y="14"/>
                    <a:pt x="2722" y="38"/>
                    <a:pt x="3024" y="0"/>
                  </a:cubicBezTo>
                  <a:cubicBezTo>
                    <a:pt x="3072" y="3"/>
                    <a:pt x="3120" y="4"/>
                    <a:pt x="3168" y="9"/>
                  </a:cubicBezTo>
                  <a:cubicBezTo>
                    <a:pt x="3209" y="13"/>
                    <a:pt x="3244" y="40"/>
                    <a:pt x="3276" y="63"/>
                  </a:cubicBezTo>
                  <a:cubicBezTo>
                    <a:pt x="3317" y="93"/>
                    <a:pt x="3391" y="148"/>
                    <a:pt x="3420" y="189"/>
                  </a:cubicBezTo>
                  <a:cubicBezTo>
                    <a:pt x="3514" y="325"/>
                    <a:pt x="3434" y="239"/>
                    <a:pt x="3510" y="315"/>
                  </a:cubicBezTo>
                  <a:cubicBezTo>
                    <a:pt x="3531" y="368"/>
                    <a:pt x="3560" y="412"/>
                    <a:pt x="3573" y="468"/>
                  </a:cubicBezTo>
                  <a:cubicBezTo>
                    <a:pt x="3576" y="483"/>
                    <a:pt x="3579" y="498"/>
                    <a:pt x="3582" y="513"/>
                  </a:cubicBezTo>
                  <a:cubicBezTo>
                    <a:pt x="3588" y="537"/>
                    <a:pt x="3600" y="585"/>
                    <a:pt x="3600" y="585"/>
                  </a:cubicBezTo>
                  <a:cubicBezTo>
                    <a:pt x="3611" y="695"/>
                    <a:pt x="3620" y="811"/>
                    <a:pt x="3645" y="918"/>
                  </a:cubicBezTo>
                  <a:cubicBezTo>
                    <a:pt x="3662" y="993"/>
                    <a:pt x="3698" y="1065"/>
                    <a:pt x="3708" y="1143"/>
                  </a:cubicBezTo>
                  <a:cubicBezTo>
                    <a:pt x="3719" y="1230"/>
                    <a:pt x="3727" y="1317"/>
                    <a:pt x="3744" y="1404"/>
                  </a:cubicBezTo>
                  <a:cubicBezTo>
                    <a:pt x="3741" y="1500"/>
                    <a:pt x="3749" y="1597"/>
                    <a:pt x="3735" y="1692"/>
                  </a:cubicBezTo>
                  <a:cubicBezTo>
                    <a:pt x="3733" y="1705"/>
                    <a:pt x="3711" y="1703"/>
                    <a:pt x="3699" y="1710"/>
                  </a:cubicBezTo>
                  <a:cubicBezTo>
                    <a:pt x="3680" y="1721"/>
                    <a:pt x="3664" y="1736"/>
                    <a:pt x="3645" y="1746"/>
                  </a:cubicBezTo>
                  <a:cubicBezTo>
                    <a:pt x="3625" y="1757"/>
                    <a:pt x="3602" y="1762"/>
                    <a:pt x="3582" y="1773"/>
                  </a:cubicBezTo>
                  <a:cubicBezTo>
                    <a:pt x="3360" y="1892"/>
                    <a:pt x="3097" y="1982"/>
                    <a:pt x="2844" y="2007"/>
                  </a:cubicBezTo>
                  <a:cubicBezTo>
                    <a:pt x="2678" y="2048"/>
                    <a:pt x="2502" y="2034"/>
                    <a:pt x="2331" y="2043"/>
                  </a:cubicBezTo>
                  <a:cubicBezTo>
                    <a:pt x="2259" y="2031"/>
                    <a:pt x="2189" y="2054"/>
                    <a:pt x="2115" y="2061"/>
                  </a:cubicBezTo>
                  <a:cubicBezTo>
                    <a:pt x="2070" y="2055"/>
                    <a:pt x="2025" y="2048"/>
                    <a:pt x="1980" y="2043"/>
                  </a:cubicBezTo>
                  <a:cubicBezTo>
                    <a:pt x="1905" y="2036"/>
                    <a:pt x="1830" y="2034"/>
                    <a:pt x="1755" y="2025"/>
                  </a:cubicBezTo>
                  <a:cubicBezTo>
                    <a:pt x="1697" y="2018"/>
                    <a:pt x="1642" y="1990"/>
                    <a:pt x="1584" y="1980"/>
                  </a:cubicBezTo>
                  <a:cubicBezTo>
                    <a:pt x="1476" y="1937"/>
                    <a:pt x="1408" y="1843"/>
                    <a:pt x="1305" y="1791"/>
                  </a:cubicBezTo>
                  <a:cubicBezTo>
                    <a:pt x="1272" y="1747"/>
                    <a:pt x="1257" y="1731"/>
                    <a:pt x="1206" y="1710"/>
                  </a:cubicBezTo>
                  <a:cubicBezTo>
                    <a:pt x="1102" y="1621"/>
                    <a:pt x="1003" y="1528"/>
                    <a:pt x="873" y="1476"/>
                  </a:cubicBezTo>
                  <a:cubicBezTo>
                    <a:pt x="808" y="1389"/>
                    <a:pt x="881" y="1472"/>
                    <a:pt x="819" y="1431"/>
                  </a:cubicBezTo>
                  <a:cubicBezTo>
                    <a:pt x="781" y="1406"/>
                    <a:pt x="776" y="1389"/>
                    <a:pt x="729" y="1377"/>
                  </a:cubicBezTo>
                  <a:cubicBezTo>
                    <a:pt x="635" y="1424"/>
                    <a:pt x="556" y="1438"/>
                    <a:pt x="450" y="1449"/>
                  </a:cubicBezTo>
                  <a:cubicBezTo>
                    <a:pt x="420" y="1446"/>
                    <a:pt x="389" y="1450"/>
                    <a:pt x="360" y="1440"/>
                  </a:cubicBezTo>
                  <a:cubicBezTo>
                    <a:pt x="350" y="1437"/>
                    <a:pt x="350" y="1420"/>
                    <a:pt x="342" y="1413"/>
                  </a:cubicBezTo>
                  <a:cubicBezTo>
                    <a:pt x="332" y="1404"/>
                    <a:pt x="318" y="1401"/>
                    <a:pt x="306" y="1395"/>
                  </a:cubicBezTo>
                  <a:cubicBezTo>
                    <a:pt x="281" y="1358"/>
                    <a:pt x="207" y="1305"/>
                    <a:pt x="207" y="1305"/>
                  </a:cubicBezTo>
                  <a:cubicBezTo>
                    <a:pt x="151" y="1166"/>
                    <a:pt x="235" y="1363"/>
                    <a:pt x="153" y="1215"/>
                  </a:cubicBezTo>
                  <a:cubicBezTo>
                    <a:pt x="147" y="1204"/>
                    <a:pt x="149" y="1190"/>
                    <a:pt x="144" y="1179"/>
                  </a:cubicBezTo>
                  <a:cubicBezTo>
                    <a:pt x="126" y="1139"/>
                    <a:pt x="102" y="1100"/>
                    <a:pt x="81" y="1062"/>
                  </a:cubicBezTo>
                  <a:cubicBezTo>
                    <a:pt x="60" y="1023"/>
                    <a:pt x="36" y="985"/>
                    <a:pt x="18" y="945"/>
                  </a:cubicBezTo>
                  <a:cubicBezTo>
                    <a:pt x="10" y="928"/>
                    <a:pt x="0" y="891"/>
                    <a:pt x="0" y="891"/>
                  </a:cubicBezTo>
                  <a:cubicBezTo>
                    <a:pt x="12" y="842"/>
                    <a:pt x="20" y="812"/>
                    <a:pt x="63" y="783"/>
                  </a:cubicBezTo>
                  <a:cubicBezTo>
                    <a:pt x="88" y="745"/>
                    <a:pt x="73" y="726"/>
                    <a:pt x="117" y="711"/>
                  </a:cubicBezTo>
                  <a:cubicBezTo>
                    <a:pt x="154" y="684"/>
                    <a:pt x="172" y="659"/>
                    <a:pt x="216" y="648"/>
                  </a:cubicBezTo>
                  <a:cubicBezTo>
                    <a:pt x="240" y="651"/>
                    <a:pt x="265" y="651"/>
                    <a:pt x="288" y="657"/>
                  </a:cubicBezTo>
                  <a:cubicBezTo>
                    <a:pt x="353" y="673"/>
                    <a:pt x="296" y="677"/>
                    <a:pt x="360" y="702"/>
                  </a:cubicBezTo>
                  <a:cubicBezTo>
                    <a:pt x="386" y="712"/>
                    <a:pt x="415" y="711"/>
                    <a:pt x="441" y="720"/>
                  </a:cubicBezTo>
                  <a:cubicBezTo>
                    <a:pt x="492" y="717"/>
                    <a:pt x="544" y="722"/>
                    <a:pt x="594" y="711"/>
                  </a:cubicBezTo>
                  <a:cubicBezTo>
                    <a:pt x="608" y="708"/>
                    <a:pt x="604" y="661"/>
                    <a:pt x="594" y="630"/>
                  </a:cubicBezTo>
                  <a:cubicBezTo>
                    <a:pt x="591" y="620"/>
                    <a:pt x="581" y="593"/>
                    <a:pt x="576" y="603"/>
                  </a:cubicBezTo>
                  <a:cubicBezTo>
                    <a:pt x="569" y="617"/>
                    <a:pt x="582" y="633"/>
                    <a:pt x="585" y="6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895600" y="28956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971800" y="2895600"/>
              <a:ext cx="304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TW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4191000" y="28194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4114800" y="35814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5181600" y="28194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5334000" y="35814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2514600" y="38100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3657600" y="41910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4876800" y="4495800"/>
              <a:ext cx="457200" cy="533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2590800" y="38862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4267200" y="28194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191000" y="3657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3733800" y="41910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4</a:t>
              </a: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5257800" y="2895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5410200" y="3657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4953000" y="44958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7</a:t>
              </a:r>
            </a:p>
          </p:txBody>
        </p:sp>
        <p:sp>
          <p:nvSpPr>
            <p:cNvPr id="23" name="Text Box 20"/>
            <p:cNvSpPr txBox="1">
              <a:spLocks noChangeArrowheads="1"/>
            </p:cNvSpPr>
            <p:nvPr/>
          </p:nvSpPr>
          <p:spPr bwMode="auto">
            <a:xfrm>
              <a:off x="0" y="1066800"/>
              <a:ext cx="2749550" cy="831850"/>
            </a:xfrm>
            <a:prstGeom prst="rect">
              <a:avLst/>
            </a:prstGeom>
            <a:noFill/>
            <a:ln w="9525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b="1">
                  <a:solidFill>
                    <a:srgbClr val="012D9B"/>
                  </a:solidFill>
                  <a:latin typeface="Arial" pitchFamily="34" charset="0"/>
                </a:rPr>
                <a:t>Communicator</a:t>
              </a:r>
              <a:endParaRPr lang="en-US" altLang="zh-TW" b="1">
                <a:solidFill>
                  <a:srgbClr val="9A0033"/>
                </a:solidFill>
                <a:latin typeface="Courier New" pitchFamily="49" charset="0"/>
              </a:endParaRPr>
            </a:p>
            <a:p>
              <a:pPr algn="ctr"/>
              <a:r>
                <a:rPr lang="en-US" altLang="zh-TW" b="1">
                  <a:solidFill>
                    <a:srgbClr val="9A0033"/>
                  </a:solidFill>
                  <a:latin typeface="Courier New" pitchFamily="49" charset="0"/>
                </a:rPr>
                <a:t>MPI_COMM_WORLD</a:t>
              </a: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1905000" y="1905000"/>
              <a:ext cx="762000" cy="45720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5" name="Text Box 22"/>
            <p:cNvSpPr txBox="1">
              <a:spLocks noChangeArrowheads="1"/>
            </p:cNvSpPr>
            <p:nvPr/>
          </p:nvSpPr>
          <p:spPr bwMode="auto">
            <a:xfrm>
              <a:off x="441325" y="4841875"/>
              <a:ext cx="1462088" cy="466725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0000FF"/>
                  </a:solidFill>
                </a:rPr>
                <a:t>Processor</a:t>
              </a: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 flipV="1">
              <a:off x="1905000" y="4114800"/>
              <a:ext cx="609600" cy="6858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 flipV="1">
              <a:off x="1447800" y="3200400"/>
              <a:ext cx="1447800" cy="16002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2819400" y="5486400"/>
              <a:ext cx="906463" cy="466725"/>
            </a:xfrm>
            <a:prstGeom prst="rect">
              <a:avLst/>
            </a:prstGeom>
            <a:noFill/>
            <a:ln w="9525">
              <a:solidFill>
                <a:srgbClr val="FF0066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>
                  <a:solidFill>
                    <a:srgbClr val="FF0066"/>
                  </a:solidFill>
                </a:rPr>
                <a:t>Rank</a:t>
              </a:r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 flipV="1">
              <a:off x="3352800" y="4724400"/>
              <a:ext cx="457200" cy="76200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pic>
          <p:nvPicPr>
            <p:cNvPr id="30" name="Picture 27" descr="BD04914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1400" y="2438400"/>
              <a:ext cx="460375" cy="314325"/>
            </a:xfrm>
            <a:prstGeom prst="rect">
              <a:avLst/>
            </a:prstGeom>
            <a:noFill/>
          </p:spPr>
        </p:pic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4170363" y="1066800"/>
              <a:ext cx="1868487" cy="831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zh-TW"/>
                <a:t>Point to Point</a:t>
              </a:r>
            </a:p>
            <a:p>
              <a:pPr algn="ctr"/>
              <a:r>
                <a:rPr lang="en-US" altLang="zh-TW"/>
                <a:t>Collective</a:t>
              </a:r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6934200" y="2133600"/>
              <a:ext cx="1597025" cy="831850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/>
                <a:t>Source</a:t>
              </a:r>
            </a:p>
            <a:p>
              <a:pPr algn="ctr"/>
              <a:r>
                <a:rPr lang="en-US" altLang="zh-TW"/>
                <a:t>Destination</a:t>
              </a:r>
            </a:p>
          </p:txBody>
        </p:sp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6781800" y="1295400"/>
              <a:ext cx="2154238" cy="466725"/>
            </a:xfrm>
            <a:prstGeom prst="rect">
              <a:avLst/>
            </a:prstGeom>
            <a:noFill/>
            <a:ln w="9525">
              <a:solidFill>
                <a:srgbClr val="00CC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/>
                <a:t>Communication</a:t>
              </a: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H="1" flipV="1">
              <a:off x="6096000" y="1295400"/>
              <a:ext cx="685800" cy="15240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 flipH="1">
              <a:off x="6096000" y="1600200"/>
              <a:ext cx="685800" cy="76200"/>
            </a:xfrm>
            <a:prstGeom prst="line">
              <a:avLst/>
            </a:prstGeom>
            <a:noFill/>
            <a:ln w="9525">
              <a:solidFill>
                <a:srgbClr val="00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6" name="Text Box 33"/>
            <p:cNvSpPr txBox="1">
              <a:spLocks noChangeArrowheads="1"/>
            </p:cNvSpPr>
            <p:nvPr/>
          </p:nvSpPr>
          <p:spPr bwMode="auto">
            <a:xfrm>
              <a:off x="6629400" y="3352800"/>
              <a:ext cx="2043113" cy="1196975"/>
            </a:xfrm>
            <a:prstGeom prst="rect">
              <a:avLst/>
            </a:prstGeom>
            <a:noFill/>
            <a:ln w="9525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TW"/>
                <a:t>if (myid == 0)</a:t>
              </a:r>
            </a:p>
            <a:p>
              <a:r>
                <a:rPr lang="en-US" altLang="zh-TW"/>
                <a:t>  { do some…}</a:t>
              </a:r>
            </a:p>
            <a:p>
              <a:r>
                <a:rPr lang="en-US" altLang="zh-TW"/>
                <a:t>else{….}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Exiting MPI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Terminates MPI execution environment</a:t>
            </a:r>
          </a:p>
          <a:p>
            <a:r>
              <a:rPr lang="en-US" altLang="zh-TW" dirty="0" smtClean="0"/>
              <a:t>Must be called </a:t>
            </a:r>
            <a:r>
              <a:rPr lang="en-US" altLang="zh-TW" dirty="0" smtClean="0">
                <a:solidFill>
                  <a:srgbClr val="FF0000"/>
                </a:solidFill>
              </a:rPr>
              <a:t>last</a:t>
            </a:r>
            <a:r>
              <a:rPr lang="en-US" altLang="zh-TW" dirty="0" smtClean="0"/>
              <a:t> by “all” processes</a:t>
            </a:r>
          </a:p>
          <a:p>
            <a:r>
              <a:rPr lang="en-US" altLang="zh-TW" dirty="0" smtClean="0"/>
              <a:t>C</a:t>
            </a:r>
          </a:p>
          <a:p>
            <a:pPr lvl="1"/>
            <a:r>
              <a:rPr lang="en-US" altLang="zh-TW" dirty="0" err="1" smtClean="0"/>
              <a:t>MPI_Finalize</a:t>
            </a:r>
            <a:r>
              <a:rPr lang="en-US" altLang="zh-TW" dirty="0" smtClean="0"/>
              <a:t>()</a:t>
            </a:r>
          </a:p>
          <a:p>
            <a:r>
              <a:rPr lang="en-US" altLang="zh-TW" dirty="0" smtClean="0"/>
              <a:t>C++</a:t>
            </a:r>
          </a:p>
          <a:p>
            <a:pPr lvl="1"/>
            <a:r>
              <a:rPr lang="en-US" altLang="zh-TW" dirty="0" smtClean="0"/>
              <a:t>MPI::Finalize()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 Built-in Data Type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16" y="1268759"/>
            <a:ext cx="7398652" cy="489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Example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zh-TW" dirty="0" smtClean="0"/>
              <a:t>#include &lt;</a:t>
            </a:r>
            <a:r>
              <a:rPr lang="en-US" altLang="zh-TW" dirty="0" err="1" smtClean="0"/>
              <a:t>stdio.h</a:t>
            </a:r>
            <a:r>
              <a:rPr lang="en-US" altLang="zh-TW" dirty="0" smtClean="0"/>
              <a:t>&gt;</a:t>
            </a:r>
          </a:p>
          <a:p>
            <a:pPr>
              <a:buNone/>
            </a:pPr>
            <a:r>
              <a:rPr lang="en-US" altLang="zh-TW" dirty="0" smtClean="0"/>
              <a:t>#include &lt;</a:t>
            </a:r>
            <a:r>
              <a:rPr lang="en-US" altLang="zh-TW" dirty="0" err="1" smtClean="0">
                <a:solidFill>
                  <a:srgbClr val="FF0000"/>
                </a:solidFill>
              </a:rPr>
              <a:t>mpi.h</a:t>
            </a:r>
            <a:r>
              <a:rPr lang="en-US" altLang="zh-TW" dirty="0" smtClean="0"/>
              <a:t>&gt;</a:t>
            </a:r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main(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char *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[]) {</a:t>
            </a:r>
          </a:p>
          <a:p>
            <a:pPr>
              <a:buNone/>
            </a:pPr>
            <a:r>
              <a:rPr lang="en-US" altLang="zh-TW" dirty="0" smtClean="0"/>
              <a:t> 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rank, size;</a:t>
            </a:r>
          </a:p>
          <a:p>
            <a:pPr>
              <a:buNone/>
            </a:pPr>
            <a:r>
              <a:rPr lang="en-US" altLang="zh-TW" dirty="0" smtClean="0"/>
              <a:t>  </a:t>
            </a:r>
            <a:r>
              <a:rPr lang="en-US" altLang="zh-TW" dirty="0" err="1" smtClean="0">
                <a:solidFill>
                  <a:srgbClr val="FF0000"/>
                </a:solidFill>
              </a:rPr>
              <a:t>MPI_Init</a:t>
            </a:r>
            <a:r>
              <a:rPr lang="en-US" altLang="zh-TW" dirty="0" smtClean="0"/>
              <a:t>(&amp;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&amp;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);</a:t>
            </a:r>
          </a:p>
          <a:p>
            <a:pPr>
              <a:buNone/>
            </a:pPr>
            <a:r>
              <a:rPr lang="en-US" altLang="zh-TW" dirty="0" smtClean="0"/>
              <a:t>  </a:t>
            </a:r>
            <a:r>
              <a:rPr lang="en-US" altLang="zh-TW" dirty="0" err="1" smtClean="0">
                <a:solidFill>
                  <a:srgbClr val="FF0000"/>
                </a:solidFill>
              </a:rPr>
              <a:t>MPI_Comm_rank</a:t>
            </a:r>
            <a:r>
              <a:rPr lang="en-US" altLang="zh-TW" dirty="0" smtClean="0"/>
              <a:t>(MPI_COMM_WORLD, &amp;rank);</a:t>
            </a:r>
          </a:p>
          <a:p>
            <a:pPr>
              <a:buNone/>
            </a:pPr>
            <a:r>
              <a:rPr lang="en-US" altLang="zh-TW" dirty="0" smtClean="0"/>
              <a:t>  </a:t>
            </a:r>
            <a:r>
              <a:rPr lang="en-US" altLang="zh-TW" dirty="0" err="1" smtClean="0">
                <a:solidFill>
                  <a:srgbClr val="FF0000"/>
                </a:solidFill>
              </a:rPr>
              <a:t>MPI_Comm_size</a:t>
            </a:r>
            <a:r>
              <a:rPr lang="en-US" altLang="zh-TW" dirty="0" smtClean="0"/>
              <a:t>(MPI_COMM_WORLD, &amp;size);</a:t>
            </a:r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  /* … your code here … */</a:t>
            </a:r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  </a:t>
            </a:r>
            <a:r>
              <a:rPr lang="en-US" altLang="zh-TW" dirty="0" err="1" smtClean="0">
                <a:solidFill>
                  <a:srgbClr val="FF0000"/>
                </a:solidFill>
              </a:rPr>
              <a:t>MPI_Finalize</a:t>
            </a:r>
            <a:r>
              <a:rPr lang="en-US" altLang="zh-TW" dirty="0" smtClean="0"/>
              <a:t>();</a:t>
            </a:r>
          </a:p>
          <a:p>
            <a:pPr>
              <a:buNone/>
            </a:pPr>
            <a:r>
              <a:rPr lang="en-US" altLang="zh-TW" dirty="0" smtClean="0"/>
              <a:t>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Exercise - </a:t>
            </a:r>
            <a:r>
              <a:rPr lang="en-US" altLang="zh-TW" dirty="0" err="1" smtClean="0"/>
              <a:t>helloworld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TW" dirty="0" smtClean="0"/>
              <a:t>/*The Parallel Hello World Program*/</a:t>
            </a:r>
          </a:p>
          <a:p>
            <a:pPr>
              <a:buNone/>
            </a:pPr>
            <a:r>
              <a:rPr lang="en-US" altLang="zh-TW" dirty="0" smtClean="0"/>
              <a:t>#include &lt;</a:t>
            </a:r>
            <a:r>
              <a:rPr lang="en-US" altLang="zh-TW" dirty="0" err="1" smtClean="0"/>
              <a:t>stdio.h</a:t>
            </a:r>
            <a:r>
              <a:rPr lang="en-US" altLang="zh-TW" dirty="0" smtClean="0"/>
              <a:t>&gt;</a:t>
            </a:r>
          </a:p>
          <a:p>
            <a:pPr>
              <a:buNone/>
            </a:pPr>
            <a:r>
              <a:rPr lang="en-US" altLang="zh-TW" dirty="0" smtClean="0"/>
              <a:t>#include &lt;</a:t>
            </a:r>
            <a:r>
              <a:rPr lang="en-US" altLang="zh-TW" dirty="0" err="1" smtClean="0"/>
              <a:t>mpi.h</a:t>
            </a:r>
            <a:r>
              <a:rPr lang="en-US" altLang="zh-TW" dirty="0" smtClean="0"/>
              <a:t>&gt;</a:t>
            </a:r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main(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argc</a:t>
            </a:r>
            <a:r>
              <a:rPr lang="en-US" altLang="zh-TW" dirty="0" smtClean="0"/>
              <a:t>, char **</a:t>
            </a:r>
            <a:r>
              <a:rPr lang="en-US" altLang="zh-TW" dirty="0" err="1" smtClean="0"/>
              <a:t>argv</a:t>
            </a:r>
            <a:r>
              <a:rPr lang="en-US" altLang="zh-TW" dirty="0" smtClean="0"/>
              <a:t>)</a:t>
            </a:r>
          </a:p>
          <a:p>
            <a:pPr>
              <a:buNone/>
            </a:pPr>
            <a:r>
              <a:rPr lang="en-US" altLang="zh-TW" dirty="0" smtClean="0"/>
              <a:t>{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rank, size;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MPI_Init</a:t>
            </a:r>
            <a:r>
              <a:rPr lang="en-US" altLang="zh-TW" dirty="0" smtClean="0"/>
              <a:t>(&amp;</a:t>
            </a:r>
            <a:r>
              <a:rPr lang="en-US" altLang="zh-TW" dirty="0" err="1" smtClean="0"/>
              <a:t>argc,&amp;argv</a:t>
            </a:r>
            <a:r>
              <a:rPr lang="en-US" altLang="zh-TW" dirty="0" smtClean="0"/>
              <a:t>);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MPI_Comm_rank</a:t>
            </a:r>
            <a:r>
              <a:rPr lang="en-US" altLang="zh-TW" dirty="0" smtClean="0"/>
              <a:t>(MPI_COMM_WORLD, &amp;rank);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MPI_Comm_size</a:t>
            </a:r>
            <a:r>
              <a:rPr lang="en-US" altLang="zh-TW" dirty="0" smtClean="0"/>
              <a:t>(MPI_COMM_WORLD, &amp;size);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printf</a:t>
            </a:r>
            <a:r>
              <a:rPr lang="en-US" altLang="zh-TW" dirty="0" smtClean="0"/>
              <a:t>("Hello World from Node %d of %d \n",</a:t>
            </a:r>
          </a:p>
          <a:p>
            <a:pPr>
              <a:buNone/>
            </a:pPr>
            <a:r>
              <a:rPr lang="en-US" altLang="zh-TW" dirty="0" smtClean="0"/>
              <a:t>           rank, size);</a:t>
            </a:r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en-US" altLang="zh-TW" dirty="0" err="1" smtClean="0"/>
              <a:t>MPI_Finalize</a:t>
            </a:r>
            <a:r>
              <a:rPr lang="en-US" altLang="zh-TW" dirty="0" smtClean="0"/>
              <a:t>();</a:t>
            </a:r>
          </a:p>
          <a:p>
            <a:pPr>
              <a:buNone/>
            </a:pPr>
            <a:r>
              <a:rPr lang="en-US" altLang="zh-TW" dirty="0" smtClean="0"/>
              <a:t>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157192"/>
            <a:ext cx="3163887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示意圖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19</a:t>
            </a:fld>
            <a:endParaRPr lang="zh-TW" altLang="en-US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83568" y="1196752"/>
          <a:ext cx="6973540" cy="5228976"/>
        </p:xfrm>
        <a:graphic>
          <a:graphicData uri="http://schemas.openxmlformats.org/presentationml/2006/ole">
            <p:oleObj spid="_x0000_s8194" name="點陣圖影像" r:id="rId4" imgW="9752381" imgH="7314286" progId="PBrush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Parallel programming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MPI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Point to Point Communication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Blocking Send and Receive</a:t>
            </a:r>
          </a:p>
          <a:p>
            <a:pPr lvl="1"/>
            <a:r>
              <a:rPr lang="en-US" altLang="zh-TW" dirty="0" err="1" smtClean="0"/>
              <a:t>MPI_Send</a:t>
            </a:r>
            <a:r>
              <a:rPr lang="en-US" altLang="zh-TW" dirty="0" smtClean="0"/>
              <a:t> and </a:t>
            </a:r>
            <a:r>
              <a:rPr lang="en-US" altLang="zh-TW" dirty="0" err="1" smtClean="0"/>
              <a:t>MPI_Recv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Known Source, Known Tag</a:t>
            </a:r>
          </a:p>
          <a:p>
            <a:pPr lvl="1"/>
            <a:r>
              <a:rPr lang="en-US" altLang="zh-TW" dirty="0" smtClean="0"/>
              <a:t>Wildcards </a:t>
            </a:r>
          </a:p>
          <a:p>
            <a:pPr lvl="2"/>
            <a:r>
              <a:rPr lang="en-US" altLang="zh-TW" dirty="0" smtClean="0"/>
              <a:t>MPI_ANY_SOURCE </a:t>
            </a:r>
          </a:p>
          <a:p>
            <a:pPr lvl="2"/>
            <a:r>
              <a:rPr lang="en-US" altLang="zh-TW" dirty="0" smtClean="0"/>
              <a:t>MPI_ANY_TAG </a:t>
            </a:r>
          </a:p>
          <a:p>
            <a:pPr lvl="1"/>
            <a:r>
              <a:rPr lang="en-US" altLang="zh-TW" dirty="0" err="1" smtClean="0"/>
              <a:t>MPI_Status</a:t>
            </a:r>
            <a:r>
              <a:rPr lang="en-US" altLang="zh-TW" dirty="0" smtClean="0"/>
              <a:t> structure </a:t>
            </a:r>
          </a:p>
          <a:p>
            <a:r>
              <a:rPr lang="en-US" altLang="zh-TW" dirty="0" smtClean="0"/>
              <a:t>Non-Blocking Send and Receive</a:t>
            </a:r>
          </a:p>
          <a:p>
            <a:pPr lvl="1"/>
            <a:r>
              <a:rPr lang="en-US" altLang="zh-TW" dirty="0" err="1" smtClean="0"/>
              <a:t>MPI_Isend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MPI_Irecv</a:t>
            </a:r>
            <a:r>
              <a:rPr lang="en-US" altLang="zh-TW" dirty="0" smtClean="0"/>
              <a:t>, </a:t>
            </a:r>
          </a:p>
          <a:p>
            <a:pPr lvl="1"/>
            <a:r>
              <a:rPr lang="en-US" altLang="zh-TW" dirty="0" err="1" smtClean="0"/>
              <a:t>MPI_Wait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MPI_Waitall</a:t>
            </a:r>
            <a:endParaRPr lang="en-US" altLang="zh-TW" dirty="0" smtClean="0"/>
          </a:p>
          <a:p>
            <a:r>
              <a:rPr lang="en-US" altLang="zh-TW" dirty="0" smtClean="0"/>
              <a:t>Parallel Blocking Send and Receive</a:t>
            </a:r>
          </a:p>
          <a:p>
            <a:pPr lvl="1"/>
            <a:r>
              <a:rPr lang="en-US" altLang="zh-TW" dirty="0" err="1" smtClean="0"/>
              <a:t>MPI_Send_recv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MPI_Send_recv_replace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MPI_Send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21</a:t>
            </a:fld>
            <a:endParaRPr lang="zh-TW" alt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06152" y="1340768"/>
            <a:ext cx="3733800" cy="338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/>
              <a:t>int MPI_Send</a:t>
            </a:r>
          </a:p>
          <a:p>
            <a:r>
              <a:rPr lang="en-US" altLang="zh-TW"/>
              <a:t>( </a:t>
            </a:r>
          </a:p>
          <a:p>
            <a:r>
              <a:rPr lang="en-US" altLang="zh-TW"/>
              <a:t>     void  *buf, </a:t>
            </a:r>
          </a:p>
          <a:p>
            <a:r>
              <a:rPr lang="en-US" altLang="zh-TW"/>
              <a:t>     int      count, </a:t>
            </a:r>
          </a:p>
          <a:p>
            <a:r>
              <a:rPr lang="en-US" altLang="zh-TW"/>
              <a:t>     MPI_Datatype    datatype, </a:t>
            </a:r>
          </a:p>
          <a:p>
            <a:r>
              <a:rPr lang="en-US" altLang="zh-TW"/>
              <a:t>     int     dest, </a:t>
            </a:r>
          </a:p>
          <a:p>
            <a:r>
              <a:rPr lang="en-US" altLang="zh-TW"/>
              <a:t>     int     tag, </a:t>
            </a:r>
          </a:p>
          <a:p>
            <a:r>
              <a:rPr lang="en-US" altLang="zh-TW"/>
              <a:t>     MPI_Comm   comm </a:t>
            </a:r>
          </a:p>
          <a:p>
            <a:r>
              <a:rPr lang="en-US" altLang="zh-TW"/>
              <a:t>) ;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267200" y="1340768"/>
            <a:ext cx="4724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 b="1" dirty="0">
                <a:solidFill>
                  <a:srgbClr val="0000FF"/>
                </a:solidFill>
              </a:rPr>
              <a:t> </a:t>
            </a:r>
            <a:r>
              <a:rPr lang="en-US" altLang="zh-TW" b="1" dirty="0" err="1">
                <a:solidFill>
                  <a:srgbClr val="0000FF"/>
                </a:solidFill>
              </a:rPr>
              <a:t>buf</a:t>
            </a:r>
            <a:r>
              <a:rPr lang="en-US" altLang="zh-TW" b="1" dirty="0"/>
              <a:t>    </a:t>
            </a:r>
            <a:r>
              <a:rPr lang="en-US" altLang="zh-TW" dirty="0"/>
              <a:t>initial address of send buffer </a:t>
            </a:r>
          </a:p>
          <a:p>
            <a:r>
              <a:rPr lang="en-US" altLang="zh-TW" dirty="0"/>
              <a:t>             (choice) </a:t>
            </a:r>
            <a:br>
              <a:rPr lang="en-US" altLang="zh-TW" dirty="0"/>
            </a:br>
            <a:r>
              <a:rPr lang="en-US" altLang="zh-TW" b="1" dirty="0">
                <a:solidFill>
                  <a:srgbClr val="0000FF"/>
                </a:solidFill>
              </a:rPr>
              <a:t>count</a:t>
            </a:r>
            <a:r>
              <a:rPr lang="en-US" altLang="zh-TW" b="1" dirty="0"/>
              <a:t>  </a:t>
            </a:r>
            <a:r>
              <a:rPr lang="en-US" altLang="zh-TW" dirty="0"/>
              <a:t>number of elements in send</a:t>
            </a:r>
          </a:p>
          <a:p>
            <a:r>
              <a:rPr lang="en-US" altLang="zh-TW" dirty="0"/>
              <a:t>            buffer (nonnegative integer) </a:t>
            </a:r>
            <a:br>
              <a:rPr lang="en-US" altLang="zh-TW" dirty="0"/>
            </a:br>
            <a:r>
              <a:rPr lang="en-US" altLang="zh-TW" b="1" dirty="0" err="1">
                <a:solidFill>
                  <a:srgbClr val="0000FF"/>
                </a:solidFill>
              </a:rPr>
              <a:t>datatype</a:t>
            </a:r>
            <a:r>
              <a:rPr lang="en-US" altLang="zh-TW" b="1" dirty="0"/>
              <a:t>   </a:t>
            </a:r>
            <a:r>
              <a:rPr lang="en-US" altLang="zh-TW" dirty="0" err="1"/>
              <a:t>datatype</a:t>
            </a:r>
            <a:r>
              <a:rPr lang="en-US" altLang="zh-TW" dirty="0"/>
              <a:t> of each send </a:t>
            </a:r>
          </a:p>
          <a:p>
            <a:r>
              <a:rPr lang="en-US" altLang="zh-TW" dirty="0"/>
              <a:t>                  buffer element (handle) </a:t>
            </a:r>
            <a:br>
              <a:rPr lang="en-US" altLang="zh-TW" dirty="0"/>
            </a:br>
            <a:r>
              <a:rPr lang="en-US" altLang="zh-TW" b="1" dirty="0" err="1">
                <a:solidFill>
                  <a:srgbClr val="0000FF"/>
                </a:solidFill>
              </a:rPr>
              <a:t>dest</a:t>
            </a:r>
            <a:r>
              <a:rPr lang="en-US" altLang="zh-TW" b="1" dirty="0"/>
              <a:t>        </a:t>
            </a:r>
            <a:r>
              <a:rPr lang="en-US" altLang="zh-TW" dirty="0"/>
              <a:t>rank of destination (integer)</a:t>
            </a:r>
          </a:p>
          <a:p>
            <a:r>
              <a:rPr lang="en-US" altLang="zh-TW" dirty="0"/>
              <a:t>               or </a:t>
            </a:r>
            <a:r>
              <a:rPr lang="en-US" altLang="zh-TW" sz="2200" b="1" dirty="0"/>
              <a:t>MPI_PROC_NULL</a:t>
            </a:r>
            <a:r>
              <a:rPr lang="en-US" altLang="zh-TW" dirty="0"/>
              <a:t> </a:t>
            </a:r>
            <a:br>
              <a:rPr lang="en-US" altLang="zh-TW" dirty="0"/>
            </a:br>
            <a:r>
              <a:rPr lang="en-US" altLang="zh-TW" b="1" dirty="0">
                <a:solidFill>
                  <a:srgbClr val="0000FF"/>
                </a:solidFill>
              </a:rPr>
              <a:t>tag</a:t>
            </a:r>
            <a:r>
              <a:rPr lang="en-US" altLang="zh-TW" b="1" dirty="0"/>
              <a:t>           </a:t>
            </a:r>
            <a:r>
              <a:rPr lang="en-US" altLang="zh-TW" dirty="0"/>
              <a:t>message tag (integer) </a:t>
            </a:r>
            <a:br>
              <a:rPr lang="en-US" altLang="zh-TW" dirty="0"/>
            </a:br>
            <a:r>
              <a:rPr lang="en-US" altLang="zh-TW" b="1" dirty="0" err="1">
                <a:solidFill>
                  <a:srgbClr val="0000FF"/>
                </a:solidFill>
              </a:rPr>
              <a:t>comm</a:t>
            </a:r>
            <a:r>
              <a:rPr lang="en-US" altLang="zh-TW" b="1" dirty="0"/>
              <a:t>      </a:t>
            </a:r>
            <a:r>
              <a:rPr lang="en-US" altLang="zh-TW" dirty="0"/>
              <a:t>communicator (handle)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97904" y="5226968"/>
            <a:ext cx="7530480" cy="40011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 b="1" dirty="0" err="1">
                <a:solidFill>
                  <a:srgbClr val="FF0066"/>
                </a:solidFill>
              </a:rPr>
              <a:t>int</a:t>
            </a:r>
            <a:r>
              <a:rPr lang="en-US" altLang="zh-TW" b="1" dirty="0">
                <a:solidFill>
                  <a:srgbClr val="FF0066"/>
                </a:solidFill>
              </a:rPr>
              <a:t> </a:t>
            </a:r>
            <a:r>
              <a:rPr lang="en-US" altLang="zh-TW" b="1" dirty="0" err="1">
                <a:solidFill>
                  <a:srgbClr val="FF0066"/>
                </a:solidFill>
              </a:rPr>
              <a:t>buf</a:t>
            </a:r>
            <a:r>
              <a:rPr lang="en-US" altLang="zh-TW" b="1" dirty="0">
                <a:solidFill>
                  <a:srgbClr val="FF0066"/>
                </a:solidFill>
              </a:rPr>
              <a:t>[10]; </a:t>
            </a:r>
            <a:r>
              <a:rPr lang="en-US" altLang="zh-TW" sz="2000" b="1" dirty="0" err="1">
                <a:solidFill>
                  <a:srgbClr val="FF0066"/>
                </a:solidFill>
              </a:rPr>
              <a:t>MPI_Send</a:t>
            </a:r>
            <a:r>
              <a:rPr lang="en-US" altLang="zh-TW" sz="2000" b="1" dirty="0">
                <a:solidFill>
                  <a:srgbClr val="FF0066"/>
                </a:solidFill>
              </a:rPr>
              <a:t>(</a:t>
            </a:r>
            <a:r>
              <a:rPr lang="en-US" altLang="zh-TW" sz="2000" b="1" dirty="0" err="1">
                <a:solidFill>
                  <a:srgbClr val="FF0066"/>
                </a:solidFill>
              </a:rPr>
              <a:t>buf</a:t>
            </a:r>
            <a:r>
              <a:rPr lang="en-US" altLang="zh-TW" sz="2000" b="1" dirty="0">
                <a:solidFill>
                  <a:srgbClr val="FF0066"/>
                </a:solidFill>
              </a:rPr>
              <a:t>, 10, MPI_INT, 1, 123, MPI_COMM_WORLD); 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52600" y="4693568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FF3300"/>
                </a:solidFill>
                <a:ea typeface="標楷體" pitchFamily="65" charset="-120"/>
              </a:rPr>
              <a:t>ENVELOPE</a:t>
            </a:r>
            <a:r>
              <a:rPr lang="en-US" altLang="zh-TW" b="1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MPI_Recv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22</a:t>
            </a:fld>
            <a:endParaRPr lang="zh-TW" alt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06152" y="1443062"/>
            <a:ext cx="3733800" cy="3752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/>
              <a:t>int MPI_Recv</a:t>
            </a:r>
          </a:p>
          <a:p>
            <a:r>
              <a:rPr lang="en-US" altLang="zh-TW"/>
              <a:t>( </a:t>
            </a:r>
          </a:p>
          <a:p>
            <a:r>
              <a:rPr lang="en-US" altLang="zh-TW"/>
              <a:t>     void  *buf, </a:t>
            </a:r>
          </a:p>
          <a:p>
            <a:r>
              <a:rPr lang="en-US" altLang="zh-TW"/>
              <a:t>     int      count, </a:t>
            </a:r>
          </a:p>
          <a:p>
            <a:r>
              <a:rPr lang="en-US" altLang="zh-TW"/>
              <a:t>     MPI_Datatype    datatype, </a:t>
            </a:r>
          </a:p>
          <a:p>
            <a:r>
              <a:rPr lang="en-US" altLang="zh-TW"/>
              <a:t>     int     source, </a:t>
            </a:r>
          </a:p>
          <a:p>
            <a:r>
              <a:rPr lang="en-US" altLang="zh-TW"/>
              <a:t>     int     tag, </a:t>
            </a:r>
          </a:p>
          <a:p>
            <a:r>
              <a:rPr lang="en-US" altLang="zh-TW"/>
              <a:t>     MPI_Comm   comm,</a:t>
            </a:r>
          </a:p>
          <a:p>
            <a:r>
              <a:rPr lang="en-US" altLang="zh-TW"/>
              <a:t>     MPI_Status   *status  </a:t>
            </a:r>
          </a:p>
          <a:p>
            <a:r>
              <a:rPr lang="en-US" altLang="zh-TW"/>
              <a:t>) ;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191000" y="1214462"/>
            <a:ext cx="4648200" cy="420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 sz="2000" b="1" dirty="0">
                <a:solidFill>
                  <a:srgbClr val="0000FF"/>
                </a:solidFill>
              </a:rPr>
              <a:t> </a:t>
            </a:r>
            <a:r>
              <a:rPr lang="en-US" altLang="zh-TW" sz="2000" b="1" dirty="0" err="1">
                <a:solidFill>
                  <a:srgbClr val="FF0066"/>
                </a:solidFill>
              </a:rPr>
              <a:t>buf</a:t>
            </a:r>
            <a:r>
              <a:rPr lang="en-US" altLang="zh-TW" sz="2000" b="1" dirty="0"/>
              <a:t>    </a:t>
            </a:r>
            <a:r>
              <a:rPr lang="en-US" altLang="zh-TW" sz="2000" dirty="0"/>
              <a:t>initial address of </a:t>
            </a:r>
            <a:r>
              <a:rPr lang="en-US" altLang="zh-TW" sz="2000" b="1" dirty="0">
                <a:solidFill>
                  <a:srgbClr val="3366FF"/>
                </a:solidFill>
              </a:rPr>
              <a:t>receive</a:t>
            </a:r>
          </a:p>
          <a:p>
            <a:r>
              <a:rPr lang="en-US" altLang="zh-TW" sz="2000" dirty="0"/>
              <a:t>           buffer (choice) </a:t>
            </a:r>
            <a:r>
              <a:rPr lang="en-US" altLang="zh-TW" sz="2000" b="1" u="sng" dirty="0">
                <a:solidFill>
                  <a:srgbClr val="FF0066"/>
                </a:solidFill>
              </a:rPr>
              <a:t> Output Parameter</a:t>
            </a:r>
            <a:r>
              <a:rPr lang="en-US" altLang="zh-TW" sz="2000" dirty="0"/>
              <a:t/>
            </a:r>
            <a:br>
              <a:rPr lang="en-US" altLang="zh-TW" sz="2000" dirty="0"/>
            </a:br>
            <a:r>
              <a:rPr lang="en-US" altLang="zh-TW" sz="2000" b="1" dirty="0">
                <a:solidFill>
                  <a:srgbClr val="0000FF"/>
                </a:solidFill>
              </a:rPr>
              <a:t>count</a:t>
            </a:r>
            <a:r>
              <a:rPr lang="en-US" altLang="zh-TW" sz="2000" b="1" dirty="0"/>
              <a:t>  </a:t>
            </a:r>
            <a:r>
              <a:rPr lang="en-US" altLang="zh-TW" sz="2000" dirty="0"/>
              <a:t>number of elements in  </a:t>
            </a:r>
          </a:p>
          <a:p>
            <a:r>
              <a:rPr lang="en-US" altLang="zh-TW" sz="2000" dirty="0"/>
              <a:t>           </a:t>
            </a:r>
            <a:r>
              <a:rPr lang="en-US" altLang="zh-TW" sz="2000" b="1" dirty="0">
                <a:solidFill>
                  <a:srgbClr val="3366FF"/>
                </a:solidFill>
              </a:rPr>
              <a:t>receive</a:t>
            </a:r>
            <a:r>
              <a:rPr lang="en-US" altLang="zh-TW" sz="2000" dirty="0"/>
              <a:t>  buffer </a:t>
            </a:r>
          </a:p>
          <a:p>
            <a:r>
              <a:rPr lang="en-US" altLang="zh-TW" sz="2000" dirty="0"/>
              <a:t>           (nonnegative integer) </a:t>
            </a:r>
            <a:br>
              <a:rPr lang="en-US" altLang="zh-TW" sz="2000" dirty="0"/>
            </a:br>
            <a:r>
              <a:rPr lang="en-US" altLang="zh-TW" sz="2000" b="1" dirty="0" err="1">
                <a:solidFill>
                  <a:srgbClr val="0000FF"/>
                </a:solidFill>
              </a:rPr>
              <a:t>datatype</a:t>
            </a:r>
            <a:r>
              <a:rPr lang="en-US" altLang="zh-TW" sz="2000" b="1" dirty="0"/>
              <a:t>   </a:t>
            </a:r>
            <a:r>
              <a:rPr lang="en-US" altLang="zh-TW" sz="2000" dirty="0" err="1"/>
              <a:t>datatype</a:t>
            </a:r>
            <a:r>
              <a:rPr lang="en-US" altLang="zh-TW" sz="2000" dirty="0"/>
              <a:t> of each </a:t>
            </a:r>
            <a:r>
              <a:rPr lang="en-US" altLang="zh-TW" sz="2000" b="1" dirty="0">
                <a:solidFill>
                  <a:srgbClr val="3366FF"/>
                </a:solidFill>
              </a:rPr>
              <a:t>receive</a:t>
            </a:r>
            <a:r>
              <a:rPr lang="en-US" altLang="zh-TW" sz="200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zh-TW" sz="2000" dirty="0"/>
              <a:t>                  buffer element (handle) </a:t>
            </a:r>
          </a:p>
          <a:p>
            <a:pPr>
              <a:lnSpc>
                <a:spcPct val="90000"/>
              </a:lnSpc>
            </a:pPr>
            <a:r>
              <a:rPr lang="en-US" altLang="zh-TW" sz="2000" b="1" dirty="0">
                <a:solidFill>
                  <a:srgbClr val="0000FF"/>
                </a:solidFill>
              </a:rPr>
              <a:t>source </a:t>
            </a:r>
            <a:r>
              <a:rPr lang="en-US" altLang="zh-TW" sz="2000" b="1" dirty="0"/>
              <a:t>      </a:t>
            </a:r>
            <a:r>
              <a:rPr lang="en-US" altLang="zh-TW" sz="2000" dirty="0"/>
              <a:t>rank of source (integer)</a:t>
            </a:r>
          </a:p>
          <a:p>
            <a:pPr>
              <a:lnSpc>
                <a:spcPct val="90000"/>
              </a:lnSpc>
            </a:pPr>
            <a:r>
              <a:rPr lang="en-US" altLang="zh-TW" sz="2000" dirty="0"/>
              <a:t>                 </a:t>
            </a:r>
            <a:r>
              <a:rPr lang="en-US" altLang="zh-TW" sz="2000" b="1" dirty="0"/>
              <a:t> MPI_ANY_SOURCE</a:t>
            </a:r>
            <a:r>
              <a:rPr lang="en-US" altLang="zh-TW" sz="2000" dirty="0"/>
              <a:t> or </a:t>
            </a:r>
          </a:p>
          <a:p>
            <a:pPr>
              <a:lnSpc>
                <a:spcPct val="90000"/>
              </a:lnSpc>
            </a:pPr>
            <a:r>
              <a:rPr lang="en-US" altLang="zh-TW" sz="2000" dirty="0"/>
              <a:t>                  </a:t>
            </a:r>
            <a:r>
              <a:rPr lang="en-US" altLang="zh-TW" sz="2000" b="1" dirty="0"/>
              <a:t>MPI_PROC_NULL (MPI-1.2)</a:t>
            </a:r>
            <a:r>
              <a:rPr lang="en-US" altLang="zh-TW" sz="2000" dirty="0"/>
              <a:t> </a:t>
            </a:r>
            <a:br>
              <a:rPr lang="en-US" altLang="zh-TW" sz="2000" dirty="0"/>
            </a:br>
            <a:r>
              <a:rPr lang="en-US" altLang="zh-TW" sz="2000" b="1" dirty="0">
                <a:solidFill>
                  <a:srgbClr val="0000FF"/>
                </a:solidFill>
              </a:rPr>
              <a:t>tag</a:t>
            </a:r>
            <a:r>
              <a:rPr lang="en-US" altLang="zh-TW" sz="2000" b="1" dirty="0"/>
              <a:t>           </a:t>
            </a:r>
            <a:r>
              <a:rPr lang="en-US" altLang="zh-TW" sz="2000" dirty="0"/>
              <a:t>message tag (integer) </a:t>
            </a:r>
          </a:p>
          <a:p>
            <a:r>
              <a:rPr lang="en-US" altLang="zh-TW" sz="2000" b="1" dirty="0"/>
              <a:t>                 MPI_ANY_TAG</a:t>
            </a:r>
            <a:r>
              <a:rPr lang="en-US" altLang="zh-TW" sz="2000" dirty="0"/>
              <a:t> </a:t>
            </a:r>
            <a:br>
              <a:rPr lang="en-US" altLang="zh-TW" sz="2000" dirty="0"/>
            </a:br>
            <a:r>
              <a:rPr lang="en-US" altLang="zh-TW" sz="2000" b="1" dirty="0" err="1">
                <a:solidFill>
                  <a:srgbClr val="0000FF"/>
                </a:solidFill>
              </a:rPr>
              <a:t>comm</a:t>
            </a:r>
            <a:r>
              <a:rPr lang="en-US" altLang="zh-TW" sz="2000" b="1" dirty="0"/>
              <a:t>      </a:t>
            </a:r>
            <a:r>
              <a:rPr lang="en-US" altLang="zh-TW" sz="2000" dirty="0"/>
              <a:t>communicator (handle)</a:t>
            </a:r>
          </a:p>
          <a:p>
            <a:r>
              <a:rPr lang="en-US" altLang="zh-TW" sz="2000" b="1" dirty="0">
                <a:solidFill>
                  <a:srgbClr val="FF0066"/>
                </a:solidFill>
              </a:rPr>
              <a:t>status</a:t>
            </a:r>
            <a:r>
              <a:rPr lang="en-US" altLang="zh-TW" sz="2000" b="1" dirty="0"/>
              <a:t>    </a:t>
            </a:r>
            <a:r>
              <a:rPr lang="en-US" altLang="zh-TW" sz="2000" dirty="0" err="1"/>
              <a:t>status</a:t>
            </a:r>
            <a:r>
              <a:rPr lang="en-US" altLang="zh-TW" sz="2000" dirty="0"/>
              <a:t> object (Status)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42664" y="5405462"/>
            <a:ext cx="7585720" cy="677108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 b="1">
                <a:solidFill>
                  <a:srgbClr val="FF0066"/>
                </a:solidFill>
              </a:rPr>
              <a:t>MPI_Status status;</a:t>
            </a:r>
          </a:p>
          <a:p>
            <a:r>
              <a:rPr lang="en-US" altLang="zh-TW" b="1">
                <a:solidFill>
                  <a:srgbClr val="FF0066"/>
                </a:solidFill>
              </a:rPr>
              <a:t>MPI_Recv</a:t>
            </a:r>
            <a:r>
              <a:rPr lang="en-US" altLang="zh-TW" sz="2000" b="1">
                <a:solidFill>
                  <a:srgbClr val="FF0066"/>
                </a:solidFill>
              </a:rPr>
              <a:t>(buf, 10, MPI_INT, 0, 123, MPI_COMM_WORLD, &amp;status</a:t>
            </a:r>
            <a:r>
              <a:rPr lang="en-US" altLang="zh-TW" sz="2000" b="1">
                <a:solidFill>
                  <a:srgbClr val="FF0066"/>
                </a:solidFill>
                <a:latin typeface="Verdana" pitchFamily="34" charset="0"/>
              </a:rPr>
              <a:t> </a:t>
            </a:r>
            <a:r>
              <a:rPr lang="en-US" altLang="zh-TW" sz="2000" b="1">
                <a:solidFill>
                  <a:srgbClr val="FF0066"/>
                </a:solidFill>
              </a:rPr>
              <a:t>);</a:t>
            </a:r>
            <a:r>
              <a:rPr lang="en-US" altLang="zh-TW" b="1">
                <a:solidFill>
                  <a:srgbClr val="FF006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Exercise – hello+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 smtClean="0"/>
              <a:t>Each process other than 0 to send a message to process0.</a:t>
            </a:r>
          </a:p>
          <a:p>
            <a:r>
              <a:rPr lang="en-US" altLang="zh-TW" dirty="0" smtClean="0"/>
              <a:t>message = 『Greeting from process </a:t>
            </a:r>
            <a:r>
              <a:rPr lang="en-US" altLang="zh-TW" dirty="0" err="1" smtClean="0">
                <a:solidFill>
                  <a:srgbClr val="FF0000"/>
                </a:solidFill>
              </a:rPr>
              <a:t>rank_x</a:t>
            </a:r>
            <a:r>
              <a:rPr lang="en-US" altLang="zh-TW" dirty="0" smtClean="0"/>
              <a:t>!』</a:t>
            </a:r>
          </a:p>
          <a:p>
            <a:r>
              <a:rPr lang="en-US" altLang="zh-TW" dirty="0" smtClean="0"/>
              <a:t>Output in four processes</a:t>
            </a:r>
          </a:p>
          <a:p>
            <a:pPr lvl="2"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Greetings from process 1!</a:t>
            </a:r>
          </a:p>
          <a:p>
            <a:pPr lvl="2"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Greetings from process 2!</a:t>
            </a:r>
          </a:p>
          <a:p>
            <a:pPr lvl="2"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Greetings from process 3!</a:t>
            </a:r>
          </a:p>
          <a:p>
            <a:r>
              <a:rPr lang="en-US" altLang="zh-TW" dirty="0" smtClean="0"/>
              <a:t>Hint</a:t>
            </a:r>
          </a:p>
          <a:p>
            <a:pPr lvl="1"/>
            <a:r>
              <a:rPr lang="en-US" altLang="zh-TW" dirty="0" smtClean="0"/>
              <a:t>Only process 0 received the messages.</a:t>
            </a:r>
          </a:p>
          <a:p>
            <a:pPr lvl="1"/>
            <a:r>
              <a:rPr lang="en-US" altLang="zh-TW" dirty="0" smtClean="0"/>
              <a:t>if(</a:t>
            </a:r>
            <a:r>
              <a:rPr lang="en-US" altLang="zh-TW" dirty="0" err="1" smtClean="0"/>
              <a:t>my_rank</a:t>
            </a:r>
            <a:r>
              <a:rPr lang="en-US" altLang="zh-TW" dirty="0" smtClean="0"/>
              <a:t> !=0) .... else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Collective API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MPI_Bcast</a:t>
            </a:r>
            <a:endParaRPr lang="en-US" altLang="zh-TW" dirty="0" smtClean="0"/>
          </a:p>
          <a:p>
            <a:r>
              <a:rPr lang="en-US" altLang="zh-TW" dirty="0" err="1" smtClean="0"/>
              <a:t>MPI_Reduce</a:t>
            </a:r>
            <a:endParaRPr lang="en-US" altLang="zh-TW" dirty="0" smtClean="0"/>
          </a:p>
          <a:p>
            <a:r>
              <a:rPr lang="en-US" altLang="zh-TW" dirty="0" err="1" smtClean="0"/>
              <a:t>MPI_Allreduce</a:t>
            </a:r>
            <a:endParaRPr lang="en-US" altLang="zh-TW" dirty="0" smtClean="0"/>
          </a:p>
          <a:p>
            <a:r>
              <a:rPr lang="en-US" altLang="zh-TW" dirty="0" err="1" smtClean="0"/>
              <a:t>MPI_Gather</a:t>
            </a:r>
            <a:endParaRPr lang="en-US" altLang="zh-TW" dirty="0" smtClean="0"/>
          </a:p>
          <a:p>
            <a:r>
              <a:rPr lang="en-US" altLang="zh-TW" dirty="0" err="1" smtClean="0"/>
              <a:t>MPI_Scatter</a:t>
            </a:r>
            <a:endParaRPr lang="en-US" altLang="zh-TW" dirty="0" smtClean="0"/>
          </a:p>
          <a:p>
            <a:r>
              <a:rPr lang="en-US" altLang="zh-TW" dirty="0" err="1" smtClean="0"/>
              <a:t>MPI_Allgather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MPI_Bcast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25</a:t>
            </a:fld>
            <a:endParaRPr lang="zh-TW" altLang="en-US"/>
          </a:p>
        </p:txBody>
      </p:sp>
      <p:sp>
        <p:nvSpPr>
          <p:cNvPr id="5" name="投影片編號版面配置區 4"/>
          <p:cNvSpPr txBox="1">
            <a:spLocks/>
          </p:cNvSpPr>
          <p:nvPr/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F84AC4-1E90-42B7-A4B8-09C63E94C5E2}" type="slidenum">
              <a:rPr kumimoji="0" lang="en-US" altLang="zh-TW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zh-TW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1393140"/>
            <a:ext cx="3733800" cy="302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 sz="2400" b="0">
                <a:ea typeface="新細明體" pitchFamily="18" charset="-120"/>
              </a:rPr>
              <a:t>int MPI_Bcast</a:t>
            </a:r>
          </a:p>
          <a:p>
            <a:r>
              <a:rPr lang="en-US" altLang="zh-TW" sz="2400" b="0">
                <a:ea typeface="新細明體" pitchFamily="18" charset="-120"/>
              </a:rPr>
              <a:t>( </a:t>
            </a:r>
          </a:p>
          <a:p>
            <a:r>
              <a:rPr lang="en-US" altLang="zh-TW" sz="2400" b="0">
                <a:ea typeface="新細明體" pitchFamily="18" charset="-120"/>
              </a:rPr>
              <a:t>     void  *buf, </a:t>
            </a:r>
          </a:p>
          <a:p>
            <a:r>
              <a:rPr lang="en-US" altLang="zh-TW" sz="2400" b="0">
                <a:ea typeface="新細明體" pitchFamily="18" charset="-120"/>
              </a:rPr>
              <a:t>     int      count, </a:t>
            </a:r>
          </a:p>
          <a:p>
            <a:r>
              <a:rPr lang="en-US" altLang="zh-TW" sz="2400" b="0">
                <a:ea typeface="新細明體" pitchFamily="18" charset="-120"/>
              </a:rPr>
              <a:t>     MPI_Datatype    datatype, </a:t>
            </a:r>
          </a:p>
          <a:p>
            <a:r>
              <a:rPr lang="en-US" altLang="zh-TW" sz="2400" b="0">
                <a:ea typeface="新細明體" pitchFamily="18" charset="-120"/>
              </a:rPr>
              <a:t>     int     root, </a:t>
            </a:r>
          </a:p>
          <a:p>
            <a:r>
              <a:rPr lang="en-US" altLang="zh-TW" sz="2400" b="0">
                <a:ea typeface="新細明體" pitchFamily="18" charset="-120"/>
              </a:rPr>
              <a:t>     MPI_Comm   comm</a:t>
            </a:r>
          </a:p>
          <a:p>
            <a:r>
              <a:rPr lang="en-US" altLang="zh-TW" sz="2400" b="0">
                <a:ea typeface="新細明體" pitchFamily="18" charset="-120"/>
              </a:rPr>
              <a:t>) ;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57200" y="4517340"/>
            <a:ext cx="7571184" cy="8318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Broadcasts a message from the process with rank "root" to all other processes of the group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267200" y="1316940"/>
            <a:ext cx="4724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 buf</a:t>
            </a:r>
            <a:r>
              <a:rPr lang="en-US" altLang="zh-TW" sz="2400">
                <a:ea typeface="新細明體" pitchFamily="18" charset="-120"/>
              </a:rPr>
              <a:t>    </a:t>
            </a:r>
            <a:r>
              <a:rPr lang="en-US" altLang="zh-TW" sz="1800" b="0">
                <a:ea typeface="新細明體" pitchFamily="18" charset="-120"/>
              </a:rPr>
              <a:t>initial address of send buffer  (choice)</a:t>
            </a:r>
            <a:r>
              <a:rPr lang="en-US" altLang="zh-TW" b="0">
                <a:ea typeface="新細明體" pitchFamily="18" charset="-120"/>
              </a:rPr>
              <a:t> </a:t>
            </a:r>
            <a:br>
              <a:rPr lang="en-US" altLang="zh-TW" b="0">
                <a:ea typeface="新細明體" pitchFamily="18" charset="-120"/>
              </a:rPr>
            </a:br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count</a:t>
            </a:r>
            <a:r>
              <a:rPr lang="en-US" altLang="zh-TW" sz="2400">
                <a:ea typeface="新細明體" pitchFamily="18" charset="-120"/>
              </a:rPr>
              <a:t>  </a:t>
            </a:r>
            <a:r>
              <a:rPr lang="en-US" altLang="zh-TW" sz="2400" b="0">
                <a:ea typeface="新細明體" pitchFamily="18" charset="-120"/>
              </a:rPr>
              <a:t>number of elements in send</a:t>
            </a:r>
          </a:p>
          <a:p>
            <a:r>
              <a:rPr lang="en-US" altLang="zh-TW" sz="2400" b="0">
                <a:ea typeface="新細明體" pitchFamily="18" charset="-120"/>
              </a:rPr>
              <a:t>            buffer (nonnegative integer) </a:t>
            </a:r>
            <a:br>
              <a:rPr lang="en-US" altLang="zh-TW" sz="2400" b="0">
                <a:ea typeface="新細明體" pitchFamily="18" charset="-120"/>
              </a:rPr>
            </a:br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datatype</a:t>
            </a:r>
            <a:r>
              <a:rPr lang="en-US" altLang="zh-TW" sz="2400">
                <a:ea typeface="新細明體" pitchFamily="18" charset="-120"/>
              </a:rPr>
              <a:t>   </a:t>
            </a:r>
            <a:r>
              <a:rPr lang="en-US" altLang="zh-TW" sz="2400" b="0">
                <a:ea typeface="新細明體" pitchFamily="18" charset="-120"/>
              </a:rPr>
              <a:t>datatype of each send </a:t>
            </a:r>
          </a:p>
          <a:p>
            <a:r>
              <a:rPr lang="en-US" altLang="zh-TW" sz="2400" b="0">
                <a:ea typeface="新細明體" pitchFamily="18" charset="-120"/>
              </a:rPr>
              <a:t>                  buffer element (handle) </a:t>
            </a:r>
            <a:br>
              <a:rPr lang="en-US" altLang="zh-TW" sz="2400" b="0">
                <a:ea typeface="新細明體" pitchFamily="18" charset="-120"/>
              </a:rPr>
            </a:br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root </a:t>
            </a:r>
            <a:r>
              <a:rPr lang="en-US" altLang="zh-TW" sz="2400">
                <a:ea typeface="新細明體" pitchFamily="18" charset="-120"/>
              </a:rPr>
              <a:t>          </a:t>
            </a:r>
            <a:r>
              <a:rPr lang="en-US" altLang="zh-TW" sz="2400" b="0">
                <a:ea typeface="新細明體" pitchFamily="18" charset="-120"/>
              </a:rPr>
              <a:t>rank of broadcast root  </a:t>
            </a:r>
          </a:p>
          <a:p>
            <a:r>
              <a:rPr lang="en-US" altLang="zh-TW" sz="2400" b="0">
                <a:ea typeface="新細明體" pitchFamily="18" charset="-120"/>
              </a:rPr>
              <a:t>                  (integer) </a:t>
            </a:r>
            <a:br>
              <a:rPr lang="en-US" altLang="zh-TW" sz="2400" b="0">
                <a:ea typeface="新細明體" pitchFamily="18" charset="-120"/>
              </a:rPr>
            </a:br>
            <a:r>
              <a:rPr lang="en-US" altLang="zh-TW" sz="2400">
                <a:solidFill>
                  <a:srgbClr val="0000FF"/>
                </a:solidFill>
                <a:ea typeface="新細明體" pitchFamily="18" charset="-120"/>
              </a:rPr>
              <a:t>comm</a:t>
            </a:r>
            <a:r>
              <a:rPr lang="en-US" altLang="zh-TW" sz="2400">
                <a:ea typeface="新細明體" pitchFamily="18" charset="-120"/>
              </a:rPr>
              <a:t>      </a:t>
            </a:r>
            <a:r>
              <a:rPr lang="en-US" altLang="zh-TW" sz="2400" b="0">
                <a:ea typeface="新細明體" pitchFamily="18" charset="-120"/>
              </a:rPr>
              <a:t>communicator (handle)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5536" y="5507940"/>
            <a:ext cx="7632848" cy="369332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>
                <a:solidFill>
                  <a:srgbClr val="FF0066"/>
                </a:solidFill>
                <a:ea typeface="新細明體" pitchFamily="18" charset="-120"/>
              </a:rPr>
              <a:t>int size;     MPI_Bcast( &amp;size, 1, MPI_INT, 0, MPI_COMM_WORLD);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MPI_Bcast</a:t>
            </a:r>
            <a:r>
              <a:rPr lang="en-US" altLang="zh-TW" dirty="0" smtClean="0"/>
              <a:t> </a:t>
            </a:r>
            <a:r>
              <a:rPr lang="zh-TW" altLang="en-US" dirty="0" smtClean="0"/>
              <a:t>示意圖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26</a:t>
            </a:fld>
            <a:endParaRPr lang="zh-TW" altLang="en-US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025650" y="1930400"/>
            <a:ext cx="0" cy="360363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zh-TW" alt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685800" y="1371600"/>
            <a:ext cx="7504113" cy="2368550"/>
            <a:chOff x="556" y="944"/>
            <a:chExt cx="4727" cy="1492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296" y="1104"/>
              <a:ext cx="1853" cy="1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TW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299" y="974"/>
              <a:ext cx="1270" cy="226"/>
              <a:chOff x="1156" y="845"/>
              <a:chExt cx="1270" cy="226"/>
            </a:xfrm>
          </p:grpSpPr>
          <p:sp>
            <p:nvSpPr>
              <p:cNvPr id="43" name="Text Box 7"/>
              <p:cNvSpPr txBox="1">
                <a:spLocks noChangeArrowheads="1"/>
              </p:cNvSpPr>
              <p:nvPr/>
            </p:nvSpPr>
            <p:spPr bwMode="auto">
              <a:xfrm>
                <a:off x="1156" y="845"/>
                <a:ext cx="1270" cy="226"/>
              </a:xfrm>
              <a:prstGeom prst="rect">
                <a:avLst/>
              </a:prstGeom>
              <a:noFill/>
              <a:ln w="222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dist">
                  <a:lnSpc>
                    <a:spcPct val="80000"/>
                  </a:lnSpc>
                  <a:spcBef>
                    <a:spcPct val="500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rPr>
                  <a:t>B1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</a:rPr>
                  <a:t>  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rPr>
                  <a:t>B2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</a:rPr>
                  <a:t>  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rPr>
                  <a:t>B3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</a:rPr>
                  <a:t>  </a:t>
                </a:r>
                <a:r>
                  <a:rPr kumimoji="0" lang="en-GB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rPr>
                  <a:t>B4</a:t>
                </a:r>
                <a:endParaRPr kumimoji="0" lang="en-US" altLang="zh-TW">
                  <a:solidFill>
                    <a:srgbClr val="000000"/>
                  </a:solidFill>
                  <a:latin typeface="Arial" pitchFamily="34" charset="0"/>
                  <a:ea typeface="新細明體" pitchFamily="18" charset="-120"/>
                </a:endParaRPr>
              </a:p>
            </p:txBody>
          </p:sp>
          <p:sp>
            <p:nvSpPr>
              <p:cNvPr id="44" name="Line 8"/>
              <p:cNvSpPr>
                <a:spLocks noChangeShapeType="1"/>
              </p:cNvSpPr>
              <p:nvPr/>
            </p:nvSpPr>
            <p:spPr bwMode="auto">
              <a:xfrm>
                <a:off x="1474" y="845"/>
                <a:ext cx="0" cy="2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zh-TW" altLang="en-US"/>
              </a:p>
            </p:txBody>
          </p:sp>
          <p:sp>
            <p:nvSpPr>
              <p:cNvPr id="45" name="Line 9"/>
              <p:cNvSpPr>
                <a:spLocks noChangeShapeType="1"/>
              </p:cNvSpPr>
              <p:nvPr/>
            </p:nvSpPr>
            <p:spPr bwMode="auto">
              <a:xfrm>
                <a:off x="2109" y="845"/>
                <a:ext cx="0" cy="2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zh-TW" altLang="en-US"/>
              </a:p>
            </p:txBody>
          </p:sp>
          <p:sp>
            <p:nvSpPr>
              <p:cNvPr id="46" name="Line 10"/>
              <p:cNvSpPr>
                <a:spLocks noChangeShapeType="1"/>
              </p:cNvSpPr>
              <p:nvPr/>
            </p:nvSpPr>
            <p:spPr bwMode="auto">
              <a:xfrm>
                <a:off x="1791" y="845"/>
                <a:ext cx="0" cy="2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zh-TW" altLang="en-US"/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556" y="969"/>
              <a:ext cx="739" cy="1467"/>
              <a:chOff x="793" y="997"/>
              <a:chExt cx="739" cy="1467"/>
            </a:xfrm>
          </p:grpSpPr>
          <p:sp>
            <p:nvSpPr>
              <p:cNvPr id="39" name="Rectangle 12"/>
              <p:cNvSpPr>
                <a:spLocks noChangeArrowheads="1"/>
              </p:cNvSpPr>
              <p:nvPr/>
            </p:nvSpPr>
            <p:spPr bwMode="auto">
              <a:xfrm>
                <a:off x="793" y="997"/>
                <a:ext cx="73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CPU0  B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40" name="Rectangle 13"/>
              <p:cNvSpPr>
                <a:spLocks noChangeArrowheads="1"/>
              </p:cNvSpPr>
              <p:nvPr/>
            </p:nvSpPr>
            <p:spPr bwMode="auto">
              <a:xfrm>
                <a:off x="793" y="1405"/>
                <a:ext cx="625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CPU1  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41" name="Rectangle 14"/>
              <p:cNvSpPr>
                <a:spLocks noChangeArrowheads="1"/>
              </p:cNvSpPr>
              <p:nvPr/>
            </p:nvSpPr>
            <p:spPr bwMode="auto">
              <a:xfrm>
                <a:off x="793" y="1813"/>
                <a:ext cx="625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CPU2  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42" name="Rectangle 15"/>
              <p:cNvSpPr>
                <a:spLocks noChangeArrowheads="1"/>
              </p:cNvSpPr>
              <p:nvPr/>
            </p:nvSpPr>
            <p:spPr bwMode="auto">
              <a:xfrm>
                <a:off x="793" y="2222"/>
                <a:ext cx="625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CPU3  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</p:grpSp>
        <p:grpSp>
          <p:nvGrpSpPr>
            <p:cNvPr id="10" name="Group 16"/>
            <p:cNvGrpSpPr>
              <a:grpSpLocks/>
            </p:cNvGrpSpPr>
            <p:nvPr/>
          </p:nvGrpSpPr>
          <p:grpSpPr bwMode="auto">
            <a:xfrm>
              <a:off x="3176" y="944"/>
              <a:ext cx="2107" cy="1483"/>
              <a:chOff x="3176" y="969"/>
              <a:chExt cx="2107" cy="1483"/>
            </a:xfrm>
          </p:grpSpPr>
          <p:sp>
            <p:nvSpPr>
              <p:cNvPr id="15" name="Rectangle 17"/>
              <p:cNvSpPr>
                <a:spLocks noChangeArrowheads="1"/>
              </p:cNvSpPr>
              <p:nvPr/>
            </p:nvSpPr>
            <p:spPr bwMode="auto">
              <a:xfrm>
                <a:off x="3176" y="985"/>
                <a:ext cx="73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CPU0  B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16" name="Rectangle 18"/>
              <p:cNvSpPr>
                <a:spLocks noChangeArrowheads="1"/>
              </p:cNvSpPr>
              <p:nvPr/>
            </p:nvSpPr>
            <p:spPr bwMode="auto">
              <a:xfrm>
                <a:off x="3176" y="1393"/>
                <a:ext cx="73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CPU1  B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17" name="Rectangle 19"/>
              <p:cNvSpPr>
                <a:spLocks noChangeArrowheads="1"/>
              </p:cNvSpPr>
              <p:nvPr/>
            </p:nvSpPr>
            <p:spPr bwMode="auto">
              <a:xfrm>
                <a:off x="3176" y="1801"/>
                <a:ext cx="73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CPU2  B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3176" y="2210"/>
                <a:ext cx="739" cy="2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Arial" pitchFamily="34" charset="0"/>
                  <a:buNone/>
                </a:pPr>
                <a:r>
                  <a:rPr kumimoji="0" lang="en-GB" altLang="zh-TW" sz="2400">
                    <a:solidFill>
                      <a:srgbClr val="000000"/>
                    </a:solidFill>
                    <a:latin typeface="Arial Narrow" pitchFamily="34" charset="0"/>
                    <a:ea typeface="新細明體" pitchFamily="18" charset="-120"/>
                  </a:rPr>
                  <a:t>CPU3  B</a:t>
                </a:r>
                <a:endParaRPr kumimoji="0" lang="en-US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endParaRPr>
              </a:p>
            </p:txBody>
          </p:sp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>
                <a:off x="3975" y="969"/>
                <a:ext cx="1270" cy="226"/>
                <a:chOff x="1156" y="845"/>
                <a:chExt cx="1270" cy="226"/>
              </a:xfrm>
            </p:grpSpPr>
            <p:sp>
              <p:nvSpPr>
                <p:cNvPr id="3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156" y="845"/>
                  <a:ext cx="1270" cy="226"/>
                </a:xfrm>
                <a:prstGeom prst="rect">
                  <a:avLst/>
                </a:prstGeom>
                <a:noFill/>
                <a:ln w="222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dist">
                    <a:lnSpc>
                      <a:spcPct val="80000"/>
                    </a:lnSpc>
                    <a:spcBef>
                      <a:spcPct val="50000"/>
                    </a:spcBef>
                    <a:buClr>
                      <a:srgbClr val="000000"/>
                    </a:buClr>
                    <a:buSzPct val="100000"/>
                    <a:buFont typeface="Arial" pitchFamily="34" charset="0"/>
                    <a:buNone/>
                  </a:pP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B1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B2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B3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B4</a:t>
                  </a:r>
                  <a:endParaRPr kumimoji="0" lang="en-US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36" name="Line 23"/>
                <p:cNvSpPr>
                  <a:spLocks noChangeShapeType="1"/>
                </p:cNvSpPr>
                <p:nvPr/>
              </p:nvSpPr>
              <p:spPr bwMode="auto">
                <a:xfrm>
                  <a:off x="1474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7" name="Line 24"/>
                <p:cNvSpPr>
                  <a:spLocks noChangeShapeType="1"/>
                </p:cNvSpPr>
                <p:nvPr/>
              </p:nvSpPr>
              <p:spPr bwMode="auto">
                <a:xfrm>
                  <a:off x="2109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8" name="Line 25"/>
                <p:cNvSpPr>
                  <a:spLocks noChangeShapeType="1"/>
                </p:cNvSpPr>
                <p:nvPr/>
              </p:nvSpPr>
              <p:spPr bwMode="auto">
                <a:xfrm>
                  <a:off x="1791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0" name="Group 26"/>
              <p:cNvGrpSpPr>
                <a:grpSpLocks/>
              </p:cNvGrpSpPr>
              <p:nvPr/>
            </p:nvGrpSpPr>
            <p:grpSpPr bwMode="auto">
              <a:xfrm>
                <a:off x="4001" y="1362"/>
                <a:ext cx="1270" cy="226"/>
                <a:chOff x="1156" y="845"/>
                <a:chExt cx="1270" cy="226"/>
              </a:xfrm>
            </p:grpSpPr>
            <p:sp>
              <p:nvSpPr>
                <p:cNvPr id="31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156" y="845"/>
                  <a:ext cx="1270" cy="226"/>
                </a:xfrm>
                <a:prstGeom prst="rect">
                  <a:avLst/>
                </a:prstGeom>
                <a:noFill/>
                <a:ln w="222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dist">
                    <a:lnSpc>
                      <a:spcPct val="80000"/>
                    </a:lnSpc>
                    <a:spcBef>
                      <a:spcPct val="50000"/>
                    </a:spcBef>
                    <a:buClr>
                      <a:srgbClr val="000000"/>
                    </a:buClr>
                    <a:buSzPct val="100000"/>
                    <a:buFont typeface="Arial" pitchFamily="34" charset="0"/>
                    <a:buNone/>
                  </a:pP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B1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B2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B3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B4</a:t>
                  </a:r>
                  <a:endParaRPr kumimoji="0" lang="en-US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32" name="Line 28"/>
                <p:cNvSpPr>
                  <a:spLocks noChangeShapeType="1"/>
                </p:cNvSpPr>
                <p:nvPr/>
              </p:nvSpPr>
              <p:spPr bwMode="auto">
                <a:xfrm>
                  <a:off x="1474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3" name="Line 29"/>
                <p:cNvSpPr>
                  <a:spLocks noChangeShapeType="1"/>
                </p:cNvSpPr>
                <p:nvPr/>
              </p:nvSpPr>
              <p:spPr bwMode="auto">
                <a:xfrm>
                  <a:off x="2109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4" name="Line 30"/>
                <p:cNvSpPr>
                  <a:spLocks noChangeShapeType="1"/>
                </p:cNvSpPr>
                <p:nvPr/>
              </p:nvSpPr>
              <p:spPr bwMode="auto">
                <a:xfrm>
                  <a:off x="1791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1" name="Group 31"/>
              <p:cNvGrpSpPr>
                <a:grpSpLocks/>
              </p:cNvGrpSpPr>
              <p:nvPr/>
            </p:nvGrpSpPr>
            <p:grpSpPr bwMode="auto">
              <a:xfrm>
                <a:off x="4013" y="1791"/>
                <a:ext cx="1270" cy="226"/>
                <a:chOff x="1156" y="845"/>
                <a:chExt cx="1270" cy="226"/>
              </a:xfrm>
            </p:grpSpPr>
            <p:sp>
              <p:nvSpPr>
                <p:cNvPr id="2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156" y="845"/>
                  <a:ext cx="1270" cy="226"/>
                </a:xfrm>
                <a:prstGeom prst="rect">
                  <a:avLst/>
                </a:prstGeom>
                <a:noFill/>
                <a:ln w="222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dist">
                    <a:lnSpc>
                      <a:spcPct val="80000"/>
                    </a:lnSpc>
                    <a:spcBef>
                      <a:spcPct val="50000"/>
                    </a:spcBef>
                    <a:buClr>
                      <a:srgbClr val="000000"/>
                    </a:buClr>
                    <a:buSzPct val="100000"/>
                    <a:buFont typeface="Arial" pitchFamily="34" charset="0"/>
                    <a:buNone/>
                  </a:pP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B1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B2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B3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B4</a:t>
                  </a:r>
                  <a:endParaRPr kumimoji="0" lang="en-US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28" name="Line 33"/>
                <p:cNvSpPr>
                  <a:spLocks noChangeShapeType="1"/>
                </p:cNvSpPr>
                <p:nvPr/>
              </p:nvSpPr>
              <p:spPr bwMode="auto">
                <a:xfrm>
                  <a:off x="1474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9" name="Line 34"/>
                <p:cNvSpPr>
                  <a:spLocks noChangeShapeType="1"/>
                </p:cNvSpPr>
                <p:nvPr/>
              </p:nvSpPr>
              <p:spPr bwMode="auto">
                <a:xfrm>
                  <a:off x="2109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30" name="Line 35"/>
                <p:cNvSpPr>
                  <a:spLocks noChangeShapeType="1"/>
                </p:cNvSpPr>
                <p:nvPr/>
              </p:nvSpPr>
              <p:spPr bwMode="auto">
                <a:xfrm>
                  <a:off x="1791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</p:grpSp>
          <p:grpSp>
            <p:nvGrpSpPr>
              <p:cNvPr id="22" name="Group 36"/>
              <p:cNvGrpSpPr>
                <a:grpSpLocks/>
              </p:cNvGrpSpPr>
              <p:nvPr/>
            </p:nvGrpSpPr>
            <p:grpSpPr bwMode="auto">
              <a:xfrm>
                <a:off x="4013" y="2208"/>
                <a:ext cx="1270" cy="226"/>
                <a:chOff x="1156" y="845"/>
                <a:chExt cx="1270" cy="226"/>
              </a:xfrm>
            </p:grpSpPr>
            <p:sp>
              <p:nvSpPr>
                <p:cNvPr id="23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1156" y="845"/>
                  <a:ext cx="1270" cy="226"/>
                </a:xfrm>
                <a:prstGeom prst="rect">
                  <a:avLst/>
                </a:prstGeom>
                <a:noFill/>
                <a:ln w="222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dist">
                    <a:lnSpc>
                      <a:spcPct val="80000"/>
                    </a:lnSpc>
                    <a:spcBef>
                      <a:spcPct val="50000"/>
                    </a:spcBef>
                    <a:buClr>
                      <a:srgbClr val="000000"/>
                    </a:buClr>
                    <a:buSzPct val="100000"/>
                    <a:buFont typeface="Arial" pitchFamily="34" charset="0"/>
                    <a:buNone/>
                  </a:pP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B1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B2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B3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</a:rPr>
                    <a:t>  </a:t>
                  </a:r>
                  <a:r>
                    <a:rPr kumimoji="0" lang="en-GB" altLang="zh-TW">
                      <a:solidFill>
                        <a:srgbClr val="000000"/>
                      </a:solidFill>
                      <a:latin typeface="Arial" pitchFamily="34" charset="0"/>
                      <a:ea typeface="新細明體" pitchFamily="18" charset="-120"/>
                    </a:rPr>
                    <a:t>B4</a:t>
                  </a:r>
                  <a:endParaRPr kumimoji="0" lang="en-US" altLang="zh-TW">
                    <a:solidFill>
                      <a:srgbClr val="000000"/>
                    </a:solidFill>
                    <a:latin typeface="Arial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24" name="Line 38"/>
                <p:cNvSpPr>
                  <a:spLocks noChangeShapeType="1"/>
                </p:cNvSpPr>
                <p:nvPr/>
              </p:nvSpPr>
              <p:spPr bwMode="auto">
                <a:xfrm>
                  <a:off x="1474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5" name="Line 39"/>
                <p:cNvSpPr>
                  <a:spLocks noChangeShapeType="1"/>
                </p:cNvSpPr>
                <p:nvPr/>
              </p:nvSpPr>
              <p:spPr bwMode="auto">
                <a:xfrm>
                  <a:off x="2109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  <p:sp>
              <p:nvSpPr>
                <p:cNvPr id="26" name="Line 40"/>
                <p:cNvSpPr>
                  <a:spLocks noChangeShapeType="1"/>
                </p:cNvSpPr>
                <p:nvPr/>
              </p:nvSpPr>
              <p:spPr bwMode="auto">
                <a:xfrm>
                  <a:off x="1791" y="845"/>
                  <a:ext cx="0" cy="2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zh-TW" altLang="en-US"/>
                </a:p>
              </p:txBody>
            </p:sp>
          </p:grpSp>
        </p:grpSp>
        <p:sp>
          <p:nvSpPr>
            <p:cNvPr id="11" name="Line 41"/>
            <p:cNvSpPr>
              <a:spLocks noChangeShapeType="1"/>
            </p:cNvSpPr>
            <p:nvPr/>
          </p:nvSpPr>
          <p:spPr bwMode="auto">
            <a:xfrm>
              <a:off x="1056" y="1104"/>
              <a:ext cx="2208" cy="1200"/>
            </a:xfrm>
            <a:prstGeom prst="line">
              <a:avLst/>
            </a:prstGeom>
            <a:noFill/>
            <a:ln w="76200" cmpd="tri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zh-TW" altLang="en-US"/>
            </a:p>
          </p:txBody>
        </p:sp>
        <p:sp>
          <p:nvSpPr>
            <p:cNvPr id="12" name="Line 42"/>
            <p:cNvSpPr>
              <a:spLocks noChangeShapeType="1"/>
            </p:cNvSpPr>
            <p:nvPr/>
          </p:nvSpPr>
          <p:spPr bwMode="auto">
            <a:xfrm>
              <a:off x="1152" y="1104"/>
              <a:ext cx="2064" cy="768"/>
            </a:xfrm>
            <a:prstGeom prst="line">
              <a:avLst/>
            </a:prstGeom>
            <a:noFill/>
            <a:ln w="57150">
              <a:solidFill>
                <a:srgbClr val="CC99FF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zh-TW" altLang="en-US"/>
            </a:p>
          </p:txBody>
        </p:sp>
        <p:sp>
          <p:nvSpPr>
            <p:cNvPr id="13" name="Line 43"/>
            <p:cNvSpPr>
              <a:spLocks noChangeShapeType="1"/>
            </p:cNvSpPr>
            <p:nvPr/>
          </p:nvSpPr>
          <p:spPr bwMode="auto">
            <a:xfrm>
              <a:off x="1248" y="1104"/>
              <a:ext cx="1920" cy="38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zh-TW" altLang="en-US"/>
            </a:p>
          </p:txBody>
        </p:sp>
        <p:sp>
          <p:nvSpPr>
            <p:cNvPr id="14" name="Rectangle 44"/>
            <p:cNvSpPr>
              <a:spLocks noChangeArrowheads="1"/>
            </p:cNvSpPr>
            <p:nvPr/>
          </p:nvSpPr>
          <p:spPr bwMode="auto">
            <a:xfrm>
              <a:off x="1728" y="1296"/>
              <a:ext cx="1027" cy="2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kumimoji="0" lang="en-GB" altLang="zh-TW" sz="2400">
                  <a:solidFill>
                    <a:srgbClr val="000000"/>
                  </a:solidFill>
                  <a:latin typeface="Arial Narrow" pitchFamily="34" charset="0"/>
                  <a:ea typeface="新細明體" pitchFamily="18" charset="-120"/>
                </a:rPr>
                <a:t>MPI_BCAST</a:t>
              </a:r>
              <a:endParaRPr kumimoji="0" lang="en-US" altLang="zh-TW" sz="2400">
                <a:solidFill>
                  <a:srgbClr val="000000"/>
                </a:solidFill>
                <a:latin typeface="Arial Narrow" pitchFamily="34" charset="0"/>
                <a:ea typeface="新細明體" pitchFamily="18" charset="-120"/>
              </a:endParaRPr>
            </a:p>
          </p:txBody>
        </p:sp>
      </p:grpSp>
      <p:sp>
        <p:nvSpPr>
          <p:cNvPr id="47" name="Text Box 45"/>
          <p:cNvSpPr txBox="1">
            <a:spLocks noChangeArrowheads="1"/>
          </p:cNvSpPr>
          <p:nvPr/>
        </p:nvSpPr>
        <p:spPr bwMode="auto">
          <a:xfrm>
            <a:off x="533400" y="4114800"/>
            <a:ext cx="80168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zh-TW" sz="2400" b="0">
                <a:ea typeface="新細明體" pitchFamily="18" charset="-120"/>
              </a:rPr>
              <a:t>  tree-like algorithm to broadcast the message </a:t>
            </a:r>
          </a:p>
          <a:p>
            <a:pPr>
              <a:buFontTx/>
              <a:buChar char="•"/>
            </a:pPr>
            <a:r>
              <a:rPr lang="en-US" altLang="zh-TW" sz="2400" b="0">
                <a:ea typeface="新細明體" pitchFamily="18" charset="-120"/>
              </a:rPr>
              <a:t>  linear algorithm</a:t>
            </a:r>
          </a:p>
          <a:p>
            <a:pPr>
              <a:buFontTx/>
              <a:buChar char="•"/>
            </a:pPr>
            <a:r>
              <a:rPr lang="en-US" altLang="zh-TW" sz="2400" b="0">
                <a:ea typeface="新細明體" pitchFamily="18" charset="-120"/>
              </a:rPr>
              <a:t>  MPIR_BCAST_BLOCK_SIZE determines the size of blocks</a:t>
            </a:r>
          </a:p>
          <a:p>
            <a:pPr>
              <a:buFontTx/>
              <a:buChar char="•"/>
            </a:pPr>
            <a:r>
              <a:rPr lang="en-US" altLang="zh-TW" sz="2400" b="0">
                <a:ea typeface="新細明體" pitchFamily="18" charset="-120"/>
              </a:rPr>
              <a:t>  Recursive Doubling</a:t>
            </a:r>
          </a:p>
          <a:p>
            <a:pPr>
              <a:buFontTx/>
              <a:buChar char="•"/>
            </a:pPr>
            <a:r>
              <a:rPr lang="en-US" altLang="zh-TW" sz="2400" b="0">
                <a:ea typeface="新細明體" pitchFamily="18" charset="-120"/>
              </a:rPr>
              <a:t>  Bruck Algorithm, …, and so 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Exercise - </a:t>
            </a:r>
            <a:r>
              <a:rPr lang="en-US" altLang="zh-TW" dirty="0" err="1" smtClean="0"/>
              <a:t>MPI_Bcast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altLang="zh-TW" sz="1400" dirty="0" smtClean="0"/>
              <a:t>#include "</a:t>
            </a:r>
            <a:r>
              <a:rPr lang="en-US" altLang="zh-TW" sz="1400" dirty="0" err="1" smtClean="0"/>
              <a:t>mpi.h</a:t>
            </a:r>
            <a:r>
              <a:rPr lang="en-US" altLang="zh-TW" sz="1400" dirty="0" smtClean="0"/>
              <a:t>"</a:t>
            </a:r>
          </a:p>
          <a:p>
            <a:pPr>
              <a:buNone/>
            </a:pPr>
            <a:r>
              <a:rPr lang="en-US" altLang="zh-TW" sz="1400" dirty="0" smtClean="0"/>
              <a:t>#include &lt;</a:t>
            </a:r>
            <a:r>
              <a:rPr lang="en-US" altLang="zh-TW" sz="1400" dirty="0" err="1" smtClean="0"/>
              <a:t>stdio.h</a:t>
            </a:r>
            <a:r>
              <a:rPr lang="en-US" altLang="zh-TW" sz="1400" dirty="0" smtClean="0"/>
              <a:t>&gt;</a:t>
            </a:r>
          </a:p>
          <a:p>
            <a:pPr>
              <a:buNone/>
            </a:pPr>
            <a:endParaRPr lang="en-US" altLang="zh-TW" sz="1400" dirty="0" smtClean="0"/>
          </a:p>
          <a:p>
            <a:pPr>
              <a:buNone/>
            </a:pPr>
            <a:r>
              <a:rPr lang="en-US" altLang="zh-TW" sz="1400" dirty="0" err="1" smtClean="0"/>
              <a:t>int</a:t>
            </a:r>
            <a:r>
              <a:rPr lang="en-US" altLang="zh-TW" sz="1400" dirty="0" smtClean="0"/>
              <a:t> main( </a:t>
            </a:r>
            <a:r>
              <a:rPr lang="en-US" altLang="zh-TW" sz="1400" dirty="0" err="1" smtClean="0"/>
              <a:t>int</a:t>
            </a:r>
            <a:r>
              <a:rPr lang="en-US" altLang="zh-TW" sz="1400" dirty="0" smtClean="0"/>
              <a:t> </a:t>
            </a:r>
            <a:r>
              <a:rPr lang="en-US" altLang="zh-TW" sz="1400" dirty="0" err="1" smtClean="0"/>
              <a:t>argc</a:t>
            </a:r>
            <a:r>
              <a:rPr lang="en-US" altLang="zh-TW" sz="1400" dirty="0" smtClean="0"/>
              <a:t>, char *</a:t>
            </a:r>
            <a:r>
              <a:rPr lang="en-US" altLang="zh-TW" sz="1400" dirty="0" err="1" smtClean="0"/>
              <a:t>argv</a:t>
            </a:r>
            <a:r>
              <a:rPr lang="en-US" altLang="zh-TW" sz="1400" dirty="0" smtClean="0"/>
              <a:t>[])</a:t>
            </a:r>
          </a:p>
          <a:p>
            <a:pPr>
              <a:buNone/>
            </a:pPr>
            <a:r>
              <a:rPr lang="en-US" altLang="zh-TW" sz="1400" dirty="0" smtClean="0"/>
              <a:t>{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int</a:t>
            </a:r>
            <a:r>
              <a:rPr lang="en-US" altLang="zh-TW" sz="1400" dirty="0" smtClean="0"/>
              <a:t> </a:t>
            </a:r>
            <a:r>
              <a:rPr lang="en-US" altLang="zh-TW" sz="1400" dirty="0" err="1" smtClean="0"/>
              <a:t>myid</a:t>
            </a:r>
            <a:r>
              <a:rPr lang="en-US" altLang="zh-TW" sz="1400" dirty="0" smtClean="0"/>
              <a:t>, 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, </a:t>
            </a:r>
            <a:r>
              <a:rPr lang="en-US" altLang="zh-TW" sz="1400" dirty="0" err="1" smtClean="0"/>
              <a:t>old_buf</a:t>
            </a:r>
            <a:r>
              <a:rPr lang="en-US" altLang="zh-TW" sz="1400" dirty="0" smtClean="0"/>
              <a:t>;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MPI_Init</a:t>
            </a:r>
            <a:r>
              <a:rPr lang="en-US" altLang="zh-TW" sz="1400" dirty="0" smtClean="0"/>
              <a:t>(&amp;</a:t>
            </a:r>
            <a:r>
              <a:rPr lang="en-US" altLang="zh-TW" sz="1400" dirty="0" err="1" smtClean="0"/>
              <a:t>argc,&amp;argv</a:t>
            </a:r>
            <a:r>
              <a:rPr lang="en-US" altLang="zh-TW" sz="1400" dirty="0" smtClean="0"/>
              <a:t>);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MPI_Comm_rank</a:t>
            </a:r>
            <a:r>
              <a:rPr lang="en-US" altLang="zh-TW" sz="1400" dirty="0" smtClean="0"/>
              <a:t>(</a:t>
            </a:r>
            <a:r>
              <a:rPr lang="en-US" altLang="zh-TW" sz="1400" dirty="0" err="1" smtClean="0"/>
              <a:t>MPI_COMM_WORLD,&amp;myid</a:t>
            </a:r>
            <a:r>
              <a:rPr lang="en-US" altLang="zh-TW" sz="1400" dirty="0" smtClean="0"/>
              <a:t>);</a:t>
            </a:r>
          </a:p>
          <a:p>
            <a:pPr>
              <a:buNone/>
            </a:pPr>
            <a:endParaRPr lang="en-US" altLang="zh-TW" sz="1400" dirty="0" smtClean="0"/>
          </a:p>
          <a:p>
            <a:pPr>
              <a:buNone/>
            </a:pPr>
            <a:r>
              <a:rPr lang="en-US" altLang="zh-TW" sz="1400" dirty="0" smtClean="0"/>
              <a:t>   if (</a:t>
            </a:r>
            <a:r>
              <a:rPr lang="en-US" altLang="zh-TW" sz="1400" dirty="0" err="1" smtClean="0"/>
              <a:t>myid</a:t>
            </a:r>
            <a:r>
              <a:rPr lang="en-US" altLang="zh-TW" sz="1400" dirty="0" smtClean="0"/>
              <a:t> == 0) { 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 = 12345; }</a:t>
            </a:r>
          </a:p>
          <a:p>
            <a:pPr>
              <a:buNone/>
            </a:pPr>
            <a:r>
              <a:rPr lang="en-US" altLang="zh-TW" sz="1400" dirty="0" smtClean="0"/>
              <a:t>   else {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 = 0;}</a:t>
            </a:r>
          </a:p>
          <a:p>
            <a:pPr>
              <a:buNone/>
            </a:pPr>
            <a:endParaRPr lang="en-US" altLang="zh-TW" sz="1400" dirty="0" smtClean="0"/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old_buf</a:t>
            </a:r>
            <a:r>
              <a:rPr lang="en-US" altLang="zh-TW" sz="1400" dirty="0" smtClean="0"/>
              <a:t> = 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;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MPI_Bcast</a:t>
            </a:r>
            <a:r>
              <a:rPr lang="en-US" altLang="zh-TW" sz="1400" dirty="0" smtClean="0"/>
              <a:t>(&amp;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, 1, MPI_INT, 0, MPI_COMM_WORLD);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printf</a:t>
            </a:r>
            <a:r>
              <a:rPr lang="en-US" altLang="zh-TW" sz="1400" dirty="0" smtClean="0"/>
              <a:t>("</a:t>
            </a:r>
            <a:r>
              <a:rPr lang="en-US" altLang="zh-TW" sz="1400" dirty="0" err="1" smtClean="0"/>
              <a:t>myid</a:t>
            </a:r>
            <a:r>
              <a:rPr lang="en-US" altLang="zh-TW" sz="1400" dirty="0" smtClean="0"/>
              <a:t> = %d, </a:t>
            </a:r>
            <a:r>
              <a:rPr lang="en-US" altLang="zh-TW" sz="1400" dirty="0" err="1" smtClean="0"/>
              <a:t>old_buf</a:t>
            </a:r>
            <a:r>
              <a:rPr lang="en-US" altLang="zh-TW" sz="1400" dirty="0" smtClean="0"/>
              <a:t> = %d, 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 after call </a:t>
            </a:r>
            <a:r>
              <a:rPr lang="en-US" altLang="zh-TW" sz="1400" dirty="0" err="1" smtClean="0"/>
              <a:t>MPI_Bcast</a:t>
            </a:r>
            <a:r>
              <a:rPr lang="en-US" altLang="zh-TW" sz="1400" dirty="0" smtClean="0"/>
              <a:t> = %d\n", </a:t>
            </a:r>
            <a:r>
              <a:rPr lang="en-US" altLang="zh-TW" sz="1400" dirty="0" err="1" smtClean="0"/>
              <a:t>myid</a:t>
            </a:r>
            <a:r>
              <a:rPr lang="en-US" altLang="zh-TW" sz="1400" dirty="0" smtClean="0"/>
              <a:t>, </a:t>
            </a:r>
            <a:r>
              <a:rPr lang="en-US" altLang="zh-TW" sz="1400" dirty="0" err="1" smtClean="0"/>
              <a:t>old_buf</a:t>
            </a:r>
            <a:r>
              <a:rPr lang="en-US" altLang="zh-TW" sz="1400" dirty="0" smtClean="0"/>
              <a:t>, </a:t>
            </a:r>
            <a:r>
              <a:rPr lang="en-US" altLang="zh-TW" sz="1400" dirty="0" err="1" smtClean="0"/>
              <a:t>buf</a:t>
            </a:r>
            <a:r>
              <a:rPr lang="en-US" altLang="zh-TW" sz="1400" dirty="0" smtClean="0"/>
              <a:t>);</a:t>
            </a:r>
          </a:p>
          <a:p>
            <a:pPr>
              <a:buNone/>
            </a:pPr>
            <a:r>
              <a:rPr lang="en-US" altLang="zh-TW" sz="1400" dirty="0" smtClean="0"/>
              <a:t>   </a:t>
            </a:r>
            <a:r>
              <a:rPr lang="en-US" altLang="zh-TW" sz="1400" dirty="0" err="1" smtClean="0"/>
              <a:t>MPI_Finalize</a:t>
            </a:r>
            <a:r>
              <a:rPr lang="en-US" altLang="zh-TW" sz="1400" dirty="0" smtClean="0"/>
              <a:t>();</a:t>
            </a:r>
          </a:p>
          <a:p>
            <a:pPr>
              <a:buNone/>
            </a:pPr>
            <a:r>
              <a:rPr lang="en-US" altLang="zh-TW" sz="1400" dirty="0" smtClean="0"/>
              <a:t>   return 0;</a:t>
            </a:r>
          </a:p>
          <a:p>
            <a:pPr>
              <a:buNone/>
            </a:pPr>
            <a:r>
              <a:rPr lang="en-US" altLang="zh-TW" sz="1400" dirty="0" smtClean="0"/>
              <a:t>}</a:t>
            </a:r>
            <a:endParaRPr lang="zh-TW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27</a:t>
            </a:fld>
            <a:endParaRPr lang="zh-TW" altLang="en-US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27784" y="5157192"/>
            <a:ext cx="5414962" cy="133032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TW" sz="1400" dirty="0" err="1">
                <a:latin typeface="Arial" pitchFamily="34" charset="0"/>
              </a:rPr>
              <a:t>myid</a:t>
            </a:r>
            <a:r>
              <a:rPr lang="en-US" altLang="zh-TW" sz="1400" dirty="0">
                <a:latin typeface="Arial" pitchFamily="34" charset="0"/>
              </a:rPr>
              <a:t> = 0, </a:t>
            </a:r>
            <a:r>
              <a:rPr lang="en-US" altLang="zh-TW" sz="1400" dirty="0" err="1">
                <a:latin typeface="Arial" pitchFamily="34" charset="0"/>
              </a:rPr>
              <a:t>old_buf</a:t>
            </a:r>
            <a:r>
              <a:rPr lang="en-US" altLang="zh-TW" sz="1400" dirty="0">
                <a:latin typeface="Arial" pitchFamily="34" charset="0"/>
              </a:rPr>
              <a:t> = 12345, </a:t>
            </a:r>
            <a:r>
              <a:rPr lang="en-US" altLang="zh-TW" sz="1400" dirty="0" err="1">
                <a:latin typeface="Arial" pitchFamily="34" charset="0"/>
              </a:rPr>
              <a:t>buf</a:t>
            </a:r>
            <a:r>
              <a:rPr lang="en-US" altLang="zh-TW" sz="1400" dirty="0">
                <a:latin typeface="Arial" pitchFamily="34" charset="0"/>
              </a:rPr>
              <a:t> after call </a:t>
            </a:r>
            <a:r>
              <a:rPr lang="en-US" altLang="zh-TW" sz="1400" dirty="0" err="1">
                <a:latin typeface="Arial" pitchFamily="34" charset="0"/>
              </a:rPr>
              <a:t>MPI_Bcast</a:t>
            </a:r>
            <a:r>
              <a:rPr lang="en-US" altLang="zh-TW" sz="1400" dirty="0">
                <a:latin typeface="Arial" pitchFamily="34" charset="0"/>
              </a:rPr>
              <a:t> = 12345</a:t>
            </a:r>
            <a:endParaRPr lang="en-US" altLang="zh-TW" sz="1600" dirty="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zh-TW" sz="1600" dirty="0" err="1">
                <a:latin typeface="Arial" pitchFamily="34" charset="0"/>
              </a:rPr>
              <a:t>myid</a:t>
            </a:r>
            <a:r>
              <a:rPr lang="en-US" altLang="zh-TW" sz="1600" dirty="0">
                <a:latin typeface="Arial" pitchFamily="34" charset="0"/>
              </a:rPr>
              <a:t> = 1, </a:t>
            </a:r>
            <a:r>
              <a:rPr lang="en-US" altLang="zh-TW" sz="1600" dirty="0" err="1">
                <a:latin typeface="Arial" pitchFamily="34" charset="0"/>
              </a:rPr>
              <a:t>old_buf</a:t>
            </a:r>
            <a:r>
              <a:rPr lang="en-US" altLang="zh-TW" sz="1600" dirty="0">
                <a:latin typeface="Arial" pitchFamily="34" charset="0"/>
              </a:rPr>
              <a:t> = 0, </a:t>
            </a:r>
            <a:r>
              <a:rPr lang="en-US" altLang="zh-TW" sz="1600" dirty="0" err="1">
                <a:latin typeface="Arial" pitchFamily="34" charset="0"/>
              </a:rPr>
              <a:t>buf</a:t>
            </a:r>
            <a:r>
              <a:rPr lang="en-US" altLang="zh-TW" sz="1600" dirty="0">
                <a:latin typeface="Arial" pitchFamily="34" charset="0"/>
              </a:rPr>
              <a:t> after call </a:t>
            </a:r>
            <a:r>
              <a:rPr lang="en-US" altLang="zh-TW" sz="1600" dirty="0" err="1">
                <a:latin typeface="Arial" pitchFamily="34" charset="0"/>
              </a:rPr>
              <a:t>MPI_Bcast</a:t>
            </a:r>
            <a:r>
              <a:rPr lang="en-US" altLang="zh-TW" sz="1600" dirty="0">
                <a:latin typeface="Arial" pitchFamily="34" charset="0"/>
              </a:rPr>
              <a:t> = 12345</a:t>
            </a:r>
          </a:p>
          <a:p>
            <a:pPr>
              <a:lnSpc>
                <a:spcPct val="130000"/>
              </a:lnSpc>
            </a:pPr>
            <a:r>
              <a:rPr lang="en-US" altLang="zh-TW" sz="1600" dirty="0" err="1">
                <a:latin typeface="Arial" pitchFamily="34" charset="0"/>
              </a:rPr>
              <a:t>myid</a:t>
            </a:r>
            <a:r>
              <a:rPr lang="en-US" altLang="zh-TW" sz="1600" dirty="0">
                <a:latin typeface="Arial" pitchFamily="34" charset="0"/>
              </a:rPr>
              <a:t> = 2, </a:t>
            </a:r>
            <a:r>
              <a:rPr lang="en-US" altLang="zh-TW" sz="1600" dirty="0" err="1">
                <a:latin typeface="Arial" pitchFamily="34" charset="0"/>
              </a:rPr>
              <a:t>old_buf</a:t>
            </a:r>
            <a:r>
              <a:rPr lang="en-US" altLang="zh-TW" sz="1600" dirty="0">
                <a:latin typeface="Arial" pitchFamily="34" charset="0"/>
              </a:rPr>
              <a:t> = 0, </a:t>
            </a:r>
            <a:r>
              <a:rPr lang="en-US" altLang="zh-TW" sz="1600" dirty="0" err="1">
                <a:latin typeface="Arial" pitchFamily="34" charset="0"/>
              </a:rPr>
              <a:t>buf</a:t>
            </a:r>
            <a:r>
              <a:rPr lang="en-US" altLang="zh-TW" sz="1600" dirty="0">
                <a:latin typeface="Arial" pitchFamily="34" charset="0"/>
              </a:rPr>
              <a:t> after call </a:t>
            </a:r>
            <a:r>
              <a:rPr lang="en-US" altLang="zh-TW" sz="1600" dirty="0" err="1">
                <a:latin typeface="Arial" pitchFamily="34" charset="0"/>
              </a:rPr>
              <a:t>MPI_Bcast</a:t>
            </a:r>
            <a:r>
              <a:rPr lang="en-US" altLang="zh-TW" sz="1600" dirty="0">
                <a:latin typeface="Arial" pitchFamily="34" charset="0"/>
              </a:rPr>
              <a:t> = 12345</a:t>
            </a:r>
          </a:p>
          <a:p>
            <a:pPr>
              <a:lnSpc>
                <a:spcPct val="130000"/>
              </a:lnSpc>
            </a:pPr>
            <a:r>
              <a:rPr lang="en-US" altLang="zh-TW" sz="1600" dirty="0" err="1">
                <a:latin typeface="Arial" pitchFamily="34" charset="0"/>
              </a:rPr>
              <a:t>myid</a:t>
            </a:r>
            <a:r>
              <a:rPr lang="en-US" altLang="zh-TW" sz="1600" dirty="0">
                <a:latin typeface="Arial" pitchFamily="34" charset="0"/>
              </a:rPr>
              <a:t> = 3, </a:t>
            </a:r>
            <a:r>
              <a:rPr lang="en-US" altLang="zh-TW" sz="1600" dirty="0" err="1">
                <a:latin typeface="Arial" pitchFamily="34" charset="0"/>
              </a:rPr>
              <a:t>old_buf</a:t>
            </a:r>
            <a:r>
              <a:rPr lang="en-US" altLang="zh-TW" sz="1600" dirty="0">
                <a:latin typeface="Arial" pitchFamily="34" charset="0"/>
              </a:rPr>
              <a:t> = 0, </a:t>
            </a:r>
            <a:r>
              <a:rPr lang="en-US" altLang="zh-TW" sz="1600" dirty="0" err="1">
                <a:latin typeface="Arial" pitchFamily="34" charset="0"/>
              </a:rPr>
              <a:t>buf</a:t>
            </a:r>
            <a:r>
              <a:rPr lang="en-US" altLang="zh-TW" sz="1600" dirty="0">
                <a:latin typeface="Arial" pitchFamily="34" charset="0"/>
              </a:rPr>
              <a:t> after call </a:t>
            </a:r>
            <a:r>
              <a:rPr lang="en-US" altLang="zh-TW" sz="1600" dirty="0" err="1">
                <a:latin typeface="Arial" pitchFamily="34" charset="0"/>
              </a:rPr>
              <a:t>MPI_Bcast</a:t>
            </a:r>
            <a:r>
              <a:rPr lang="en-US" altLang="zh-TW" sz="1600" dirty="0">
                <a:latin typeface="Arial" pitchFamily="34" charset="0"/>
              </a:rPr>
              <a:t> = 12345</a:t>
            </a: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491880" y="1214363"/>
          <a:ext cx="5086350" cy="1409700"/>
        </p:xfrm>
        <a:graphic>
          <a:graphicData uri="http://schemas.openxmlformats.org/presentationml/2006/ole">
            <p:oleObj spid="_x0000_s59394" name="點陣圖影像" r:id="rId4" imgW="5087060" imgH="140989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What is MPI</a:t>
            </a: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Message Passing Interface </a:t>
            </a:r>
          </a:p>
          <a:p>
            <a:pPr lvl="1"/>
            <a:r>
              <a:rPr lang="en-US" altLang="zh-TW" dirty="0" smtClean="0"/>
              <a:t>It Is a API </a:t>
            </a:r>
          </a:p>
          <a:p>
            <a:r>
              <a:rPr lang="en-US" altLang="zh-TW" dirty="0" smtClean="0"/>
              <a:t>Goal</a:t>
            </a:r>
          </a:p>
          <a:p>
            <a:pPr lvl="1"/>
            <a:r>
              <a:rPr lang="en-US" altLang="zh-TW" dirty="0" smtClean="0"/>
              <a:t>Practical </a:t>
            </a:r>
          </a:p>
          <a:p>
            <a:pPr lvl="1"/>
            <a:r>
              <a:rPr lang="en-US" altLang="zh-TW" dirty="0" smtClean="0"/>
              <a:t>Portable </a:t>
            </a:r>
          </a:p>
          <a:p>
            <a:pPr lvl="1"/>
            <a:r>
              <a:rPr lang="en-US" altLang="zh-TW" dirty="0" smtClean="0"/>
              <a:t>Efficient </a:t>
            </a:r>
          </a:p>
          <a:p>
            <a:pPr lvl="1"/>
            <a:r>
              <a:rPr lang="en-US" altLang="zh-TW" dirty="0" smtClean="0"/>
              <a:t>Flexible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76872"/>
            <a:ext cx="45878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Why Using MPI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Standardization </a:t>
            </a:r>
          </a:p>
          <a:p>
            <a:r>
              <a:rPr lang="en-US" altLang="zh-TW" dirty="0" smtClean="0"/>
              <a:t>Portability </a:t>
            </a:r>
          </a:p>
          <a:p>
            <a:r>
              <a:rPr lang="en-US" altLang="zh-TW" dirty="0" smtClean="0"/>
              <a:t>Performance Opportunities </a:t>
            </a:r>
          </a:p>
          <a:p>
            <a:pPr lvl="1"/>
            <a:r>
              <a:rPr lang="en-US" altLang="zh-TW" dirty="0" smtClean="0"/>
              <a:t>Vendor implementations: optimize performance </a:t>
            </a:r>
          </a:p>
          <a:p>
            <a:r>
              <a:rPr lang="en-US" altLang="zh-TW" dirty="0" smtClean="0"/>
              <a:t>Functionality  &gt; 500</a:t>
            </a:r>
          </a:p>
          <a:p>
            <a:r>
              <a:rPr lang="en-US" altLang="zh-TW" dirty="0" smtClean="0"/>
              <a:t>Availability</a:t>
            </a:r>
          </a:p>
          <a:p>
            <a:pPr lvl="1"/>
            <a:r>
              <a:rPr lang="en-US" altLang="zh-TW" dirty="0" smtClean="0"/>
              <a:t>Vendor</a:t>
            </a:r>
          </a:p>
          <a:p>
            <a:pPr lvl="1"/>
            <a:r>
              <a:rPr lang="en-US" altLang="zh-TW" dirty="0" smtClean="0"/>
              <a:t>public domain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The History of MPI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60 people</a:t>
            </a:r>
          </a:p>
          <a:p>
            <a:r>
              <a:rPr lang="en-US" altLang="zh-TW" dirty="0" smtClean="0"/>
              <a:t>40 organizations</a:t>
            </a:r>
          </a:p>
          <a:p>
            <a:pPr lvl="1"/>
            <a:r>
              <a:rPr lang="en-US" altLang="zh-TW" dirty="0" smtClean="0"/>
              <a:t>United States</a:t>
            </a:r>
          </a:p>
          <a:p>
            <a:pPr lvl="1"/>
            <a:r>
              <a:rPr lang="en-US" altLang="zh-TW" dirty="0" smtClean="0"/>
              <a:t>Europe</a:t>
            </a:r>
          </a:p>
          <a:p>
            <a:pPr lvl="1"/>
            <a:r>
              <a:rPr lang="en-US" altLang="zh-TW" dirty="0" smtClean="0"/>
              <a:t>Ex. IBM, Intel, MSU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April 29-30, 1992</a:t>
            </a:r>
          </a:p>
          <a:p>
            <a:pPr lvl="1"/>
            <a:r>
              <a:rPr lang="en-US" altLang="zh-TW" dirty="0" smtClean="0"/>
              <a:t>Workshop on Standards for Message Passing in a Distributed Memory Environment</a:t>
            </a:r>
          </a:p>
          <a:p>
            <a:pPr lvl="1"/>
            <a:r>
              <a:rPr lang="en-US" altLang="zh-TW" dirty="0" smtClean="0"/>
              <a:t>USA </a:t>
            </a:r>
            <a:r>
              <a:rPr lang="zh-TW" altLang="en-US" dirty="0" smtClean="0"/>
              <a:t>威吉尼爾 威廉姆斯堡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TW" dirty="0" smtClean="0"/>
              <a:t>MPI Implementation on Linux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MPICH</a:t>
            </a:r>
          </a:p>
          <a:p>
            <a:pPr lvl="1"/>
            <a:r>
              <a:rPr lang="en-US" altLang="zh-TW" dirty="0" smtClean="0"/>
              <a:t>Argonne National Lab</a:t>
            </a:r>
          </a:p>
          <a:p>
            <a:pPr lvl="1"/>
            <a:r>
              <a:rPr lang="en-US" altLang="zh-TW" dirty="0" smtClean="0"/>
              <a:t>http://www-unix.mcs.anl.gov/mpi/mpich</a:t>
            </a:r>
          </a:p>
          <a:p>
            <a:r>
              <a:rPr lang="en-US" altLang="zh-TW" dirty="0" smtClean="0"/>
              <a:t>LAM/MPI http://www.lam-mpi.org </a:t>
            </a:r>
          </a:p>
          <a:p>
            <a:r>
              <a:rPr lang="en-US" altLang="zh-TW" dirty="0" smtClean="0"/>
              <a:t>MVAPICH, MPICH-GM, MPICH-G </a:t>
            </a:r>
          </a:p>
          <a:p>
            <a:r>
              <a:rPr lang="en-US" altLang="zh-TW" dirty="0" smtClean="0"/>
              <a:t>Voltaire MPI, Open MPI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157192"/>
            <a:ext cx="21621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373216"/>
            <a:ext cx="250825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365104"/>
            <a:ext cx="19431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5301208"/>
            <a:ext cx="1143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3212976"/>
            <a:ext cx="1028700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1412776"/>
            <a:ext cx="87471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898677"/>
            <a:ext cx="2503487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 Implementation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MATLAB-based MPI </a:t>
            </a:r>
          </a:p>
          <a:p>
            <a:r>
              <a:rPr lang="en-US" altLang="zh-TW" dirty="0" smtClean="0"/>
              <a:t>Python : </a:t>
            </a:r>
            <a:r>
              <a:rPr lang="en-US" altLang="zh-TW" dirty="0" err="1" smtClean="0"/>
              <a:t>pyMPI</a:t>
            </a:r>
            <a:r>
              <a:rPr lang="en-US" altLang="zh-TW" dirty="0" smtClean="0"/>
              <a:t>: Putting the </a:t>
            </a:r>
            <a:r>
              <a:rPr lang="en-US" altLang="zh-TW" dirty="0" err="1" smtClean="0"/>
              <a:t>py</a:t>
            </a:r>
            <a:r>
              <a:rPr lang="en-US" altLang="zh-TW" dirty="0" smtClean="0"/>
              <a:t> in MPI</a:t>
            </a:r>
          </a:p>
          <a:p>
            <a:r>
              <a:rPr lang="en-US" altLang="zh-TW" dirty="0" err="1" smtClean="0"/>
              <a:t>Ocaml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implements a large subset of MPI functions and is in active use in scientific computing</a:t>
            </a:r>
          </a:p>
          <a:p>
            <a:r>
              <a:rPr lang="en-US" altLang="zh-TW" dirty="0" smtClean="0"/>
              <a:t>Java: concurrency</a:t>
            </a:r>
          </a:p>
          <a:p>
            <a:r>
              <a:rPr lang="en-US" altLang="zh-TW" dirty="0" smtClean="0"/>
              <a:t>Microsoft Windows</a:t>
            </a:r>
          </a:p>
          <a:p>
            <a:pPr lvl="1"/>
            <a:r>
              <a:rPr lang="en-US" altLang="zh-TW" dirty="0" smtClean="0"/>
              <a:t>.NET : Pure </a:t>
            </a:r>
            <a:r>
              <a:rPr lang="en-US" altLang="zh-TW" dirty="0" smtClean="0"/>
              <a:t>Mpi.NET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Microsoft </a:t>
            </a:r>
            <a:r>
              <a:rPr lang="en-US" altLang="zh-TW" dirty="0" smtClean="0"/>
              <a:t>Messaging Passing </a:t>
            </a:r>
            <a:r>
              <a:rPr lang="en-US" altLang="zh-TW" dirty="0" smtClean="0"/>
              <a:t>Interface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Basic MPI Programming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TW" dirty="0" smtClean="0"/>
              <a:t>Required header file</a:t>
            </a:r>
          </a:p>
          <a:p>
            <a:r>
              <a:rPr lang="en-US" altLang="zh-TW" dirty="0" smtClean="0"/>
              <a:t>MPI Function Format</a:t>
            </a:r>
          </a:p>
          <a:p>
            <a:r>
              <a:rPr lang="en-US" altLang="zh-TW" dirty="0" smtClean="0"/>
              <a:t>Initializing  MPI </a:t>
            </a:r>
          </a:p>
          <a:p>
            <a:r>
              <a:rPr lang="en-US" altLang="zh-TW" dirty="0" smtClean="0"/>
              <a:t>Communicator Size</a:t>
            </a:r>
          </a:p>
          <a:p>
            <a:r>
              <a:rPr lang="en-US" altLang="zh-TW" dirty="0" smtClean="0"/>
              <a:t>Process Rank </a:t>
            </a:r>
          </a:p>
          <a:p>
            <a:r>
              <a:rPr lang="en-US" altLang="zh-TW" dirty="0" smtClean="0"/>
              <a:t>Exiting MPI</a:t>
            </a:r>
            <a:endParaRPr lang="zh-TW" alt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TW" dirty="0" smtClean="0"/>
              <a:t>MPI Built-in Data Type</a:t>
            </a:r>
          </a:p>
          <a:p>
            <a:r>
              <a:rPr lang="en-US" altLang="zh-TW" dirty="0" smtClean="0"/>
              <a:t>Basic Program Structure</a:t>
            </a:r>
          </a:p>
          <a:p>
            <a:r>
              <a:rPr lang="en-US" altLang="zh-TW" dirty="0" smtClean="0"/>
              <a:t>Example 1</a:t>
            </a:r>
            <a:br>
              <a:rPr lang="en-US" altLang="zh-TW" dirty="0" smtClean="0"/>
            </a:br>
            <a:r>
              <a:rPr lang="en-US" altLang="zh-TW" dirty="0" err="1" smtClean="0"/>
              <a:t>hello.c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Required header file</a:t>
            </a:r>
            <a:endParaRPr lang="zh-TW" alt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Define MPI Constants and “handlers” </a:t>
            </a:r>
          </a:p>
          <a:p>
            <a:pPr lvl="1"/>
            <a:r>
              <a:rPr lang="en-US" altLang="zh-TW" dirty="0" smtClean="0"/>
              <a:t>Controls its own internal data structures </a:t>
            </a:r>
          </a:p>
          <a:p>
            <a:pPr lvl="1"/>
            <a:r>
              <a:rPr lang="en-US" altLang="zh-TW" dirty="0" smtClean="0"/>
              <a:t>Allow programmers to refer </a:t>
            </a:r>
          </a:p>
          <a:p>
            <a:pPr lvl="1"/>
            <a:r>
              <a:rPr lang="en-US" altLang="zh-TW" dirty="0" smtClean="0"/>
              <a:t>C handles are of defined </a:t>
            </a:r>
            <a:r>
              <a:rPr lang="en-US" altLang="zh-TW" dirty="0" err="1" smtClean="0"/>
              <a:t>typedefs</a:t>
            </a:r>
            <a:r>
              <a:rPr lang="en-US" altLang="zh-TW" dirty="0" smtClean="0"/>
              <a:t> </a:t>
            </a:r>
          </a:p>
          <a:p>
            <a:r>
              <a:rPr lang="en-US" altLang="zh-TW" dirty="0" smtClean="0"/>
              <a:t>In C Language</a:t>
            </a:r>
          </a:p>
          <a:p>
            <a:pPr lvl="1"/>
            <a:r>
              <a:rPr lang="en-US" altLang="zh-TW" dirty="0" smtClean="0">
                <a:solidFill>
                  <a:srgbClr val="FF0000"/>
                </a:solidFill>
              </a:rPr>
              <a:t>#include  &lt;</a:t>
            </a:r>
            <a:r>
              <a:rPr lang="en-US" altLang="zh-TW" dirty="0" err="1" smtClean="0">
                <a:solidFill>
                  <a:srgbClr val="FF0000"/>
                </a:solidFill>
              </a:rPr>
              <a:t>mpi.h</a:t>
            </a:r>
            <a:r>
              <a:rPr lang="en-US" altLang="zh-TW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en-US" altLang="zh-TW" dirty="0" smtClean="0">
                <a:solidFill>
                  <a:srgbClr val="FF0000"/>
                </a:solidFill>
              </a:rPr>
              <a:t>#include  "</a:t>
            </a:r>
            <a:r>
              <a:rPr lang="en-US" altLang="zh-TW" dirty="0" err="1" smtClean="0">
                <a:solidFill>
                  <a:srgbClr val="FF0000"/>
                </a:solidFill>
              </a:rPr>
              <a:t>mpi.h</a:t>
            </a:r>
            <a:r>
              <a:rPr lang="en-US" altLang="zh-TW" dirty="0" smtClean="0">
                <a:solidFill>
                  <a:srgbClr val="FF0000"/>
                </a:solidFill>
              </a:rPr>
              <a:t>"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6572</TotalTime>
  <Words>1192</Words>
  <Application>Microsoft Office PowerPoint</Application>
  <PresentationFormat>如螢幕大小 (4:3)</PresentationFormat>
  <Paragraphs>343</Paragraphs>
  <Slides>27</Slides>
  <Notes>27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9" baseType="lpstr">
      <vt:lpstr>Office 佈景主題</vt:lpstr>
      <vt:lpstr>點陣圖影像</vt:lpstr>
      <vt:lpstr>99 年竹苗區網教育訓練</vt:lpstr>
      <vt:lpstr>Parallel programming</vt:lpstr>
      <vt:lpstr>What is MPI</vt:lpstr>
      <vt:lpstr>Why Using MPI </vt:lpstr>
      <vt:lpstr>The History of MPI</vt:lpstr>
      <vt:lpstr>MPI Implementation on Linux</vt:lpstr>
      <vt:lpstr>MPI Implementation - 2</vt:lpstr>
      <vt:lpstr>Basic MPI Programming</vt:lpstr>
      <vt:lpstr>Required header file</vt:lpstr>
      <vt:lpstr>MPI Function Format</vt:lpstr>
      <vt:lpstr>Initializing MPI</vt:lpstr>
      <vt:lpstr>Communicator Size</vt:lpstr>
      <vt:lpstr>Process Rank</vt:lpstr>
      <vt:lpstr>Communicator and Rank</vt:lpstr>
      <vt:lpstr>Exiting MPI</vt:lpstr>
      <vt:lpstr>MPI Built-in Data Type</vt:lpstr>
      <vt:lpstr>Example</vt:lpstr>
      <vt:lpstr>Exercise - helloworld</vt:lpstr>
      <vt:lpstr>示意圖</vt:lpstr>
      <vt:lpstr>Point to Point Communication</vt:lpstr>
      <vt:lpstr>MPI_Send</vt:lpstr>
      <vt:lpstr>MPI_Recv</vt:lpstr>
      <vt:lpstr>Exercise – hello+</vt:lpstr>
      <vt:lpstr>Collective API</vt:lpstr>
      <vt:lpstr>MPI_Bcast</vt:lpstr>
      <vt:lpstr>MPI_Bcast 示意圖</vt:lpstr>
      <vt:lpstr>Exercise - MPI_Bcast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 年竹苗區網教育訓練</dc:title>
  <dc:creator>C.W Hsieh</dc:creator>
  <cp:lastModifiedBy>Chie-Wei Hsieh</cp:lastModifiedBy>
  <cp:revision>164</cp:revision>
  <dcterms:modified xsi:type="dcterms:W3CDTF">2010-08-04T03:18:41Z</dcterms:modified>
</cp:coreProperties>
</file>