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85215" autoAdjust="0"/>
  </p:normalViewPr>
  <p:slideViewPr>
    <p:cSldViewPr>
      <p:cViewPr>
        <p:scale>
          <a:sx n="70" d="100"/>
          <a:sy n="70" d="100"/>
        </p:scale>
        <p:origin x="-114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22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DE8BD-3DA9-4E84-B083-8558A2A47F03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16844-CCF0-456B-9A96-F96CA70C8F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138B4-3914-462D-BE73-C6A0713F2A56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3D4BA-0D38-447D-9E88-13E06FA4BF8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 userDrawn="1"/>
        </p:nvSpPr>
        <p:spPr bwMode="gray">
          <a:xfrm>
            <a:off x="0" y="0"/>
            <a:ext cx="2143108" cy="25590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0" name="Picture 2" descr="C:\Documents and Settings\a00mba00\My Documents\My Pictures\PPT素材\LOGO_72dpi\75.jpg"/>
          <p:cNvPicPr>
            <a:picLocks noChangeArrowheads="1"/>
          </p:cNvPicPr>
          <p:nvPr userDrawn="1"/>
        </p:nvPicPr>
        <p:blipFill>
          <a:blip r:embed="rId2" cstate="print"/>
          <a:srcRect t="91966" r="89289" b="342"/>
          <a:stretch>
            <a:fillRect/>
          </a:stretch>
        </p:blipFill>
        <p:spPr bwMode="auto">
          <a:xfrm flipH="1">
            <a:off x="0" y="2549518"/>
            <a:ext cx="2285984" cy="236539"/>
          </a:xfrm>
          <a:prstGeom prst="rect">
            <a:avLst/>
          </a:prstGeom>
          <a:noFill/>
        </p:spPr>
      </p:pic>
      <p:sp>
        <p:nvSpPr>
          <p:cNvPr id="11" name="Rectangle 19"/>
          <p:cNvSpPr>
            <a:spLocks noChangeArrowheads="1"/>
          </p:cNvSpPr>
          <p:nvPr userDrawn="1"/>
        </p:nvSpPr>
        <p:spPr bwMode="gray">
          <a:xfrm>
            <a:off x="0" y="2928934"/>
            <a:ext cx="9144000" cy="3929066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9698" name="Picture 2" descr="C:\Documents and Settings\a00mba00\My Documents\My Pictures\PPT素材\LOGO_72dpi\75.jpg"/>
          <p:cNvPicPr>
            <a:picLocks noChangeAspect="1" noChangeArrowheads="1"/>
          </p:cNvPicPr>
          <p:nvPr userDrawn="1"/>
        </p:nvPicPr>
        <p:blipFill>
          <a:blip r:embed="rId2" cstate="print"/>
          <a:srcRect r="33846"/>
          <a:stretch>
            <a:fillRect/>
          </a:stretch>
        </p:blipFill>
        <p:spPr bwMode="auto">
          <a:xfrm>
            <a:off x="2143108" y="0"/>
            <a:ext cx="7000892" cy="278605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448000" y="3286124"/>
            <a:ext cx="6696000" cy="1296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565400" y="4929198"/>
            <a:ext cx="6400800" cy="720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24288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3F677E91-9900-445B-868E-5C32274A7CA4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29700" name="Picture 4" descr="C:\Documents and Settings\a00mba00\My Documents\My Pictures\PPT素材\LOGO_72dpi\Logo_透明背景.png"/>
          <p:cNvPicPr>
            <a:picLocks noChangeAspect="1" noChangeArrowheads="1"/>
          </p:cNvPicPr>
          <p:nvPr userDrawn="1"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57224" y="1001354"/>
            <a:ext cx="1213200" cy="1213200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4" y="1317364"/>
            <a:ext cx="50914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 userDrawn="1"/>
        </p:nvSpPr>
        <p:spPr>
          <a:xfrm>
            <a:off x="8001024" y="2786058"/>
            <a:ext cx="1142976" cy="14287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9" name="Picture 1" descr="C:\Documents and Settings\a00mba00\My Documents\My Pictures\PPT素材\Parallel_team_logo8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71678"/>
            <a:ext cx="1715152" cy="468000"/>
          </a:xfrm>
          <a:prstGeom prst="rect">
            <a:avLst/>
          </a:prstGeom>
          <a:noFill/>
        </p:spPr>
      </p:pic>
      <p:pic>
        <p:nvPicPr>
          <p:cNvPr id="22" name="Picture 12" descr="C:\Documents and Settings\a00mba00\My Documents\My Pictures\PPT素材\LOGO_72dpi\index1_28.gif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-964417" y="3750475"/>
            <a:ext cx="4071942" cy="2143108"/>
          </a:xfrm>
          <a:prstGeom prst="rect">
            <a:avLst/>
          </a:prstGeom>
          <a:noFill/>
        </p:spPr>
      </p:pic>
      <p:pic>
        <p:nvPicPr>
          <p:cNvPr id="31745" name="Picture 1" descr="C:\Documents and Settings\a00mba00\My Documents\My Pictures\PPT素材\TAIWAN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9507" y="3551644"/>
            <a:ext cx="1414973" cy="2592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4E1BD1-8FD5-4B10-B461-74CA9018494E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525BD12-20D7-48B3-8CE9-C01742FA803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E6E31C-6F04-4B39-92FE-DEE48AA9E514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51115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23A5F6-88B9-43A0-BE36-93DEA9C4FA61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5A55C0-FD62-448A-9A97-6DC7AFA99BF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B84EF9-BEDA-4AB6-89CA-AB6E943BA46C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3EB6CA-3E90-4D41-B642-6829AE7EE7C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A89DAD-E60A-44EA-9738-EF964F95DCEB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8D946F-81FF-40CE-9AA8-F34FA08C9111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8072462" y="0"/>
            <a:ext cx="1071538" cy="6858000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0733" name="Picture 13" descr="C:\Documents and Settings\a00mba00\My Documents\My Pictures\PPT素材\LOGO_72dpi\indexBG.gif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834" t="61399" r="1894" b="5513"/>
          <a:stretch>
            <a:fillRect/>
          </a:stretch>
        </p:blipFill>
        <p:spPr bwMode="auto">
          <a:xfrm>
            <a:off x="0" y="6572272"/>
            <a:ext cx="9144000" cy="285728"/>
          </a:xfrm>
          <a:prstGeom prst="rect">
            <a:avLst/>
          </a:prstGeom>
          <a:noFill/>
        </p:spPr>
      </p:pic>
      <p:pic>
        <p:nvPicPr>
          <p:cNvPr id="30732" name="Picture 12" descr="C:\Documents and Settings\a00mba00\My Documents\My Pictures\PPT素材\LOGO_72dpi\index1_28.gif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1000108"/>
          </a:xfrm>
          <a:prstGeom prst="rect">
            <a:avLst/>
          </a:prstGeom>
          <a:noFill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7543824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786446" y="6606000"/>
            <a:ext cx="2895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15404" y="6643710"/>
            <a:ext cx="428596" cy="214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gray">
          <a:xfrm>
            <a:off x="142844" y="6405583"/>
            <a:ext cx="380971" cy="311149"/>
          </a:xfrm>
          <a:prstGeom prst="diamond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30734" name="Picture 14" descr="C:\Documents and Settings\a00mba00\My Documents\My Pictures\PPT素材\LOGO_72dpi\Logo_透明背景.png"/>
          <p:cNvPicPr>
            <a:picLocks noChangeAspect="1" noChangeArrowheads="1"/>
          </p:cNvPicPr>
          <p:nvPr/>
        </p:nvPicPr>
        <p:blipFill>
          <a:blip r:embed="rId1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143900" y="-24"/>
            <a:ext cx="900000" cy="900000"/>
          </a:xfrm>
          <a:prstGeom prst="rect">
            <a:avLst/>
          </a:prstGeom>
          <a:noFill/>
        </p:spPr>
      </p:pic>
      <p:sp>
        <p:nvSpPr>
          <p:cNvPr id="29" name="矩形 28"/>
          <p:cNvSpPr/>
          <p:nvPr/>
        </p:nvSpPr>
        <p:spPr>
          <a:xfrm>
            <a:off x="0" y="1000108"/>
            <a:ext cx="9144000" cy="457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Picture 1" descr="C:\Documents and Settings\a00mba00\My Documents\My Pictures\PPT素材\TAIWAN.png"/>
          <p:cNvPicPr>
            <a:picLocks noChangeAspect="1" noChangeArrowheads="1"/>
          </p:cNvPicPr>
          <p:nvPr/>
        </p:nvPicPr>
        <p:blipFill>
          <a:blip r:embed="rId16" cstate="print">
            <a:lum bright="-10000"/>
          </a:blip>
          <a:srcRect/>
          <a:stretch>
            <a:fillRect/>
          </a:stretch>
        </p:blipFill>
        <p:spPr bwMode="auto">
          <a:xfrm>
            <a:off x="8129274" y="4500570"/>
            <a:ext cx="943320" cy="1728000"/>
          </a:xfrm>
          <a:prstGeom prst="rect">
            <a:avLst/>
          </a:prstGeom>
          <a:noFill/>
        </p:spPr>
      </p:pic>
      <p:pic>
        <p:nvPicPr>
          <p:cNvPr id="15" name="Picture 1" descr="C:\Documents and Settings\a00mba00\My Documents\My Pictures\PPT素材\Parallel_team_logo8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110952" y="6215082"/>
            <a:ext cx="923542" cy="252000"/>
          </a:xfrm>
          <a:prstGeom prst="rect">
            <a:avLst/>
          </a:prstGeom>
          <a:noFill/>
        </p:spPr>
      </p:pic>
      <p:sp>
        <p:nvSpPr>
          <p:cNvPr id="17" name="文字方塊 16"/>
          <p:cNvSpPr txBox="1"/>
          <p:nvPr userDrawn="1"/>
        </p:nvSpPr>
        <p:spPr>
          <a:xfrm>
            <a:off x="467544" y="6372036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99</a:t>
            </a:r>
            <a:r>
              <a:rPr lang="zh-TW" altLang="en-US" dirty="0" smtClean="0"/>
              <a:t>年竹苗區網教育訓練</a:t>
            </a:r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85984" y="3061694"/>
            <a:ext cx="6696000" cy="1296000"/>
          </a:xfrm>
        </p:spPr>
        <p:txBody>
          <a:bodyPr>
            <a:noAutofit/>
          </a:bodyPr>
          <a:lstStyle/>
          <a:p>
            <a:r>
              <a:rPr lang="en-GB" altLang="zh-TW" sz="2400" b="1" dirty="0" smtClean="0"/>
              <a:t>99</a:t>
            </a:r>
            <a:r>
              <a:rPr lang="en-US" altLang="zh-TW" sz="2400" b="1" dirty="0" smtClean="0"/>
              <a:t> </a:t>
            </a:r>
            <a:r>
              <a:rPr lang="zh-TW" altLang="en-US" sz="2400" b="1" dirty="0" smtClean="0"/>
              <a:t>年竹苗區網教育訓練</a:t>
            </a:r>
            <a:endParaRPr lang="zh-TW" altLang="en-US" sz="2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143108" y="5572140"/>
            <a:ext cx="7000892" cy="1285884"/>
          </a:xfrm>
        </p:spPr>
        <p:txBody>
          <a:bodyPr>
            <a:normAutofit/>
          </a:bodyPr>
          <a:lstStyle/>
          <a:p>
            <a:r>
              <a:rPr lang="en-GB" altLang="zh-TW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2010.08.06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946099" y="4457650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謝志偉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 - 2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 smtClean="0"/>
              <a:t>Step3: create a node description file: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Step4: create a server description file contains the name of the PBS server:</a:t>
            </a:r>
          </a:p>
          <a:p>
            <a:pPr lvl="1">
              <a:buNone/>
            </a:pP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1916832"/>
            <a:ext cx="720080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vi 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/spool/torque/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server_priv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/nodes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827584" y="2958043"/>
            <a:ext cx="720080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node1 </a:t>
            </a:r>
            <a:r>
              <a:rPr lang="en-US" altLang="zh-TW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</a:t>
            </a:r>
          </a:p>
          <a:p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node2 </a:t>
            </a:r>
            <a:r>
              <a:rPr lang="en-US" altLang="zh-TW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827584" y="4758243"/>
            <a:ext cx="720080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vi 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/spool/torque/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server_name</a:t>
            </a:r>
            <a:endParaRPr lang="en-US" altLang="zh-TW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827584" y="5766355"/>
            <a:ext cx="7200800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node1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 - 3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 smtClean="0"/>
              <a:t>Step5: </a:t>
            </a:r>
            <a:r>
              <a:rPr lang="en-US" altLang="zh-TW" sz="2000" dirty="0" smtClean="0"/>
              <a:t>create the file /</a:t>
            </a:r>
            <a:r>
              <a:rPr lang="en-US" altLang="zh-TW" sz="2000" dirty="0" err="1" smtClean="0"/>
              <a:t>var</a:t>
            </a:r>
            <a:r>
              <a:rPr lang="en-US" altLang="zh-TW" sz="2000" dirty="0" smtClean="0"/>
              <a:t>/spool/</a:t>
            </a:r>
            <a:r>
              <a:rPr lang="en-US" altLang="zh-TW" sz="2000" dirty="0" err="1" smtClean="0"/>
              <a:t>pbs</a:t>
            </a:r>
            <a:r>
              <a:rPr lang="en-US" altLang="zh-TW" sz="2000" dirty="0" smtClean="0"/>
              <a:t>/</a:t>
            </a:r>
            <a:r>
              <a:rPr lang="en-US" altLang="zh-TW" sz="2000" dirty="0" err="1" smtClean="0"/>
              <a:t>mom_priv</a:t>
            </a:r>
            <a:r>
              <a:rPr lang="en-US" altLang="zh-TW" sz="2000" dirty="0" smtClean="0"/>
              <a:t>/</a:t>
            </a:r>
            <a:r>
              <a:rPr lang="en-US" altLang="zh-TW" sz="2000" dirty="0" err="1" smtClean="0"/>
              <a:t>config</a:t>
            </a:r>
            <a:r>
              <a:rPr lang="en-US" altLang="zh-TW" sz="2000" dirty="0" smtClean="0"/>
              <a:t> with following contents: </a:t>
            </a:r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Step6: bring up and configure the </a:t>
            </a:r>
            <a:r>
              <a:rPr lang="en-US" altLang="zh-TW" dirty="0" err="1" smtClean="0"/>
              <a:t>PBS_server</a:t>
            </a:r>
            <a:r>
              <a:rPr lang="en-US" altLang="zh-TW" dirty="0" smtClean="0"/>
              <a:t>: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2204864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vi 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/spool/torque/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mom_priv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config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27584" y="2996952"/>
            <a:ext cx="7200800" cy="1569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en-US" altLang="zh-TW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clienthost</a:t>
            </a:r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node1</a:t>
            </a:r>
          </a:p>
          <a:p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en-US" altLang="zh-TW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logevent</a:t>
            </a:r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0x63</a:t>
            </a:r>
          </a:p>
          <a:p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$restricted *</a:t>
            </a:r>
          </a:p>
          <a:p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en-US" altLang="zh-TW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usecp</a:t>
            </a:r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*:/home  /home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827584" y="5262299"/>
            <a:ext cx="7200800" cy="707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sbin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pbs_server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-t create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sbin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pbs_sched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 - 4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Step7: create the queue configuration file: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12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1988840"/>
            <a:ext cx="7200800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node1:/opt/torque# 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vi /opt/torque/queue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827584" y="2708920"/>
            <a:ext cx="7200800" cy="33239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Create and define queue n2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create queue n2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queue_type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Execution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resources_max.cput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54:00:00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resources_max.nodect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resources_max.nodes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2:ppn=1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resources_max.walltime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72:00:00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resources_min.nodect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resources_default.cput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54:00:00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resources_default.nodect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resources_default.nodes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zh-TW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2:ppn=1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resources_default.walltime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72:00:00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enabled = True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n2 started = True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Create and define queue default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 - 5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13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1628800"/>
            <a:ext cx="7200800" cy="39703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Create and define queue default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create queue default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default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queue_type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Route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default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max_running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16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default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route_destinations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n2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default enabled = True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queue default started = True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Set server attributes.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scheduling = True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acl_host_enable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True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acl_hosts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*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default_queue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default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log_events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127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query_other_jobs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True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scheduler_iteration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30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node_ping_rate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300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node_check_rate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600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 server </a:t>
            </a:r>
            <a:r>
              <a:rPr lang="en-US" altLang="zh-TW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default_node</a:t>
            </a:r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 - 6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 smtClean="0"/>
              <a:t>Step8: configure queue property:</a:t>
            </a:r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Step12: check:</a:t>
            </a:r>
          </a:p>
          <a:p>
            <a:pPr lvl="1"/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1844824"/>
            <a:ext cx="720080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node1:/opt/torque# 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/opt/torque/bin/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qmgr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 &lt; /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opt/</a:t>
            </a:r>
            <a:r>
              <a:rPr lang="en-US" altLang="zh-TW" b="1" dirty="0" err="1" smtClean="0">
                <a:latin typeface="Times New Roman" pitchFamily="18" charset="0"/>
                <a:cs typeface="Times New Roman" pitchFamily="18" charset="0"/>
              </a:rPr>
              <a:t>pkg</a:t>
            </a:r>
            <a:r>
              <a:rPr lang="en-US" altLang="zh-TW" b="1" dirty="0" smtClean="0">
                <a:latin typeface="Times New Roman" pitchFamily="18" charset="0"/>
                <a:cs typeface="Times New Roman" pitchFamily="18" charset="0"/>
              </a:rPr>
              <a:t>/torque/queue.txt</a:t>
            </a:r>
            <a:endParaRPr lang="en-US" altLang="zh-TW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27584" y="3573016"/>
            <a:ext cx="7200800" cy="27084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Server node1.cluster.nchc.org.tw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server_state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Active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scheduling = True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total_jobs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state_count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Transit:0 Queued:0 Held:0 Waiting:0 Running:0 Exiting:0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acl_host_enable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True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acl_hosts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*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default_queue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default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log_events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127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mail_from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adm</a:t>
            </a:r>
            <a:endParaRPr lang="en-US" altLang="zh-TW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query_other_jobs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True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scheduler_iteration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30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node_ping_rate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300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node_check_rate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600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tcp_timeout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6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default_node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</a:p>
          <a:p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TW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pbs_version</a:t>
            </a:r>
            <a:r>
              <a:rPr lang="en-US" altLang="zh-TW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2.1.6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827584" y="2924944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node1:/opt/torque#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qmgr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-c "list server"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 - 7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Installation – Client (node2):</a:t>
            </a:r>
          </a:p>
          <a:p>
            <a:pPr lvl="1"/>
            <a:r>
              <a:rPr lang="en-US" altLang="zh-TW" dirty="0" smtClean="0"/>
              <a:t>Step1: copy the /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/spool/torque directory from server to the client nodes: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Step2: create a server description file contains the name of the PBS server: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15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2897649"/>
            <a:ext cx="7200800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node2:/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#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scp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-r root@node1:/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/spool/torque 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/spool/torque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node2:/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#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chmod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o+t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/spool/torque/spool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node2:/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#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chmod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o+t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/spool/torque/undelivered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827584" y="5301208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node2:/opt/torque#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vi 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/spool/torque/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server_name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827584" y="5837202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 - 8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 smtClean="0"/>
              <a:t>Step3: </a:t>
            </a:r>
            <a:r>
              <a:rPr lang="en-US" altLang="zh-TW" sz="2000" dirty="0" smtClean="0"/>
              <a:t>Create the file /</a:t>
            </a:r>
            <a:r>
              <a:rPr lang="en-US" altLang="zh-TW" sz="2000" dirty="0" err="1" smtClean="0"/>
              <a:t>var</a:t>
            </a:r>
            <a:r>
              <a:rPr lang="en-US" altLang="zh-TW" sz="2000" dirty="0" smtClean="0"/>
              <a:t>/spool/torque/</a:t>
            </a:r>
            <a:r>
              <a:rPr lang="en-US" altLang="zh-TW" sz="2000" dirty="0" err="1" smtClean="0"/>
              <a:t>mom_priv</a:t>
            </a:r>
            <a:r>
              <a:rPr lang="en-US" altLang="zh-TW" sz="2000" dirty="0" smtClean="0"/>
              <a:t>/</a:t>
            </a:r>
            <a:r>
              <a:rPr lang="en-US" altLang="zh-TW" sz="2000" dirty="0" err="1" smtClean="0"/>
              <a:t>config</a:t>
            </a:r>
            <a:r>
              <a:rPr lang="en-US" altLang="zh-TW" sz="2000" dirty="0" smtClean="0"/>
              <a:t> on all clients with the content:</a:t>
            </a:r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Step4: bring up and configure the </a:t>
            </a:r>
            <a:r>
              <a:rPr lang="en-US" altLang="zh-TW" dirty="0" err="1" smtClean="0"/>
              <a:t>PBS_mom</a:t>
            </a:r>
            <a:r>
              <a:rPr lang="en-US" altLang="zh-TW" dirty="0" smtClean="0"/>
              <a:t>: </a:t>
            </a:r>
            <a:r>
              <a:rPr lang="en-US" altLang="zh-TW" dirty="0" smtClean="0">
                <a:solidFill>
                  <a:srgbClr val="FF0000"/>
                </a:solidFill>
              </a:rPr>
              <a:t>(all)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16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2276872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node2:/opt/torque#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vi 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/spool/torque/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mom_priv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config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27584" y="2924944"/>
            <a:ext cx="7200800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en-US" altLang="zh-TW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clienthost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node1</a:t>
            </a:r>
          </a:p>
          <a:p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en-US" altLang="zh-TW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logevent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0x63</a:t>
            </a:r>
          </a:p>
          <a:p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$restricted *</a:t>
            </a:r>
          </a:p>
          <a:p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en-US" altLang="zh-TW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usecp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*:/home  /home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827584" y="5693186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node2:/opt/torque#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sbin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pbs_mom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Testing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Torque status:</a:t>
            </a:r>
          </a:p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17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2132856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node1:/opt/torque#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pbsnodes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27584" y="2780928"/>
            <a:ext cx="7200800" cy="32316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node1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state = </a:t>
            </a:r>
            <a:r>
              <a:rPr lang="en-US" altLang="zh-TW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free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altLang="zh-TW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ntype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cluster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status = 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opsys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linux,uname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=Linux node1 2.4.26 #1 SMP Tue Jan 23 08:25:46 CST 2007 i686,sessions=? 0,nsessions=? 0,nusers=0,idletime=5809,totmem=2459240kb,availmem=2367656kb,physmem=507352kb,ncpus=1,loadave=0.00,netload=241237561,state=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free,jobs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=? 0,rectime=1170053578</a:t>
            </a:r>
          </a:p>
          <a:p>
            <a:endParaRPr lang="en-US" altLang="zh-TW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node2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state = </a:t>
            </a:r>
            <a:r>
              <a:rPr lang="en-US" altLang="zh-TW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free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altLang="zh-TW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ntype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cluster</a:t>
            </a:r>
          </a:p>
          <a:p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status = 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opsys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linux,uname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=Linux node2 2.4.26 #1 SMP Tue Jan 23 08:25:46 CST 2007 i686,sessions=? 15201,nsessions=? 15201,nusers=0,idletime=1333,totmem=2459240kb,availmem=2404012kb,physmem=507352kb,ncpus=1,loadave=0.00,netload=87719741,state=</a:t>
            </a:r>
            <a:r>
              <a:rPr lang="en-US" altLang="zh-TW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free,jobs</a:t>
            </a:r>
            <a:r>
              <a:rPr lang="en-US" altLang="zh-TW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=? 15201,rectime=1170053554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Testing - 2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Login as normal user to node1, create a torque job script file: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18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827584" y="2357586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node1:/opt/torque#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vi ~test/torque/test.sh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827584" y="2852936"/>
            <a:ext cx="7200800" cy="36471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#!/bin/</a:t>
            </a:r>
            <a:r>
              <a:rPr lang="en-US" altLang="zh-TW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endParaRPr lang="en-US" altLang="zh-TW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Job name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-N TEST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Output files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-e test.err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-o test.log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Queue name (n2, default)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-q </a:t>
            </a:r>
            <a:r>
              <a:rPr lang="en-US" altLang="zh-TW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n2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Number of nodes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-l </a:t>
            </a:r>
            <a:r>
              <a:rPr lang="en-US" altLang="zh-TW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nodes=1:ppn=1</a:t>
            </a:r>
          </a:p>
          <a:p>
            <a:endParaRPr lang="en-US" altLang="zh-TW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Display this job's working directory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echo Working directory is $PBS_O_WORKDIR</a:t>
            </a:r>
          </a:p>
          <a:p>
            <a:r>
              <a:rPr lang="en-US" altLang="zh-TW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$PBS_O_WORKDIR</a:t>
            </a:r>
          </a:p>
          <a:p>
            <a:endParaRPr lang="en-US" altLang="zh-TW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echo Running on host `hostname`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echo Time is `date`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echo Directory is `</a:t>
            </a:r>
            <a:r>
              <a:rPr lang="en-US" altLang="zh-TW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pwd</a:t>
            </a:r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`</a:t>
            </a:r>
          </a:p>
          <a:p>
            <a:endParaRPr lang="en-US" altLang="zh-TW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Run your executable program</a:t>
            </a:r>
          </a:p>
          <a:p>
            <a:r>
              <a:rPr lang="en-US" altLang="zh-TW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/bin/date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Testing - 3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Submit job to Torque: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Query job status: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Output: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19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827584" y="1988840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test@node1:~/torque$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qsub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test.sh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827584" y="2590160"/>
            <a:ext cx="7200800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0.node1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827584" y="3662159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test@node1:~/torque$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qstat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-f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827584" y="4797152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test@node1:~/torque$ cat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test.out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827584" y="5283785"/>
            <a:ext cx="7200800" cy="1169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Working directory is /home/test/torque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Running on host node1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is Mon Jan 29 14:58:30 CST 2007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Directory is /home/test/torque</a:t>
            </a:r>
          </a:p>
          <a:p>
            <a:r>
              <a:rPr lang="en-US" altLang="zh-TW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 Jan 29 14:58:30 CST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Queuing system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工作排程佇列系統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Testing - 4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Test MPI job, create a MPI job script file: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20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827584" y="1988840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node1:/opt/torque#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vi ~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test/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/mpi.sh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827584" y="2492896"/>
            <a:ext cx="7200800" cy="38318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#!/bin/</a:t>
            </a:r>
            <a:r>
              <a:rPr lang="en-US" altLang="zh-TW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endParaRPr lang="en-US" altLang="zh-TW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Job name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-N TEST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Output files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-e mpi.err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-o mpi.log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Queue name (n2, default)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-q </a:t>
            </a:r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n2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### Number of nodes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#PBS -l </a:t>
            </a:r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nodes=2:ppn=1</a:t>
            </a:r>
          </a:p>
          <a:p>
            <a:endParaRPr lang="en-US" altLang="zh-TW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echo "Starting on `hostname` at `date`"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 [ -n "$PBS_NODEFILE" ]; then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if [ -f $PBS_NODEFILE ]; then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# print the </a:t>
            </a:r>
            <a:r>
              <a:rPr lang="en-US" altLang="zh-TW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nodenames</a:t>
            </a:r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echo "Nodes used for this job:"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cat ${PBS_NODEFILE}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NPROCS=`</a:t>
            </a:r>
            <a:r>
              <a:rPr lang="en-US" altLang="zh-TW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wc</a:t>
            </a:r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-l &lt; $PBS_NODEFILE`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TW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</a:t>
            </a:r>
            <a:endParaRPr lang="en-US" altLang="zh-TW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</a:t>
            </a:r>
            <a:endParaRPr lang="en-US" altLang="zh-TW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Display this job's working directory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echo Working directory is $PBS_O_WORKDIR</a:t>
            </a:r>
          </a:p>
          <a:p>
            <a:r>
              <a:rPr lang="en-US" altLang="zh-TW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$PBS_O_WORKDIR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Use </a:t>
            </a:r>
            <a:r>
              <a:rPr lang="en-US" altLang="zh-TW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mpirun</a:t>
            </a:r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 run MPI program.</a:t>
            </a:r>
          </a:p>
          <a:p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/opt/</a:t>
            </a:r>
            <a:r>
              <a:rPr lang="en-US" altLang="zh-TW" sz="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/gnu/bin/</a:t>
            </a:r>
            <a:r>
              <a:rPr lang="en-US" altLang="zh-TW" sz="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mpirun</a:t>
            </a:r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-v -</a:t>
            </a:r>
            <a:r>
              <a:rPr lang="en-US" altLang="zh-TW" sz="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machinefile</a:t>
            </a:r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$PBS_NODEFILE -</a:t>
            </a:r>
            <a:r>
              <a:rPr lang="en-US" altLang="zh-TW" sz="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$NPROCS /home/test/torque/</a:t>
            </a:r>
            <a:r>
              <a:rPr lang="en-US" altLang="zh-TW" sz="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cpi</a:t>
            </a:r>
            <a:r>
              <a:rPr lang="en-US" altLang="zh-TW" sz="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print end time</a:t>
            </a:r>
          </a:p>
          <a:p>
            <a:r>
              <a:rPr lang="en-US" altLang="zh-TW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echo "Job Ended at `date`"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Testing - 5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Submit job to Torque: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Query job status:</a:t>
            </a:r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21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827584" y="1916832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test@node1:~/torque$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qsub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mpi.sh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827584" y="2492896"/>
            <a:ext cx="7200800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1.node1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827584" y="3645024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test@node1:~/torque$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/opt/torque/bin/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qstat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-f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827584" y="4653136"/>
            <a:ext cx="7200800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test@node1:~/torque$ cat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mpi.out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827584" y="5157192"/>
            <a:ext cx="7200800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Starting on node2 at Mon Jan 29 15:12:07 CST 2007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Nodes used for this job: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node2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node1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Working directory is /home/test/torque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running /home/</a:t>
            </a:r>
            <a:r>
              <a:rPr lang="en-US" altLang="zh-TW" sz="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stest</a:t>
            </a:r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/torque/</a:t>
            </a:r>
            <a:r>
              <a:rPr lang="en-US" altLang="zh-TW" sz="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cpi</a:t>
            </a:r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on 2 LINUX ch_p4 processors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Created /home/test/torque/PI2946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 is approximately 3.1416009869231241, Error is 0.0000083333333309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wall clock time = 0.003325</a:t>
            </a:r>
          </a:p>
          <a:p>
            <a:r>
              <a:rPr lang="en-US" altLang="zh-TW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Job Ended at Mon Jan 29 15:12:07 CST 2007</a:t>
            </a:r>
          </a:p>
        </p:txBody>
      </p:sp>
      <p:sp>
        <p:nvSpPr>
          <p:cNvPr id="10" name="文字方塊 9"/>
          <p:cNvSpPr txBox="1"/>
          <p:nvPr/>
        </p:nvSpPr>
        <p:spPr>
          <a:xfrm>
            <a:off x="467544" y="4077072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Output:</a:t>
            </a:r>
            <a:endParaRPr lang="zh-TW" altLang="en-US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What is PBS</a:t>
            </a:r>
            <a:endParaRPr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PBS is the “Portable Batch System”</a:t>
            </a:r>
          </a:p>
          <a:p>
            <a:r>
              <a:rPr lang="en-US" altLang="zh-TW" dirty="0" smtClean="0"/>
              <a:t>Developed from 1993 to 1997 for NASA</a:t>
            </a:r>
          </a:p>
          <a:p>
            <a:r>
              <a:rPr lang="en-US" altLang="zh-TW" dirty="0" smtClean="0"/>
              <a:t>Intended to replace NQS</a:t>
            </a:r>
          </a:p>
          <a:p>
            <a:r>
              <a:rPr lang="en-US" altLang="zh-TW" dirty="0" smtClean="0"/>
              <a:t>Currently available as:</a:t>
            </a:r>
          </a:p>
          <a:p>
            <a:pPr lvl="1"/>
            <a:r>
              <a:rPr lang="en-US" altLang="zh-TW" dirty="0" err="1" smtClean="0"/>
              <a:t>OpenPBS</a:t>
            </a:r>
            <a:r>
              <a:rPr lang="en-US" altLang="zh-TW" dirty="0" smtClean="0"/>
              <a:t> (open source): the unsupported older original version </a:t>
            </a:r>
          </a:p>
          <a:p>
            <a:pPr lvl="1"/>
            <a:r>
              <a:rPr lang="en-US" altLang="zh-TW" dirty="0" err="1" smtClean="0"/>
              <a:t>PBSPro</a:t>
            </a:r>
            <a:r>
              <a:rPr lang="en-US" altLang="zh-TW" dirty="0" smtClean="0"/>
              <a:t> (commercial): the enterprise-quality professional version </a:t>
            </a:r>
          </a:p>
          <a:p>
            <a:pPr lvl="1"/>
            <a:r>
              <a:rPr lang="en-US" altLang="zh-TW" dirty="0" smtClean="0"/>
              <a:t>Torque (open source): based on the original PBS project, it provides enhancements over standard </a:t>
            </a:r>
            <a:r>
              <a:rPr lang="en-US" altLang="zh-TW" dirty="0" err="1" smtClean="0"/>
              <a:t>OpenPBS</a:t>
            </a:r>
            <a:r>
              <a:rPr lang="en-US" altLang="zh-TW" dirty="0" smtClean="0"/>
              <a:t>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Feature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Torque provides enhancements in the following areas:</a:t>
            </a:r>
          </a:p>
          <a:p>
            <a:pPr lvl="1"/>
            <a:r>
              <a:rPr lang="en-US" altLang="zh-TW" dirty="0" smtClean="0"/>
              <a:t>Fault Tolerance</a:t>
            </a:r>
          </a:p>
          <a:p>
            <a:pPr lvl="2"/>
            <a:r>
              <a:rPr lang="en-US" altLang="zh-TW" dirty="0" smtClean="0"/>
              <a:t>Additional failure conditions checked/handled</a:t>
            </a:r>
          </a:p>
          <a:p>
            <a:pPr lvl="2"/>
            <a:r>
              <a:rPr lang="en-US" altLang="zh-TW" dirty="0" smtClean="0"/>
              <a:t>Node health check script support</a:t>
            </a:r>
          </a:p>
          <a:p>
            <a:pPr lvl="1"/>
            <a:r>
              <a:rPr lang="en-US" altLang="zh-TW" dirty="0" smtClean="0"/>
              <a:t>Scheduling Interface</a:t>
            </a:r>
          </a:p>
          <a:p>
            <a:pPr lvl="2"/>
            <a:r>
              <a:rPr lang="en-US" altLang="zh-TW" dirty="0" smtClean="0"/>
              <a:t>Extended query interface providing the scheduler with additional and more accurate information</a:t>
            </a:r>
          </a:p>
          <a:p>
            <a:pPr lvl="2"/>
            <a:r>
              <a:rPr lang="en-US" altLang="zh-TW" dirty="0" smtClean="0"/>
              <a:t>Extended control interface allowing the scheduler increased control over job behavior and attributes</a:t>
            </a:r>
          </a:p>
          <a:p>
            <a:pPr lvl="2"/>
            <a:r>
              <a:rPr lang="en-US" altLang="zh-TW" dirty="0" smtClean="0"/>
              <a:t>Allows the collection of statistics for completed jobs</a:t>
            </a:r>
          </a:p>
          <a:p>
            <a:pPr lvl="1"/>
            <a:r>
              <a:rPr lang="en-US" altLang="zh-TW" dirty="0" smtClean="0"/>
              <a:t>Scalability</a:t>
            </a:r>
          </a:p>
          <a:p>
            <a:pPr lvl="2"/>
            <a:r>
              <a:rPr lang="en-US" altLang="zh-TW" dirty="0" smtClean="0"/>
              <a:t>Significantly improved server to MOM communication model</a:t>
            </a:r>
          </a:p>
          <a:p>
            <a:pPr lvl="2"/>
            <a:r>
              <a:rPr lang="en-US" altLang="zh-TW" dirty="0" smtClean="0"/>
              <a:t>Ability to handle larger clusters (over 15 TF/2,500 processors)</a:t>
            </a:r>
          </a:p>
          <a:p>
            <a:pPr lvl="2"/>
            <a:r>
              <a:rPr lang="en-US" altLang="zh-TW" dirty="0" smtClean="0"/>
              <a:t>Ability to handle larger jobs (over 2000 processors)</a:t>
            </a:r>
          </a:p>
          <a:p>
            <a:pPr lvl="2"/>
            <a:r>
              <a:rPr lang="en-US" altLang="zh-TW" dirty="0" smtClean="0"/>
              <a:t>Ability to support larger server messages</a:t>
            </a:r>
          </a:p>
          <a:p>
            <a:pPr lvl="1"/>
            <a:r>
              <a:rPr lang="en-US" altLang="zh-TW" dirty="0" smtClean="0"/>
              <a:t>Usability</a:t>
            </a:r>
          </a:p>
          <a:p>
            <a:pPr lvl="2"/>
            <a:r>
              <a:rPr lang="en-US" altLang="zh-TW" dirty="0" smtClean="0"/>
              <a:t>Extensive logging additions</a:t>
            </a:r>
          </a:p>
          <a:p>
            <a:pPr lvl="2"/>
            <a:r>
              <a:rPr lang="en-US" altLang="zh-TW" dirty="0" smtClean="0"/>
              <a:t>More human readable logging 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Components of Torque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 smtClean="0"/>
              <a:t>Commands: </a:t>
            </a:r>
          </a:p>
          <a:p>
            <a:pPr lvl="1"/>
            <a:r>
              <a:rPr lang="en-US" altLang="zh-TW" dirty="0" smtClean="0"/>
              <a:t>Torque supplies both command line commands that are POSIX conforming and a graphical interface</a:t>
            </a:r>
          </a:p>
          <a:p>
            <a:pPr lvl="1"/>
            <a:r>
              <a:rPr lang="en-US" altLang="zh-TW" dirty="0" smtClean="0"/>
              <a:t>These are used to submit, monitor, modify, and delete jobs </a:t>
            </a:r>
          </a:p>
          <a:p>
            <a:r>
              <a:rPr lang="en-US" altLang="zh-TW" dirty="0" smtClean="0"/>
              <a:t>Job Server</a:t>
            </a:r>
          </a:p>
          <a:p>
            <a:pPr lvl="1"/>
            <a:r>
              <a:rPr lang="en-US" altLang="zh-TW" dirty="0" smtClean="0"/>
              <a:t>The Job Server(</a:t>
            </a:r>
            <a:r>
              <a:rPr lang="en-US" altLang="zh-TW" dirty="0" err="1" smtClean="0"/>
              <a:t>pbs_server</a:t>
            </a:r>
            <a:r>
              <a:rPr lang="en-US" altLang="zh-TW" dirty="0" smtClean="0"/>
              <a:t>) is the central focus for Torque The Server’s main function is to provide the basic batch services such as receiving/creating a batch job, modifying the job, protecting the job against system crashes, and running the job</a:t>
            </a:r>
          </a:p>
          <a:p>
            <a:r>
              <a:rPr lang="en-US" altLang="zh-TW" dirty="0" smtClean="0"/>
              <a:t>Job Executor</a:t>
            </a:r>
          </a:p>
          <a:p>
            <a:pPr lvl="1"/>
            <a:r>
              <a:rPr lang="en-US" altLang="zh-TW" dirty="0" smtClean="0"/>
              <a:t>The job executor(</a:t>
            </a:r>
            <a:r>
              <a:rPr lang="en-US" altLang="zh-TW" dirty="0" err="1" smtClean="0"/>
              <a:t>pbs_mom</a:t>
            </a:r>
            <a:r>
              <a:rPr lang="en-US" altLang="zh-TW" dirty="0" smtClean="0"/>
              <a:t>) is the daemon which actually places the job into execution</a:t>
            </a:r>
          </a:p>
          <a:p>
            <a:pPr lvl="1"/>
            <a:r>
              <a:rPr lang="en-US" altLang="zh-TW" dirty="0" smtClean="0"/>
              <a:t>Mom places a job into execution when it receives a copy of the job from a Server and return the job’s output to the server</a:t>
            </a:r>
          </a:p>
          <a:p>
            <a:r>
              <a:rPr lang="en-US" altLang="zh-TW" dirty="0" smtClean="0"/>
              <a:t>Job Scheduler</a:t>
            </a:r>
          </a:p>
          <a:p>
            <a:pPr lvl="1"/>
            <a:r>
              <a:rPr lang="en-US" altLang="zh-TW" dirty="0" smtClean="0"/>
              <a:t>The Job Scheduler is another daemon which contains the site’s policy controlling which job is run and where and when it is run 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Architecture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5536" y="1268760"/>
            <a:ext cx="7704137" cy="4910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Experiment </a:t>
            </a:r>
            <a:r>
              <a:rPr lang="en-US" altLang="zh-TW" dirty="0" err="1" smtClean="0"/>
              <a:t>Testbed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83568" y="1486371"/>
            <a:ext cx="7127875" cy="4606925"/>
          </a:xfrm>
          <a:prstGeom prst="rect">
            <a:avLst/>
          </a:prstGeom>
          <a:gradFill rotWithShape="1">
            <a:gsLst>
              <a:gs pos="0">
                <a:srgbClr val="CEDBFE">
                  <a:gamma/>
                  <a:shade val="46275"/>
                  <a:invGamma/>
                </a:srgbClr>
              </a:gs>
              <a:gs pos="50000">
                <a:srgbClr val="CEDBFE"/>
              </a:gs>
              <a:gs pos="100000">
                <a:srgbClr val="CEDBFE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TW" altLang="en-US">
              <a:ea typeface="新細明體" pitchFamily="18" charset="-12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548755" y="3070696"/>
            <a:ext cx="2449513" cy="2303462"/>
          </a:xfrm>
          <a:prstGeom prst="flowChartProcess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Torque Server</a:t>
            </a:r>
          </a:p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(node1)</a:t>
            </a:r>
          </a:p>
          <a:p>
            <a:pPr algn="ctr">
              <a:defRPr/>
            </a:pPr>
            <a:r>
              <a:rPr lang="en-US" altLang="zh-TW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pbs_server</a:t>
            </a:r>
            <a:endParaRPr lang="en-US" altLang="zh-TW" sz="20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  <a:p>
            <a:pPr algn="ctr">
              <a:defRPr/>
            </a:pPr>
            <a:r>
              <a:rPr lang="en-US" altLang="zh-TW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pbs_sched</a:t>
            </a:r>
            <a:endParaRPr lang="en-US" altLang="zh-TW" sz="20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  <a:p>
            <a:pPr algn="ctr">
              <a:defRPr/>
            </a:pPr>
            <a:r>
              <a:rPr lang="en-US" altLang="zh-TW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pbs_mon</a:t>
            </a:r>
            <a:endParaRPr lang="en-US" altLang="zh-TW" sz="20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1334443" y="2134071"/>
            <a:ext cx="58308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H="1">
            <a:off x="2772718" y="2134071"/>
            <a:ext cx="1587" cy="935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261418" y="1702271"/>
            <a:ext cx="6794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000">
                <a:latin typeface="Arial" charset="0"/>
              </a:rPr>
              <a:t>LAN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961630" y="5518621"/>
            <a:ext cx="23510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2400" b="1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新細明體" pitchFamily="18" charset="-120"/>
              </a:rPr>
              <a:t>Torque Cluster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5725468" y="2134071"/>
            <a:ext cx="0" cy="9350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644380" y="3069108"/>
            <a:ext cx="2305050" cy="2305050"/>
          </a:xfrm>
          <a:prstGeom prst="flowChartProcess">
            <a:avLst/>
          </a:prstGeom>
          <a:gradFill rotWithShape="1">
            <a:gsLst>
              <a:gs pos="0">
                <a:srgbClr val="FFFFCC">
                  <a:gamma/>
                  <a:shade val="46275"/>
                  <a:invGamma/>
                </a:srgbClr>
              </a:gs>
              <a:gs pos="5000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Torque Client</a:t>
            </a:r>
          </a:p>
          <a:p>
            <a:pPr algn="ctr">
              <a:defRPr/>
            </a:pPr>
            <a:r>
              <a:rPr lang="en-US" altLang="zh-TW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(node2)</a:t>
            </a:r>
          </a:p>
          <a:p>
            <a:pPr algn="ctr">
              <a:defRPr/>
            </a:pPr>
            <a:r>
              <a:rPr lang="en-US" altLang="zh-TW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pbs_mon</a:t>
            </a:r>
            <a:endParaRPr lang="en-US" altLang="zh-TW" sz="24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Installation Prerequisites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Linux Kernel</a:t>
            </a:r>
          </a:p>
          <a:p>
            <a:r>
              <a:rPr lang="en-US" altLang="zh-TW" dirty="0" smtClean="0"/>
              <a:t>Kernel 2.4.x</a:t>
            </a:r>
          </a:p>
          <a:p>
            <a:r>
              <a:rPr lang="en-US" altLang="zh-TW" dirty="0" smtClean="0"/>
              <a:t>Kernel 2.6.x</a:t>
            </a:r>
          </a:p>
          <a:p>
            <a:r>
              <a:rPr lang="en-US" altLang="zh-TW" dirty="0" err="1" smtClean="0"/>
              <a:t>glibc</a:t>
            </a:r>
            <a:r>
              <a:rPr lang="en-US" altLang="zh-TW" dirty="0" smtClean="0"/>
              <a:t> 2.3.2+</a:t>
            </a:r>
          </a:p>
          <a:p>
            <a:r>
              <a:rPr lang="en-US" altLang="zh-TW" dirty="0" err="1" smtClean="0"/>
              <a:t>gcc</a:t>
            </a:r>
            <a:r>
              <a:rPr lang="en-US" altLang="zh-TW" dirty="0" smtClean="0"/>
              <a:t> 3.0+</a:t>
            </a:r>
          </a:p>
          <a:p>
            <a:r>
              <a:rPr lang="en-US" altLang="zh-TW" dirty="0" smtClean="0"/>
              <a:t>Torque source code:</a:t>
            </a:r>
            <a:br>
              <a:rPr lang="en-US" altLang="zh-TW" dirty="0" smtClean="0"/>
            </a:br>
            <a:r>
              <a:rPr lang="en-US" altLang="zh-TW" dirty="0" smtClean="0"/>
              <a:t>http://www.clusterresources.com/downloads/torque/</a:t>
            </a:r>
          </a:p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Torque Installation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Installation – Server (node1):</a:t>
            </a:r>
          </a:p>
          <a:p>
            <a:pPr lvl="1"/>
            <a:r>
              <a:rPr lang="en-US" altLang="zh-TW" dirty="0" smtClean="0"/>
              <a:t>Step1: </a:t>
            </a:r>
            <a:r>
              <a:rPr lang="en-US" altLang="zh-TW" dirty="0" err="1" smtClean="0"/>
              <a:t>untar</a:t>
            </a:r>
            <a:r>
              <a:rPr lang="en-US" altLang="zh-TW" dirty="0" smtClean="0"/>
              <a:t> Torque </a:t>
            </a:r>
            <a:r>
              <a:rPr lang="en-US" altLang="zh-TW" dirty="0" err="1" smtClean="0"/>
              <a:t>tarball</a:t>
            </a:r>
            <a:r>
              <a:rPr lang="en-US" altLang="zh-TW" dirty="0" smtClean="0"/>
              <a:t>: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Step2: configure &amp; make:</a:t>
            </a:r>
          </a:p>
          <a:p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827584" y="2492896"/>
            <a:ext cx="720080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# 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tar 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zxvf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 /opt/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pkg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/torque/torque-2.1.6.tar.gz -C /opt/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endParaRPr lang="en-US" altLang="zh-TW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27584" y="3966155"/>
            <a:ext cx="7200800" cy="2308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# 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 /opt/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/torque-2.1.6</a:t>
            </a:r>
          </a:p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./configure --with-server-home=/</a:t>
            </a:r>
            <a:r>
              <a:rPr lang="en-US" altLang="zh-TW" sz="2400" b="1" dirty="0" err="1" smtClean="0"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/spool/torque --with-default-server=node1 --prefix=/opt/torque</a:t>
            </a:r>
          </a:p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make</a:t>
            </a:r>
          </a:p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node1:/opt/</a:t>
            </a:r>
            <a:r>
              <a:rPr lang="en-US" altLang="zh-TW" sz="24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/torque-2.1.6# </a:t>
            </a:r>
            <a:r>
              <a:rPr lang="en-US" altLang="zh-TW" sz="2400" b="1" dirty="0" smtClean="0">
                <a:latin typeface="Times New Roman" pitchFamily="18" charset="0"/>
                <a:cs typeface="Times New Roman" pitchFamily="18" charset="0"/>
              </a:rPr>
              <a:t>make install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6430</TotalTime>
  <Words>1545</Words>
  <Application>Microsoft Office PowerPoint</Application>
  <PresentationFormat>如螢幕大小 (4:3)</PresentationFormat>
  <Paragraphs>331</Paragraphs>
  <Slides>21</Slides>
  <Notes>21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22" baseType="lpstr">
      <vt:lpstr>Office 佈景主題</vt:lpstr>
      <vt:lpstr>99 年竹苗區網教育訓練</vt:lpstr>
      <vt:lpstr>Queuing system</vt:lpstr>
      <vt:lpstr>What is PBS</vt:lpstr>
      <vt:lpstr>Torque Feature</vt:lpstr>
      <vt:lpstr>Components of Torque</vt:lpstr>
      <vt:lpstr>Torque Architecture</vt:lpstr>
      <vt:lpstr>Experiment Testbed</vt:lpstr>
      <vt:lpstr>Installation Prerequisites</vt:lpstr>
      <vt:lpstr>Torque Installation</vt:lpstr>
      <vt:lpstr>Torque Installation - 2</vt:lpstr>
      <vt:lpstr>Torque Installation - 3</vt:lpstr>
      <vt:lpstr>Torque Installation - 4</vt:lpstr>
      <vt:lpstr>Torque Installation - 5</vt:lpstr>
      <vt:lpstr>Torque Installation - 6</vt:lpstr>
      <vt:lpstr>Torque Installation - 7</vt:lpstr>
      <vt:lpstr>Torque Installation - 8</vt:lpstr>
      <vt:lpstr>Torque Testing</vt:lpstr>
      <vt:lpstr>Torque Testing - 2</vt:lpstr>
      <vt:lpstr>Torque Testing - 3</vt:lpstr>
      <vt:lpstr>Torque Testing - 4</vt:lpstr>
      <vt:lpstr>Torque Testing - 5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99 年竹苗區網教育訓練</dc:title>
  <dc:creator>C.W Hsieh</dc:creator>
  <cp:lastModifiedBy>Chie-Wei Hsieh</cp:lastModifiedBy>
  <cp:revision>122</cp:revision>
  <dcterms:modified xsi:type="dcterms:W3CDTF">2010-08-04T06:01:58Z</dcterms:modified>
</cp:coreProperties>
</file>