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6" r:id="rId2"/>
    <p:sldId id="272" r:id="rId3"/>
    <p:sldId id="273" r:id="rId4"/>
    <p:sldId id="274" r:id="rId5"/>
    <p:sldId id="282" r:id="rId6"/>
    <p:sldId id="275" r:id="rId7"/>
    <p:sldId id="276" r:id="rId8"/>
    <p:sldId id="277" r:id="rId9"/>
    <p:sldId id="278" r:id="rId10"/>
    <p:sldId id="280" r:id="rId11"/>
    <p:sldId id="279" r:id="rId12"/>
    <p:sldId id="281" r:id="rId13"/>
    <p:sldId id="283" r:id="rId14"/>
    <p:sldId id="284" r:id="rId15"/>
    <p:sldId id="285" r:id="rId16"/>
    <p:sldId id="286" r:id="rId17"/>
    <p:sldId id="287" r:id="rId18"/>
    <p:sldId id="288" r:id="rId19"/>
    <p:sldId id="289" r:id="rId20"/>
    <p:sldId id="290" r:id="rId21"/>
    <p:sldId id="292" r:id="rId22"/>
    <p:sldId id="291" r:id="rId23"/>
    <p:sldId id="293" r:id="rId24"/>
    <p:sldId id="294" r:id="rId25"/>
    <p:sldId id="295" r:id="rId26"/>
    <p:sldId id="296" r:id="rId27"/>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FFFF"/>
  </p:clrMru>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E9639D4-E3E2-4D34-9284-5A2195B3D0D7}" styleName="淺色樣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85215" autoAdjust="0"/>
  </p:normalViewPr>
  <p:slideViewPr>
    <p:cSldViewPr>
      <p:cViewPr varScale="1">
        <p:scale>
          <a:sx n="72" d="100"/>
          <a:sy n="72" d="100"/>
        </p:scale>
        <p:origin x="-1080" y="-96"/>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2220"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CDE8BD-3DA9-4E84-B083-8558A2A47F03}" type="datetimeFigureOut">
              <a:rPr lang="zh-TW" altLang="en-US" smtClean="0"/>
              <a:pPr/>
              <a:t>2010/8/4</a:t>
            </a:fld>
            <a:endParaRPr lang="zh-TW" altLang="en-US"/>
          </a:p>
        </p:txBody>
      </p:sp>
      <p:sp>
        <p:nvSpPr>
          <p:cNvPr id="4" name="頁尾版面配置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E16844-CCF0-456B-9A96-F96CA70C8F97}"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3138B4-3914-462D-BE73-C6A0713F2A56}" type="datetimeFigureOut">
              <a:rPr lang="zh-TW" altLang="en-US" smtClean="0"/>
              <a:pPr/>
              <a:t>2010/8/4</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23D4BA-0D38-447D-9E88-13E06FA4BF89}"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a:t>
            </a:fld>
            <a:endParaRPr lang="zh-TW"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10</a:t>
            </a:fld>
            <a:endParaRPr lang="zh-TW"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11</a:t>
            </a:fld>
            <a:endParaRPr lang="zh-TW"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12</a:t>
            </a:fld>
            <a:endParaRPr lang="zh-TW"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13</a:t>
            </a:fld>
            <a:endParaRPr lang="zh-TW"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14</a:t>
            </a:fld>
            <a:endParaRPr lang="zh-TW"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15</a:t>
            </a:fld>
            <a:endParaRPr lang="zh-TW"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16</a:t>
            </a:fld>
            <a:endParaRPr lang="zh-TW"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17</a:t>
            </a:fld>
            <a:endParaRPr lang="zh-TW"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18</a:t>
            </a:fld>
            <a:endParaRPr lang="zh-TW"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19</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a:t>
            </a:fld>
            <a:endParaRPr lang="zh-TW"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20</a:t>
            </a:fld>
            <a:endParaRPr lang="zh-TW"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21</a:t>
            </a:fld>
            <a:endParaRPr lang="zh-TW"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22</a:t>
            </a:fld>
            <a:endParaRPr lang="zh-TW"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23</a:t>
            </a:fld>
            <a:endParaRPr lang="zh-TW"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24</a:t>
            </a:fld>
            <a:endParaRPr lang="zh-TW"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25</a:t>
            </a:fld>
            <a:endParaRPr lang="zh-TW"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26</a:t>
            </a:fld>
            <a:endParaRPr lang="zh-TW"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3</a:t>
            </a:fld>
            <a:endParaRPr lang="zh-TW"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4</a:t>
            </a:fld>
            <a:endParaRPr lang="zh-TW"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5</a:t>
            </a:fld>
            <a:endParaRPr lang="zh-TW"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6</a:t>
            </a:fld>
            <a:endParaRPr lang="zh-TW"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7</a:t>
            </a:fld>
            <a:endParaRPr lang="zh-TW"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8</a:t>
            </a:fld>
            <a:endParaRPr lang="zh-TW"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0A23D4BA-0D38-447D-9E88-13E06FA4BF89}" type="slidenum">
              <a:rPr lang="zh-TW" altLang="en-US" smtClean="0"/>
              <a:pPr/>
              <a:t>9</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2.gif"/><Relationship Id="rId5" Type="http://schemas.openxmlformats.org/officeDocument/2006/relationships/image" Target="../media/image5.png"/><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10" name="Rectangle 18"/>
          <p:cNvSpPr>
            <a:spLocks noChangeArrowheads="1"/>
          </p:cNvSpPr>
          <p:nvPr userDrawn="1"/>
        </p:nvSpPr>
        <p:spPr bwMode="gray">
          <a:xfrm>
            <a:off x="0" y="0"/>
            <a:ext cx="2143108" cy="2559044"/>
          </a:xfrm>
          <a:prstGeom prst="rect">
            <a:avLst/>
          </a:prstGeom>
          <a:solidFill>
            <a:schemeClr val="tx2">
              <a:lumMod val="50000"/>
            </a:schemeClr>
          </a:solidFill>
          <a:ln>
            <a:noFill/>
            <a:headEnd/>
            <a:tailEnd/>
          </a:ln>
        </p:spPr>
        <p:style>
          <a:lnRef idx="2">
            <a:schemeClr val="dk1">
              <a:shade val="50000"/>
            </a:schemeClr>
          </a:lnRef>
          <a:fillRef idx="1">
            <a:schemeClr val="dk1"/>
          </a:fillRef>
          <a:effectRef idx="0">
            <a:schemeClr val="dk1"/>
          </a:effectRef>
          <a:fontRef idx="minor">
            <a:schemeClr val="lt1"/>
          </a:fontRef>
        </p:style>
        <p:txBody>
          <a:bodyPr wrap="none" anchor="ctr"/>
          <a:lstStyle/>
          <a:p>
            <a:pPr>
              <a:defRPr/>
            </a:pPr>
            <a:endParaRPr lang="zh-TW" altLang="en-US">
              <a:ea typeface="+mn-ea"/>
              <a:cs typeface="+mn-cs"/>
            </a:endParaRPr>
          </a:p>
        </p:txBody>
      </p:sp>
      <p:pic>
        <p:nvPicPr>
          <p:cNvPr id="20" name="Picture 2" descr="C:\Documents and Settings\a00mba00\My Documents\My Pictures\PPT素材\LOGO_72dpi\75.jpg"/>
          <p:cNvPicPr>
            <a:picLocks noChangeArrowheads="1"/>
          </p:cNvPicPr>
          <p:nvPr userDrawn="1"/>
        </p:nvPicPr>
        <p:blipFill>
          <a:blip r:embed="rId2" cstate="print"/>
          <a:srcRect t="91966" r="89289" b="342"/>
          <a:stretch>
            <a:fillRect/>
          </a:stretch>
        </p:blipFill>
        <p:spPr bwMode="auto">
          <a:xfrm flipH="1">
            <a:off x="0" y="2549518"/>
            <a:ext cx="2285984" cy="236539"/>
          </a:xfrm>
          <a:prstGeom prst="rect">
            <a:avLst/>
          </a:prstGeom>
          <a:noFill/>
        </p:spPr>
      </p:pic>
      <p:sp>
        <p:nvSpPr>
          <p:cNvPr id="11" name="Rectangle 19"/>
          <p:cNvSpPr>
            <a:spLocks noChangeArrowheads="1"/>
          </p:cNvSpPr>
          <p:nvPr userDrawn="1"/>
        </p:nvSpPr>
        <p:spPr bwMode="gray">
          <a:xfrm>
            <a:off x="0" y="2928934"/>
            <a:ext cx="9144000" cy="3929066"/>
          </a:xfrm>
          <a:prstGeom prst="rect">
            <a:avLst/>
          </a:prstGeom>
          <a:gradFill flip="none"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tileRect/>
          </a:gradFill>
          <a:ln>
            <a:noFill/>
            <a:headEnd/>
            <a:tailEnd/>
          </a:ln>
        </p:spPr>
        <p:style>
          <a:lnRef idx="1">
            <a:schemeClr val="dk1"/>
          </a:lnRef>
          <a:fillRef idx="2">
            <a:schemeClr val="dk1"/>
          </a:fillRef>
          <a:effectRef idx="1">
            <a:schemeClr val="dk1"/>
          </a:effectRef>
          <a:fontRef idx="minor">
            <a:schemeClr val="dk1"/>
          </a:fontRef>
        </p:style>
        <p:txBody>
          <a:bodyPr wrap="none" anchor="ctr"/>
          <a:lstStyle/>
          <a:p>
            <a:pPr>
              <a:defRPr/>
            </a:pPr>
            <a:endParaRPr lang="zh-TW" altLang="en-US">
              <a:ea typeface="+mn-ea"/>
              <a:cs typeface="+mn-cs"/>
            </a:endParaRPr>
          </a:p>
        </p:txBody>
      </p:sp>
      <p:pic>
        <p:nvPicPr>
          <p:cNvPr id="29698" name="Picture 2" descr="C:\Documents and Settings\a00mba00\My Documents\My Pictures\PPT素材\LOGO_72dpi\75.jpg"/>
          <p:cNvPicPr>
            <a:picLocks noChangeAspect="1" noChangeArrowheads="1"/>
          </p:cNvPicPr>
          <p:nvPr userDrawn="1"/>
        </p:nvPicPr>
        <p:blipFill>
          <a:blip r:embed="rId2" cstate="print"/>
          <a:srcRect r="33846"/>
          <a:stretch>
            <a:fillRect/>
          </a:stretch>
        </p:blipFill>
        <p:spPr bwMode="auto">
          <a:xfrm>
            <a:off x="2143108" y="0"/>
            <a:ext cx="7000892" cy="2786058"/>
          </a:xfrm>
          <a:prstGeom prst="rect">
            <a:avLst/>
          </a:prstGeom>
          <a:noFill/>
        </p:spPr>
      </p:pic>
      <p:sp>
        <p:nvSpPr>
          <p:cNvPr id="2" name="標題 1"/>
          <p:cNvSpPr>
            <a:spLocks noGrp="1"/>
          </p:cNvSpPr>
          <p:nvPr>
            <p:ph type="ctrTitle"/>
          </p:nvPr>
        </p:nvSpPr>
        <p:spPr>
          <a:xfrm>
            <a:off x="2448000" y="3286124"/>
            <a:ext cx="6696000" cy="1296000"/>
          </a:xfrm>
        </p:spPr>
        <p:txBody>
          <a:bodyPr>
            <a:normAutofit/>
          </a:bodyPr>
          <a:lstStyle>
            <a:lvl1pPr>
              <a:defRPr sz="3600">
                <a:solidFill>
                  <a:schemeClr val="accent1">
                    <a:lumMod val="75000"/>
                  </a:schemeClr>
                </a:solidFill>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2565400" y="4929198"/>
            <a:ext cx="6400800" cy="720000"/>
          </a:xfrm>
        </p:spPr>
        <p:txBody>
          <a:bodyPr>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a:xfrm>
            <a:off x="2428860" y="6492875"/>
            <a:ext cx="2133600" cy="365125"/>
          </a:xfrm>
          <a:prstGeom prst="rect">
            <a:avLst/>
          </a:prstGeom>
        </p:spPr>
        <p:txBody>
          <a:bodyPr/>
          <a:lstStyle/>
          <a:p>
            <a:fld id="{8CFE2EC1-7A34-4133-8764-9E8D59678A8D}" type="datetime1">
              <a:rPr lang="zh-TW" altLang="en-US" smtClean="0"/>
              <a:pPr/>
              <a:t>2010/8/4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a:t>
            </a:fld>
            <a:endParaRPr lang="zh-TW" altLang="en-US"/>
          </a:p>
        </p:txBody>
      </p:sp>
      <p:pic>
        <p:nvPicPr>
          <p:cNvPr id="29700" name="Picture 4" descr="C:\Documents and Settings\a00mba00\My Documents\My Pictures\PPT素材\LOGO_72dpi\Logo_透明背景.png"/>
          <p:cNvPicPr>
            <a:picLocks noChangeAspect="1" noChangeArrowheads="1"/>
          </p:cNvPicPr>
          <p:nvPr userDrawn="1"/>
        </p:nvPicPr>
        <p:blipFill>
          <a:blip r:embed="rId3" cstate="print">
            <a:lum bright="70000" contrast="-70000"/>
          </a:blip>
          <a:srcRect/>
          <a:stretch>
            <a:fillRect/>
          </a:stretch>
        </p:blipFill>
        <p:spPr bwMode="auto">
          <a:xfrm>
            <a:off x="857224" y="1001354"/>
            <a:ext cx="1213200" cy="1213200"/>
          </a:xfrm>
          <a:prstGeom prst="rect">
            <a:avLst/>
          </a:prstGeom>
          <a:noFill/>
        </p:spPr>
      </p:pic>
      <p:pic>
        <p:nvPicPr>
          <p:cNvPr id="29701" name="Picture 5"/>
          <p:cNvPicPr>
            <a:picLocks noChangeAspect="1" noChangeArrowheads="1"/>
          </p:cNvPicPr>
          <p:nvPr userDrawn="1"/>
        </p:nvPicPr>
        <p:blipFill>
          <a:blip r:embed="rId4" cstate="print"/>
          <a:srcRect/>
          <a:stretch>
            <a:fillRect/>
          </a:stretch>
        </p:blipFill>
        <p:spPr bwMode="auto">
          <a:xfrm>
            <a:off x="205204" y="1317364"/>
            <a:ext cx="509144" cy="540000"/>
          </a:xfrm>
          <a:prstGeom prst="rect">
            <a:avLst/>
          </a:prstGeom>
          <a:noFill/>
          <a:ln w="9525">
            <a:noFill/>
            <a:miter lim="800000"/>
            <a:headEnd/>
            <a:tailEnd/>
          </a:ln>
        </p:spPr>
      </p:pic>
      <p:sp>
        <p:nvSpPr>
          <p:cNvPr id="18" name="矩形 17"/>
          <p:cNvSpPr/>
          <p:nvPr userDrawn="1"/>
        </p:nvSpPr>
        <p:spPr>
          <a:xfrm>
            <a:off x="8001024" y="2786058"/>
            <a:ext cx="1142976" cy="14287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p>
        </p:txBody>
      </p:sp>
      <p:pic>
        <p:nvPicPr>
          <p:cNvPr id="19" name="Picture 1" descr="C:\Documents and Settings\a00mba00\My Documents\My Pictures\PPT素材\Parallel_team_logo8.png"/>
          <p:cNvPicPr>
            <a:picLocks noChangeAspect="1" noChangeArrowheads="1"/>
          </p:cNvPicPr>
          <p:nvPr userDrawn="1"/>
        </p:nvPicPr>
        <p:blipFill>
          <a:blip r:embed="rId5" cstate="print"/>
          <a:srcRect/>
          <a:stretch>
            <a:fillRect/>
          </a:stretch>
        </p:blipFill>
        <p:spPr bwMode="auto">
          <a:xfrm>
            <a:off x="214282" y="2071678"/>
            <a:ext cx="1715152" cy="468000"/>
          </a:xfrm>
          <a:prstGeom prst="rect">
            <a:avLst/>
          </a:prstGeom>
          <a:noFill/>
        </p:spPr>
      </p:pic>
      <p:pic>
        <p:nvPicPr>
          <p:cNvPr id="22" name="Picture 12" descr="C:\Documents and Settings\a00mba00\My Documents\My Pictures\PPT素材\LOGO_72dpi\index1_28.gif"/>
          <p:cNvPicPr>
            <a:picLocks noChangeAspect="1" noChangeArrowheads="1"/>
          </p:cNvPicPr>
          <p:nvPr userDrawn="1"/>
        </p:nvPicPr>
        <p:blipFill>
          <a:blip r:embed="rId6" cstate="print">
            <a:duotone>
              <a:prstClr val="black"/>
              <a:schemeClr val="accent1">
                <a:tint val="45000"/>
                <a:satMod val="400000"/>
              </a:schemeClr>
            </a:duotone>
          </a:blip>
          <a:srcRect/>
          <a:stretch>
            <a:fillRect/>
          </a:stretch>
        </p:blipFill>
        <p:spPr bwMode="auto">
          <a:xfrm rot="5400000">
            <a:off x="-964417" y="3750475"/>
            <a:ext cx="4071942" cy="2143108"/>
          </a:xfrm>
          <a:prstGeom prst="rect">
            <a:avLst/>
          </a:prstGeom>
          <a:noFill/>
        </p:spPr>
      </p:pic>
      <p:pic>
        <p:nvPicPr>
          <p:cNvPr id="31745" name="Picture 1" descr="C:\Documents and Settings\a00mba00\My Documents\My Pictures\PPT素材\TAIWAN.png"/>
          <p:cNvPicPr>
            <a:picLocks noChangeAspect="1" noChangeArrowheads="1"/>
          </p:cNvPicPr>
          <p:nvPr userDrawn="1"/>
        </p:nvPicPr>
        <p:blipFill>
          <a:blip r:embed="rId7" cstate="print"/>
          <a:srcRect/>
          <a:stretch>
            <a:fillRect/>
          </a:stretch>
        </p:blipFill>
        <p:spPr bwMode="auto">
          <a:xfrm>
            <a:off x="299507" y="3551644"/>
            <a:ext cx="1414973" cy="259200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7CF3CC89-FD8F-4CF6-98A8-9E3D7EF8D819}" type="datetime1">
              <a:rPr lang="zh-TW" altLang="en-US" smtClean="0"/>
              <a:pPr/>
              <a:t>2010/8/4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8FFB3B82-998B-4E89-9B41-F600F8D24404}" type="datetime1">
              <a:rPr lang="zh-TW" altLang="en-US" smtClean="0"/>
              <a:pPr/>
              <a:t>2010/8/4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4" name="日期版面配置區 3"/>
          <p:cNvSpPr>
            <a:spLocks noGrp="1"/>
          </p:cNvSpPr>
          <p:nvPr>
            <p:ph type="dt" sz="half" idx="10"/>
          </p:nvPr>
        </p:nvSpPr>
        <p:spPr>
          <a:xfrm>
            <a:off x="457200" y="6356350"/>
            <a:ext cx="2133600" cy="365125"/>
          </a:xfrm>
          <a:prstGeom prst="rect">
            <a:avLst/>
          </a:prstGeom>
        </p:spPr>
        <p:txBody>
          <a:bodyPr/>
          <a:lstStyle/>
          <a:p>
            <a:fld id="{AE647626-E8E8-4D21-A566-4F2BF149D974}" type="datetime1">
              <a:rPr lang="zh-TW" altLang="en-US" smtClean="0"/>
              <a:pPr/>
              <a:t>2010/8/4</a:t>
            </a:fld>
            <a:endParaRPr lang="zh-TW" altLang="en-US"/>
          </a:p>
        </p:txBody>
      </p:sp>
      <p:sp>
        <p:nvSpPr>
          <p:cNvPr id="2" name="標題 1"/>
          <p:cNvSpPr>
            <a:spLocks noGrp="1"/>
          </p:cNvSpPr>
          <p:nvPr>
            <p:ph type="title"/>
          </p:nvPr>
        </p:nvSpPr>
        <p:spPr>
          <a:xfrm>
            <a:off x="457200" y="274638"/>
            <a:ext cx="7543824" cy="511156"/>
          </a:xfr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4DA4AFD9-E853-4612-AC50-8BC023A72F4D}" type="datetime1">
              <a:rPr lang="zh-TW" altLang="en-US" smtClean="0"/>
              <a:pPr/>
              <a:t>2010/8/4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a:xfrm>
            <a:off x="457200" y="6356350"/>
            <a:ext cx="2133600" cy="365125"/>
          </a:xfrm>
          <a:prstGeom prst="rect">
            <a:avLst/>
          </a:prstGeom>
        </p:spPr>
        <p:txBody>
          <a:bodyPr/>
          <a:lstStyle/>
          <a:p>
            <a:fld id="{81EFB620-863E-49C9-9F17-5041C881AFF4}" type="datetime1">
              <a:rPr lang="zh-TW" altLang="en-US" smtClean="0"/>
              <a:pPr/>
              <a:t>2010/8/4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a:xfrm>
            <a:off x="457200" y="6356350"/>
            <a:ext cx="2133600" cy="365125"/>
          </a:xfrm>
          <a:prstGeom prst="rect">
            <a:avLst/>
          </a:prstGeom>
        </p:spPr>
        <p:txBody>
          <a:bodyPr/>
          <a:lstStyle/>
          <a:p>
            <a:fld id="{E14DAE3D-2EF5-4DE8-BC23-3FB09F0C2E6C}" type="datetime1">
              <a:rPr lang="zh-TW" altLang="en-US" smtClean="0"/>
              <a:pPr/>
              <a:t>2010/8/4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457200" y="6356350"/>
            <a:ext cx="2133600" cy="365125"/>
          </a:xfrm>
          <a:prstGeom prst="rect">
            <a:avLst/>
          </a:prstGeom>
        </p:spPr>
        <p:txBody>
          <a:bodyPr/>
          <a:lstStyle/>
          <a:p>
            <a:fld id="{1D1E0820-22C9-4C77-A393-F446C1B44F07}" type="datetime1">
              <a:rPr lang="zh-TW" altLang="en-US" smtClean="0"/>
              <a:pPr/>
              <a:t>2010/8/4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86D95130-08B8-45CC-ABE5-C51F79B83F8D}" type="datetime1">
              <a:rPr lang="zh-TW" altLang="en-US" smtClean="0"/>
              <a:pPr/>
              <a:t>2010/8/4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EB58F1FA-E75B-478F-B071-EB3A41292DD3}" type="datetime1">
              <a:rPr lang="zh-TW" altLang="en-US" smtClean="0"/>
              <a:pPr/>
              <a:t>2010/8/4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3DA0BB7-265A-403C-9275-D587AB510EDC}"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 name="矩形 31"/>
          <p:cNvSpPr/>
          <p:nvPr/>
        </p:nvSpPr>
        <p:spPr>
          <a:xfrm>
            <a:off x="8072462" y="0"/>
            <a:ext cx="1071538" cy="6858000"/>
          </a:xfrm>
          <a:prstGeom prst="rect">
            <a:avLst/>
          </a:prstGeom>
          <a:gradFill flip="none" rotWithShape="1">
            <a:gsLst>
              <a:gs pos="0">
                <a:schemeClr val="dk1">
                  <a:tint val="50000"/>
                  <a:satMod val="300000"/>
                </a:schemeClr>
              </a:gs>
              <a:gs pos="35000">
                <a:schemeClr val="dk1">
                  <a:tint val="37000"/>
                  <a:satMod val="300000"/>
                </a:schemeClr>
              </a:gs>
              <a:gs pos="100000">
                <a:schemeClr val="dk1">
                  <a:tint val="15000"/>
                  <a:satMod val="350000"/>
                </a:schemeClr>
              </a:gs>
            </a:gsLst>
            <a:lin ang="8100000" scaled="1"/>
            <a:tileRect/>
          </a:gra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zh-TW" altLang="en-US"/>
          </a:p>
        </p:txBody>
      </p:sp>
      <p:pic>
        <p:nvPicPr>
          <p:cNvPr id="30733" name="Picture 13" descr="C:\Documents and Settings\a00mba00\My Documents\My Pictures\PPT素材\LOGO_72dpi\indexBG.gif"/>
          <p:cNvPicPr>
            <a:picLocks noChangeAspect="1" noChangeArrowheads="1"/>
          </p:cNvPicPr>
          <p:nvPr/>
        </p:nvPicPr>
        <p:blipFill>
          <a:blip r:embed="rId13" cstate="print">
            <a:duotone>
              <a:prstClr val="black"/>
              <a:schemeClr val="tx2">
                <a:tint val="45000"/>
                <a:satMod val="400000"/>
              </a:schemeClr>
            </a:duotone>
          </a:blip>
          <a:srcRect l="1834" t="61399" r="1894" b="5513"/>
          <a:stretch>
            <a:fillRect/>
          </a:stretch>
        </p:blipFill>
        <p:spPr bwMode="auto">
          <a:xfrm>
            <a:off x="0" y="6572272"/>
            <a:ext cx="9144000" cy="285728"/>
          </a:xfrm>
          <a:prstGeom prst="rect">
            <a:avLst/>
          </a:prstGeom>
          <a:noFill/>
        </p:spPr>
      </p:pic>
      <p:pic>
        <p:nvPicPr>
          <p:cNvPr id="30732" name="Picture 12" descr="C:\Documents and Settings\a00mba00\My Documents\My Pictures\PPT素材\LOGO_72dpi\index1_28.gif"/>
          <p:cNvPicPr>
            <a:picLocks noChangeAspect="1" noChangeArrowheads="1"/>
          </p:cNvPicPr>
          <p:nvPr/>
        </p:nvPicPr>
        <p:blipFill>
          <a:blip r:embed="rId14" cstate="print">
            <a:duotone>
              <a:prstClr val="black"/>
              <a:schemeClr val="accent1">
                <a:tint val="45000"/>
                <a:satMod val="400000"/>
              </a:schemeClr>
            </a:duotone>
          </a:blip>
          <a:srcRect/>
          <a:stretch>
            <a:fillRect/>
          </a:stretch>
        </p:blipFill>
        <p:spPr bwMode="auto">
          <a:xfrm>
            <a:off x="0" y="1"/>
            <a:ext cx="9144000" cy="1000108"/>
          </a:xfrm>
          <a:prstGeom prst="rect">
            <a:avLst/>
          </a:prstGeom>
          <a:noFill/>
        </p:spPr>
      </p:pic>
      <p:sp>
        <p:nvSpPr>
          <p:cNvPr id="2" name="標題版面配置區 1"/>
          <p:cNvSpPr>
            <a:spLocks noGrp="1"/>
          </p:cNvSpPr>
          <p:nvPr>
            <p:ph type="title"/>
          </p:nvPr>
        </p:nvSpPr>
        <p:spPr>
          <a:xfrm>
            <a:off x="457200" y="274638"/>
            <a:ext cx="8229600" cy="511156"/>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457200" y="1285860"/>
            <a:ext cx="7543824" cy="5143536"/>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5" name="頁尾版面配置區 4"/>
          <p:cNvSpPr>
            <a:spLocks noGrp="1"/>
          </p:cNvSpPr>
          <p:nvPr>
            <p:ph type="ftr" sz="quarter" idx="3"/>
          </p:nvPr>
        </p:nvSpPr>
        <p:spPr>
          <a:xfrm>
            <a:off x="5786446" y="6606000"/>
            <a:ext cx="2895600" cy="252000"/>
          </a:xfrm>
          <a:prstGeom prst="rect">
            <a:avLst/>
          </a:prstGeom>
        </p:spPr>
        <p:txBody>
          <a:bodyPr vert="horz" lIns="91440" tIns="45720" rIns="91440" bIns="45720" rtlCol="0" anchor="ctr"/>
          <a:lstStyle>
            <a:lvl1pPr algn="r">
              <a:defRPr sz="1200">
                <a:solidFill>
                  <a:schemeClr val="bg1"/>
                </a:solidFill>
              </a:defRPr>
            </a:lvl1pPr>
          </a:lstStyle>
          <a:p>
            <a:endParaRPr lang="zh-TW" altLang="en-US" dirty="0"/>
          </a:p>
        </p:txBody>
      </p:sp>
      <p:sp>
        <p:nvSpPr>
          <p:cNvPr id="6" name="投影片編號版面配置區 5"/>
          <p:cNvSpPr>
            <a:spLocks noGrp="1"/>
          </p:cNvSpPr>
          <p:nvPr>
            <p:ph type="sldNum" sz="quarter" idx="4"/>
          </p:nvPr>
        </p:nvSpPr>
        <p:spPr>
          <a:xfrm>
            <a:off x="8715404" y="6643710"/>
            <a:ext cx="428596" cy="214290"/>
          </a:xfrm>
          <a:prstGeom prst="rect">
            <a:avLst/>
          </a:prstGeom>
        </p:spPr>
        <p:txBody>
          <a:bodyPr vert="horz" lIns="91440" tIns="45720" rIns="91440" bIns="45720" rtlCol="0" anchor="ctr"/>
          <a:lstStyle>
            <a:lvl1pPr algn="r">
              <a:defRPr sz="1200">
                <a:solidFill>
                  <a:schemeClr val="tx1">
                    <a:tint val="75000"/>
                  </a:schemeClr>
                </a:solidFill>
              </a:defRPr>
            </a:lvl1pPr>
          </a:lstStyle>
          <a:p>
            <a:fld id="{73DA0BB7-265A-403C-9275-D587AB510EDC}" type="slidenum">
              <a:rPr lang="zh-TW" altLang="en-US" smtClean="0"/>
              <a:pPr/>
              <a:t>‹#›</a:t>
            </a:fld>
            <a:endParaRPr lang="zh-TW" altLang="en-US"/>
          </a:p>
        </p:txBody>
      </p:sp>
      <p:sp>
        <p:nvSpPr>
          <p:cNvPr id="27" name="AutoShape 18"/>
          <p:cNvSpPr>
            <a:spLocks noChangeArrowheads="1"/>
          </p:cNvSpPr>
          <p:nvPr/>
        </p:nvSpPr>
        <p:spPr bwMode="gray">
          <a:xfrm>
            <a:off x="142844" y="6405583"/>
            <a:ext cx="380971" cy="311149"/>
          </a:xfrm>
          <a:prstGeom prst="diamond">
            <a:avLst/>
          </a:prstGeom>
          <a:solidFill>
            <a:schemeClr val="tx2">
              <a:lumMod val="50000"/>
            </a:schemeClr>
          </a:solidFill>
          <a:ln w="28575">
            <a:solidFill>
              <a:schemeClr val="bg1"/>
            </a:solidFill>
            <a:miter lim="800000"/>
            <a:headEnd/>
            <a:tailEnd/>
          </a:ln>
          <a:effectLst/>
        </p:spPr>
        <p:txBody>
          <a:bodyPr wrap="none" anchor="ctr"/>
          <a:lstStyle/>
          <a:p>
            <a:pPr>
              <a:defRPr/>
            </a:pPr>
            <a:endParaRPr lang="zh-TW" altLang="en-US">
              <a:ea typeface="+mn-ea"/>
              <a:cs typeface="+mn-cs"/>
            </a:endParaRPr>
          </a:p>
        </p:txBody>
      </p:sp>
      <p:pic>
        <p:nvPicPr>
          <p:cNvPr id="30734" name="Picture 14" descr="C:\Documents and Settings\a00mba00\My Documents\My Pictures\PPT素材\LOGO_72dpi\Logo_透明背景.png"/>
          <p:cNvPicPr>
            <a:picLocks noChangeAspect="1" noChangeArrowheads="1"/>
          </p:cNvPicPr>
          <p:nvPr/>
        </p:nvPicPr>
        <p:blipFill>
          <a:blip r:embed="rId15" cstate="print">
            <a:lum bright="70000" contrast="-70000"/>
          </a:blip>
          <a:srcRect/>
          <a:stretch>
            <a:fillRect/>
          </a:stretch>
        </p:blipFill>
        <p:spPr bwMode="auto">
          <a:xfrm>
            <a:off x="8143900" y="-24"/>
            <a:ext cx="900000" cy="900000"/>
          </a:xfrm>
          <a:prstGeom prst="rect">
            <a:avLst/>
          </a:prstGeom>
          <a:noFill/>
        </p:spPr>
      </p:pic>
      <p:sp>
        <p:nvSpPr>
          <p:cNvPr id="29" name="矩形 28"/>
          <p:cNvSpPr/>
          <p:nvPr/>
        </p:nvSpPr>
        <p:spPr>
          <a:xfrm>
            <a:off x="0" y="1000108"/>
            <a:ext cx="9144000" cy="4572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TW" altLang="en-US"/>
          </a:p>
        </p:txBody>
      </p:sp>
      <p:pic>
        <p:nvPicPr>
          <p:cNvPr id="14" name="Picture 1" descr="C:\Documents and Settings\a00mba00\My Documents\My Pictures\PPT素材\TAIWAN.png"/>
          <p:cNvPicPr>
            <a:picLocks noChangeAspect="1" noChangeArrowheads="1"/>
          </p:cNvPicPr>
          <p:nvPr/>
        </p:nvPicPr>
        <p:blipFill>
          <a:blip r:embed="rId16" cstate="print">
            <a:lum bright="-10000"/>
          </a:blip>
          <a:srcRect/>
          <a:stretch>
            <a:fillRect/>
          </a:stretch>
        </p:blipFill>
        <p:spPr bwMode="auto">
          <a:xfrm>
            <a:off x="8129274" y="4500570"/>
            <a:ext cx="943320" cy="1728000"/>
          </a:xfrm>
          <a:prstGeom prst="rect">
            <a:avLst/>
          </a:prstGeom>
          <a:noFill/>
        </p:spPr>
      </p:pic>
      <p:pic>
        <p:nvPicPr>
          <p:cNvPr id="15" name="Picture 1" descr="C:\Documents and Settings\a00mba00\My Documents\My Pictures\PPT素材\Parallel_team_logo8.png"/>
          <p:cNvPicPr>
            <a:picLocks noChangeAspect="1" noChangeArrowheads="1"/>
          </p:cNvPicPr>
          <p:nvPr/>
        </p:nvPicPr>
        <p:blipFill>
          <a:blip r:embed="rId17" cstate="print"/>
          <a:srcRect/>
          <a:stretch>
            <a:fillRect/>
          </a:stretch>
        </p:blipFill>
        <p:spPr bwMode="auto">
          <a:xfrm>
            <a:off x="8110952" y="6215082"/>
            <a:ext cx="923542" cy="252000"/>
          </a:xfrm>
          <a:prstGeom prst="rect">
            <a:avLst/>
          </a:prstGeom>
          <a:noFill/>
        </p:spPr>
      </p:pic>
      <p:sp>
        <p:nvSpPr>
          <p:cNvPr id="17" name="文字方塊 16"/>
          <p:cNvSpPr txBox="1"/>
          <p:nvPr userDrawn="1"/>
        </p:nvSpPr>
        <p:spPr>
          <a:xfrm>
            <a:off x="467544" y="6372036"/>
            <a:ext cx="2496196" cy="369332"/>
          </a:xfrm>
          <a:prstGeom prst="rect">
            <a:avLst/>
          </a:prstGeom>
          <a:noFill/>
        </p:spPr>
        <p:txBody>
          <a:bodyPr wrap="none" rtlCol="0">
            <a:spAutoFit/>
          </a:bodyPr>
          <a:lstStyle/>
          <a:p>
            <a:r>
              <a:rPr lang="en-US" altLang="zh-TW" dirty="0" smtClean="0"/>
              <a:t>99</a:t>
            </a:r>
            <a:r>
              <a:rPr lang="zh-TW" altLang="en-US" dirty="0" smtClean="0"/>
              <a:t>年竹苗區網教育訓練</a:t>
            </a:r>
            <a:endParaRPr lang="zh-TW"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bg1">
              <a:lumMod val="95000"/>
            </a:schemeClr>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3200" kern="1200">
          <a:solidFill>
            <a:srgbClr val="0070C0"/>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kern="1200">
          <a:solidFill>
            <a:srgbClr val="0070C0"/>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kern="1200">
          <a:solidFill>
            <a:srgbClr val="0070C0"/>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kern="1200">
          <a:solidFill>
            <a:srgbClr val="0070C0"/>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kern="1200">
          <a:solidFill>
            <a:srgbClr val="0070C0"/>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285984" y="3061694"/>
            <a:ext cx="6696000" cy="1296000"/>
          </a:xfrm>
        </p:spPr>
        <p:txBody>
          <a:bodyPr>
            <a:noAutofit/>
          </a:bodyPr>
          <a:lstStyle/>
          <a:p>
            <a:r>
              <a:rPr lang="en-GB" altLang="zh-TW" sz="2400" b="1" dirty="0" smtClean="0"/>
              <a:t>99</a:t>
            </a:r>
            <a:r>
              <a:rPr lang="en-US" altLang="zh-TW" sz="2400" b="1" dirty="0" smtClean="0"/>
              <a:t> </a:t>
            </a:r>
            <a:r>
              <a:rPr lang="zh-TW" altLang="en-US" sz="2400" b="1" dirty="0" smtClean="0"/>
              <a:t>年竹苗區網教育訓練</a:t>
            </a:r>
            <a:endParaRPr lang="zh-TW" altLang="en-US" sz="2400" dirty="0"/>
          </a:p>
        </p:txBody>
      </p:sp>
      <p:sp>
        <p:nvSpPr>
          <p:cNvPr id="3" name="副標題 2"/>
          <p:cNvSpPr>
            <a:spLocks noGrp="1"/>
          </p:cNvSpPr>
          <p:nvPr>
            <p:ph type="subTitle" idx="1"/>
          </p:nvPr>
        </p:nvSpPr>
        <p:spPr>
          <a:xfrm>
            <a:off x="2143108" y="5572140"/>
            <a:ext cx="7000892" cy="1285884"/>
          </a:xfrm>
        </p:spPr>
        <p:txBody>
          <a:bodyPr>
            <a:normAutofit/>
          </a:bodyPr>
          <a:lstStyle/>
          <a:p>
            <a:r>
              <a:rPr lang="en-GB" altLang="zh-TW" sz="1400" i="1" dirty="0" smtClean="0">
                <a:solidFill>
                  <a:schemeClr val="tx1">
                    <a:lumMod val="65000"/>
                    <a:lumOff val="35000"/>
                  </a:schemeClr>
                </a:solidFill>
              </a:rPr>
              <a:t>2010.08.06</a:t>
            </a:r>
          </a:p>
        </p:txBody>
      </p:sp>
      <p:sp>
        <p:nvSpPr>
          <p:cNvPr id="7" name="文字方塊 6"/>
          <p:cNvSpPr txBox="1"/>
          <p:nvPr/>
        </p:nvSpPr>
        <p:spPr>
          <a:xfrm>
            <a:off x="4946099" y="4457650"/>
            <a:ext cx="1107997" cy="461665"/>
          </a:xfrm>
          <a:prstGeom prst="rect">
            <a:avLst/>
          </a:prstGeom>
          <a:noFill/>
        </p:spPr>
        <p:txBody>
          <a:bodyPr wrap="none" rtlCol="0">
            <a:spAutoFit/>
          </a:bodyPr>
          <a:lstStyle/>
          <a:p>
            <a:pPr algn="ctr"/>
            <a:r>
              <a:rPr lang="zh-TW" altLang="en-US" sz="2400" dirty="0" smtClean="0">
                <a:latin typeface="標楷體" pitchFamily="65" charset="-120"/>
                <a:ea typeface="標楷體" pitchFamily="65" charset="-120"/>
              </a:rPr>
              <a:t>謝志偉</a:t>
            </a:r>
            <a:endParaRPr lang="zh-TW" altLang="en-US" sz="2400"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solidFill>
                  <a:srgbClr val="0070C0"/>
                </a:solidFill>
                <a:latin typeface="Times New Roman" pitchFamily="18" charset="0"/>
                <a:cs typeface="Times New Roman" pitchFamily="18" charset="0"/>
              </a:rPr>
              <a:t>Network Services</a:t>
            </a:r>
            <a:endParaRPr lang="zh-TW" altLang="en-US" dirty="0">
              <a:solidFill>
                <a:srgbClr val="0070C0"/>
              </a:solidFill>
              <a:latin typeface="Times New Roman" pitchFamily="18" charset="0"/>
              <a:cs typeface="Times New Roman" pitchFamily="18" charset="0"/>
            </a:endParaRPr>
          </a:p>
        </p:txBody>
      </p:sp>
      <p:sp>
        <p:nvSpPr>
          <p:cNvPr id="3" name="內容版面配置區 2"/>
          <p:cNvSpPr>
            <a:spLocks noGrp="1"/>
          </p:cNvSpPr>
          <p:nvPr>
            <p:ph type="body" idx="1"/>
          </p:nvPr>
        </p:nvSpPr>
        <p:spPr/>
        <p:txBody>
          <a:bodyPr>
            <a:normAutofit/>
          </a:bodyPr>
          <a:lstStyle/>
          <a:p>
            <a:r>
              <a:rPr lang="en-US" altLang="zh-TW" dirty="0" smtClean="0">
                <a:solidFill>
                  <a:schemeClr val="bg1">
                    <a:lumMod val="75000"/>
                  </a:schemeClr>
                </a:solidFill>
              </a:rPr>
              <a:t>NFS (Network File System)</a:t>
            </a:r>
          </a:p>
          <a:p>
            <a:r>
              <a:rPr lang="en-US" altLang="zh-TW" dirty="0" smtClean="0">
                <a:solidFill>
                  <a:srgbClr val="0070C0"/>
                </a:solidFill>
              </a:rPr>
              <a:t>NIS (Network Information Service)</a:t>
            </a:r>
          </a:p>
          <a:p>
            <a:r>
              <a:rPr lang="en-US" altLang="zh-TW" dirty="0" smtClean="0">
                <a:solidFill>
                  <a:schemeClr val="bg1">
                    <a:lumMod val="75000"/>
                  </a:schemeClr>
                </a:solidFill>
              </a:rPr>
              <a:t>NTP (Network Time Protocol)</a:t>
            </a:r>
          </a:p>
          <a:p>
            <a:r>
              <a:rPr lang="en-US" altLang="zh-TW" dirty="0" smtClean="0">
                <a:solidFill>
                  <a:schemeClr val="bg1">
                    <a:lumMod val="75000"/>
                  </a:schemeClr>
                </a:solidFill>
              </a:rPr>
              <a:t>SSH (Secure Shell)</a:t>
            </a:r>
          </a:p>
        </p:txBody>
      </p:sp>
      <p:sp>
        <p:nvSpPr>
          <p:cNvPr id="5" name="投影片編號版面配置區 4"/>
          <p:cNvSpPr>
            <a:spLocks noGrp="1"/>
          </p:cNvSpPr>
          <p:nvPr>
            <p:ph type="sldNum" sz="quarter" idx="12"/>
          </p:nvPr>
        </p:nvSpPr>
        <p:spPr/>
        <p:txBody>
          <a:bodyPr/>
          <a:lstStyle/>
          <a:p>
            <a:fld id="{73DA0BB7-265A-403C-9275-D587AB510EDC}" type="slidenum">
              <a:rPr lang="zh-TW" altLang="en-US" smtClean="0"/>
              <a:pPr/>
              <a:t>10</a:t>
            </a:fld>
            <a:endParaRPr lang="zh-TW"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What is NIS</a:t>
            </a:r>
            <a:endParaRPr lang="zh-TW" altLang="en-US" dirty="0"/>
          </a:p>
        </p:txBody>
      </p:sp>
      <p:sp>
        <p:nvSpPr>
          <p:cNvPr id="3" name="內容版面配置區 2"/>
          <p:cNvSpPr>
            <a:spLocks noGrp="1"/>
          </p:cNvSpPr>
          <p:nvPr>
            <p:ph idx="1"/>
          </p:nvPr>
        </p:nvSpPr>
        <p:spPr/>
        <p:txBody>
          <a:bodyPr/>
          <a:lstStyle/>
          <a:p>
            <a:r>
              <a:rPr lang="en-US" altLang="zh-TW" dirty="0" smtClean="0"/>
              <a:t>NIS enables you to create System-Wide data that can be shared across all systems on your network</a:t>
            </a:r>
          </a:p>
          <a:p>
            <a:r>
              <a:rPr lang="en-US" altLang="zh-TW" dirty="0" smtClean="0"/>
              <a:t>The System-Wide data will be created only on the NIS server</a:t>
            </a:r>
          </a:p>
          <a:p>
            <a:r>
              <a:rPr lang="en-US" altLang="zh-TW" dirty="0" smtClean="0"/>
              <a:t>NIS clients download the necessary System-Wide data from the NIS server</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11</a:t>
            </a:fld>
            <a:endParaRPr lang="zh-TW"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Installation</a:t>
            </a:r>
            <a:endParaRPr lang="zh-TW" altLang="en-US" dirty="0"/>
          </a:p>
        </p:txBody>
      </p:sp>
      <p:sp>
        <p:nvSpPr>
          <p:cNvPr id="3" name="內容版面配置區 2"/>
          <p:cNvSpPr>
            <a:spLocks noGrp="1"/>
          </p:cNvSpPr>
          <p:nvPr>
            <p:ph idx="1"/>
          </p:nvPr>
        </p:nvSpPr>
        <p:spPr/>
        <p:txBody>
          <a:bodyPr/>
          <a:lstStyle/>
          <a:p>
            <a:r>
              <a:rPr lang="en-US" altLang="zh-TW" dirty="0" smtClean="0"/>
              <a:t>On node1, doing installation:</a:t>
            </a:r>
          </a:p>
          <a:p>
            <a:pPr lvl="1"/>
            <a:r>
              <a:rPr lang="en-US" altLang="zh-TW" dirty="0" err="1" smtClean="0">
                <a:solidFill>
                  <a:srgbClr val="FF0000"/>
                </a:solidFill>
              </a:rPr>
              <a:t>ypserv</a:t>
            </a:r>
            <a:endParaRPr lang="en-US" altLang="zh-TW" dirty="0" smtClean="0">
              <a:solidFill>
                <a:srgbClr val="FF0000"/>
              </a:solidFill>
            </a:endParaRPr>
          </a:p>
          <a:p>
            <a:pPr lvl="1"/>
            <a:r>
              <a:rPr lang="en-US" altLang="zh-TW" dirty="0" err="1" smtClean="0">
                <a:solidFill>
                  <a:srgbClr val="FF0000"/>
                </a:solidFill>
              </a:rPr>
              <a:t>ypbind</a:t>
            </a:r>
            <a:endParaRPr lang="en-US" altLang="zh-TW" dirty="0" smtClean="0">
              <a:solidFill>
                <a:srgbClr val="FF0000"/>
              </a:solidFill>
            </a:endParaRPr>
          </a:p>
          <a:p>
            <a:pPr lvl="1"/>
            <a:r>
              <a:rPr lang="en-US" altLang="zh-TW" dirty="0" err="1" smtClean="0">
                <a:solidFill>
                  <a:srgbClr val="FF0000"/>
                </a:solidFill>
              </a:rPr>
              <a:t>yp</a:t>
            </a:r>
            <a:r>
              <a:rPr lang="en-US" altLang="zh-TW" dirty="0" smtClean="0">
                <a:solidFill>
                  <a:srgbClr val="FF0000"/>
                </a:solidFill>
              </a:rPr>
              <a:t>-tools</a:t>
            </a:r>
          </a:p>
          <a:p>
            <a:r>
              <a:rPr lang="en-US" altLang="zh-TW" dirty="0" smtClean="0"/>
              <a:t>On node2, doing installation:</a:t>
            </a:r>
          </a:p>
          <a:p>
            <a:pPr lvl="1"/>
            <a:r>
              <a:rPr lang="en-US" altLang="zh-TW" dirty="0" err="1" smtClean="0">
                <a:solidFill>
                  <a:srgbClr val="FF0000"/>
                </a:solidFill>
              </a:rPr>
              <a:t>ypbind</a:t>
            </a:r>
            <a:endParaRPr lang="en-US" altLang="zh-TW" dirty="0" smtClean="0">
              <a:solidFill>
                <a:srgbClr val="FF0000"/>
              </a:solidFill>
            </a:endParaRPr>
          </a:p>
          <a:p>
            <a:pPr lvl="1"/>
            <a:r>
              <a:rPr lang="en-US" altLang="zh-TW" dirty="0" err="1" smtClean="0">
                <a:solidFill>
                  <a:srgbClr val="FF0000"/>
                </a:solidFill>
              </a:rPr>
              <a:t>yp</a:t>
            </a:r>
            <a:r>
              <a:rPr lang="en-US" altLang="zh-TW" dirty="0" smtClean="0">
                <a:solidFill>
                  <a:srgbClr val="FF0000"/>
                </a:solidFill>
              </a:rPr>
              <a:t>-tools</a:t>
            </a:r>
            <a:endParaRPr lang="zh-TW" altLang="en-US" dirty="0">
              <a:solidFill>
                <a:srgbClr val="FF0000"/>
              </a:solidFill>
            </a:endParaRP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12</a:t>
            </a:fld>
            <a:endParaRPr lang="zh-TW"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- 1</a:t>
            </a:r>
            <a:endParaRPr lang="zh-TW" altLang="en-US" dirty="0"/>
          </a:p>
        </p:txBody>
      </p:sp>
      <p:sp>
        <p:nvSpPr>
          <p:cNvPr id="3" name="內容版面配置區 2"/>
          <p:cNvSpPr>
            <a:spLocks noGrp="1"/>
          </p:cNvSpPr>
          <p:nvPr>
            <p:ph idx="1"/>
          </p:nvPr>
        </p:nvSpPr>
        <p:spPr/>
        <p:txBody>
          <a:bodyPr/>
          <a:lstStyle/>
          <a:p>
            <a:r>
              <a:rPr lang="en-US" altLang="zh-TW" dirty="0" smtClean="0"/>
              <a:t>On node1, configuring a Master NIS Server:</a:t>
            </a:r>
          </a:p>
          <a:p>
            <a:pPr lvl="1"/>
            <a:r>
              <a:rPr lang="en-US" altLang="zh-TW" dirty="0" smtClean="0"/>
              <a:t>Step1: set up the NIS domain name with the </a:t>
            </a:r>
            <a:r>
              <a:rPr lang="en-US" altLang="zh-TW" dirty="0" err="1" smtClean="0"/>
              <a:t>domainname</a:t>
            </a:r>
            <a:r>
              <a:rPr lang="en-US" altLang="zh-TW" dirty="0" smtClean="0"/>
              <a:t> command</a:t>
            </a:r>
          </a:p>
          <a:p>
            <a:endParaRPr lang="zh-TW" altLang="en-US" dirty="0"/>
          </a:p>
        </p:txBody>
      </p:sp>
      <p:sp>
        <p:nvSpPr>
          <p:cNvPr id="4" name="文字方塊 3"/>
          <p:cNvSpPr txBox="1"/>
          <p:nvPr/>
        </p:nvSpPr>
        <p:spPr>
          <a:xfrm>
            <a:off x="899592" y="3501008"/>
            <a:ext cx="7128792" cy="830997"/>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/bin/</a:t>
            </a:r>
            <a:r>
              <a:rPr lang="en-US" altLang="zh-TW" sz="2400" b="1" dirty="0" err="1" smtClean="0">
                <a:latin typeface="Times New Roman" pitchFamily="18" charset="0"/>
                <a:cs typeface="Times New Roman" pitchFamily="18" charset="0"/>
              </a:rPr>
              <a:t>domainname</a:t>
            </a:r>
            <a:r>
              <a:rPr lang="en-US" altLang="zh-TW" sz="2400" b="1" dirty="0" smtClean="0">
                <a:latin typeface="Times New Roman" pitchFamily="18" charset="0"/>
                <a:cs typeface="Times New Roman" pitchFamily="18" charset="0"/>
              </a:rPr>
              <a:t>  cluster</a:t>
            </a:r>
          </a:p>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vi /etc/</a:t>
            </a:r>
            <a:r>
              <a:rPr lang="en-US" altLang="zh-TW" sz="2400" b="1" dirty="0" err="1" smtClean="0">
                <a:latin typeface="Times New Roman" pitchFamily="18" charset="0"/>
                <a:cs typeface="Times New Roman" pitchFamily="18" charset="0"/>
              </a:rPr>
              <a:t>sysconfig</a:t>
            </a:r>
            <a:r>
              <a:rPr lang="en-US" altLang="zh-TW" sz="2400" b="1" dirty="0" smtClean="0">
                <a:latin typeface="Times New Roman" pitchFamily="18" charset="0"/>
                <a:cs typeface="Times New Roman" pitchFamily="18" charset="0"/>
              </a:rPr>
              <a:t>/network</a:t>
            </a:r>
          </a:p>
        </p:txBody>
      </p:sp>
      <p:sp>
        <p:nvSpPr>
          <p:cNvPr id="5" name="文字方塊 4"/>
          <p:cNvSpPr txBox="1"/>
          <p:nvPr/>
        </p:nvSpPr>
        <p:spPr>
          <a:xfrm>
            <a:off x="899592" y="4614227"/>
            <a:ext cx="7128792" cy="461665"/>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2400" dirty="0" smtClean="0">
                <a:solidFill>
                  <a:srgbClr val="FF0000"/>
                </a:solidFill>
                <a:latin typeface="Times New Roman" pitchFamily="18" charset="0"/>
                <a:cs typeface="Times New Roman" pitchFamily="18" charset="0"/>
              </a:rPr>
              <a:t>NISDOMAIN=cluster</a:t>
            </a:r>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13</a:t>
            </a:fld>
            <a:endParaRPr lang="zh-TW"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- 2</a:t>
            </a:r>
            <a:endParaRPr lang="zh-TW" altLang="en-US" dirty="0"/>
          </a:p>
        </p:txBody>
      </p:sp>
      <p:sp>
        <p:nvSpPr>
          <p:cNvPr id="3" name="內容版面配置區 2"/>
          <p:cNvSpPr>
            <a:spLocks noGrp="1"/>
          </p:cNvSpPr>
          <p:nvPr>
            <p:ph idx="1"/>
          </p:nvPr>
        </p:nvSpPr>
        <p:spPr/>
        <p:txBody>
          <a:bodyPr/>
          <a:lstStyle/>
          <a:p>
            <a:r>
              <a:rPr lang="en-US" altLang="zh-TW" dirty="0" smtClean="0"/>
              <a:t>Step2: initialize the NIS database</a:t>
            </a:r>
            <a:endParaRPr lang="zh-TW" altLang="en-US" dirty="0"/>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14</a:t>
            </a:fld>
            <a:endParaRPr lang="zh-TW" altLang="en-US"/>
          </a:p>
        </p:txBody>
      </p:sp>
      <p:sp>
        <p:nvSpPr>
          <p:cNvPr id="5" name="文字方塊 4"/>
          <p:cNvSpPr txBox="1"/>
          <p:nvPr/>
        </p:nvSpPr>
        <p:spPr>
          <a:xfrm>
            <a:off x="899592" y="1916832"/>
            <a:ext cx="7128792"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usr</a:t>
            </a:r>
            <a:r>
              <a:rPr lang="en-US" altLang="zh-TW" sz="2400" b="1" dirty="0" smtClean="0">
                <a:latin typeface="Times New Roman" pitchFamily="18" charset="0"/>
                <a:cs typeface="Times New Roman" pitchFamily="18" charset="0"/>
              </a:rPr>
              <a:t>/lib/</a:t>
            </a:r>
            <a:r>
              <a:rPr lang="en-US" altLang="zh-TW" sz="2400" b="1" dirty="0" err="1" smtClean="0">
                <a:latin typeface="Times New Roman" pitchFamily="18" charset="0"/>
                <a:cs typeface="Times New Roman" pitchFamily="18" charset="0"/>
              </a:rPr>
              <a:t>yp</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ypinit</a:t>
            </a:r>
            <a:r>
              <a:rPr lang="en-US" altLang="zh-TW" sz="2400" b="1" dirty="0" smtClean="0">
                <a:latin typeface="Times New Roman" pitchFamily="18" charset="0"/>
                <a:cs typeface="Times New Roman" pitchFamily="18" charset="0"/>
              </a:rPr>
              <a:t> -m</a:t>
            </a:r>
          </a:p>
        </p:txBody>
      </p:sp>
      <p:sp>
        <p:nvSpPr>
          <p:cNvPr id="6" name="文字方塊 5"/>
          <p:cNvSpPr txBox="1"/>
          <p:nvPr/>
        </p:nvSpPr>
        <p:spPr>
          <a:xfrm>
            <a:off x="899592" y="2492896"/>
            <a:ext cx="7128792" cy="2031325"/>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dirty="0" smtClean="0">
                <a:latin typeface="Times New Roman" pitchFamily="18" charset="0"/>
                <a:cs typeface="Times New Roman" pitchFamily="18" charset="0"/>
              </a:rPr>
              <a:t>At this point, we have to construct a list of the hosts which will run NIS servers.  node1.cluster.nchc.org.tw is in the list of NIS server hosts.  Please continue to add the names for the other hosts, one per line.  When you are done with the</a:t>
            </a:r>
          </a:p>
          <a:p>
            <a:r>
              <a:rPr lang="en-US" altLang="zh-TW" dirty="0" smtClean="0">
                <a:latin typeface="Times New Roman" pitchFamily="18" charset="0"/>
                <a:cs typeface="Times New Roman" pitchFamily="18" charset="0"/>
              </a:rPr>
              <a:t>list, type a &lt;control D&gt;.</a:t>
            </a:r>
          </a:p>
          <a:p>
            <a:r>
              <a:rPr lang="en-US" altLang="zh-TW" dirty="0" smtClean="0">
                <a:latin typeface="Times New Roman" pitchFamily="18" charset="0"/>
                <a:cs typeface="Times New Roman" pitchFamily="18" charset="0"/>
              </a:rPr>
              <a:t>        next host to add:  </a:t>
            </a:r>
            <a:r>
              <a:rPr lang="en-US" altLang="zh-TW" dirty="0" smtClean="0">
                <a:solidFill>
                  <a:srgbClr val="FF0000"/>
                </a:solidFill>
                <a:latin typeface="Times New Roman" pitchFamily="18" charset="0"/>
                <a:cs typeface="Times New Roman" pitchFamily="18" charset="0"/>
              </a:rPr>
              <a:t>node1</a:t>
            </a:r>
          </a:p>
          <a:p>
            <a:r>
              <a:rPr lang="en-US" altLang="zh-TW" dirty="0" smtClean="0">
                <a:latin typeface="Times New Roman" pitchFamily="18" charset="0"/>
                <a:cs typeface="Times New Roman" pitchFamily="18" charset="0"/>
              </a:rPr>
              <a:t>        next host to add: &lt;CTRL-D&gt;</a:t>
            </a:r>
          </a:p>
        </p:txBody>
      </p:sp>
      <p:sp>
        <p:nvSpPr>
          <p:cNvPr id="7" name="文字方塊 6"/>
          <p:cNvSpPr txBox="1"/>
          <p:nvPr/>
        </p:nvSpPr>
        <p:spPr>
          <a:xfrm>
            <a:off x="899592" y="4653136"/>
            <a:ext cx="7128792" cy="1477328"/>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dirty="0" smtClean="0">
                <a:latin typeface="Times New Roman" pitchFamily="18" charset="0"/>
                <a:cs typeface="Times New Roman" pitchFamily="18" charset="0"/>
              </a:rPr>
              <a:t>The current list of NIS servers looks like this:</a:t>
            </a:r>
          </a:p>
          <a:p>
            <a:endParaRPr lang="en-US" altLang="zh-TW" dirty="0" smtClean="0">
              <a:latin typeface="Times New Roman" pitchFamily="18" charset="0"/>
              <a:cs typeface="Times New Roman" pitchFamily="18" charset="0"/>
            </a:endParaRPr>
          </a:p>
          <a:p>
            <a:r>
              <a:rPr lang="en-US" altLang="zh-TW" dirty="0" smtClean="0">
                <a:latin typeface="Times New Roman" pitchFamily="18" charset="0"/>
                <a:cs typeface="Times New Roman" pitchFamily="18" charset="0"/>
              </a:rPr>
              <a:t>node1</a:t>
            </a:r>
          </a:p>
          <a:p>
            <a:endParaRPr lang="en-US" altLang="zh-TW" dirty="0" smtClean="0">
              <a:latin typeface="Times New Roman" pitchFamily="18" charset="0"/>
              <a:cs typeface="Times New Roman" pitchFamily="18" charset="0"/>
            </a:endParaRPr>
          </a:p>
          <a:p>
            <a:r>
              <a:rPr lang="en-US" altLang="zh-TW" dirty="0" smtClean="0">
                <a:latin typeface="Times New Roman" pitchFamily="18" charset="0"/>
                <a:cs typeface="Times New Roman" pitchFamily="18" charset="0"/>
              </a:rPr>
              <a:t>Is this correct?  [y/n: y] </a:t>
            </a:r>
            <a:r>
              <a:rPr lang="en-US" altLang="zh-TW" dirty="0" smtClean="0">
                <a:solidFill>
                  <a:srgbClr val="FF0000"/>
                </a:solidFill>
                <a:latin typeface="Times New Roman" pitchFamily="18" charset="0"/>
                <a:cs typeface="Times New Roman" pitchFamily="18" charset="0"/>
              </a:rPr>
              <a:t>y</a:t>
            </a:r>
          </a:p>
        </p:txBody>
      </p:sp>
      <p:sp>
        <p:nvSpPr>
          <p:cNvPr id="8" name="文字方塊 7"/>
          <p:cNvSpPr txBox="1"/>
          <p:nvPr/>
        </p:nvSpPr>
        <p:spPr>
          <a:xfrm>
            <a:off x="3131840" y="5229200"/>
            <a:ext cx="494782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altLang="zh-TW" dirty="0" smtClean="0"/>
              <a:t>Hosts added are put into the file /</a:t>
            </a:r>
            <a:r>
              <a:rPr lang="en-US" altLang="zh-TW" dirty="0" err="1" smtClean="0"/>
              <a:t>var</a:t>
            </a:r>
            <a:r>
              <a:rPr lang="en-US" altLang="zh-TW" dirty="0" smtClean="0"/>
              <a:t>/</a:t>
            </a:r>
            <a:r>
              <a:rPr lang="en-US" altLang="zh-TW" dirty="0" err="1" smtClean="0"/>
              <a:t>yp</a:t>
            </a:r>
            <a:r>
              <a:rPr lang="en-US" altLang="zh-TW" dirty="0" smtClean="0"/>
              <a:t>/</a:t>
            </a:r>
            <a:r>
              <a:rPr lang="en-US" altLang="zh-TW" dirty="0" err="1" smtClean="0"/>
              <a:t>ypservers</a:t>
            </a:r>
            <a:endParaRPr lang="en-US" altLang="zh-TW"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- 3</a:t>
            </a:r>
            <a:endParaRPr lang="zh-TW" altLang="en-US" dirty="0"/>
          </a:p>
        </p:txBody>
      </p:sp>
      <p:sp>
        <p:nvSpPr>
          <p:cNvPr id="3" name="內容版面配置區 2"/>
          <p:cNvSpPr>
            <a:spLocks noGrp="1"/>
          </p:cNvSpPr>
          <p:nvPr>
            <p:ph idx="1"/>
          </p:nvPr>
        </p:nvSpPr>
        <p:spPr/>
        <p:txBody>
          <a:bodyPr>
            <a:normAutofit/>
          </a:bodyPr>
          <a:lstStyle/>
          <a:p>
            <a:r>
              <a:rPr lang="en-US" altLang="zh-TW" sz="2800" dirty="0" smtClean="0"/>
              <a:t>Step3: edit /</a:t>
            </a:r>
            <a:r>
              <a:rPr lang="en-US" altLang="zh-TW" sz="2800" dirty="0" err="1" smtClean="0"/>
              <a:t>var</a:t>
            </a:r>
            <a:r>
              <a:rPr lang="en-US" altLang="zh-TW" sz="2800" dirty="0" smtClean="0"/>
              <a:t>/</a:t>
            </a:r>
            <a:r>
              <a:rPr lang="en-US" altLang="zh-TW" sz="2800" dirty="0" err="1" smtClean="0"/>
              <a:t>yp</a:t>
            </a:r>
            <a:r>
              <a:rPr lang="en-US" altLang="zh-TW" sz="2800" dirty="0" smtClean="0"/>
              <a:t>/</a:t>
            </a:r>
            <a:r>
              <a:rPr lang="en-US" altLang="zh-TW" sz="2800" dirty="0" err="1" smtClean="0"/>
              <a:t>Makefile</a:t>
            </a:r>
            <a:r>
              <a:rPr lang="en-US" altLang="zh-TW" sz="2800" dirty="0" smtClean="0"/>
              <a:t> to determine what files you would like to share via NIS  Search in /</a:t>
            </a:r>
            <a:r>
              <a:rPr lang="en-US" altLang="zh-TW" sz="2800" dirty="0" err="1" smtClean="0"/>
              <a:t>var</a:t>
            </a:r>
            <a:r>
              <a:rPr lang="en-US" altLang="zh-TW" sz="2800" dirty="0" smtClean="0"/>
              <a:t>/</a:t>
            </a:r>
            <a:r>
              <a:rPr lang="en-US" altLang="zh-TW" sz="2800" dirty="0" err="1" smtClean="0"/>
              <a:t>yp</a:t>
            </a:r>
            <a:r>
              <a:rPr lang="en-US" altLang="zh-TW" sz="2800" dirty="0" smtClean="0"/>
              <a:t>/</a:t>
            </a:r>
            <a:r>
              <a:rPr lang="en-US" altLang="zh-TW" sz="2800" dirty="0" err="1" smtClean="0"/>
              <a:t>Makefile</a:t>
            </a:r>
            <a:r>
              <a:rPr lang="en-US" altLang="zh-TW" sz="2800" dirty="0" smtClean="0"/>
              <a:t> the following places</a:t>
            </a:r>
          </a:p>
          <a:p>
            <a:endParaRPr lang="en-US" altLang="zh-TW" sz="2800" dirty="0" smtClean="0"/>
          </a:p>
          <a:p>
            <a:endParaRPr lang="zh-TW" altLang="en-US" sz="2800" dirty="0"/>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15</a:t>
            </a:fld>
            <a:endParaRPr lang="zh-TW" altLang="en-US"/>
          </a:p>
        </p:txBody>
      </p:sp>
      <p:sp>
        <p:nvSpPr>
          <p:cNvPr id="5" name="文字方塊 4"/>
          <p:cNvSpPr txBox="1"/>
          <p:nvPr/>
        </p:nvSpPr>
        <p:spPr>
          <a:xfrm>
            <a:off x="899592" y="2751311"/>
            <a:ext cx="7128792"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a:t>
            </a:r>
            <a:r>
              <a:rPr lang="en-US" altLang="zh-TW" sz="2400" dirty="0" err="1" smtClean="0">
                <a:latin typeface="Times New Roman" pitchFamily="18" charset="0"/>
                <a:cs typeface="Times New Roman" pitchFamily="18" charset="0"/>
              </a:rPr>
              <a:t>var</a:t>
            </a:r>
            <a:r>
              <a:rPr lang="en-US" altLang="zh-TW" sz="2400" dirty="0" smtClean="0">
                <a:latin typeface="Times New Roman" pitchFamily="18" charset="0"/>
                <a:cs typeface="Times New Roman" pitchFamily="18" charset="0"/>
              </a:rPr>
              <a:t>/</a:t>
            </a:r>
            <a:r>
              <a:rPr lang="en-US" altLang="zh-TW" sz="2400" dirty="0" err="1" smtClean="0">
                <a:latin typeface="Times New Roman" pitchFamily="18" charset="0"/>
                <a:cs typeface="Times New Roman" pitchFamily="18" charset="0"/>
              </a:rPr>
              <a:t>yp</a:t>
            </a:r>
            <a:r>
              <a:rPr lang="en-US" altLang="zh-TW" sz="2400" dirty="0" smtClean="0">
                <a:latin typeface="Times New Roman" pitchFamily="18" charset="0"/>
                <a:cs typeface="Times New Roman" pitchFamily="18" charset="0"/>
              </a:rPr>
              <a:t># </a:t>
            </a:r>
            <a:r>
              <a:rPr lang="en-US" altLang="zh-TW" sz="2400" b="1" dirty="0" smtClean="0">
                <a:latin typeface="Times New Roman" pitchFamily="18" charset="0"/>
                <a:cs typeface="Times New Roman" pitchFamily="18" charset="0"/>
              </a:rPr>
              <a:t>vi /</a:t>
            </a:r>
            <a:r>
              <a:rPr lang="en-US" altLang="zh-TW" sz="2400" b="1" dirty="0" err="1" smtClean="0">
                <a:latin typeface="Times New Roman" pitchFamily="18" charset="0"/>
                <a:cs typeface="Times New Roman" pitchFamily="18" charset="0"/>
              </a:rPr>
              <a:t>var</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yp</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Makefile</a:t>
            </a:r>
            <a:endParaRPr lang="en-US" altLang="zh-TW" sz="2400" b="1" dirty="0" smtClean="0">
              <a:latin typeface="Times New Roman" pitchFamily="18" charset="0"/>
              <a:cs typeface="Times New Roman" pitchFamily="18" charset="0"/>
            </a:endParaRPr>
          </a:p>
        </p:txBody>
      </p:sp>
      <p:sp>
        <p:nvSpPr>
          <p:cNvPr id="6" name="文字方塊 5"/>
          <p:cNvSpPr txBox="1"/>
          <p:nvPr/>
        </p:nvSpPr>
        <p:spPr>
          <a:xfrm>
            <a:off x="899592" y="3573016"/>
            <a:ext cx="7128792" cy="2246769"/>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2000" dirty="0" smtClean="0">
                <a:latin typeface="Times New Roman" pitchFamily="18" charset="0"/>
                <a:cs typeface="Times New Roman" pitchFamily="18" charset="0"/>
              </a:rPr>
              <a:t>GROUP   = $(YPPWDDIR)/group</a:t>
            </a:r>
          </a:p>
          <a:p>
            <a:r>
              <a:rPr lang="en-US" altLang="zh-TW" sz="2000" dirty="0" smtClean="0">
                <a:latin typeface="Times New Roman" pitchFamily="18" charset="0"/>
                <a:cs typeface="Times New Roman" pitchFamily="18" charset="0"/>
              </a:rPr>
              <a:t>PASSWD  = $(YPPWDDIR)/</a:t>
            </a:r>
            <a:r>
              <a:rPr lang="en-US" altLang="zh-TW" sz="2000" dirty="0" err="1" smtClean="0">
                <a:latin typeface="Times New Roman" pitchFamily="18" charset="0"/>
                <a:cs typeface="Times New Roman" pitchFamily="18" charset="0"/>
              </a:rPr>
              <a:t>passwd</a:t>
            </a:r>
            <a:endParaRPr lang="en-US" altLang="zh-TW" sz="2000" dirty="0" smtClean="0">
              <a:latin typeface="Times New Roman" pitchFamily="18" charset="0"/>
              <a:cs typeface="Times New Roman" pitchFamily="18" charset="0"/>
            </a:endParaRPr>
          </a:p>
          <a:p>
            <a:endParaRPr lang="en-US" altLang="zh-TW" sz="2000" dirty="0" smtClean="0">
              <a:latin typeface="Times New Roman" pitchFamily="18" charset="0"/>
              <a:cs typeface="Times New Roman" pitchFamily="18" charset="0"/>
            </a:endParaRPr>
          </a:p>
          <a:p>
            <a:r>
              <a:rPr lang="en-US" altLang="zh-TW" sz="2000" dirty="0" smtClean="0">
                <a:latin typeface="Times New Roman" pitchFamily="18" charset="0"/>
                <a:cs typeface="Times New Roman" pitchFamily="18" charset="0"/>
              </a:rPr>
              <a:t>all:  </a:t>
            </a:r>
            <a:r>
              <a:rPr lang="en-US" altLang="zh-TW" sz="2000" dirty="0" err="1" smtClean="0">
                <a:latin typeface="Times New Roman" pitchFamily="18" charset="0"/>
                <a:cs typeface="Times New Roman" pitchFamily="18" charset="0"/>
              </a:rPr>
              <a:t>passwd</a:t>
            </a:r>
            <a:r>
              <a:rPr lang="en-US" altLang="zh-TW" sz="2000" dirty="0" smtClean="0">
                <a:latin typeface="Times New Roman" pitchFamily="18" charset="0"/>
                <a:cs typeface="Times New Roman" pitchFamily="18" charset="0"/>
              </a:rPr>
              <a:t> group hosts </a:t>
            </a:r>
            <a:r>
              <a:rPr lang="en-US" altLang="zh-TW" sz="2000" dirty="0" err="1" smtClean="0">
                <a:latin typeface="Times New Roman" pitchFamily="18" charset="0"/>
                <a:cs typeface="Times New Roman" pitchFamily="18" charset="0"/>
              </a:rPr>
              <a:t>rpc</a:t>
            </a:r>
            <a:r>
              <a:rPr lang="en-US" altLang="zh-TW" sz="2000" dirty="0" smtClean="0">
                <a:latin typeface="Times New Roman" pitchFamily="18" charset="0"/>
                <a:cs typeface="Times New Roman" pitchFamily="18" charset="0"/>
              </a:rPr>
              <a:t> services </a:t>
            </a:r>
            <a:r>
              <a:rPr lang="en-US" altLang="zh-TW" sz="2000" dirty="0" err="1" smtClean="0">
                <a:latin typeface="Times New Roman" pitchFamily="18" charset="0"/>
                <a:cs typeface="Times New Roman" pitchFamily="18" charset="0"/>
              </a:rPr>
              <a:t>netid</a:t>
            </a:r>
            <a:r>
              <a:rPr lang="en-US" altLang="zh-TW" sz="2000" dirty="0" smtClean="0">
                <a:latin typeface="Times New Roman" pitchFamily="18" charset="0"/>
                <a:cs typeface="Times New Roman" pitchFamily="18" charset="0"/>
              </a:rPr>
              <a:t> protocols mail </a:t>
            </a:r>
            <a:r>
              <a:rPr lang="en-US" altLang="zh-TW" sz="2000" b="1" dirty="0" smtClean="0">
                <a:solidFill>
                  <a:srgbClr val="FF0000"/>
                </a:solidFill>
                <a:latin typeface="Times New Roman" pitchFamily="18" charset="0"/>
                <a:cs typeface="Times New Roman" pitchFamily="18" charset="0"/>
              </a:rPr>
              <a:t>shadow</a:t>
            </a:r>
            <a:r>
              <a:rPr lang="en-US" altLang="zh-TW" sz="2000" dirty="0" smtClean="0">
                <a:latin typeface="Times New Roman" pitchFamily="18" charset="0"/>
                <a:cs typeface="Times New Roman" pitchFamily="18" charset="0"/>
              </a:rPr>
              <a:t> \</a:t>
            </a:r>
          </a:p>
          <a:p>
            <a:r>
              <a:rPr lang="en-US" altLang="zh-TW" sz="2000" dirty="0" smtClean="0">
                <a:latin typeface="Times New Roman" pitchFamily="18" charset="0"/>
                <a:cs typeface="Times New Roman" pitchFamily="18" charset="0"/>
              </a:rPr>
              <a:t>        # </a:t>
            </a:r>
            <a:r>
              <a:rPr lang="en-US" altLang="zh-TW" sz="2000" dirty="0" err="1" smtClean="0">
                <a:latin typeface="Times New Roman" pitchFamily="18" charset="0"/>
                <a:cs typeface="Times New Roman" pitchFamily="18" charset="0"/>
              </a:rPr>
              <a:t>netgrp</a:t>
            </a:r>
            <a:r>
              <a:rPr lang="en-US" altLang="zh-TW" sz="2000" dirty="0" smtClean="0">
                <a:latin typeface="Times New Roman" pitchFamily="18" charset="0"/>
                <a:cs typeface="Times New Roman" pitchFamily="18" charset="0"/>
              </a:rPr>
              <a:t> </a:t>
            </a:r>
            <a:r>
              <a:rPr lang="en-US" altLang="zh-TW" sz="2000" dirty="0" err="1" smtClean="0">
                <a:latin typeface="Times New Roman" pitchFamily="18" charset="0"/>
                <a:cs typeface="Times New Roman" pitchFamily="18" charset="0"/>
              </a:rPr>
              <a:t>publickey</a:t>
            </a:r>
            <a:r>
              <a:rPr lang="en-US" altLang="zh-TW" sz="2000" dirty="0" smtClean="0">
                <a:latin typeface="Times New Roman" pitchFamily="18" charset="0"/>
                <a:cs typeface="Times New Roman" pitchFamily="18" charset="0"/>
              </a:rPr>
              <a:t> networks ethers </a:t>
            </a:r>
            <a:r>
              <a:rPr lang="en-US" altLang="zh-TW" sz="2000" dirty="0" err="1" smtClean="0">
                <a:latin typeface="Times New Roman" pitchFamily="18" charset="0"/>
                <a:cs typeface="Times New Roman" pitchFamily="18" charset="0"/>
              </a:rPr>
              <a:t>bootparams</a:t>
            </a:r>
            <a:r>
              <a:rPr lang="en-US" altLang="zh-TW" sz="2000" dirty="0" smtClean="0">
                <a:latin typeface="Times New Roman" pitchFamily="18" charset="0"/>
                <a:cs typeface="Times New Roman" pitchFamily="18" charset="0"/>
              </a:rPr>
              <a:t> </a:t>
            </a:r>
            <a:r>
              <a:rPr lang="en-US" altLang="zh-TW" sz="2000" dirty="0" err="1" smtClean="0">
                <a:latin typeface="Times New Roman" pitchFamily="18" charset="0"/>
                <a:cs typeface="Times New Roman" pitchFamily="18" charset="0"/>
              </a:rPr>
              <a:t>printcap</a:t>
            </a:r>
            <a:r>
              <a:rPr lang="en-US" altLang="zh-TW" sz="2000" dirty="0" smtClean="0">
                <a:latin typeface="Times New Roman" pitchFamily="18" charset="0"/>
                <a:cs typeface="Times New Roman" pitchFamily="18" charset="0"/>
              </a:rPr>
              <a:t> \</a:t>
            </a:r>
          </a:p>
          <a:p>
            <a:r>
              <a:rPr lang="en-US" altLang="zh-TW" sz="2000" dirty="0" smtClean="0">
                <a:latin typeface="Times New Roman" pitchFamily="18" charset="0"/>
                <a:cs typeface="Times New Roman" pitchFamily="18" charset="0"/>
              </a:rPr>
              <a:t>        # </a:t>
            </a:r>
            <a:r>
              <a:rPr lang="en-US" altLang="zh-TW" sz="2000" dirty="0" err="1" smtClean="0">
                <a:latin typeface="Times New Roman" pitchFamily="18" charset="0"/>
                <a:cs typeface="Times New Roman" pitchFamily="18" charset="0"/>
              </a:rPr>
              <a:t>amd.home</a:t>
            </a:r>
            <a:r>
              <a:rPr lang="en-US" altLang="zh-TW" sz="2000" dirty="0" smtClean="0">
                <a:latin typeface="Times New Roman" pitchFamily="18" charset="0"/>
                <a:cs typeface="Times New Roman" pitchFamily="18" charset="0"/>
              </a:rPr>
              <a:t> </a:t>
            </a:r>
            <a:r>
              <a:rPr lang="en-US" altLang="zh-TW" sz="2000" dirty="0" err="1" smtClean="0">
                <a:latin typeface="Times New Roman" pitchFamily="18" charset="0"/>
                <a:cs typeface="Times New Roman" pitchFamily="18" charset="0"/>
              </a:rPr>
              <a:t>auto.master</a:t>
            </a:r>
            <a:r>
              <a:rPr lang="en-US" altLang="zh-TW" sz="2000" dirty="0" smtClean="0">
                <a:latin typeface="Times New Roman" pitchFamily="18" charset="0"/>
                <a:cs typeface="Times New Roman" pitchFamily="18" charset="0"/>
              </a:rPr>
              <a:t> </a:t>
            </a:r>
            <a:r>
              <a:rPr lang="en-US" altLang="zh-TW" sz="2000" dirty="0" err="1" smtClean="0">
                <a:latin typeface="Times New Roman" pitchFamily="18" charset="0"/>
                <a:cs typeface="Times New Roman" pitchFamily="18" charset="0"/>
              </a:rPr>
              <a:t>auto.home</a:t>
            </a:r>
            <a:r>
              <a:rPr lang="en-US" altLang="zh-TW" sz="2000" dirty="0" smtClean="0">
                <a:latin typeface="Times New Roman" pitchFamily="18" charset="0"/>
                <a:cs typeface="Times New Roman" pitchFamily="18" charset="0"/>
              </a:rPr>
              <a:t> </a:t>
            </a:r>
            <a:r>
              <a:rPr lang="en-US" altLang="zh-TW" sz="2000" dirty="0" err="1" smtClean="0">
                <a:latin typeface="Times New Roman" pitchFamily="18" charset="0"/>
                <a:cs typeface="Times New Roman" pitchFamily="18" charset="0"/>
              </a:rPr>
              <a:t>auto.local</a:t>
            </a:r>
            <a:r>
              <a:rPr lang="en-US" altLang="zh-TW" sz="2000" dirty="0" smtClean="0">
                <a:latin typeface="Times New Roman" pitchFamily="18" charset="0"/>
                <a:cs typeface="Times New Roman" pitchFamily="18" charset="0"/>
              </a:rPr>
              <a:t> </a:t>
            </a:r>
            <a:r>
              <a:rPr lang="en-US" altLang="zh-TW" sz="2000" dirty="0" err="1" smtClean="0">
                <a:latin typeface="Times New Roman" pitchFamily="18" charset="0"/>
                <a:cs typeface="Times New Roman" pitchFamily="18" charset="0"/>
              </a:rPr>
              <a:t>passwd.adjunct</a:t>
            </a:r>
            <a:r>
              <a:rPr lang="en-US" altLang="zh-TW" sz="2000" dirty="0" smtClean="0">
                <a:latin typeface="Times New Roman" pitchFamily="18" charset="0"/>
                <a:cs typeface="Times New Roman" pitchFamily="18" charset="0"/>
              </a:rPr>
              <a:t> \</a:t>
            </a:r>
          </a:p>
          <a:p>
            <a:r>
              <a:rPr lang="en-US" altLang="zh-TW" sz="2000" dirty="0" smtClean="0">
                <a:latin typeface="Times New Roman" pitchFamily="18" charset="0"/>
                <a:cs typeface="Times New Roman" pitchFamily="18" charset="0"/>
              </a:rPr>
              <a:t>        # </a:t>
            </a:r>
            <a:r>
              <a:rPr lang="en-US" altLang="zh-TW" sz="2000" dirty="0" err="1" smtClean="0">
                <a:latin typeface="Times New Roman" pitchFamily="18" charset="0"/>
                <a:cs typeface="Times New Roman" pitchFamily="18" charset="0"/>
              </a:rPr>
              <a:t>timezone</a:t>
            </a:r>
            <a:r>
              <a:rPr lang="en-US" altLang="zh-TW" sz="2000" dirty="0" smtClean="0">
                <a:latin typeface="Times New Roman" pitchFamily="18" charset="0"/>
                <a:cs typeface="Times New Roman" pitchFamily="18" charset="0"/>
              </a:rPr>
              <a:t> locale </a:t>
            </a:r>
            <a:r>
              <a:rPr lang="en-US" altLang="zh-TW" sz="2000" dirty="0" err="1" smtClean="0">
                <a:latin typeface="Times New Roman" pitchFamily="18" charset="0"/>
                <a:cs typeface="Times New Roman" pitchFamily="18" charset="0"/>
              </a:rPr>
              <a:t>netmasks</a:t>
            </a:r>
            <a:endParaRPr lang="en-US" altLang="zh-TW"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- 4</a:t>
            </a:r>
            <a:endParaRPr lang="zh-TW" altLang="en-US" dirty="0"/>
          </a:p>
        </p:txBody>
      </p:sp>
      <p:sp>
        <p:nvSpPr>
          <p:cNvPr id="3" name="內容版面配置區 2"/>
          <p:cNvSpPr>
            <a:spLocks noGrp="1"/>
          </p:cNvSpPr>
          <p:nvPr>
            <p:ph idx="1"/>
          </p:nvPr>
        </p:nvSpPr>
        <p:spPr/>
        <p:txBody>
          <a:bodyPr>
            <a:normAutofit/>
          </a:bodyPr>
          <a:lstStyle/>
          <a:p>
            <a:r>
              <a:rPr lang="en-US" altLang="zh-TW" dirty="0" smtClean="0"/>
              <a:t>Step5: Start the NIS server:</a:t>
            </a:r>
          </a:p>
          <a:p>
            <a:pPr lvl="1"/>
            <a:r>
              <a:rPr lang="en-US" altLang="zh-TW" dirty="0" smtClean="0"/>
              <a:t>to start the daemons by hand, use the commands:</a:t>
            </a:r>
          </a:p>
          <a:p>
            <a:pPr>
              <a:buNone/>
            </a:pPr>
            <a:endParaRPr lang="en-US" altLang="zh-TW" dirty="0" smtClean="0"/>
          </a:p>
          <a:p>
            <a:r>
              <a:rPr lang="en-US" altLang="zh-TW" dirty="0" smtClean="0"/>
              <a:t>Step6: Start the NIS client:</a:t>
            </a:r>
          </a:p>
          <a:p>
            <a:pPr lvl="1"/>
            <a:r>
              <a:rPr lang="en-US" altLang="zh-TW" dirty="0" smtClean="0"/>
              <a:t>to start the daemons by hand, use the commands:</a:t>
            </a:r>
          </a:p>
          <a:p>
            <a:endParaRPr lang="en-US" altLang="zh-TW" dirty="0" smtClean="0"/>
          </a:p>
          <a:p>
            <a:endParaRPr lang="zh-TW" altLang="en-US" dirty="0"/>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16</a:t>
            </a:fld>
            <a:endParaRPr lang="zh-TW" altLang="en-US"/>
          </a:p>
        </p:txBody>
      </p:sp>
      <p:sp>
        <p:nvSpPr>
          <p:cNvPr id="5" name="文字方塊 4"/>
          <p:cNvSpPr txBox="1"/>
          <p:nvPr/>
        </p:nvSpPr>
        <p:spPr>
          <a:xfrm>
            <a:off x="827584" y="2852936"/>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/etc/</a:t>
            </a:r>
            <a:r>
              <a:rPr lang="en-US" altLang="zh-TW" sz="2400" b="1" dirty="0" err="1" smtClean="0">
                <a:latin typeface="Times New Roman" pitchFamily="18" charset="0"/>
                <a:cs typeface="Times New Roman" pitchFamily="18" charset="0"/>
              </a:rPr>
              <a:t>init.d</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ypserv</a:t>
            </a:r>
            <a:r>
              <a:rPr lang="en-US" altLang="zh-TW" sz="2400" b="1" dirty="0" smtClean="0">
                <a:latin typeface="Times New Roman" pitchFamily="18" charset="0"/>
                <a:cs typeface="Times New Roman" pitchFamily="18" charset="0"/>
              </a:rPr>
              <a:t> start</a:t>
            </a:r>
          </a:p>
        </p:txBody>
      </p:sp>
      <p:sp>
        <p:nvSpPr>
          <p:cNvPr id="6" name="文字方塊 5"/>
          <p:cNvSpPr txBox="1"/>
          <p:nvPr/>
        </p:nvSpPr>
        <p:spPr>
          <a:xfrm>
            <a:off x="827584" y="5013176"/>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/etc/</a:t>
            </a:r>
            <a:r>
              <a:rPr lang="en-US" altLang="zh-TW" sz="2400" b="1" dirty="0" err="1" smtClean="0">
                <a:latin typeface="Times New Roman" pitchFamily="18" charset="0"/>
                <a:cs typeface="Times New Roman" pitchFamily="18" charset="0"/>
              </a:rPr>
              <a:t>init.d</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ypbind</a:t>
            </a:r>
            <a:r>
              <a:rPr lang="en-US" altLang="zh-TW" sz="2400" b="1" dirty="0" smtClean="0">
                <a:latin typeface="Times New Roman" pitchFamily="18" charset="0"/>
                <a:cs typeface="Times New Roman" pitchFamily="18" charset="0"/>
              </a:rPr>
              <a:t> start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- 5</a:t>
            </a:r>
            <a:endParaRPr lang="zh-TW" altLang="en-US" dirty="0"/>
          </a:p>
        </p:txBody>
      </p:sp>
      <p:sp>
        <p:nvSpPr>
          <p:cNvPr id="3" name="內容版面配置區 2"/>
          <p:cNvSpPr>
            <a:spLocks noGrp="1"/>
          </p:cNvSpPr>
          <p:nvPr>
            <p:ph idx="1"/>
          </p:nvPr>
        </p:nvSpPr>
        <p:spPr/>
        <p:txBody>
          <a:bodyPr>
            <a:normAutofit/>
          </a:bodyPr>
          <a:lstStyle/>
          <a:p>
            <a:r>
              <a:rPr lang="en-US" altLang="zh-TW" dirty="0" smtClean="0"/>
              <a:t>On node2, configuring an NIS client</a:t>
            </a:r>
          </a:p>
          <a:p>
            <a:pPr lvl="1"/>
            <a:r>
              <a:rPr lang="en-US" altLang="zh-TW" dirty="0" smtClean="0"/>
              <a:t>Step1: set up the NIS domain name with the </a:t>
            </a:r>
            <a:r>
              <a:rPr lang="en-US" altLang="zh-TW" dirty="0" err="1" smtClean="0"/>
              <a:t>domainname</a:t>
            </a:r>
            <a:r>
              <a:rPr lang="en-US" altLang="zh-TW" dirty="0" smtClean="0"/>
              <a:t> command</a:t>
            </a:r>
          </a:p>
          <a:p>
            <a:endParaRPr lang="zh-TW" altLang="en-US" dirty="0"/>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17</a:t>
            </a:fld>
            <a:endParaRPr lang="zh-TW" altLang="en-US"/>
          </a:p>
        </p:txBody>
      </p:sp>
      <p:sp>
        <p:nvSpPr>
          <p:cNvPr id="5" name="文字方塊 4"/>
          <p:cNvSpPr txBox="1"/>
          <p:nvPr/>
        </p:nvSpPr>
        <p:spPr>
          <a:xfrm>
            <a:off x="827584" y="2852936"/>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node2:~# </a:t>
            </a:r>
            <a:r>
              <a:rPr lang="en-US" altLang="zh-TW" sz="2400" b="1" dirty="0" smtClean="0">
                <a:latin typeface="Times New Roman" pitchFamily="18" charset="0"/>
                <a:cs typeface="Times New Roman" pitchFamily="18" charset="0"/>
              </a:rPr>
              <a:t>/bin/</a:t>
            </a:r>
            <a:r>
              <a:rPr lang="en-US" altLang="zh-TW" sz="2400" b="1" dirty="0" err="1" smtClean="0">
                <a:latin typeface="Times New Roman" pitchFamily="18" charset="0"/>
                <a:cs typeface="Times New Roman" pitchFamily="18" charset="0"/>
              </a:rPr>
              <a:t>domainname</a:t>
            </a:r>
            <a:r>
              <a:rPr lang="en-US" altLang="zh-TW" sz="2400" b="1" dirty="0" smtClean="0">
                <a:latin typeface="Times New Roman" pitchFamily="18" charset="0"/>
                <a:cs typeface="Times New Roman" pitchFamily="18" charset="0"/>
              </a:rPr>
              <a:t>  cluster</a:t>
            </a:r>
          </a:p>
        </p:txBody>
      </p:sp>
      <p:sp>
        <p:nvSpPr>
          <p:cNvPr id="6" name="文字方塊 5"/>
          <p:cNvSpPr txBox="1"/>
          <p:nvPr/>
        </p:nvSpPr>
        <p:spPr>
          <a:xfrm>
            <a:off x="827584" y="3717032"/>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node2:~# </a:t>
            </a:r>
            <a:r>
              <a:rPr lang="en-US" altLang="zh-TW" sz="2400" b="1" dirty="0" smtClean="0">
                <a:latin typeface="Times New Roman" pitchFamily="18" charset="0"/>
                <a:cs typeface="Times New Roman" pitchFamily="18" charset="0"/>
              </a:rPr>
              <a:t>vi /etc/</a:t>
            </a:r>
            <a:r>
              <a:rPr lang="en-US" altLang="zh-TW" sz="2400" b="1" dirty="0" err="1" smtClean="0">
                <a:latin typeface="Times New Roman" pitchFamily="18" charset="0"/>
                <a:cs typeface="Times New Roman" pitchFamily="18" charset="0"/>
              </a:rPr>
              <a:t>sysconfig</a:t>
            </a:r>
            <a:r>
              <a:rPr lang="en-US" altLang="zh-TW" sz="2400" b="1" dirty="0" smtClean="0">
                <a:latin typeface="Times New Roman" pitchFamily="18" charset="0"/>
                <a:cs typeface="Times New Roman" pitchFamily="18" charset="0"/>
              </a:rPr>
              <a:t>/network</a:t>
            </a:r>
          </a:p>
        </p:txBody>
      </p:sp>
      <p:sp>
        <p:nvSpPr>
          <p:cNvPr id="7" name="文字方塊 6"/>
          <p:cNvSpPr txBox="1"/>
          <p:nvPr/>
        </p:nvSpPr>
        <p:spPr>
          <a:xfrm>
            <a:off x="827584" y="4623519"/>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solidFill>
                  <a:srgbClr val="FF0000"/>
                </a:solidFill>
                <a:latin typeface="Times New Roman" pitchFamily="18" charset="0"/>
                <a:cs typeface="Times New Roman" pitchFamily="18" charset="0"/>
              </a:rPr>
              <a:t>NISDOMAIN=cluster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- 6</a:t>
            </a:r>
            <a:endParaRPr lang="zh-TW" altLang="en-US" dirty="0"/>
          </a:p>
        </p:txBody>
      </p:sp>
      <p:sp>
        <p:nvSpPr>
          <p:cNvPr id="3" name="內容版面配置區 2"/>
          <p:cNvSpPr>
            <a:spLocks noGrp="1"/>
          </p:cNvSpPr>
          <p:nvPr>
            <p:ph idx="1"/>
          </p:nvPr>
        </p:nvSpPr>
        <p:spPr/>
        <p:txBody>
          <a:bodyPr>
            <a:normAutofit/>
          </a:bodyPr>
          <a:lstStyle/>
          <a:p>
            <a:r>
              <a:rPr lang="en-US" altLang="zh-TW" dirty="0" smtClean="0"/>
              <a:t>Step2: setting NIS client configuration files:</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18</a:t>
            </a:fld>
            <a:endParaRPr lang="zh-TW" altLang="en-US"/>
          </a:p>
        </p:txBody>
      </p:sp>
      <p:sp>
        <p:nvSpPr>
          <p:cNvPr id="5" name="文字方塊 4"/>
          <p:cNvSpPr txBox="1"/>
          <p:nvPr/>
        </p:nvSpPr>
        <p:spPr>
          <a:xfrm>
            <a:off x="827584" y="2348880"/>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node2:~# </a:t>
            </a:r>
            <a:r>
              <a:rPr lang="en-US" altLang="zh-TW" sz="2400" b="1" dirty="0" smtClean="0">
                <a:latin typeface="Times New Roman" pitchFamily="18" charset="0"/>
                <a:cs typeface="Times New Roman" pitchFamily="18" charset="0"/>
              </a:rPr>
              <a:t>vi /etc/</a:t>
            </a:r>
            <a:r>
              <a:rPr lang="en-US" altLang="zh-TW" sz="2400" b="1" dirty="0" err="1" smtClean="0">
                <a:latin typeface="Times New Roman" pitchFamily="18" charset="0"/>
                <a:cs typeface="Times New Roman" pitchFamily="18" charset="0"/>
              </a:rPr>
              <a:t>yp.conf</a:t>
            </a:r>
            <a:endParaRPr lang="en-US" altLang="zh-TW" sz="2400" b="1" dirty="0" smtClean="0">
              <a:latin typeface="Times New Roman" pitchFamily="18" charset="0"/>
              <a:cs typeface="Times New Roman" pitchFamily="18" charset="0"/>
            </a:endParaRPr>
          </a:p>
        </p:txBody>
      </p:sp>
      <p:sp>
        <p:nvSpPr>
          <p:cNvPr id="6" name="文字方塊 5"/>
          <p:cNvSpPr txBox="1"/>
          <p:nvPr/>
        </p:nvSpPr>
        <p:spPr>
          <a:xfrm>
            <a:off x="827584" y="2924944"/>
            <a:ext cx="7200800" cy="3323987"/>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1000" dirty="0" smtClean="0">
                <a:latin typeface="Times New Roman" pitchFamily="18" charset="0"/>
                <a:cs typeface="Times New Roman" pitchFamily="18" charset="0"/>
              </a:rPr>
              <a:t># /etc/</a:t>
            </a:r>
            <a:r>
              <a:rPr lang="en-US" altLang="zh-TW" sz="1000" dirty="0" err="1" smtClean="0">
                <a:latin typeface="Times New Roman" pitchFamily="18" charset="0"/>
                <a:cs typeface="Times New Roman" pitchFamily="18" charset="0"/>
              </a:rPr>
              <a:t>yp.conf</a:t>
            </a:r>
            <a:r>
              <a:rPr lang="en-US" altLang="zh-TW" sz="1000" dirty="0" smtClean="0">
                <a:latin typeface="Times New Roman" pitchFamily="18" charset="0"/>
                <a:cs typeface="Times New Roman" pitchFamily="18" charset="0"/>
              </a:rPr>
              <a:t> - </a:t>
            </a:r>
            <a:r>
              <a:rPr lang="en-US" altLang="zh-TW" sz="1000" dirty="0" err="1" smtClean="0">
                <a:latin typeface="Times New Roman" pitchFamily="18" charset="0"/>
                <a:cs typeface="Times New Roman" pitchFamily="18" charset="0"/>
              </a:rPr>
              <a:t>ypbind</a:t>
            </a:r>
            <a:r>
              <a:rPr lang="en-US" altLang="zh-TW" sz="1000" dirty="0" smtClean="0">
                <a:latin typeface="Times New Roman" pitchFamily="18" charset="0"/>
                <a:cs typeface="Times New Roman" pitchFamily="18" charset="0"/>
              </a:rPr>
              <a:t> configuration file</a:t>
            </a:r>
          </a:p>
          <a:p>
            <a:r>
              <a:rPr lang="en-US" altLang="zh-TW" sz="1000" dirty="0" smtClean="0">
                <a:latin typeface="Times New Roman" pitchFamily="18" charset="0"/>
                <a:cs typeface="Times New Roman" pitchFamily="18" charset="0"/>
              </a:rPr>
              <a:t># Valid entries are</a:t>
            </a:r>
          </a:p>
          <a:p>
            <a:r>
              <a:rPr lang="en-US" altLang="zh-TW" sz="1000" dirty="0" smtClean="0">
                <a:latin typeface="Times New Roman" pitchFamily="18" charset="0"/>
                <a:cs typeface="Times New Roman" pitchFamily="18" charset="0"/>
              </a:rPr>
              <a:t># domain NISDOMAIN server HOSTNAME</a:t>
            </a:r>
          </a:p>
          <a:p>
            <a:r>
              <a:rPr lang="en-US" altLang="zh-TW" sz="1000" dirty="0" smtClean="0">
                <a:latin typeface="Times New Roman" pitchFamily="18" charset="0"/>
                <a:cs typeface="Times New Roman" pitchFamily="18" charset="0"/>
              </a:rPr>
              <a:t>#       Use server HOSTNAME for the domain NISDOMAIN.</a:t>
            </a:r>
          </a:p>
          <a:p>
            <a:r>
              <a:rPr lang="en-US" altLang="zh-TW" sz="1000" dirty="0" smtClean="0">
                <a:latin typeface="Times New Roman" pitchFamily="18" charset="0"/>
                <a:cs typeface="Times New Roman" pitchFamily="18" charset="0"/>
              </a:rPr>
              <a:t>#</a:t>
            </a:r>
          </a:p>
          <a:p>
            <a:r>
              <a:rPr lang="en-US" altLang="zh-TW" sz="1000" dirty="0" smtClean="0">
                <a:latin typeface="Times New Roman" pitchFamily="18" charset="0"/>
                <a:cs typeface="Times New Roman" pitchFamily="18" charset="0"/>
              </a:rPr>
              <a:t># domain NISDOMAIN broadcast</a:t>
            </a:r>
          </a:p>
          <a:p>
            <a:r>
              <a:rPr lang="en-US" altLang="zh-TW" sz="1000" dirty="0" smtClean="0">
                <a:latin typeface="Times New Roman" pitchFamily="18" charset="0"/>
                <a:cs typeface="Times New Roman" pitchFamily="18" charset="0"/>
              </a:rPr>
              <a:t>#       Use  broadcast  on  the local net for domain NISDOMAIN</a:t>
            </a:r>
          </a:p>
          <a:p>
            <a:r>
              <a:rPr lang="en-US" altLang="zh-TW" sz="1000" dirty="0" smtClean="0">
                <a:latin typeface="Times New Roman" pitchFamily="18" charset="0"/>
                <a:cs typeface="Times New Roman" pitchFamily="18" charset="0"/>
              </a:rPr>
              <a:t>#</a:t>
            </a:r>
          </a:p>
          <a:p>
            <a:r>
              <a:rPr lang="en-US" altLang="zh-TW" sz="1000" dirty="0" smtClean="0">
                <a:latin typeface="Times New Roman" pitchFamily="18" charset="0"/>
                <a:cs typeface="Times New Roman" pitchFamily="18" charset="0"/>
              </a:rPr>
              <a:t># domain NISDOMAIN </a:t>
            </a:r>
            <a:r>
              <a:rPr lang="en-US" altLang="zh-TW" sz="1000" dirty="0" err="1" smtClean="0">
                <a:latin typeface="Times New Roman" pitchFamily="18" charset="0"/>
                <a:cs typeface="Times New Roman" pitchFamily="18" charset="0"/>
              </a:rPr>
              <a:t>slp</a:t>
            </a:r>
            <a:endParaRPr lang="en-US" altLang="zh-TW" sz="1000" dirty="0" smtClean="0">
              <a:latin typeface="Times New Roman" pitchFamily="18" charset="0"/>
              <a:cs typeface="Times New Roman" pitchFamily="18" charset="0"/>
            </a:endParaRPr>
          </a:p>
          <a:p>
            <a:r>
              <a:rPr lang="en-US" altLang="zh-TW" sz="1000" dirty="0" smtClean="0">
                <a:latin typeface="Times New Roman" pitchFamily="18" charset="0"/>
                <a:cs typeface="Times New Roman" pitchFamily="18" charset="0"/>
              </a:rPr>
              <a:t>#       Query local SLP server for </a:t>
            </a:r>
            <a:r>
              <a:rPr lang="en-US" altLang="zh-TW" sz="1000" dirty="0" err="1" smtClean="0">
                <a:latin typeface="Times New Roman" pitchFamily="18" charset="0"/>
                <a:cs typeface="Times New Roman" pitchFamily="18" charset="0"/>
              </a:rPr>
              <a:t>ypserver</a:t>
            </a:r>
            <a:r>
              <a:rPr lang="en-US" altLang="zh-TW" sz="1000" dirty="0" smtClean="0">
                <a:latin typeface="Times New Roman" pitchFamily="18" charset="0"/>
                <a:cs typeface="Times New Roman" pitchFamily="18" charset="0"/>
              </a:rPr>
              <a:t> supporting NISDOMAIN</a:t>
            </a:r>
          </a:p>
          <a:p>
            <a:r>
              <a:rPr lang="en-US" altLang="zh-TW" sz="1000" dirty="0" smtClean="0">
                <a:latin typeface="Times New Roman" pitchFamily="18" charset="0"/>
                <a:cs typeface="Times New Roman" pitchFamily="18" charset="0"/>
              </a:rPr>
              <a:t>#</a:t>
            </a:r>
          </a:p>
          <a:p>
            <a:r>
              <a:rPr lang="en-US" altLang="zh-TW" sz="1000" dirty="0" smtClean="0">
                <a:latin typeface="Times New Roman" pitchFamily="18" charset="0"/>
                <a:cs typeface="Times New Roman" pitchFamily="18" charset="0"/>
              </a:rPr>
              <a:t># </a:t>
            </a:r>
            <a:r>
              <a:rPr lang="en-US" altLang="zh-TW" sz="1000" dirty="0" err="1" smtClean="0">
                <a:latin typeface="Times New Roman" pitchFamily="18" charset="0"/>
                <a:cs typeface="Times New Roman" pitchFamily="18" charset="0"/>
              </a:rPr>
              <a:t>ypserver</a:t>
            </a:r>
            <a:r>
              <a:rPr lang="en-US" altLang="zh-TW" sz="1000" dirty="0" smtClean="0">
                <a:latin typeface="Times New Roman" pitchFamily="18" charset="0"/>
                <a:cs typeface="Times New Roman" pitchFamily="18" charset="0"/>
              </a:rPr>
              <a:t> HOSTNAME</a:t>
            </a:r>
          </a:p>
          <a:p>
            <a:r>
              <a:rPr lang="en-US" altLang="zh-TW" sz="1000" dirty="0" smtClean="0">
                <a:latin typeface="Times New Roman" pitchFamily="18" charset="0"/>
                <a:cs typeface="Times New Roman" pitchFamily="18" charset="0"/>
              </a:rPr>
              <a:t>#       Use server HOSTNAME for the  local  domain.  The</a:t>
            </a:r>
          </a:p>
          <a:p>
            <a:r>
              <a:rPr lang="en-US" altLang="zh-TW" sz="1000" dirty="0" smtClean="0">
                <a:latin typeface="Times New Roman" pitchFamily="18" charset="0"/>
                <a:cs typeface="Times New Roman" pitchFamily="18" charset="0"/>
              </a:rPr>
              <a:t>#       IP-address of server must be listed in /etc/hosts.</a:t>
            </a:r>
          </a:p>
          <a:p>
            <a:r>
              <a:rPr lang="en-US" altLang="zh-TW" sz="1000" dirty="0" smtClean="0">
                <a:latin typeface="Times New Roman" pitchFamily="18" charset="0"/>
                <a:cs typeface="Times New Roman" pitchFamily="18" charset="0"/>
              </a:rPr>
              <a:t>#</a:t>
            </a:r>
          </a:p>
          <a:p>
            <a:r>
              <a:rPr lang="en-US" altLang="zh-TW" sz="1000" dirty="0" smtClean="0">
                <a:latin typeface="Times New Roman" pitchFamily="18" charset="0"/>
                <a:cs typeface="Times New Roman" pitchFamily="18" charset="0"/>
              </a:rPr>
              <a:t># broadcast</a:t>
            </a:r>
          </a:p>
          <a:p>
            <a:r>
              <a:rPr lang="en-US" altLang="zh-TW" sz="1000" dirty="0" smtClean="0">
                <a:latin typeface="Times New Roman" pitchFamily="18" charset="0"/>
                <a:cs typeface="Times New Roman" pitchFamily="18" charset="0"/>
              </a:rPr>
              <a:t>#       If no server for the default domain is specified or</a:t>
            </a:r>
          </a:p>
          <a:p>
            <a:r>
              <a:rPr lang="en-US" altLang="zh-TW" sz="1000" dirty="0" smtClean="0">
                <a:latin typeface="Times New Roman" pitchFamily="18" charset="0"/>
                <a:cs typeface="Times New Roman" pitchFamily="18" charset="0"/>
              </a:rPr>
              <a:t>#       none of them is </a:t>
            </a:r>
            <a:r>
              <a:rPr lang="en-US" altLang="zh-TW" sz="1000" dirty="0" err="1" smtClean="0">
                <a:latin typeface="Times New Roman" pitchFamily="18" charset="0"/>
                <a:cs typeface="Times New Roman" pitchFamily="18" charset="0"/>
              </a:rPr>
              <a:t>rechable</a:t>
            </a:r>
            <a:r>
              <a:rPr lang="en-US" altLang="zh-TW" sz="1000" dirty="0" smtClean="0">
                <a:latin typeface="Times New Roman" pitchFamily="18" charset="0"/>
                <a:cs typeface="Times New Roman" pitchFamily="18" charset="0"/>
              </a:rPr>
              <a:t>, try a broadcast call to</a:t>
            </a:r>
          </a:p>
          <a:p>
            <a:r>
              <a:rPr lang="en-US" altLang="zh-TW" sz="1000" dirty="0" smtClean="0">
                <a:latin typeface="Times New Roman" pitchFamily="18" charset="0"/>
                <a:cs typeface="Times New Roman" pitchFamily="18" charset="0"/>
              </a:rPr>
              <a:t>#       find a server.</a:t>
            </a:r>
          </a:p>
          <a:p>
            <a:r>
              <a:rPr lang="en-US" altLang="zh-TW" sz="1000" dirty="0" smtClean="0">
                <a:latin typeface="Times New Roman" pitchFamily="18" charset="0"/>
                <a:cs typeface="Times New Roman" pitchFamily="18" charset="0"/>
              </a:rPr>
              <a:t>#</a:t>
            </a:r>
          </a:p>
          <a:p>
            <a:r>
              <a:rPr lang="en-US" altLang="zh-TW" sz="1000" dirty="0" smtClean="0">
                <a:solidFill>
                  <a:srgbClr val="FF0000"/>
                </a:solidFill>
                <a:latin typeface="Times New Roman" pitchFamily="18" charset="0"/>
                <a:cs typeface="Times New Roman" pitchFamily="18" charset="0"/>
              </a:rPr>
              <a:t>domain cluster server node1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- 7</a:t>
            </a:r>
            <a:endParaRPr lang="zh-TW" altLang="en-US" dirty="0"/>
          </a:p>
        </p:txBody>
      </p:sp>
      <p:sp>
        <p:nvSpPr>
          <p:cNvPr id="3" name="內容版面配置區 2"/>
          <p:cNvSpPr>
            <a:spLocks noGrp="1"/>
          </p:cNvSpPr>
          <p:nvPr>
            <p:ph idx="1"/>
          </p:nvPr>
        </p:nvSpPr>
        <p:spPr/>
        <p:txBody>
          <a:bodyPr/>
          <a:lstStyle/>
          <a:p>
            <a:r>
              <a:rPr lang="en-US" altLang="zh-TW" dirty="0" smtClean="0"/>
              <a:t>Step3: edit the /etc/</a:t>
            </a:r>
            <a:r>
              <a:rPr lang="en-US" altLang="zh-TW" dirty="0" err="1" smtClean="0"/>
              <a:t>nsswitch.conf</a:t>
            </a:r>
            <a:r>
              <a:rPr lang="en-US" altLang="zh-TW" dirty="0" smtClean="0"/>
              <a:t> file. </a:t>
            </a:r>
            <a:br>
              <a:rPr lang="en-US" altLang="zh-TW" dirty="0" smtClean="0"/>
            </a:br>
            <a:r>
              <a:rPr lang="en-US" altLang="zh-TW" dirty="0" smtClean="0"/>
              <a:t>Search for the block of lines:</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19</a:t>
            </a:fld>
            <a:endParaRPr lang="zh-TW" altLang="en-US"/>
          </a:p>
        </p:txBody>
      </p:sp>
      <p:sp>
        <p:nvSpPr>
          <p:cNvPr id="5" name="文字方塊 4"/>
          <p:cNvSpPr txBox="1"/>
          <p:nvPr/>
        </p:nvSpPr>
        <p:spPr>
          <a:xfrm>
            <a:off x="827584" y="2463279"/>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node2:~# </a:t>
            </a:r>
            <a:r>
              <a:rPr lang="en-US" altLang="zh-TW" sz="2400" b="1" dirty="0" smtClean="0">
                <a:latin typeface="Times New Roman" pitchFamily="18" charset="0"/>
                <a:cs typeface="Times New Roman" pitchFamily="18" charset="0"/>
              </a:rPr>
              <a:t>vi /etc/</a:t>
            </a:r>
            <a:r>
              <a:rPr lang="en-US" altLang="zh-TW" sz="2400" b="1" dirty="0" err="1" smtClean="0">
                <a:latin typeface="Times New Roman" pitchFamily="18" charset="0"/>
                <a:cs typeface="Times New Roman" pitchFamily="18" charset="0"/>
              </a:rPr>
              <a:t>nsswitch.conf</a:t>
            </a:r>
            <a:endParaRPr lang="en-US" altLang="zh-TW" sz="2400" b="1" dirty="0" smtClean="0">
              <a:latin typeface="Times New Roman" pitchFamily="18" charset="0"/>
              <a:cs typeface="Times New Roman" pitchFamily="18" charset="0"/>
            </a:endParaRPr>
          </a:p>
        </p:txBody>
      </p:sp>
      <p:sp>
        <p:nvSpPr>
          <p:cNvPr id="6" name="文字方塊 5"/>
          <p:cNvSpPr txBox="1"/>
          <p:nvPr/>
        </p:nvSpPr>
        <p:spPr>
          <a:xfrm>
            <a:off x="827584" y="3158966"/>
            <a:ext cx="7200800" cy="2862322"/>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1200" dirty="0" smtClean="0">
                <a:latin typeface="Times New Roman" pitchFamily="18" charset="0"/>
                <a:cs typeface="Times New Roman" pitchFamily="18" charset="0"/>
              </a:rPr>
              <a:t># Legal entries are:</a:t>
            </a:r>
          </a:p>
          <a:p>
            <a:r>
              <a:rPr lang="en-US" altLang="zh-TW" sz="1200" dirty="0" smtClean="0">
                <a:latin typeface="Times New Roman" pitchFamily="18" charset="0"/>
                <a:cs typeface="Times New Roman" pitchFamily="18" charset="0"/>
              </a:rPr>
              <a:t>#</a:t>
            </a:r>
          </a:p>
          <a:p>
            <a:r>
              <a:rPr lang="en-US" altLang="zh-TW" sz="1200" dirty="0" smtClean="0">
                <a:latin typeface="Times New Roman" pitchFamily="18" charset="0"/>
                <a:cs typeface="Times New Roman" pitchFamily="18" charset="0"/>
              </a:rPr>
              <a:t>#       </a:t>
            </a:r>
            <a:r>
              <a:rPr lang="en-US" altLang="zh-TW" sz="1200" dirty="0" err="1" smtClean="0">
                <a:latin typeface="Times New Roman" pitchFamily="18" charset="0"/>
                <a:cs typeface="Times New Roman" pitchFamily="18" charset="0"/>
              </a:rPr>
              <a:t>nisplus</a:t>
            </a:r>
            <a:r>
              <a:rPr lang="en-US" altLang="zh-TW" sz="1200" dirty="0" smtClean="0">
                <a:latin typeface="Times New Roman" pitchFamily="18" charset="0"/>
                <a:cs typeface="Times New Roman" pitchFamily="18" charset="0"/>
              </a:rPr>
              <a:t> or </a:t>
            </a:r>
            <a:r>
              <a:rPr lang="en-US" altLang="zh-TW" sz="1200" dirty="0" err="1" smtClean="0">
                <a:latin typeface="Times New Roman" pitchFamily="18" charset="0"/>
                <a:cs typeface="Times New Roman" pitchFamily="18" charset="0"/>
              </a:rPr>
              <a:t>nis</a:t>
            </a:r>
            <a:r>
              <a:rPr lang="en-US" altLang="zh-TW" sz="1200" dirty="0" smtClean="0">
                <a:latin typeface="Times New Roman" pitchFamily="18" charset="0"/>
                <a:cs typeface="Times New Roman" pitchFamily="18" charset="0"/>
              </a:rPr>
              <a:t>+         Use NIS+ (NIS version 3)</a:t>
            </a:r>
          </a:p>
          <a:p>
            <a:r>
              <a:rPr lang="en-US" altLang="zh-TW" sz="1200" dirty="0" smtClean="0">
                <a:latin typeface="Times New Roman" pitchFamily="18" charset="0"/>
                <a:cs typeface="Times New Roman" pitchFamily="18" charset="0"/>
              </a:rPr>
              <a:t>#       </a:t>
            </a:r>
            <a:r>
              <a:rPr lang="en-US" altLang="zh-TW" sz="1200" dirty="0" err="1" smtClean="0">
                <a:latin typeface="Times New Roman" pitchFamily="18" charset="0"/>
                <a:cs typeface="Times New Roman" pitchFamily="18" charset="0"/>
              </a:rPr>
              <a:t>nis</a:t>
            </a:r>
            <a:r>
              <a:rPr lang="en-US" altLang="zh-TW" sz="1200" dirty="0" smtClean="0">
                <a:latin typeface="Times New Roman" pitchFamily="18" charset="0"/>
                <a:cs typeface="Times New Roman" pitchFamily="18" charset="0"/>
              </a:rPr>
              <a:t> or </a:t>
            </a:r>
            <a:r>
              <a:rPr lang="en-US" altLang="zh-TW" sz="1200" dirty="0" err="1" smtClean="0">
                <a:latin typeface="Times New Roman" pitchFamily="18" charset="0"/>
                <a:cs typeface="Times New Roman" pitchFamily="18" charset="0"/>
              </a:rPr>
              <a:t>yp</a:t>
            </a:r>
            <a:r>
              <a:rPr lang="en-US" altLang="zh-TW" sz="1200" dirty="0" smtClean="0">
                <a:latin typeface="Times New Roman" pitchFamily="18" charset="0"/>
                <a:cs typeface="Times New Roman" pitchFamily="18" charset="0"/>
              </a:rPr>
              <a:t>               Use NIS (NIS version 2), also called YP</a:t>
            </a:r>
          </a:p>
          <a:p>
            <a:r>
              <a:rPr lang="en-US" altLang="zh-TW" sz="1200" dirty="0" smtClean="0">
                <a:latin typeface="Times New Roman" pitchFamily="18" charset="0"/>
                <a:cs typeface="Times New Roman" pitchFamily="18" charset="0"/>
              </a:rPr>
              <a:t>#       </a:t>
            </a:r>
            <a:r>
              <a:rPr lang="en-US" altLang="zh-TW" sz="1200" dirty="0" err="1" smtClean="0">
                <a:latin typeface="Times New Roman" pitchFamily="18" charset="0"/>
                <a:cs typeface="Times New Roman" pitchFamily="18" charset="0"/>
              </a:rPr>
              <a:t>dns</a:t>
            </a:r>
            <a:r>
              <a:rPr lang="en-US" altLang="zh-TW" sz="1200" dirty="0" smtClean="0">
                <a:latin typeface="Times New Roman" pitchFamily="18" charset="0"/>
                <a:cs typeface="Times New Roman" pitchFamily="18" charset="0"/>
              </a:rPr>
              <a:t>                     Use DNS (Domain Name Service)</a:t>
            </a:r>
          </a:p>
          <a:p>
            <a:r>
              <a:rPr lang="en-US" altLang="zh-TW" sz="1200" dirty="0" smtClean="0">
                <a:latin typeface="Times New Roman" pitchFamily="18" charset="0"/>
                <a:cs typeface="Times New Roman" pitchFamily="18" charset="0"/>
              </a:rPr>
              <a:t>#       files                   Use the local files</a:t>
            </a:r>
          </a:p>
          <a:p>
            <a:r>
              <a:rPr lang="en-US" altLang="zh-TW" sz="1200" dirty="0" smtClean="0">
                <a:latin typeface="Times New Roman" pitchFamily="18" charset="0"/>
                <a:cs typeface="Times New Roman" pitchFamily="18" charset="0"/>
              </a:rPr>
              <a:t>#       db                      Use the local database (.db) files</a:t>
            </a:r>
          </a:p>
          <a:p>
            <a:r>
              <a:rPr lang="en-US" altLang="zh-TW" sz="1200" dirty="0" smtClean="0">
                <a:latin typeface="Times New Roman" pitchFamily="18" charset="0"/>
                <a:cs typeface="Times New Roman" pitchFamily="18" charset="0"/>
              </a:rPr>
              <a:t>#       </a:t>
            </a:r>
            <a:r>
              <a:rPr lang="en-US" altLang="zh-TW" sz="1200" dirty="0" err="1" smtClean="0">
                <a:latin typeface="Times New Roman" pitchFamily="18" charset="0"/>
                <a:cs typeface="Times New Roman" pitchFamily="18" charset="0"/>
              </a:rPr>
              <a:t>compat</a:t>
            </a:r>
            <a:r>
              <a:rPr lang="en-US" altLang="zh-TW" sz="1200" dirty="0" smtClean="0">
                <a:latin typeface="Times New Roman" pitchFamily="18" charset="0"/>
                <a:cs typeface="Times New Roman" pitchFamily="18" charset="0"/>
              </a:rPr>
              <a:t>                  Use NIS on </a:t>
            </a:r>
            <a:r>
              <a:rPr lang="en-US" altLang="zh-TW" sz="1200" dirty="0" err="1" smtClean="0">
                <a:latin typeface="Times New Roman" pitchFamily="18" charset="0"/>
                <a:cs typeface="Times New Roman" pitchFamily="18" charset="0"/>
              </a:rPr>
              <a:t>compat</a:t>
            </a:r>
            <a:r>
              <a:rPr lang="en-US" altLang="zh-TW" sz="1200" dirty="0" smtClean="0">
                <a:latin typeface="Times New Roman" pitchFamily="18" charset="0"/>
                <a:cs typeface="Times New Roman" pitchFamily="18" charset="0"/>
              </a:rPr>
              <a:t> mode</a:t>
            </a:r>
          </a:p>
          <a:p>
            <a:r>
              <a:rPr lang="en-US" altLang="zh-TW" sz="1200" dirty="0" smtClean="0">
                <a:latin typeface="Times New Roman" pitchFamily="18" charset="0"/>
                <a:cs typeface="Times New Roman" pitchFamily="18" charset="0"/>
              </a:rPr>
              <a:t>#       </a:t>
            </a:r>
            <a:r>
              <a:rPr lang="en-US" altLang="zh-TW" sz="1200" dirty="0" err="1" smtClean="0">
                <a:latin typeface="Times New Roman" pitchFamily="18" charset="0"/>
                <a:cs typeface="Times New Roman" pitchFamily="18" charset="0"/>
              </a:rPr>
              <a:t>hesiod</a:t>
            </a:r>
            <a:r>
              <a:rPr lang="en-US" altLang="zh-TW" sz="1200" dirty="0" smtClean="0">
                <a:latin typeface="Times New Roman" pitchFamily="18" charset="0"/>
                <a:cs typeface="Times New Roman" pitchFamily="18" charset="0"/>
              </a:rPr>
              <a:t>                  Use Hesiod for user lookups</a:t>
            </a:r>
          </a:p>
          <a:p>
            <a:r>
              <a:rPr lang="en-US" altLang="zh-TW" sz="1200" dirty="0" smtClean="0">
                <a:latin typeface="Times New Roman" pitchFamily="18" charset="0"/>
                <a:cs typeface="Times New Roman" pitchFamily="18" charset="0"/>
              </a:rPr>
              <a:t>#       [NOTFOUND=return]       Stop searching if not found so far</a:t>
            </a:r>
          </a:p>
          <a:p>
            <a:r>
              <a:rPr lang="en-US" altLang="zh-TW" sz="1200" dirty="0" err="1" smtClean="0">
                <a:latin typeface="Times New Roman" pitchFamily="18" charset="0"/>
                <a:cs typeface="Times New Roman" pitchFamily="18" charset="0"/>
              </a:rPr>
              <a:t>passwd</a:t>
            </a:r>
            <a:r>
              <a:rPr lang="en-US" altLang="zh-TW" sz="1200" dirty="0" smtClean="0">
                <a:latin typeface="Times New Roman" pitchFamily="18" charset="0"/>
                <a:cs typeface="Times New Roman" pitchFamily="18" charset="0"/>
              </a:rPr>
              <a:t>:     files</a:t>
            </a:r>
            <a:r>
              <a:rPr lang="en-US" altLang="zh-TW" sz="1200" dirty="0" smtClean="0">
                <a:solidFill>
                  <a:srgbClr val="FF0000"/>
                </a:solidFill>
                <a:latin typeface="Times New Roman" pitchFamily="18" charset="0"/>
                <a:cs typeface="Times New Roman" pitchFamily="18" charset="0"/>
              </a:rPr>
              <a:t> </a:t>
            </a:r>
            <a:r>
              <a:rPr lang="en-US" altLang="zh-TW" sz="1200" dirty="0" err="1" smtClean="0">
                <a:solidFill>
                  <a:srgbClr val="FF0000"/>
                </a:solidFill>
                <a:latin typeface="Times New Roman" pitchFamily="18" charset="0"/>
                <a:cs typeface="Times New Roman" pitchFamily="18" charset="0"/>
              </a:rPr>
              <a:t>nisplus</a:t>
            </a:r>
            <a:r>
              <a:rPr lang="en-US" altLang="zh-TW" sz="1200" dirty="0" smtClean="0">
                <a:solidFill>
                  <a:srgbClr val="FF0000"/>
                </a:solidFill>
                <a:latin typeface="Times New Roman" pitchFamily="18" charset="0"/>
                <a:cs typeface="Times New Roman" pitchFamily="18" charset="0"/>
              </a:rPr>
              <a:t> </a:t>
            </a:r>
            <a:r>
              <a:rPr lang="en-US" altLang="zh-TW" sz="1200" dirty="0" err="1" smtClean="0">
                <a:solidFill>
                  <a:srgbClr val="FF0000"/>
                </a:solidFill>
                <a:latin typeface="Times New Roman" pitchFamily="18" charset="0"/>
                <a:cs typeface="Times New Roman" pitchFamily="18" charset="0"/>
              </a:rPr>
              <a:t>nis</a:t>
            </a:r>
            <a:endParaRPr lang="en-US" altLang="zh-TW" sz="1200" dirty="0" smtClean="0">
              <a:solidFill>
                <a:srgbClr val="FF0000"/>
              </a:solidFill>
              <a:latin typeface="Times New Roman" pitchFamily="18" charset="0"/>
              <a:cs typeface="Times New Roman" pitchFamily="18" charset="0"/>
            </a:endParaRPr>
          </a:p>
          <a:p>
            <a:r>
              <a:rPr lang="en-US" altLang="zh-TW" sz="1200" dirty="0" smtClean="0">
                <a:latin typeface="Times New Roman" pitchFamily="18" charset="0"/>
                <a:cs typeface="Times New Roman" pitchFamily="18" charset="0"/>
              </a:rPr>
              <a:t>shadow:     files </a:t>
            </a:r>
            <a:r>
              <a:rPr lang="en-US" altLang="zh-TW" sz="1200" dirty="0" err="1" smtClean="0">
                <a:solidFill>
                  <a:srgbClr val="FF0000"/>
                </a:solidFill>
                <a:latin typeface="Times New Roman" pitchFamily="18" charset="0"/>
                <a:cs typeface="Times New Roman" pitchFamily="18" charset="0"/>
              </a:rPr>
              <a:t>nisplus</a:t>
            </a:r>
            <a:r>
              <a:rPr lang="en-US" altLang="zh-TW" sz="1200" dirty="0" smtClean="0">
                <a:solidFill>
                  <a:srgbClr val="FF0000"/>
                </a:solidFill>
                <a:latin typeface="Times New Roman" pitchFamily="18" charset="0"/>
                <a:cs typeface="Times New Roman" pitchFamily="18" charset="0"/>
              </a:rPr>
              <a:t> </a:t>
            </a:r>
            <a:r>
              <a:rPr lang="en-US" altLang="zh-TW" sz="1200" dirty="0" err="1" smtClean="0">
                <a:solidFill>
                  <a:srgbClr val="FF0000"/>
                </a:solidFill>
                <a:latin typeface="Times New Roman" pitchFamily="18" charset="0"/>
                <a:cs typeface="Times New Roman" pitchFamily="18" charset="0"/>
              </a:rPr>
              <a:t>nis</a:t>
            </a:r>
            <a:endParaRPr lang="en-US" altLang="zh-TW" sz="1200" dirty="0" smtClean="0">
              <a:solidFill>
                <a:srgbClr val="FF0000"/>
              </a:solidFill>
              <a:latin typeface="Times New Roman" pitchFamily="18" charset="0"/>
              <a:cs typeface="Times New Roman" pitchFamily="18" charset="0"/>
            </a:endParaRPr>
          </a:p>
          <a:p>
            <a:r>
              <a:rPr lang="en-US" altLang="zh-TW" sz="1200" dirty="0" smtClean="0">
                <a:latin typeface="Times New Roman" pitchFamily="18" charset="0"/>
                <a:cs typeface="Times New Roman" pitchFamily="18" charset="0"/>
              </a:rPr>
              <a:t>group:      files </a:t>
            </a:r>
            <a:r>
              <a:rPr lang="en-US" altLang="zh-TW" sz="1200" dirty="0" err="1" smtClean="0">
                <a:solidFill>
                  <a:srgbClr val="FF0000"/>
                </a:solidFill>
                <a:latin typeface="Times New Roman" pitchFamily="18" charset="0"/>
                <a:cs typeface="Times New Roman" pitchFamily="18" charset="0"/>
              </a:rPr>
              <a:t>nisplus</a:t>
            </a:r>
            <a:r>
              <a:rPr lang="en-US" altLang="zh-TW" sz="1200" dirty="0" smtClean="0">
                <a:latin typeface="Times New Roman" pitchFamily="18" charset="0"/>
                <a:cs typeface="Times New Roman" pitchFamily="18" charset="0"/>
              </a:rPr>
              <a:t> </a:t>
            </a:r>
            <a:r>
              <a:rPr lang="en-US" altLang="zh-TW" sz="1200" dirty="0" err="1" smtClean="0">
                <a:solidFill>
                  <a:srgbClr val="FF0000"/>
                </a:solidFill>
                <a:latin typeface="Times New Roman" pitchFamily="18" charset="0"/>
                <a:cs typeface="Times New Roman" pitchFamily="18" charset="0"/>
              </a:rPr>
              <a:t>nis</a:t>
            </a:r>
            <a:endParaRPr lang="en-US" altLang="zh-TW" sz="1200" dirty="0" smtClean="0">
              <a:solidFill>
                <a:srgbClr val="FF0000"/>
              </a:solidFill>
              <a:latin typeface="Times New Roman" pitchFamily="18" charset="0"/>
              <a:cs typeface="Times New Roman" pitchFamily="18" charset="0"/>
            </a:endParaRPr>
          </a:p>
          <a:p>
            <a:r>
              <a:rPr lang="en-US" altLang="zh-TW" sz="1200" dirty="0" smtClean="0">
                <a:latin typeface="Times New Roman" pitchFamily="18" charset="0"/>
                <a:cs typeface="Times New Roman" pitchFamily="18" charset="0"/>
              </a:rPr>
              <a:t>hosts:      files </a:t>
            </a:r>
            <a:r>
              <a:rPr lang="en-US" altLang="zh-TW" sz="1200" dirty="0" err="1" smtClean="0">
                <a:latin typeface="Times New Roman" pitchFamily="18" charset="0"/>
                <a:cs typeface="Times New Roman" pitchFamily="18" charset="0"/>
              </a:rPr>
              <a:t>dns</a:t>
            </a:r>
            <a:r>
              <a:rPr lang="en-US" altLang="zh-TW" sz="1200" dirty="0" smtClean="0">
                <a:latin typeface="Times New Roman" pitchFamily="18" charset="0"/>
                <a:cs typeface="Times New Roman" pitchFamily="18" charset="0"/>
              </a:rPr>
              <a:t> </a:t>
            </a:r>
            <a:r>
              <a:rPr lang="en-US" altLang="zh-TW" sz="1200" dirty="0" err="1" smtClean="0">
                <a:solidFill>
                  <a:srgbClr val="FF0000"/>
                </a:solidFill>
                <a:latin typeface="Times New Roman" pitchFamily="18" charset="0"/>
                <a:cs typeface="Times New Roman" pitchFamily="18" charset="0"/>
              </a:rPr>
              <a:t>nisplus</a:t>
            </a:r>
            <a:r>
              <a:rPr lang="en-US" altLang="zh-TW" sz="1200" dirty="0" smtClean="0">
                <a:latin typeface="Times New Roman" pitchFamily="18" charset="0"/>
                <a:cs typeface="Times New Roman" pitchFamily="18" charset="0"/>
              </a:rPr>
              <a:t> </a:t>
            </a:r>
            <a:r>
              <a:rPr lang="en-US" altLang="zh-TW" sz="1200" dirty="0" err="1" smtClean="0">
                <a:solidFill>
                  <a:srgbClr val="FF0000"/>
                </a:solidFill>
                <a:latin typeface="Times New Roman" pitchFamily="18" charset="0"/>
                <a:cs typeface="Times New Roman" pitchFamily="18" charset="0"/>
              </a:rPr>
              <a:t>nis</a:t>
            </a:r>
            <a:endParaRPr lang="en-US" altLang="zh-TW" sz="1200" dirty="0" smtClean="0">
              <a:solidFill>
                <a:srgbClr val="FF0000"/>
              </a:solidFill>
              <a:latin typeface="Times New Roman" pitchFamily="18" charset="0"/>
              <a:cs typeface="Times New Roman" pitchFamily="18" charset="0"/>
            </a:endParaRPr>
          </a:p>
          <a:p>
            <a:r>
              <a:rPr lang="en-US" altLang="zh-TW" sz="1200" dirty="0" smtClean="0">
                <a:latin typeface="Times New Roman" pitchFamily="18" charset="0"/>
                <a:cs typeface="Times New Roman" pitchFamily="18" charset="0"/>
              </a:rPr>
              <a:t>services:   files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solidFill>
                  <a:srgbClr val="0070C0"/>
                </a:solidFill>
                <a:latin typeface="Times New Roman" pitchFamily="18" charset="0"/>
                <a:cs typeface="Times New Roman" pitchFamily="18" charset="0"/>
              </a:rPr>
              <a:t>Network Services</a:t>
            </a:r>
            <a:endParaRPr lang="zh-TW" altLang="en-US" dirty="0">
              <a:solidFill>
                <a:srgbClr val="0070C0"/>
              </a:solidFill>
              <a:latin typeface="Times New Roman" pitchFamily="18" charset="0"/>
              <a:cs typeface="Times New Roman" pitchFamily="18" charset="0"/>
            </a:endParaRPr>
          </a:p>
        </p:txBody>
      </p:sp>
      <p:sp>
        <p:nvSpPr>
          <p:cNvPr id="3" name="內容版面配置區 2"/>
          <p:cNvSpPr>
            <a:spLocks noGrp="1"/>
          </p:cNvSpPr>
          <p:nvPr>
            <p:ph type="body" idx="1"/>
          </p:nvPr>
        </p:nvSpPr>
        <p:spPr/>
        <p:txBody>
          <a:bodyPr>
            <a:normAutofit/>
          </a:bodyPr>
          <a:lstStyle/>
          <a:p>
            <a:r>
              <a:rPr lang="en-US" altLang="zh-TW" dirty="0" smtClean="0">
                <a:solidFill>
                  <a:srgbClr val="0070C0"/>
                </a:solidFill>
              </a:rPr>
              <a:t>NFS (Network File System)</a:t>
            </a:r>
          </a:p>
          <a:p>
            <a:r>
              <a:rPr lang="en-US" altLang="zh-TW" dirty="0" smtClean="0">
                <a:solidFill>
                  <a:schemeClr val="bg1">
                    <a:lumMod val="75000"/>
                  </a:schemeClr>
                </a:solidFill>
              </a:rPr>
              <a:t>NIS (Network Information Service)</a:t>
            </a:r>
          </a:p>
          <a:p>
            <a:r>
              <a:rPr lang="en-US" altLang="zh-TW" dirty="0" smtClean="0">
                <a:solidFill>
                  <a:schemeClr val="bg1">
                    <a:lumMod val="75000"/>
                  </a:schemeClr>
                </a:solidFill>
              </a:rPr>
              <a:t>NTP (Network Time Protocol)</a:t>
            </a:r>
          </a:p>
          <a:p>
            <a:r>
              <a:rPr lang="en-US" altLang="zh-TW" dirty="0" smtClean="0">
                <a:solidFill>
                  <a:schemeClr val="bg1">
                    <a:lumMod val="75000"/>
                  </a:schemeClr>
                </a:solidFill>
              </a:rPr>
              <a:t>SSH (Secure Shell)</a:t>
            </a:r>
          </a:p>
        </p:txBody>
      </p:sp>
      <p:sp>
        <p:nvSpPr>
          <p:cNvPr id="5" name="投影片編號版面配置區 4"/>
          <p:cNvSpPr>
            <a:spLocks noGrp="1"/>
          </p:cNvSpPr>
          <p:nvPr>
            <p:ph type="sldNum" sz="quarter" idx="12"/>
          </p:nvPr>
        </p:nvSpPr>
        <p:spPr/>
        <p:txBody>
          <a:bodyPr/>
          <a:lstStyle/>
          <a:p>
            <a:fld id="{73DA0BB7-265A-403C-9275-D587AB510EDC}" type="slidenum">
              <a:rPr lang="zh-TW" altLang="en-US" smtClean="0"/>
              <a:pPr/>
              <a:t>2</a:t>
            </a:fld>
            <a:endParaRPr lang="zh-TW"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Configuration - 8</a:t>
            </a:r>
            <a:endParaRPr lang="zh-TW" altLang="en-US" dirty="0"/>
          </a:p>
        </p:txBody>
      </p:sp>
      <p:sp>
        <p:nvSpPr>
          <p:cNvPr id="3" name="內容版面配置區 2"/>
          <p:cNvSpPr>
            <a:spLocks noGrp="1"/>
          </p:cNvSpPr>
          <p:nvPr>
            <p:ph idx="1"/>
          </p:nvPr>
        </p:nvSpPr>
        <p:spPr/>
        <p:txBody>
          <a:bodyPr/>
          <a:lstStyle/>
          <a:p>
            <a:r>
              <a:rPr lang="en-US" altLang="zh-TW" dirty="0" smtClean="0"/>
              <a:t>Step4: start the NIS client:</a:t>
            </a:r>
          </a:p>
          <a:p>
            <a:pPr lvl="1"/>
            <a:r>
              <a:rPr lang="en-US" altLang="zh-TW" dirty="0" smtClean="0"/>
              <a:t>to start the daemons by hand, use the commands:</a:t>
            </a:r>
          </a:p>
          <a:p>
            <a:endParaRPr lang="en-US" altLang="zh-TW" dirty="0" smtClean="0"/>
          </a:p>
          <a:p>
            <a:r>
              <a:rPr lang="en-US" altLang="zh-TW" dirty="0" smtClean="0"/>
              <a:t>Step5: test the client</a:t>
            </a:r>
          </a:p>
          <a:p>
            <a:endParaRPr lang="zh-TW" altLang="en-US" dirty="0"/>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20</a:t>
            </a:fld>
            <a:endParaRPr lang="zh-TW" altLang="en-US"/>
          </a:p>
        </p:txBody>
      </p:sp>
      <p:sp>
        <p:nvSpPr>
          <p:cNvPr id="5" name="文字方塊 4"/>
          <p:cNvSpPr txBox="1"/>
          <p:nvPr/>
        </p:nvSpPr>
        <p:spPr>
          <a:xfrm>
            <a:off x="827584" y="2823319"/>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node2:~# </a:t>
            </a:r>
            <a:r>
              <a:rPr lang="en-US" altLang="zh-TW" sz="2400" b="1" dirty="0" smtClean="0">
                <a:latin typeface="Times New Roman" pitchFamily="18" charset="0"/>
                <a:cs typeface="Times New Roman" pitchFamily="18" charset="0"/>
              </a:rPr>
              <a:t>/etc/</a:t>
            </a:r>
            <a:r>
              <a:rPr lang="en-US" altLang="zh-TW" sz="2400" b="1" dirty="0" err="1" smtClean="0">
                <a:latin typeface="Times New Roman" pitchFamily="18" charset="0"/>
                <a:cs typeface="Times New Roman" pitchFamily="18" charset="0"/>
              </a:rPr>
              <a:t>init.d</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ypbind</a:t>
            </a:r>
            <a:r>
              <a:rPr lang="en-US" altLang="zh-TW" sz="2400" b="1" dirty="0" smtClean="0">
                <a:latin typeface="Times New Roman" pitchFamily="18" charset="0"/>
                <a:cs typeface="Times New Roman" pitchFamily="18" charset="0"/>
              </a:rPr>
              <a:t> start</a:t>
            </a:r>
          </a:p>
        </p:txBody>
      </p:sp>
      <p:sp>
        <p:nvSpPr>
          <p:cNvPr id="6" name="文字方塊 5"/>
          <p:cNvSpPr txBox="1"/>
          <p:nvPr/>
        </p:nvSpPr>
        <p:spPr>
          <a:xfrm>
            <a:off x="827584" y="4119463"/>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node2:~# </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usr</a:t>
            </a:r>
            <a:r>
              <a:rPr lang="en-US" altLang="zh-TW" sz="2400" b="1" dirty="0" smtClean="0">
                <a:latin typeface="Times New Roman" pitchFamily="18" charset="0"/>
                <a:cs typeface="Times New Roman" pitchFamily="18" charset="0"/>
              </a:rPr>
              <a:t>/bin/</a:t>
            </a:r>
            <a:r>
              <a:rPr lang="en-US" altLang="zh-TW" sz="2400" b="1" dirty="0" err="1" smtClean="0">
                <a:latin typeface="Times New Roman" pitchFamily="18" charset="0"/>
                <a:cs typeface="Times New Roman" pitchFamily="18" charset="0"/>
              </a:rPr>
              <a:t>ypcat</a:t>
            </a:r>
            <a:r>
              <a:rPr lang="en-US" altLang="zh-TW" sz="2400" b="1" dirty="0" smtClean="0">
                <a:latin typeface="Times New Roman" pitchFamily="18" charset="0"/>
                <a:cs typeface="Times New Roman" pitchFamily="18" charset="0"/>
              </a:rPr>
              <a:t> </a:t>
            </a:r>
            <a:r>
              <a:rPr lang="en-US" altLang="zh-TW" sz="2400" b="1" dirty="0" err="1" smtClean="0">
                <a:latin typeface="Times New Roman" pitchFamily="18" charset="0"/>
                <a:cs typeface="Times New Roman" pitchFamily="18" charset="0"/>
              </a:rPr>
              <a:t>passwd</a:t>
            </a:r>
            <a:endParaRPr lang="en-US" altLang="zh-TW" sz="2400" b="1" dirty="0" smtClean="0">
              <a:latin typeface="Times New Roman" pitchFamily="18" charset="0"/>
              <a:cs typeface="Times New Roman" pitchFamily="18" charset="0"/>
            </a:endParaRPr>
          </a:p>
        </p:txBody>
      </p:sp>
      <p:sp>
        <p:nvSpPr>
          <p:cNvPr id="7" name="文字方塊 6"/>
          <p:cNvSpPr txBox="1"/>
          <p:nvPr/>
        </p:nvSpPr>
        <p:spPr>
          <a:xfrm>
            <a:off x="827584" y="4911551"/>
            <a:ext cx="7200800" cy="830997"/>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test:$</a:t>
            </a:r>
            <a:r>
              <a:rPr lang="en-US" altLang="zh-TW" sz="2400" dirty="0" smtClean="0">
                <a:latin typeface="Times New Roman" pitchFamily="18" charset="0"/>
                <a:cs typeface="Times New Roman" pitchFamily="18" charset="0"/>
              </a:rPr>
              <a:t>1$8XO6y1hd$a5WUqJcB8opKP92nvSDBx1:500:500::/</a:t>
            </a:r>
            <a:r>
              <a:rPr lang="en-US" altLang="zh-TW" sz="2400" dirty="0" smtClean="0">
                <a:latin typeface="Times New Roman" pitchFamily="18" charset="0"/>
                <a:cs typeface="Times New Roman" pitchFamily="18" charset="0"/>
              </a:rPr>
              <a:t>home/test:/</a:t>
            </a:r>
            <a:r>
              <a:rPr lang="en-US" altLang="zh-TW" sz="2400" dirty="0" smtClean="0">
                <a:latin typeface="Times New Roman" pitchFamily="18" charset="0"/>
                <a:cs typeface="Times New Roman" pitchFamily="18" charset="0"/>
              </a:rPr>
              <a:t>bin/bash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solidFill>
                  <a:srgbClr val="0070C0"/>
                </a:solidFill>
                <a:latin typeface="Times New Roman" pitchFamily="18" charset="0"/>
                <a:cs typeface="Times New Roman" pitchFamily="18" charset="0"/>
              </a:rPr>
              <a:t>Network Services</a:t>
            </a:r>
            <a:endParaRPr lang="zh-TW" altLang="en-US" dirty="0">
              <a:solidFill>
                <a:srgbClr val="0070C0"/>
              </a:solidFill>
              <a:latin typeface="Times New Roman" pitchFamily="18" charset="0"/>
              <a:cs typeface="Times New Roman" pitchFamily="18" charset="0"/>
            </a:endParaRPr>
          </a:p>
        </p:txBody>
      </p:sp>
      <p:sp>
        <p:nvSpPr>
          <p:cNvPr id="3" name="內容版面配置區 2"/>
          <p:cNvSpPr>
            <a:spLocks noGrp="1"/>
          </p:cNvSpPr>
          <p:nvPr>
            <p:ph type="body" idx="1"/>
          </p:nvPr>
        </p:nvSpPr>
        <p:spPr/>
        <p:txBody>
          <a:bodyPr>
            <a:normAutofit/>
          </a:bodyPr>
          <a:lstStyle/>
          <a:p>
            <a:r>
              <a:rPr lang="en-US" altLang="zh-TW" dirty="0" smtClean="0">
                <a:solidFill>
                  <a:schemeClr val="bg1">
                    <a:lumMod val="75000"/>
                  </a:schemeClr>
                </a:solidFill>
              </a:rPr>
              <a:t>NFS (Network File System)</a:t>
            </a:r>
          </a:p>
          <a:p>
            <a:r>
              <a:rPr lang="en-US" altLang="zh-TW" dirty="0" smtClean="0">
                <a:solidFill>
                  <a:schemeClr val="bg1">
                    <a:lumMod val="75000"/>
                  </a:schemeClr>
                </a:solidFill>
              </a:rPr>
              <a:t>NIS (Network Information Service)</a:t>
            </a:r>
          </a:p>
          <a:p>
            <a:r>
              <a:rPr lang="en-US" altLang="zh-TW" dirty="0" smtClean="0">
                <a:solidFill>
                  <a:srgbClr val="0070C0"/>
                </a:solidFill>
              </a:rPr>
              <a:t>NTP (Network Time Protocol)</a:t>
            </a:r>
          </a:p>
          <a:p>
            <a:r>
              <a:rPr lang="en-US" altLang="zh-TW" dirty="0" smtClean="0">
                <a:solidFill>
                  <a:schemeClr val="bg1">
                    <a:lumMod val="75000"/>
                  </a:schemeClr>
                </a:solidFill>
              </a:rPr>
              <a:t>SSH (Secure Shell)</a:t>
            </a:r>
          </a:p>
        </p:txBody>
      </p:sp>
      <p:sp>
        <p:nvSpPr>
          <p:cNvPr id="5" name="投影片編號版面配置區 4"/>
          <p:cNvSpPr>
            <a:spLocks noGrp="1"/>
          </p:cNvSpPr>
          <p:nvPr>
            <p:ph type="sldNum" sz="quarter" idx="12"/>
          </p:nvPr>
        </p:nvSpPr>
        <p:spPr/>
        <p:txBody>
          <a:bodyPr/>
          <a:lstStyle/>
          <a:p>
            <a:fld id="{73DA0BB7-265A-403C-9275-D587AB510EDC}" type="slidenum">
              <a:rPr lang="zh-TW" altLang="en-US" smtClean="0"/>
              <a:pPr/>
              <a:t>21</a:t>
            </a:fld>
            <a:endParaRPr lang="zh-TW"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What is NTP</a:t>
            </a:r>
            <a:endParaRPr lang="zh-TW" altLang="en-US" dirty="0"/>
          </a:p>
        </p:txBody>
      </p:sp>
      <p:sp>
        <p:nvSpPr>
          <p:cNvPr id="3" name="內容版面配置區 2"/>
          <p:cNvSpPr>
            <a:spLocks noGrp="1"/>
          </p:cNvSpPr>
          <p:nvPr>
            <p:ph idx="1"/>
          </p:nvPr>
        </p:nvSpPr>
        <p:spPr/>
        <p:txBody>
          <a:bodyPr>
            <a:normAutofit fontScale="92500"/>
          </a:bodyPr>
          <a:lstStyle/>
          <a:p>
            <a:r>
              <a:rPr lang="en-US" altLang="zh-TW" dirty="0" smtClean="0"/>
              <a:t>Most widely used method for time </a:t>
            </a:r>
            <a:r>
              <a:rPr lang="en-US" altLang="zh-TW" dirty="0" err="1" smtClean="0"/>
              <a:t>synchronisation</a:t>
            </a:r>
            <a:r>
              <a:rPr lang="en-US" altLang="zh-TW" dirty="0" smtClean="0"/>
              <a:t> across the internet</a:t>
            </a:r>
          </a:p>
          <a:p>
            <a:r>
              <a:rPr lang="en-US" altLang="zh-TW" dirty="0" smtClean="0"/>
              <a:t>Originally developed by Prof. David Mills at University of Delaware</a:t>
            </a:r>
          </a:p>
          <a:p>
            <a:r>
              <a:rPr lang="en-US" altLang="zh-TW" dirty="0" smtClean="0"/>
              <a:t>Defined formally in an internet standard, RFC 1305</a:t>
            </a:r>
          </a:p>
          <a:p>
            <a:r>
              <a:rPr lang="en-US" altLang="zh-TW" dirty="0" smtClean="0"/>
              <a:t>Based on exchange of single time-stamped packets between client and server</a:t>
            </a:r>
          </a:p>
          <a:p>
            <a:r>
              <a:rPr lang="en-US" altLang="zh-TW" dirty="0" smtClean="0">
                <a:solidFill>
                  <a:srgbClr val="FF0000"/>
                </a:solidFill>
              </a:rPr>
              <a:t>In order for clusters to work properly , the clocks on all the nodes must be synchronize.</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22</a:t>
            </a:fld>
            <a:endParaRPr lang="zh-TW"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NTP Mechanism</a:t>
            </a:r>
            <a:endParaRPr lang="zh-TW" altLang="en-US" dirty="0"/>
          </a:p>
        </p:txBody>
      </p:sp>
      <p:sp>
        <p:nvSpPr>
          <p:cNvPr id="3" name="內容版面配置區 2"/>
          <p:cNvSpPr>
            <a:spLocks noGrp="1"/>
          </p:cNvSpPr>
          <p:nvPr>
            <p:ph idx="1"/>
          </p:nvPr>
        </p:nvSpPr>
        <p:spPr/>
        <p:txBody>
          <a:bodyPr>
            <a:normAutofit/>
          </a:bodyPr>
          <a:lstStyle/>
          <a:p>
            <a:r>
              <a:rPr lang="en-US" altLang="zh-TW" dirty="0" smtClean="0"/>
              <a:t>1. Client sends timed packet to server</a:t>
            </a:r>
          </a:p>
          <a:p>
            <a:r>
              <a:rPr lang="en-US" altLang="zh-TW" dirty="0" smtClean="0"/>
              <a:t>2. Server times receipt of packet</a:t>
            </a:r>
          </a:p>
          <a:p>
            <a:r>
              <a:rPr lang="en-US" altLang="zh-TW" dirty="0" smtClean="0"/>
              <a:t>3. Server sends timed packet to client</a:t>
            </a:r>
          </a:p>
          <a:p>
            <a:r>
              <a:rPr lang="en-US" altLang="zh-TW" dirty="0" smtClean="0"/>
              <a:t>4. Client times receipt of packet</a:t>
            </a:r>
          </a:p>
          <a:p>
            <a:r>
              <a:rPr lang="en-US" altLang="zh-TW" dirty="0" smtClean="0"/>
              <a:t>Client uses all four time-stamps to determine:</a:t>
            </a:r>
          </a:p>
          <a:p>
            <a:pPr lvl="1"/>
            <a:r>
              <a:rPr lang="en-US" altLang="zh-TW" dirty="0" smtClean="0"/>
              <a:t> Round-trip time (assuming symmetric)</a:t>
            </a:r>
          </a:p>
          <a:p>
            <a:pPr lvl="1"/>
            <a:r>
              <a:rPr lang="en-US" altLang="zh-TW" dirty="0" smtClean="0"/>
              <a:t> Time offset between client and server</a:t>
            </a:r>
          </a:p>
          <a:p>
            <a:pPr lvl="1"/>
            <a:r>
              <a:rPr lang="en-US" altLang="zh-TW" dirty="0" smtClean="0"/>
              <a:t> Frequency offset between client and server</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23</a:t>
            </a:fld>
            <a:endParaRPr lang="zh-TW"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NTP Configuration</a:t>
            </a:r>
            <a:endParaRPr lang="zh-TW" altLang="en-US" dirty="0"/>
          </a:p>
        </p:txBody>
      </p:sp>
      <p:sp>
        <p:nvSpPr>
          <p:cNvPr id="3" name="內容版面配置區 2"/>
          <p:cNvSpPr>
            <a:spLocks noGrp="1"/>
          </p:cNvSpPr>
          <p:nvPr>
            <p:ph idx="1"/>
          </p:nvPr>
        </p:nvSpPr>
        <p:spPr/>
        <p:txBody>
          <a:bodyPr/>
          <a:lstStyle/>
          <a:p>
            <a:r>
              <a:rPr lang="en-US" altLang="zh-TW" dirty="0" smtClean="0"/>
              <a:t>Step1: set the date and time via NTP: </a:t>
            </a:r>
            <a:r>
              <a:rPr lang="en-US" altLang="zh-TW" dirty="0" smtClean="0">
                <a:solidFill>
                  <a:srgbClr val="FF0000"/>
                </a:solidFill>
              </a:rPr>
              <a:t>(all)</a:t>
            </a:r>
          </a:p>
          <a:p>
            <a:endParaRPr lang="en-US" altLang="zh-TW" dirty="0" smtClean="0"/>
          </a:p>
          <a:p>
            <a:endParaRPr lang="en-US" altLang="zh-TW" dirty="0" smtClean="0"/>
          </a:p>
          <a:p>
            <a:endParaRPr lang="en-US" altLang="zh-TW" dirty="0" smtClean="0"/>
          </a:p>
          <a:p>
            <a:r>
              <a:rPr lang="en-US" altLang="zh-TW" dirty="0" smtClean="0"/>
              <a:t>Step2: edit the </a:t>
            </a:r>
            <a:r>
              <a:rPr lang="en-US" altLang="zh-TW" dirty="0" err="1" smtClean="0"/>
              <a:t>cron</a:t>
            </a:r>
            <a:r>
              <a:rPr lang="en-US" altLang="zh-TW" dirty="0" smtClean="0"/>
              <a:t>-job file: /etc/</a:t>
            </a:r>
            <a:r>
              <a:rPr lang="en-US" altLang="zh-TW" dirty="0" err="1" smtClean="0"/>
              <a:t>crontab</a:t>
            </a:r>
            <a:r>
              <a:rPr lang="en-US" altLang="zh-TW" dirty="0" smtClean="0"/>
              <a:t>: </a:t>
            </a:r>
            <a:r>
              <a:rPr lang="en-US" altLang="zh-TW" dirty="0" smtClean="0">
                <a:solidFill>
                  <a:srgbClr val="FF0000"/>
                </a:solidFill>
              </a:rPr>
              <a:t>(all)</a:t>
            </a:r>
          </a:p>
          <a:p>
            <a:endParaRPr lang="zh-TW" altLang="en-US" dirty="0"/>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24</a:t>
            </a:fld>
            <a:endParaRPr lang="zh-TW" altLang="en-US"/>
          </a:p>
        </p:txBody>
      </p:sp>
      <p:sp>
        <p:nvSpPr>
          <p:cNvPr id="5" name="文字方塊 4"/>
          <p:cNvSpPr txBox="1"/>
          <p:nvPr/>
        </p:nvSpPr>
        <p:spPr>
          <a:xfrm>
            <a:off x="827584" y="1959223"/>
            <a:ext cx="7200800" cy="400110"/>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000" dirty="0" smtClean="0">
                <a:latin typeface="Times New Roman" pitchFamily="18" charset="0"/>
                <a:cs typeface="Times New Roman" pitchFamily="18" charset="0"/>
              </a:rPr>
              <a:t>node1:~# </a:t>
            </a:r>
            <a:r>
              <a:rPr lang="en-US" altLang="zh-TW" sz="2000" b="1" dirty="0" smtClean="0">
                <a:latin typeface="Times New Roman" pitchFamily="18" charset="0"/>
                <a:cs typeface="Times New Roman" pitchFamily="18" charset="0"/>
              </a:rPr>
              <a:t>/</a:t>
            </a:r>
            <a:r>
              <a:rPr lang="en-US" altLang="zh-TW" sz="2000" b="1" dirty="0" err="1" smtClean="0">
                <a:latin typeface="Times New Roman" pitchFamily="18" charset="0"/>
                <a:cs typeface="Times New Roman" pitchFamily="18" charset="0"/>
              </a:rPr>
              <a:t>usr</a:t>
            </a:r>
            <a:r>
              <a:rPr lang="en-US" altLang="zh-TW" sz="2000" b="1" dirty="0" smtClean="0">
                <a:latin typeface="Times New Roman" pitchFamily="18" charset="0"/>
                <a:cs typeface="Times New Roman" pitchFamily="18" charset="0"/>
              </a:rPr>
              <a:t>/</a:t>
            </a:r>
            <a:r>
              <a:rPr lang="en-US" altLang="zh-TW" sz="2000" b="1" dirty="0" err="1" smtClean="0">
                <a:latin typeface="Times New Roman" pitchFamily="18" charset="0"/>
                <a:cs typeface="Times New Roman" pitchFamily="18" charset="0"/>
              </a:rPr>
              <a:t>sbin</a:t>
            </a:r>
            <a:r>
              <a:rPr lang="en-US" altLang="zh-TW" sz="2000" b="1" dirty="0" smtClean="0">
                <a:latin typeface="Times New Roman" pitchFamily="18" charset="0"/>
                <a:cs typeface="Times New Roman" pitchFamily="18" charset="0"/>
              </a:rPr>
              <a:t>/</a:t>
            </a:r>
            <a:r>
              <a:rPr lang="en-US" altLang="zh-TW" sz="2000" b="1" dirty="0" err="1" smtClean="0">
                <a:latin typeface="Times New Roman" pitchFamily="18" charset="0"/>
                <a:cs typeface="Times New Roman" pitchFamily="18" charset="0"/>
              </a:rPr>
              <a:t>ntpdate</a:t>
            </a:r>
            <a:r>
              <a:rPr lang="en-US" altLang="zh-TW" sz="2000" b="1" dirty="0" smtClean="0">
                <a:latin typeface="Times New Roman" pitchFamily="18" charset="0"/>
                <a:cs typeface="Times New Roman" pitchFamily="18" charset="0"/>
              </a:rPr>
              <a:t> time.stdtime.gov.tw;/</a:t>
            </a:r>
            <a:r>
              <a:rPr lang="en-US" altLang="zh-TW" sz="2000" b="1" dirty="0" err="1" smtClean="0">
                <a:latin typeface="Times New Roman" pitchFamily="18" charset="0"/>
                <a:cs typeface="Times New Roman" pitchFamily="18" charset="0"/>
              </a:rPr>
              <a:t>sbin</a:t>
            </a:r>
            <a:r>
              <a:rPr lang="en-US" altLang="zh-TW" sz="2000" b="1" dirty="0" smtClean="0">
                <a:latin typeface="Times New Roman" pitchFamily="18" charset="0"/>
                <a:cs typeface="Times New Roman" pitchFamily="18" charset="0"/>
              </a:rPr>
              <a:t>/</a:t>
            </a:r>
            <a:r>
              <a:rPr lang="en-US" altLang="zh-TW" sz="2000" b="1" dirty="0" err="1" smtClean="0">
                <a:latin typeface="Times New Roman" pitchFamily="18" charset="0"/>
                <a:cs typeface="Times New Roman" pitchFamily="18" charset="0"/>
              </a:rPr>
              <a:t>hwclock</a:t>
            </a:r>
            <a:r>
              <a:rPr lang="en-US" altLang="zh-TW" sz="2000" b="1" dirty="0" smtClean="0">
                <a:latin typeface="Times New Roman" pitchFamily="18" charset="0"/>
                <a:cs typeface="Times New Roman" pitchFamily="18" charset="0"/>
              </a:rPr>
              <a:t> -w</a:t>
            </a:r>
          </a:p>
        </p:txBody>
      </p:sp>
      <p:sp>
        <p:nvSpPr>
          <p:cNvPr id="6" name="文字方塊 5"/>
          <p:cNvSpPr txBox="1"/>
          <p:nvPr/>
        </p:nvSpPr>
        <p:spPr>
          <a:xfrm>
            <a:off x="827584" y="2636912"/>
            <a:ext cx="7200800" cy="830997"/>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 9 May 17:06:59 </a:t>
            </a:r>
            <a:r>
              <a:rPr lang="en-US" altLang="zh-TW" sz="2400" dirty="0" err="1" smtClean="0">
                <a:latin typeface="Times New Roman" pitchFamily="18" charset="0"/>
                <a:cs typeface="Times New Roman" pitchFamily="18" charset="0"/>
              </a:rPr>
              <a:t>ntpdate</a:t>
            </a:r>
            <a:r>
              <a:rPr lang="en-US" altLang="zh-TW" sz="2400" dirty="0" smtClean="0">
                <a:latin typeface="Times New Roman" pitchFamily="18" charset="0"/>
                <a:cs typeface="Times New Roman" pitchFamily="18" charset="0"/>
              </a:rPr>
              <a:t>[16316]: step time server 220.130.158.52 offset 2.689507 sec</a:t>
            </a:r>
          </a:p>
        </p:txBody>
      </p:sp>
      <p:sp>
        <p:nvSpPr>
          <p:cNvPr id="7" name="文字方塊 6"/>
          <p:cNvSpPr txBox="1"/>
          <p:nvPr/>
        </p:nvSpPr>
        <p:spPr>
          <a:xfrm>
            <a:off x="827584" y="4695527"/>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vi /etc/</a:t>
            </a:r>
            <a:r>
              <a:rPr lang="en-US" altLang="zh-TW" sz="2400" b="1" dirty="0" err="1" smtClean="0">
                <a:latin typeface="Times New Roman" pitchFamily="18" charset="0"/>
                <a:cs typeface="Times New Roman" pitchFamily="18" charset="0"/>
              </a:rPr>
              <a:t>crontab</a:t>
            </a:r>
            <a:endParaRPr lang="en-US" altLang="zh-TW" sz="2400" b="1" dirty="0" smtClean="0">
              <a:latin typeface="Times New Roman" pitchFamily="18" charset="0"/>
              <a:cs typeface="Times New Roman" pitchFamily="18" charset="0"/>
            </a:endParaRPr>
          </a:p>
        </p:txBody>
      </p:sp>
      <p:sp>
        <p:nvSpPr>
          <p:cNvPr id="8" name="文字方塊 7"/>
          <p:cNvSpPr txBox="1"/>
          <p:nvPr/>
        </p:nvSpPr>
        <p:spPr>
          <a:xfrm>
            <a:off x="827584" y="5343599"/>
            <a:ext cx="7200800" cy="1015663"/>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2000" dirty="0" smtClean="0">
                <a:latin typeface="Times New Roman" pitchFamily="18" charset="0"/>
                <a:cs typeface="Times New Roman" pitchFamily="18" charset="0"/>
              </a:rPr>
              <a:t># network time</a:t>
            </a:r>
          </a:p>
          <a:p>
            <a:r>
              <a:rPr lang="en-US" altLang="zh-TW" sz="2000" dirty="0" smtClean="0">
                <a:solidFill>
                  <a:srgbClr val="FF0000"/>
                </a:solidFill>
                <a:latin typeface="Times New Roman" pitchFamily="18" charset="0"/>
                <a:cs typeface="Times New Roman" pitchFamily="18" charset="0"/>
              </a:rPr>
              <a:t>10 5   * * *   root    /</a:t>
            </a:r>
            <a:r>
              <a:rPr lang="en-US" altLang="zh-TW" sz="2000" dirty="0" err="1" smtClean="0">
                <a:solidFill>
                  <a:srgbClr val="FF0000"/>
                </a:solidFill>
                <a:latin typeface="Times New Roman" pitchFamily="18" charset="0"/>
                <a:cs typeface="Times New Roman" pitchFamily="18" charset="0"/>
              </a:rPr>
              <a:t>usr</a:t>
            </a:r>
            <a:r>
              <a:rPr lang="en-US" altLang="zh-TW" sz="2000" dirty="0" smtClean="0">
                <a:solidFill>
                  <a:srgbClr val="FF0000"/>
                </a:solidFill>
                <a:latin typeface="Times New Roman" pitchFamily="18" charset="0"/>
                <a:cs typeface="Times New Roman" pitchFamily="18" charset="0"/>
              </a:rPr>
              <a:t>/</a:t>
            </a:r>
            <a:r>
              <a:rPr lang="en-US" altLang="zh-TW" sz="2000" dirty="0" err="1" smtClean="0">
                <a:solidFill>
                  <a:srgbClr val="FF0000"/>
                </a:solidFill>
                <a:latin typeface="Times New Roman" pitchFamily="18" charset="0"/>
                <a:cs typeface="Times New Roman" pitchFamily="18" charset="0"/>
              </a:rPr>
              <a:t>sbin</a:t>
            </a:r>
            <a:r>
              <a:rPr lang="en-US" altLang="zh-TW" sz="2000" dirty="0" smtClean="0">
                <a:solidFill>
                  <a:srgbClr val="FF0000"/>
                </a:solidFill>
                <a:latin typeface="Times New Roman" pitchFamily="18" charset="0"/>
                <a:cs typeface="Times New Roman" pitchFamily="18" charset="0"/>
              </a:rPr>
              <a:t>/</a:t>
            </a:r>
            <a:r>
              <a:rPr lang="en-US" altLang="zh-TW" sz="2000" dirty="0" err="1" smtClean="0">
                <a:solidFill>
                  <a:srgbClr val="FF0000"/>
                </a:solidFill>
                <a:latin typeface="Times New Roman" pitchFamily="18" charset="0"/>
                <a:cs typeface="Times New Roman" pitchFamily="18" charset="0"/>
              </a:rPr>
              <a:t>ntpdate</a:t>
            </a:r>
            <a:r>
              <a:rPr lang="en-US" altLang="zh-TW" sz="2000" dirty="0" smtClean="0">
                <a:solidFill>
                  <a:srgbClr val="FF0000"/>
                </a:solidFill>
                <a:latin typeface="Times New Roman" pitchFamily="18" charset="0"/>
                <a:cs typeface="Times New Roman" pitchFamily="18" charset="0"/>
              </a:rPr>
              <a:t> time.stdtime.gov.tw ; /</a:t>
            </a:r>
            <a:r>
              <a:rPr lang="en-US" altLang="zh-TW" sz="2000" dirty="0" err="1" smtClean="0">
                <a:solidFill>
                  <a:srgbClr val="FF0000"/>
                </a:solidFill>
                <a:latin typeface="Times New Roman" pitchFamily="18" charset="0"/>
                <a:cs typeface="Times New Roman" pitchFamily="18" charset="0"/>
              </a:rPr>
              <a:t>sbin</a:t>
            </a:r>
            <a:r>
              <a:rPr lang="en-US" altLang="zh-TW" sz="2000" dirty="0" smtClean="0">
                <a:solidFill>
                  <a:srgbClr val="FF0000"/>
                </a:solidFill>
                <a:latin typeface="Times New Roman" pitchFamily="18" charset="0"/>
                <a:cs typeface="Times New Roman" pitchFamily="18" charset="0"/>
              </a:rPr>
              <a:t>/</a:t>
            </a:r>
            <a:r>
              <a:rPr lang="en-US" altLang="zh-TW" sz="2000" dirty="0" err="1" smtClean="0">
                <a:solidFill>
                  <a:srgbClr val="FF0000"/>
                </a:solidFill>
                <a:latin typeface="Times New Roman" pitchFamily="18" charset="0"/>
                <a:cs typeface="Times New Roman" pitchFamily="18" charset="0"/>
              </a:rPr>
              <a:t>hwclock</a:t>
            </a:r>
            <a:r>
              <a:rPr lang="en-US" altLang="zh-TW" sz="2000" dirty="0" smtClean="0">
                <a:solidFill>
                  <a:srgbClr val="FF0000"/>
                </a:solidFill>
                <a:latin typeface="Times New Roman" pitchFamily="18" charset="0"/>
                <a:cs typeface="Times New Roman" pitchFamily="18" charset="0"/>
              </a:rPr>
              <a:t> -w</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solidFill>
                  <a:srgbClr val="0070C0"/>
                </a:solidFill>
                <a:latin typeface="Times New Roman" pitchFamily="18" charset="0"/>
                <a:cs typeface="Times New Roman" pitchFamily="18" charset="0"/>
              </a:rPr>
              <a:t>Network Services</a:t>
            </a:r>
            <a:endParaRPr lang="zh-TW" altLang="en-US" dirty="0">
              <a:solidFill>
                <a:srgbClr val="0070C0"/>
              </a:solidFill>
              <a:latin typeface="Times New Roman" pitchFamily="18" charset="0"/>
              <a:cs typeface="Times New Roman" pitchFamily="18" charset="0"/>
            </a:endParaRPr>
          </a:p>
        </p:txBody>
      </p:sp>
      <p:sp>
        <p:nvSpPr>
          <p:cNvPr id="3" name="內容版面配置區 2"/>
          <p:cNvSpPr>
            <a:spLocks noGrp="1"/>
          </p:cNvSpPr>
          <p:nvPr>
            <p:ph type="body" idx="1"/>
          </p:nvPr>
        </p:nvSpPr>
        <p:spPr/>
        <p:txBody>
          <a:bodyPr>
            <a:normAutofit/>
          </a:bodyPr>
          <a:lstStyle/>
          <a:p>
            <a:r>
              <a:rPr lang="en-US" altLang="zh-TW" dirty="0" smtClean="0">
                <a:solidFill>
                  <a:schemeClr val="bg1">
                    <a:lumMod val="75000"/>
                  </a:schemeClr>
                </a:solidFill>
              </a:rPr>
              <a:t>NFS (Network File System)</a:t>
            </a:r>
          </a:p>
          <a:p>
            <a:r>
              <a:rPr lang="en-US" altLang="zh-TW" dirty="0" smtClean="0">
                <a:solidFill>
                  <a:schemeClr val="bg1">
                    <a:lumMod val="75000"/>
                  </a:schemeClr>
                </a:solidFill>
              </a:rPr>
              <a:t>NIS (Network Information Service)</a:t>
            </a:r>
          </a:p>
          <a:p>
            <a:r>
              <a:rPr lang="en-US" altLang="zh-TW" dirty="0" smtClean="0">
                <a:solidFill>
                  <a:schemeClr val="bg1">
                    <a:lumMod val="75000"/>
                  </a:schemeClr>
                </a:solidFill>
              </a:rPr>
              <a:t>NTP (Network Time Protocol)</a:t>
            </a:r>
          </a:p>
          <a:p>
            <a:r>
              <a:rPr lang="en-US" altLang="zh-TW" dirty="0" smtClean="0">
                <a:solidFill>
                  <a:srgbClr val="0070C0"/>
                </a:solidFill>
              </a:rPr>
              <a:t>SSH (Secure Shell)</a:t>
            </a:r>
          </a:p>
        </p:txBody>
      </p:sp>
      <p:sp>
        <p:nvSpPr>
          <p:cNvPr id="5" name="投影片編號版面配置區 4"/>
          <p:cNvSpPr>
            <a:spLocks noGrp="1"/>
          </p:cNvSpPr>
          <p:nvPr>
            <p:ph type="sldNum" sz="quarter" idx="12"/>
          </p:nvPr>
        </p:nvSpPr>
        <p:spPr/>
        <p:txBody>
          <a:bodyPr/>
          <a:lstStyle/>
          <a:p>
            <a:fld id="{73DA0BB7-265A-403C-9275-D587AB510EDC}" type="slidenum">
              <a:rPr lang="zh-TW" altLang="en-US" smtClean="0"/>
              <a:pPr/>
              <a:t>25</a:t>
            </a:fld>
            <a:endParaRPr lang="zh-TW"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normAutofit fontScale="90000"/>
          </a:bodyPr>
          <a:lstStyle/>
          <a:p>
            <a:r>
              <a:rPr lang="en-US" altLang="zh-TW" dirty="0" smtClean="0"/>
              <a:t>SSH Configuration</a:t>
            </a:r>
            <a:endParaRPr lang="zh-TW" altLang="en-US" dirty="0"/>
          </a:p>
        </p:txBody>
      </p:sp>
      <p:sp>
        <p:nvSpPr>
          <p:cNvPr id="6" name="內容版面配置區 5"/>
          <p:cNvSpPr>
            <a:spLocks noGrp="1"/>
          </p:cNvSpPr>
          <p:nvPr>
            <p:ph idx="1"/>
          </p:nvPr>
        </p:nvSpPr>
        <p:spPr/>
        <p:txBody>
          <a:bodyPr/>
          <a:lstStyle/>
          <a:p>
            <a:r>
              <a:rPr lang="en-US" altLang="zh-TW" dirty="0" smtClean="0"/>
              <a:t>Login remote host without password for normal user</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26</a:t>
            </a:fld>
            <a:endParaRPr lang="zh-TW" altLang="en-US"/>
          </a:p>
        </p:txBody>
      </p:sp>
      <p:sp>
        <p:nvSpPr>
          <p:cNvPr id="7" name="文字方塊 6"/>
          <p:cNvSpPr txBox="1"/>
          <p:nvPr/>
        </p:nvSpPr>
        <p:spPr>
          <a:xfrm>
            <a:off x="827584" y="2380818"/>
            <a:ext cx="7200800" cy="1077218"/>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000" dirty="0" smtClean="0">
                <a:latin typeface="Times New Roman" pitchFamily="18" charset="0"/>
                <a:cs typeface="Times New Roman" pitchFamily="18" charset="0"/>
              </a:rPr>
              <a:t>test@node1:~$ </a:t>
            </a:r>
            <a:r>
              <a:rPr lang="en-US" altLang="zh-TW" sz="2000" b="1" dirty="0" err="1" smtClean="0">
                <a:latin typeface="Times New Roman" pitchFamily="18" charset="0"/>
                <a:cs typeface="Times New Roman" pitchFamily="18" charset="0"/>
              </a:rPr>
              <a:t>mkdir</a:t>
            </a:r>
            <a:r>
              <a:rPr lang="en-US" altLang="zh-TW" sz="2000" b="1" dirty="0" smtClean="0">
                <a:latin typeface="Times New Roman" pitchFamily="18" charset="0"/>
                <a:cs typeface="Times New Roman" pitchFamily="18" charset="0"/>
              </a:rPr>
              <a:t> ~/.</a:t>
            </a:r>
            <a:r>
              <a:rPr lang="en-US" altLang="zh-TW" sz="2000" b="1" dirty="0" err="1" smtClean="0">
                <a:latin typeface="Times New Roman" pitchFamily="18" charset="0"/>
                <a:cs typeface="Times New Roman" pitchFamily="18" charset="0"/>
              </a:rPr>
              <a:t>ssh</a:t>
            </a:r>
            <a:endParaRPr lang="en-US" altLang="zh-TW" sz="2000" b="1" dirty="0" smtClean="0">
              <a:latin typeface="Times New Roman" pitchFamily="18" charset="0"/>
              <a:cs typeface="Times New Roman" pitchFamily="18" charset="0"/>
            </a:endParaRPr>
          </a:p>
          <a:p>
            <a:r>
              <a:rPr lang="en-US" altLang="zh-TW" sz="2000" dirty="0" smtClean="0">
                <a:latin typeface="Times New Roman" pitchFamily="18" charset="0"/>
                <a:cs typeface="Times New Roman" pitchFamily="18" charset="0"/>
              </a:rPr>
              <a:t>test@node1:~$ </a:t>
            </a:r>
            <a:r>
              <a:rPr lang="en-US" altLang="zh-TW" sz="2000" b="1" dirty="0" err="1" smtClean="0">
                <a:latin typeface="Times New Roman" pitchFamily="18" charset="0"/>
                <a:cs typeface="Times New Roman" pitchFamily="18" charset="0"/>
              </a:rPr>
              <a:t>chmod</a:t>
            </a:r>
            <a:r>
              <a:rPr lang="en-US" altLang="zh-TW" sz="2000" b="1" dirty="0" smtClean="0">
                <a:latin typeface="Times New Roman" pitchFamily="18" charset="0"/>
                <a:cs typeface="Times New Roman" pitchFamily="18" charset="0"/>
              </a:rPr>
              <a:t> 0700 ~/.</a:t>
            </a:r>
            <a:r>
              <a:rPr lang="en-US" altLang="zh-TW" sz="2000" b="1" dirty="0" err="1" smtClean="0">
                <a:latin typeface="Times New Roman" pitchFamily="18" charset="0"/>
                <a:cs typeface="Times New Roman" pitchFamily="18" charset="0"/>
              </a:rPr>
              <a:t>ssh</a:t>
            </a:r>
            <a:endParaRPr lang="en-US" altLang="zh-TW" sz="2000" b="1" dirty="0" smtClean="0">
              <a:latin typeface="Times New Roman" pitchFamily="18" charset="0"/>
              <a:cs typeface="Times New Roman" pitchFamily="18" charset="0"/>
            </a:endParaRPr>
          </a:p>
          <a:p>
            <a:r>
              <a:rPr lang="en-US" altLang="zh-TW" sz="2000" dirty="0" smtClean="0">
                <a:latin typeface="Times New Roman" pitchFamily="18" charset="0"/>
                <a:cs typeface="Times New Roman" pitchFamily="18" charset="0"/>
              </a:rPr>
              <a:t>test@node1:~$ </a:t>
            </a:r>
            <a:r>
              <a:rPr lang="en-US" altLang="zh-TW" sz="2400" b="1" dirty="0" err="1" smtClean="0">
                <a:latin typeface="Times New Roman" pitchFamily="18" charset="0"/>
                <a:cs typeface="Times New Roman" pitchFamily="18" charset="0"/>
              </a:rPr>
              <a:t>ssh-keygen</a:t>
            </a:r>
            <a:r>
              <a:rPr lang="en-US" altLang="zh-TW" sz="2400" b="1" dirty="0" smtClean="0">
                <a:latin typeface="Times New Roman" pitchFamily="18" charset="0"/>
                <a:cs typeface="Times New Roman" pitchFamily="18" charset="0"/>
              </a:rPr>
              <a:t> -d</a:t>
            </a:r>
            <a:endParaRPr lang="en-US" altLang="zh-TW" sz="2000" b="1" dirty="0" smtClean="0">
              <a:latin typeface="Times New Roman" pitchFamily="18" charset="0"/>
              <a:cs typeface="Times New Roman" pitchFamily="18" charset="0"/>
            </a:endParaRPr>
          </a:p>
        </p:txBody>
      </p:sp>
      <p:sp>
        <p:nvSpPr>
          <p:cNvPr id="8" name="文字方塊 7"/>
          <p:cNvSpPr txBox="1"/>
          <p:nvPr/>
        </p:nvSpPr>
        <p:spPr>
          <a:xfrm>
            <a:off x="827584" y="3645024"/>
            <a:ext cx="7200800" cy="1815882"/>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1400" dirty="0" smtClean="0">
                <a:latin typeface="Times New Roman" pitchFamily="18" charset="0"/>
                <a:cs typeface="Times New Roman" pitchFamily="18" charset="0"/>
              </a:rPr>
              <a:t>Generating public/private </a:t>
            </a:r>
            <a:r>
              <a:rPr lang="en-US" altLang="zh-TW" sz="1400" dirty="0" err="1" smtClean="0">
                <a:latin typeface="Times New Roman" pitchFamily="18" charset="0"/>
                <a:cs typeface="Times New Roman" pitchFamily="18" charset="0"/>
              </a:rPr>
              <a:t>dsa</a:t>
            </a:r>
            <a:r>
              <a:rPr lang="en-US" altLang="zh-TW" sz="1400" dirty="0" smtClean="0">
                <a:latin typeface="Times New Roman" pitchFamily="18" charset="0"/>
                <a:cs typeface="Times New Roman" pitchFamily="18" charset="0"/>
              </a:rPr>
              <a:t> key pair.</a:t>
            </a:r>
          </a:p>
          <a:p>
            <a:r>
              <a:rPr lang="en-US" altLang="zh-TW" sz="1400" dirty="0" smtClean="0">
                <a:latin typeface="Times New Roman" pitchFamily="18" charset="0"/>
                <a:cs typeface="Times New Roman" pitchFamily="18" charset="0"/>
              </a:rPr>
              <a:t>Enter file in which to save the key (/home/test/.</a:t>
            </a:r>
            <a:r>
              <a:rPr lang="en-US" altLang="zh-TW" sz="1400" dirty="0" err="1" smtClean="0">
                <a:latin typeface="Times New Roman" pitchFamily="18" charset="0"/>
                <a:cs typeface="Times New Roman" pitchFamily="18" charset="0"/>
              </a:rPr>
              <a:t>ssh</a:t>
            </a:r>
            <a:r>
              <a:rPr lang="en-US" altLang="zh-TW" sz="1400" dirty="0" smtClean="0">
                <a:latin typeface="Times New Roman" pitchFamily="18" charset="0"/>
                <a:cs typeface="Times New Roman" pitchFamily="18" charset="0"/>
              </a:rPr>
              <a:t>/</a:t>
            </a:r>
            <a:r>
              <a:rPr lang="en-US" altLang="zh-TW" sz="1400" dirty="0" err="1" smtClean="0">
                <a:latin typeface="Times New Roman" pitchFamily="18" charset="0"/>
                <a:cs typeface="Times New Roman" pitchFamily="18" charset="0"/>
              </a:rPr>
              <a:t>id_dsa</a:t>
            </a:r>
            <a:r>
              <a:rPr lang="en-US" altLang="zh-TW" sz="1400" dirty="0" smtClean="0">
                <a:latin typeface="Times New Roman" pitchFamily="18" charset="0"/>
                <a:cs typeface="Times New Roman" pitchFamily="18" charset="0"/>
              </a:rPr>
              <a:t>): </a:t>
            </a:r>
            <a:r>
              <a:rPr lang="en-US" altLang="zh-TW" sz="1400" dirty="0" smtClean="0">
                <a:solidFill>
                  <a:srgbClr val="FF0000"/>
                </a:solidFill>
                <a:latin typeface="Times New Roman" pitchFamily="18" charset="0"/>
                <a:cs typeface="Times New Roman" pitchFamily="18" charset="0"/>
              </a:rPr>
              <a:t>[ENTER]</a:t>
            </a:r>
          </a:p>
          <a:p>
            <a:r>
              <a:rPr lang="en-US" altLang="zh-TW" sz="1400" dirty="0" smtClean="0">
                <a:latin typeface="Times New Roman" pitchFamily="18" charset="0"/>
                <a:cs typeface="Times New Roman" pitchFamily="18" charset="0"/>
              </a:rPr>
              <a:t>Enter passphrase (empty for no passphrase): </a:t>
            </a:r>
            <a:r>
              <a:rPr lang="en-US" altLang="zh-TW" sz="1400" dirty="0" smtClean="0">
                <a:solidFill>
                  <a:srgbClr val="FF0000"/>
                </a:solidFill>
                <a:latin typeface="Times New Roman" pitchFamily="18" charset="0"/>
                <a:cs typeface="Times New Roman" pitchFamily="18" charset="0"/>
              </a:rPr>
              <a:t>[ENTER]</a:t>
            </a:r>
          </a:p>
          <a:p>
            <a:r>
              <a:rPr lang="en-US" altLang="zh-TW" sz="1400" dirty="0" smtClean="0">
                <a:latin typeface="Times New Roman" pitchFamily="18" charset="0"/>
                <a:cs typeface="Times New Roman" pitchFamily="18" charset="0"/>
              </a:rPr>
              <a:t>Enter same passphrase again: </a:t>
            </a:r>
            <a:r>
              <a:rPr lang="en-US" altLang="zh-TW" sz="1400" dirty="0" smtClean="0">
                <a:solidFill>
                  <a:srgbClr val="FF0000"/>
                </a:solidFill>
                <a:latin typeface="Times New Roman" pitchFamily="18" charset="0"/>
                <a:cs typeface="Times New Roman" pitchFamily="18" charset="0"/>
              </a:rPr>
              <a:t>[ENTER]</a:t>
            </a:r>
          </a:p>
          <a:p>
            <a:r>
              <a:rPr lang="en-US" altLang="zh-TW" sz="1400" dirty="0" smtClean="0">
                <a:latin typeface="Times New Roman" pitchFamily="18" charset="0"/>
                <a:cs typeface="Times New Roman" pitchFamily="18" charset="0"/>
              </a:rPr>
              <a:t>Your identification has been saved in /home/test/.</a:t>
            </a:r>
            <a:r>
              <a:rPr lang="en-US" altLang="zh-TW" sz="1400" dirty="0" err="1" smtClean="0">
                <a:latin typeface="Times New Roman" pitchFamily="18" charset="0"/>
                <a:cs typeface="Times New Roman" pitchFamily="18" charset="0"/>
              </a:rPr>
              <a:t>ssh</a:t>
            </a:r>
            <a:r>
              <a:rPr lang="en-US" altLang="zh-TW" sz="1400" dirty="0" smtClean="0">
                <a:latin typeface="Times New Roman" pitchFamily="18" charset="0"/>
                <a:cs typeface="Times New Roman" pitchFamily="18" charset="0"/>
              </a:rPr>
              <a:t>/</a:t>
            </a:r>
            <a:r>
              <a:rPr lang="en-US" altLang="zh-TW" sz="1400" dirty="0" err="1" smtClean="0">
                <a:latin typeface="Times New Roman" pitchFamily="18" charset="0"/>
                <a:cs typeface="Times New Roman" pitchFamily="18" charset="0"/>
              </a:rPr>
              <a:t>id_dsa</a:t>
            </a:r>
            <a:r>
              <a:rPr lang="en-US" altLang="zh-TW" sz="1400" dirty="0" smtClean="0">
                <a:latin typeface="Times New Roman" pitchFamily="18" charset="0"/>
                <a:cs typeface="Times New Roman" pitchFamily="18" charset="0"/>
              </a:rPr>
              <a:t>.</a:t>
            </a:r>
          </a:p>
          <a:p>
            <a:r>
              <a:rPr lang="en-US" altLang="zh-TW" sz="1400" dirty="0" smtClean="0">
                <a:latin typeface="Times New Roman" pitchFamily="18" charset="0"/>
                <a:cs typeface="Times New Roman" pitchFamily="18" charset="0"/>
              </a:rPr>
              <a:t>Your public key has been saved in /home/test/.</a:t>
            </a:r>
            <a:r>
              <a:rPr lang="en-US" altLang="zh-TW" sz="1400" dirty="0" err="1" smtClean="0">
                <a:latin typeface="Times New Roman" pitchFamily="18" charset="0"/>
                <a:cs typeface="Times New Roman" pitchFamily="18" charset="0"/>
              </a:rPr>
              <a:t>ssh</a:t>
            </a:r>
            <a:r>
              <a:rPr lang="en-US" altLang="zh-TW" sz="1400" dirty="0" smtClean="0">
                <a:latin typeface="Times New Roman" pitchFamily="18" charset="0"/>
                <a:cs typeface="Times New Roman" pitchFamily="18" charset="0"/>
              </a:rPr>
              <a:t>/id_dsa.pub.</a:t>
            </a:r>
          </a:p>
          <a:p>
            <a:r>
              <a:rPr lang="en-US" altLang="zh-TW" sz="1400" dirty="0" smtClean="0">
                <a:latin typeface="Times New Roman" pitchFamily="18" charset="0"/>
                <a:cs typeface="Times New Roman" pitchFamily="18" charset="0"/>
              </a:rPr>
              <a:t>The key fingerprint is:</a:t>
            </a:r>
          </a:p>
          <a:p>
            <a:r>
              <a:rPr lang="en-US" altLang="zh-TW" sz="1400" dirty="0" smtClean="0">
                <a:latin typeface="Times New Roman" pitchFamily="18" charset="0"/>
                <a:cs typeface="Times New Roman" pitchFamily="18" charset="0"/>
              </a:rPr>
              <a:t>a8:6f:f1:44:8b:00:03:2b:f6:d6:97:86:08:02:c4:18 test@node1</a:t>
            </a:r>
          </a:p>
        </p:txBody>
      </p:sp>
      <p:sp>
        <p:nvSpPr>
          <p:cNvPr id="9" name="文字方塊 8"/>
          <p:cNvSpPr txBox="1"/>
          <p:nvPr/>
        </p:nvSpPr>
        <p:spPr>
          <a:xfrm>
            <a:off x="827584" y="5693186"/>
            <a:ext cx="7200800" cy="400110"/>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000" dirty="0" smtClean="0">
                <a:latin typeface="Times New Roman" pitchFamily="18" charset="0"/>
                <a:cs typeface="Times New Roman" pitchFamily="18" charset="0"/>
              </a:rPr>
              <a:t>test@node1:~$ </a:t>
            </a:r>
            <a:r>
              <a:rPr lang="en-US" altLang="zh-TW" sz="2000" b="1" dirty="0" smtClean="0">
                <a:latin typeface="Times New Roman" pitchFamily="18" charset="0"/>
                <a:cs typeface="Times New Roman" pitchFamily="18" charset="0"/>
              </a:rPr>
              <a:t>cp ~/.</a:t>
            </a:r>
            <a:r>
              <a:rPr lang="en-US" altLang="zh-TW" sz="2000" b="1" dirty="0" err="1" smtClean="0">
                <a:latin typeface="Times New Roman" pitchFamily="18" charset="0"/>
                <a:cs typeface="Times New Roman" pitchFamily="18" charset="0"/>
              </a:rPr>
              <a:t>ssh</a:t>
            </a:r>
            <a:r>
              <a:rPr lang="en-US" altLang="zh-TW" sz="2000" b="1" dirty="0" smtClean="0">
                <a:latin typeface="Times New Roman" pitchFamily="18" charset="0"/>
                <a:cs typeface="Times New Roman" pitchFamily="18" charset="0"/>
              </a:rPr>
              <a:t>/id_dsa.pub ~/.</a:t>
            </a:r>
            <a:r>
              <a:rPr lang="en-US" altLang="zh-TW" sz="2000" b="1" dirty="0" err="1" smtClean="0">
                <a:latin typeface="Times New Roman" pitchFamily="18" charset="0"/>
                <a:cs typeface="Times New Roman" pitchFamily="18" charset="0"/>
              </a:rPr>
              <a:t>ssh</a:t>
            </a:r>
            <a:r>
              <a:rPr lang="en-US" altLang="zh-TW" sz="2000" b="1" dirty="0" smtClean="0">
                <a:latin typeface="Times New Roman" pitchFamily="18" charset="0"/>
                <a:cs typeface="Times New Roman" pitchFamily="18" charset="0"/>
              </a:rPr>
              <a:t>/</a:t>
            </a:r>
            <a:r>
              <a:rPr lang="en-US" altLang="zh-TW" sz="2000" b="1" dirty="0" err="1" smtClean="0">
                <a:latin typeface="Times New Roman" pitchFamily="18" charset="0"/>
                <a:cs typeface="Times New Roman" pitchFamily="18" charset="0"/>
              </a:rPr>
              <a:t>authorized_keys</a:t>
            </a:r>
            <a:endParaRPr lang="en-US" altLang="zh-TW" sz="20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fontScale="90000"/>
          </a:bodyPr>
          <a:lstStyle/>
          <a:p>
            <a:r>
              <a:rPr lang="en-US" altLang="zh-TW" dirty="0" smtClean="0"/>
              <a:t>What is NFS</a:t>
            </a:r>
            <a:endParaRPr lang="zh-TW" altLang="en-US" dirty="0"/>
          </a:p>
        </p:txBody>
      </p:sp>
      <p:sp>
        <p:nvSpPr>
          <p:cNvPr id="5" name="內容版面配置區 4"/>
          <p:cNvSpPr>
            <a:spLocks noGrp="1"/>
          </p:cNvSpPr>
          <p:nvPr>
            <p:ph idx="1"/>
          </p:nvPr>
        </p:nvSpPr>
        <p:spPr/>
        <p:txBody>
          <a:bodyPr/>
          <a:lstStyle/>
          <a:p>
            <a:r>
              <a:rPr lang="en-US" altLang="zh-TW" dirty="0" smtClean="0">
                <a:solidFill>
                  <a:srgbClr val="0070C0"/>
                </a:solidFill>
              </a:rPr>
              <a:t>Sun Microsystems, Inc. defined a remote file access mechanism that has become widely accepted throughout the computer industry, known as NFS</a:t>
            </a:r>
          </a:p>
          <a:p>
            <a:r>
              <a:rPr lang="en-US" altLang="zh-TW" dirty="0" smtClean="0">
                <a:solidFill>
                  <a:srgbClr val="0070C0"/>
                </a:solidFill>
              </a:rPr>
              <a:t>The mechanism allows a computer to run a server that makes some or all of its files available for remote access, and allow applications on other computers to access those files</a:t>
            </a:r>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3</a:t>
            </a:fld>
            <a:endParaRPr lang="zh-TW"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latin typeface="Times New Roman" pitchFamily="18" charset="0"/>
                <a:cs typeface="Times New Roman" pitchFamily="18" charset="0"/>
              </a:rPr>
              <a:t>NFS Client and Server</a:t>
            </a:r>
            <a:endParaRPr lang="zh-TW" altLang="en-US" dirty="0">
              <a:latin typeface="Times New Roman" pitchFamily="18" charset="0"/>
              <a:cs typeface="Times New Roman" pitchFamily="18" charset="0"/>
            </a:endParaRPr>
          </a:p>
        </p:txBody>
      </p:sp>
      <p:sp>
        <p:nvSpPr>
          <p:cNvPr id="3" name="內容版面配置區 2"/>
          <p:cNvSpPr>
            <a:spLocks noGrp="1"/>
          </p:cNvSpPr>
          <p:nvPr>
            <p:ph idx="1"/>
          </p:nvPr>
        </p:nvSpPr>
        <p:spPr/>
        <p:txBody>
          <a:bodyPr>
            <a:normAutofit fontScale="85000" lnSpcReduction="20000"/>
          </a:bodyPr>
          <a:lstStyle/>
          <a:p>
            <a:r>
              <a:rPr lang="en-US" altLang="zh-TW" dirty="0" smtClean="0">
                <a:solidFill>
                  <a:srgbClr val="0070C0"/>
                </a:solidFill>
              </a:rPr>
              <a:t>An NFS file server runs on a machine (which has large disks)  that has a local file system</a:t>
            </a:r>
          </a:p>
          <a:p>
            <a:r>
              <a:rPr lang="en-US" altLang="zh-TW" dirty="0" smtClean="0">
                <a:solidFill>
                  <a:srgbClr val="0070C0"/>
                </a:solidFill>
              </a:rPr>
              <a:t>An NFS client runs on an arbitrary machine and access the files on machines that run NFS servers</a:t>
            </a:r>
          </a:p>
          <a:p>
            <a:r>
              <a:rPr lang="en-US" altLang="zh-TW" dirty="0" smtClean="0">
                <a:solidFill>
                  <a:srgbClr val="0070C0"/>
                </a:solidFill>
              </a:rPr>
              <a:t>When an application program calls open to obtain access to a file, the OS uses the syntax of the path name to choose between local and remote file access procedures</a:t>
            </a:r>
          </a:p>
          <a:p>
            <a:r>
              <a:rPr lang="en-US" altLang="zh-TW" dirty="0" smtClean="0">
                <a:solidFill>
                  <a:srgbClr val="0070C0"/>
                </a:solidFill>
              </a:rPr>
              <a:t>If the path refers to a local file, the system uses the computer’s standard file system software to access the file; If the path refers to a remote file, the system uses NFS client software to access the remote file</a:t>
            </a: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4</a:t>
            </a:fld>
            <a:endParaRPr lang="zh-TW"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NIS Installation</a:t>
            </a:r>
            <a:endParaRPr lang="zh-TW" altLang="en-US" dirty="0"/>
          </a:p>
        </p:txBody>
      </p:sp>
      <p:sp>
        <p:nvSpPr>
          <p:cNvPr id="3" name="內容版面配置區 2"/>
          <p:cNvSpPr>
            <a:spLocks noGrp="1"/>
          </p:cNvSpPr>
          <p:nvPr>
            <p:ph idx="1"/>
          </p:nvPr>
        </p:nvSpPr>
        <p:spPr/>
        <p:txBody>
          <a:bodyPr/>
          <a:lstStyle/>
          <a:p>
            <a:r>
              <a:rPr lang="en-US" altLang="zh-TW" dirty="0" smtClean="0"/>
              <a:t>Installation: (all nodes)</a:t>
            </a:r>
          </a:p>
          <a:p>
            <a:pPr lvl="1"/>
            <a:r>
              <a:rPr lang="en-US" altLang="zh-TW" dirty="0" err="1" smtClean="0">
                <a:solidFill>
                  <a:srgbClr val="FF0000"/>
                </a:solidFill>
              </a:rPr>
              <a:t>nfs-utils</a:t>
            </a:r>
            <a:endParaRPr lang="en-US" altLang="zh-TW" dirty="0" smtClean="0">
              <a:solidFill>
                <a:srgbClr val="FF0000"/>
              </a:solidFill>
            </a:endParaRPr>
          </a:p>
          <a:p>
            <a:pPr lvl="1"/>
            <a:r>
              <a:rPr lang="en-US" altLang="zh-TW" dirty="0" err="1" smtClean="0">
                <a:solidFill>
                  <a:srgbClr val="FF0000"/>
                </a:solidFill>
              </a:rPr>
              <a:t>nfs</a:t>
            </a:r>
            <a:r>
              <a:rPr lang="en-US" altLang="zh-TW" dirty="0" smtClean="0">
                <a:solidFill>
                  <a:srgbClr val="FF0000"/>
                </a:solidFill>
              </a:rPr>
              <a:t>-</a:t>
            </a:r>
            <a:r>
              <a:rPr lang="en-US" altLang="zh-TW" dirty="0" err="1" smtClean="0">
                <a:solidFill>
                  <a:srgbClr val="FF0000"/>
                </a:solidFill>
              </a:rPr>
              <a:t>utils</a:t>
            </a:r>
            <a:r>
              <a:rPr lang="en-US" altLang="zh-TW" dirty="0" smtClean="0">
                <a:solidFill>
                  <a:srgbClr val="FF0000"/>
                </a:solidFill>
              </a:rPr>
              <a:t>-lib</a:t>
            </a:r>
          </a:p>
          <a:p>
            <a:pPr lvl="1"/>
            <a:r>
              <a:rPr lang="en-US" altLang="zh-TW" dirty="0" err="1" smtClean="0">
                <a:solidFill>
                  <a:srgbClr val="FF0000"/>
                </a:solidFill>
              </a:rPr>
              <a:t>nfs</a:t>
            </a:r>
            <a:r>
              <a:rPr lang="en-US" altLang="zh-TW" dirty="0" smtClean="0">
                <a:solidFill>
                  <a:srgbClr val="FF0000"/>
                </a:solidFill>
              </a:rPr>
              <a:t>-</a:t>
            </a:r>
            <a:r>
              <a:rPr lang="en-US" altLang="zh-TW" dirty="0" err="1" smtClean="0">
                <a:solidFill>
                  <a:srgbClr val="FF0000"/>
                </a:solidFill>
              </a:rPr>
              <a:t>utils</a:t>
            </a:r>
            <a:r>
              <a:rPr lang="en-US" altLang="zh-TW" dirty="0" smtClean="0">
                <a:solidFill>
                  <a:srgbClr val="FF0000"/>
                </a:solidFill>
              </a:rPr>
              <a:t>-lib-</a:t>
            </a:r>
            <a:r>
              <a:rPr lang="en-US" altLang="zh-TW" dirty="0" err="1" smtClean="0">
                <a:solidFill>
                  <a:srgbClr val="FF0000"/>
                </a:solidFill>
              </a:rPr>
              <a:t>devel</a:t>
            </a:r>
            <a:endParaRPr lang="zh-TW" altLang="en-US" dirty="0">
              <a:solidFill>
                <a:srgbClr val="FF0000"/>
              </a:solidFill>
            </a:endParaRP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5</a:t>
            </a:fld>
            <a:endParaRPr lang="zh-TW"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NFS Configuration - 1</a:t>
            </a:r>
            <a:endParaRPr lang="zh-TW" altLang="en-US" dirty="0"/>
          </a:p>
        </p:txBody>
      </p:sp>
      <p:sp>
        <p:nvSpPr>
          <p:cNvPr id="3" name="內容版面配置區 2"/>
          <p:cNvSpPr>
            <a:spLocks noGrp="1"/>
          </p:cNvSpPr>
          <p:nvPr>
            <p:ph idx="1"/>
          </p:nvPr>
        </p:nvSpPr>
        <p:spPr/>
        <p:txBody>
          <a:bodyPr>
            <a:normAutofit fontScale="92500" lnSpcReduction="10000"/>
          </a:bodyPr>
          <a:lstStyle/>
          <a:p>
            <a:r>
              <a:rPr lang="en-US" altLang="zh-TW" dirty="0" smtClean="0">
                <a:solidFill>
                  <a:srgbClr val="0070C0"/>
                </a:solidFill>
              </a:rPr>
              <a:t>On node1, setting up an NFS server:</a:t>
            </a:r>
          </a:p>
          <a:p>
            <a:pPr lvl="1"/>
            <a:r>
              <a:rPr lang="en-US" altLang="zh-TW" dirty="0" smtClean="0">
                <a:solidFill>
                  <a:srgbClr val="0070C0"/>
                </a:solidFill>
              </a:rPr>
              <a:t>NFS server </a:t>
            </a:r>
            <a:r>
              <a:rPr lang="en-US" altLang="zh-TW" dirty="0" err="1" smtClean="0">
                <a:solidFill>
                  <a:srgbClr val="0070C0"/>
                </a:solidFill>
              </a:rPr>
              <a:t>deamons</a:t>
            </a:r>
            <a:r>
              <a:rPr lang="en-US" altLang="zh-TW" dirty="0" smtClean="0">
                <a:solidFill>
                  <a:srgbClr val="0070C0"/>
                </a:solidFill>
              </a:rPr>
              <a:t>:</a:t>
            </a:r>
          </a:p>
          <a:p>
            <a:pPr lvl="2"/>
            <a:r>
              <a:rPr lang="en-US" altLang="zh-TW" dirty="0" err="1" smtClean="0">
                <a:solidFill>
                  <a:srgbClr val="0070C0"/>
                </a:solidFill>
              </a:rPr>
              <a:t>portmapper</a:t>
            </a:r>
            <a:endParaRPr lang="en-US" altLang="zh-TW" dirty="0" smtClean="0">
              <a:solidFill>
                <a:srgbClr val="0070C0"/>
              </a:solidFill>
            </a:endParaRPr>
          </a:p>
          <a:p>
            <a:pPr lvl="2">
              <a:buNone/>
            </a:pPr>
            <a:r>
              <a:rPr lang="en-US" altLang="zh-TW" dirty="0" smtClean="0">
                <a:solidFill>
                  <a:srgbClr val="0070C0"/>
                </a:solidFill>
              </a:rPr>
              <a:t>	</a:t>
            </a:r>
            <a:r>
              <a:rPr lang="zh-TW" altLang="en-US" dirty="0" smtClean="0">
                <a:solidFill>
                  <a:srgbClr val="0070C0"/>
                </a:solidFill>
              </a:rPr>
              <a:t>提供對任何一個</a:t>
            </a:r>
            <a:r>
              <a:rPr lang="en-US" altLang="zh-TW" dirty="0" smtClean="0">
                <a:solidFill>
                  <a:srgbClr val="0070C0"/>
                </a:solidFill>
              </a:rPr>
              <a:t>RPC server program</a:t>
            </a:r>
            <a:r>
              <a:rPr lang="zh-TW" altLang="en-US" dirty="0" smtClean="0">
                <a:solidFill>
                  <a:srgbClr val="0070C0"/>
                </a:solidFill>
              </a:rPr>
              <a:t>啟動之前的</a:t>
            </a:r>
            <a:r>
              <a:rPr lang="en-US" altLang="zh-TW" dirty="0" smtClean="0">
                <a:solidFill>
                  <a:srgbClr val="0070C0"/>
                </a:solidFill>
              </a:rPr>
              <a:t>port</a:t>
            </a:r>
            <a:r>
              <a:rPr lang="zh-TW" altLang="en-US" dirty="0" smtClean="0">
                <a:solidFill>
                  <a:srgbClr val="0070C0"/>
                </a:solidFill>
              </a:rPr>
              <a:t>對應工作</a:t>
            </a:r>
          </a:p>
          <a:p>
            <a:pPr lvl="2"/>
            <a:r>
              <a:rPr lang="en-US" altLang="zh-TW" dirty="0" err="1" smtClean="0">
                <a:solidFill>
                  <a:srgbClr val="0070C0"/>
                </a:solidFill>
              </a:rPr>
              <a:t>rpc.mountd</a:t>
            </a:r>
            <a:endParaRPr lang="en-US" altLang="zh-TW" dirty="0" smtClean="0">
              <a:solidFill>
                <a:srgbClr val="0070C0"/>
              </a:solidFill>
            </a:endParaRPr>
          </a:p>
          <a:p>
            <a:pPr lvl="2">
              <a:buNone/>
            </a:pPr>
            <a:r>
              <a:rPr lang="en-US" altLang="zh-TW" dirty="0" smtClean="0">
                <a:solidFill>
                  <a:srgbClr val="0070C0"/>
                </a:solidFill>
              </a:rPr>
              <a:t>	</a:t>
            </a:r>
            <a:r>
              <a:rPr lang="zh-TW" altLang="en-US" dirty="0" smtClean="0">
                <a:solidFill>
                  <a:srgbClr val="0070C0"/>
                </a:solidFill>
              </a:rPr>
              <a:t>提供遠端電腦</a:t>
            </a:r>
            <a:r>
              <a:rPr lang="en-US" altLang="zh-TW" dirty="0" smtClean="0">
                <a:solidFill>
                  <a:srgbClr val="0070C0"/>
                </a:solidFill>
              </a:rPr>
              <a:t>mount</a:t>
            </a:r>
            <a:r>
              <a:rPr lang="zh-TW" altLang="en-US" dirty="0" smtClean="0">
                <a:solidFill>
                  <a:srgbClr val="0070C0"/>
                </a:solidFill>
              </a:rPr>
              <a:t>及</a:t>
            </a:r>
            <a:r>
              <a:rPr lang="en-US" altLang="zh-TW" dirty="0" err="1" smtClean="0">
                <a:solidFill>
                  <a:srgbClr val="0070C0"/>
                </a:solidFill>
              </a:rPr>
              <a:t>umount</a:t>
            </a:r>
            <a:r>
              <a:rPr lang="zh-TW" altLang="en-US" dirty="0" smtClean="0">
                <a:solidFill>
                  <a:srgbClr val="0070C0"/>
                </a:solidFill>
              </a:rPr>
              <a:t>檔案系統</a:t>
            </a:r>
          </a:p>
          <a:p>
            <a:pPr lvl="2"/>
            <a:r>
              <a:rPr lang="en-US" altLang="zh-TW" dirty="0" err="1" smtClean="0">
                <a:solidFill>
                  <a:srgbClr val="0070C0"/>
                </a:solidFill>
              </a:rPr>
              <a:t>rpc.rquotad</a:t>
            </a:r>
            <a:endParaRPr lang="en-US" altLang="zh-TW" dirty="0" smtClean="0">
              <a:solidFill>
                <a:srgbClr val="0070C0"/>
              </a:solidFill>
            </a:endParaRPr>
          </a:p>
          <a:p>
            <a:pPr lvl="2">
              <a:buNone/>
            </a:pPr>
            <a:r>
              <a:rPr lang="en-US" altLang="zh-TW" dirty="0" smtClean="0">
                <a:solidFill>
                  <a:srgbClr val="0070C0"/>
                </a:solidFill>
              </a:rPr>
              <a:t>	</a:t>
            </a:r>
            <a:r>
              <a:rPr lang="zh-TW" altLang="en-US" dirty="0" smtClean="0">
                <a:solidFill>
                  <a:srgbClr val="0070C0"/>
                </a:solidFill>
              </a:rPr>
              <a:t>提供</a:t>
            </a:r>
            <a:r>
              <a:rPr lang="en-US" altLang="zh-TW" dirty="0" smtClean="0">
                <a:solidFill>
                  <a:srgbClr val="0070C0"/>
                </a:solidFill>
              </a:rPr>
              <a:t>disk quota</a:t>
            </a:r>
            <a:r>
              <a:rPr lang="zh-TW" altLang="en-US" dirty="0" smtClean="0">
                <a:solidFill>
                  <a:srgbClr val="0070C0"/>
                </a:solidFill>
              </a:rPr>
              <a:t>服務</a:t>
            </a:r>
          </a:p>
          <a:p>
            <a:pPr lvl="2"/>
            <a:r>
              <a:rPr lang="en-US" altLang="zh-TW" dirty="0" err="1" smtClean="0">
                <a:solidFill>
                  <a:srgbClr val="0070C0"/>
                </a:solidFill>
              </a:rPr>
              <a:t>nfsd</a:t>
            </a:r>
            <a:endParaRPr lang="en-US" altLang="zh-TW" dirty="0" smtClean="0">
              <a:solidFill>
                <a:srgbClr val="0070C0"/>
              </a:solidFill>
            </a:endParaRPr>
          </a:p>
          <a:p>
            <a:pPr lvl="2">
              <a:buNone/>
            </a:pPr>
            <a:r>
              <a:rPr lang="en-US" altLang="zh-TW" dirty="0" smtClean="0">
                <a:solidFill>
                  <a:srgbClr val="0070C0"/>
                </a:solidFill>
              </a:rPr>
              <a:t>	</a:t>
            </a:r>
            <a:r>
              <a:rPr lang="zh-TW" altLang="en-US" dirty="0" smtClean="0">
                <a:solidFill>
                  <a:srgbClr val="0070C0"/>
                </a:solidFill>
              </a:rPr>
              <a:t>管理</a:t>
            </a:r>
            <a:r>
              <a:rPr lang="en-US" altLang="zh-TW" dirty="0" smtClean="0">
                <a:solidFill>
                  <a:srgbClr val="0070C0"/>
                </a:solidFill>
              </a:rPr>
              <a:t>Client</a:t>
            </a:r>
            <a:r>
              <a:rPr lang="zh-TW" altLang="en-US" dirty="0" smtClean="0">
                <a:solidFill>
                  <a:srgbClr val="0070C0"/>
                </a:solidFill>
              </a:rPr>
              <a:t>是否能夠登入</a:t>
            </a:r>
            <a:r>
              <a:rPr lang="en-US" altLang="zh-TW" dirty="0" smtClean="0">
                <a:solidFill>
                  <a:srgbClr val="0070C0"/>
                </a:solidFill>
              </a:rPr>
              <a:t>NFS</a:t>
            </a:r>
            <a:r>
              <a:rPr lang="zh-TW" altLang="en-US" dirty="0" smtClean="0">
                <a:solidFill>
                  <a:srgbClr val="0070C0"/>
                </a:solidFill>
              </a:rPr>
              <a:t>主機的權限 ，將</a:t>
            </a:r>
            <a:r>
              <a:rPr lang="en-US" altLang="zh-TW" dirty="0" smtClean="0">
                <a:solidFill>
                  <a:srgbClr val="0070C0"/>
                </a:solidFill>
              </a:rPr>
              <a:t>Client</a:t>
            </a:r>
            <a:r>
              <a:rPr lang="zh-TW" altLang="en-US" dirty="0" smtClean="0">
                <a:solidFill>
                  <a:srgbClr val="0070C0"/>
                </a:solidFill>
              </a:rPr>
              <a:t>對</a:t>
            </a:r>
            <a:r>
              <a:rPr lang="en-US" altLang="zh-TW" dirty="0" smtClean="0">
                <a:solidFill>
                  <a:srgbClr val="0070C0"/>
                </a:solidFill>
              </a:rPr>
              <a:t>NFS</a:t>
            </a:r>
            <a:r>
              <a:rPr lang="zh-TW" altLang="en-US" dirty="0" smtClean="0">
                <a:solidFill>
                  <a:srgbClr val="0070C0"/>
                </a:solidFill>
              </a:rPr>
              <a:t>的檔案</a:t>
            </a:r>
            <a:r>
              <a:rPr lang="en-US" altLang="zh-TW" dirty="0" smtClean="0">
                <a:solidFill>
                  <a:srgbClr val="0070C0"/>
                </a:solidFill>
              </a:rPr>
              <a:t>I/O</a:t>
            </a:r>
            <a:r>
              <a:rPr lang="zh-TW" altLang="en-US" dirty="0" smtClean="0">
                <a:solidFill>
                  <a:srgbClr val="0070C0"/>
                </a:solidFill>
              </a:rPr>
              <a:t>要求轉換成本地檔案系統的實際要求</a:t>
            </a:r>
            <a:endParaRPr lang="zh-TW" altLang="en-US" dirty="0">
              <a:solidFill>
                <a:srgbClr val="0070C0"/>
              </a:solidFill>
            </a:endParaRPr>
          </a:p>
        </p:txBody>
      </p:sp>
      <p:sp>
        <p:nvSpPr>
          <p:cNvPr id="4" name="投影片編號版面配置區 3"/>
          <p:cNvSpPr>
            <a:spLocks noGrp="1"/>
          </p:cNvSpPr>
          <p:nvPr>
            <p:ph type="sldNum" sz="quarter" idx="12"/>
          </p:nvPr>
        </p:nvSpPr>
        <p:spPr/>
        <p:txBody>
          <a:bodyPr/>
          <a:lstStyle/>
          <a:p>
            <a:fld id="{73DA0BB7-265A-403C-9275-D587AB510EDC}" type="slidenum">
              <a:rPr lang="zh-TW" altLang="en-US" smtClean="0"/>
              <a:pPr/>
              <a:t>6</a:t>
            </a:fld>
            <a:endParaRPr lang="zh-TW"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NFS Configuration - 2</a:t>
            </a:r>
            <a:endParaRPr lang="zh-TW" altLang="en-US" dirty="0"/>
          </a:p>
        </p:txBody>
      </p:sp>
      <p:sp>
        <p:nvSpPr>
          <p:cNvPr id="3" name="內容版面配置區 2"/>
          <p:cNvSpPr>
            <a:spLocks noGrp="1"/>
          </p:cNvSpPr>
          <p:nvPr>
            <p:ph idx="1"/>
          </p:nvPr>
        </p:nvSpPr>
        <p:spPr>
          <a:xfrm>
            <a:off x="457200" y="1285860"/>
            <a:ext cx="7543824" cy="702980"/>
          </a:xfrm>
        </p:spPr>
        <p:txBody>
          <a:bodyPr/>
          <a:lstStyle/>
          <a:p>
            <a:r>
              <a:rPr lang="en-US" altLang="zh-TW" dirty="0" smtClean="0"/>
              <a:t>Edit the file /etc/exports:</a:t>
            </a:r>
          </a:p>
        </p:txBody>
      </p:sp>
      <p:sp>
        <p:nvSpPr>
          <p:cNvPr id="4" name="文字方塊 3"/>
          <p:cNvSpPr txBox="1"/>
          <p:nvPr/>
        </p:nvSpPr>
        <p:spPr>
          <a:xfrm>
            <a:off x="827584" y="1916832"/>
            <a:ext cx="7200800" cy="461665"/>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solidFill>
                  <a:schemeClr val="tx1"/>
                </a:solidFill>
                <a:latin typeface="Times New Roman" pitchFamily="18" charset="0"/>
                <a:cs typeface="Times New Roman" pitchFamily="18" charset="0"/>
              </a:rPr>
              <a:t>vi /etc/exports</a:t>
            </a:r>
            <a:endParaRPr lang="zh-TW" altLang="en-US" sz="2400" b="1" dirty="0">
              <a:solidFill>
                <a:schemeClr val="tx1"/>
              </a:solidFill>
              <a:latin typeface="Times New Roman" pitchFamily="18" charset="0"/>
              <a:cs typeface="Times New Roman" pitchFamily="18" charset="0"/>
            </a:endParaRPr>
          </a:p>
        </p:txBody>
      </p:sp>
      <p:sp>
        <p:nvSpPr>
          <p:cNvPr id="5" name="文字方塊 4"/>
          <p:cNvSpPr txBox="1"/>
          <p:nvPr/>
        </p:nvSpPr>
        <p:spPr>
          <a:xfrm>
            <a:off x="827584" y="2695560"/>
            <a:ext cx="7200800" cy="1200329"/>
          </a:xfrm>
          <a:prstGeom prst="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dirty="0" smtClean="0">
                <a:latin typeface="Times New Roman" pitchFamily="18" charset="0"/>
                <a:cs typeface="Times New Roman" pitchFamily="18" charset="0"/>
              </a:rPr>
              <a:t># /etc/exports: the access control list for </a:t>
            </a:r>
            <a:r>
              <a:rPr lang="en-US" altLang="zh-TW" dirty="0" err="1" smtClean="0">
                <a:latin typeface="Times New Roman" pitchFamily="18" charset="0"/>
                <a:cs typeface="Times New Roman" pitchFamily="18" charset="0"/>
              </a:rPr>
              <a:t>filesystems</a:t>
            </a:r>
            <a:r>
              <a:rPr lang="en-US" altLang="zh-TW" dirty="0" smtClean="0">
                <a:latin typeface="Times New Roman" pitchFamily="18" charset="0"/>
                <a:cs typeface="Times New Roman" pitchFamily="18" charset="0"/>
              </a:rPr>
              <a:t> which may be exported</a:t>
            </a:r>
          </a:p>
          <a:p>
            <a:r>
              <a:rPr lang="en-US" altLang="zh-TW" dirty="0" smtClean="0">
                <a:latin typeface="Times New Roman" pitchFamily="18" charset="0"/>
                <a:cs typeface="Times New Roman" pitchFamily="18" charset="0"/>
              </a:rPr>
              <a:t>#               to NFS clients.  See exports(5).</a:t>
            </a:r>
          </a:p>
          <a:p>
            <a:r>
              <a:rPr lang="en-US" altLang="zh-TW" b="1" dirty="0" smtClean="0">
                <a:solidFill>
                  <a:srgbClr val="FF0000"/>
                </a:solidFill>
                <a:latin typeface="Times New Roman" pitchFamily="18" charset="0"/>
                <a:cs typeface="Times New Roman" pitchFamily="18" charset="0"/>
              </a:rPr>
              <a:t>/home         </a:t>
            </a:r>
            <a:r>
              <a:rPr lang="en-US" altLang="zh-TW" b="1" dirty="0" smtClean="0">
                <a:solidFill>
                  <a:srgbClr val="FF0000"/>
                </a:solidFill>
                <a:latin typeface="Times New Roman" pitchFamily="18" charset="0"/>
                <a:cs typeface="Times New Roman" pitchFamily="18" charset="0"/>
              </a:rPr>
              <a:t>192.168.56.254/255.255.255.0(</a:t>
            </a:r>
            <a:r>
              <a:rPr lang="en-US" altLang="zh-TW" b="1" dirty="0" err="1" smtClean="0">
                <a:solidFill>
                  <a:srgbClr val="FF0000"/>
                </a:solidFill>
                <a:latin typeface="Times New Roman" pitchFamily="18" charset="0"/>
                <a:cs typeface="Times New Roman" pitchFamily="18" charset="0"/>
              </a:rPr>
              <a:t>rw,no_root_squash,sync</a:t>
            </a:r>
            <a:r>
              <a:rPr lang="en-US" altLang="zh-TW" b="1" dirty="0" smtClean="0">
                <a:solidFill>
                  <a:srgbClr val="FF0000"/>
                </a:solidFill>
                <a:latin typeface="Times New Roman" pitchFamily="18" charset="0"/>
                <a:cs typeface="Times New Roman" pitchFamily="18" charset="0"/>
              </a:rPr>
              <a:t>)</a:t>
            </a:r>
          </a:p>
          <a:p>
            <a:r>
              <a:rPr lang="en-US" altLang="zh-TW" b="1" dirty="0" smtClean="0">
                <a:solidFill>
                  <a:srgbClr val="FF0000"/>
                </a:solidFill>
                <a:latin typeface="Times New Roman" pitchFamily="18" charset="0"/>
                <a:cs typeface="Times New Roman" pitchFamily="18" charset="0"/>
              </a:rPr>
              <a:t>/opt            </a:t>
            </a:r>
            <a:r>
              <a:rPr lang="en-US" altLang="zh-TW" b="1" dirty="0" smtClean="0">
                <a:solidFill>
                  <a:srgbClr val="FF0000"/>
                </a:solidFill>
                <a:latin typeface="Times New Roman" pitchFamily="18" charset="0"/>
                <a:cs typeface="Times New Roman" pitchFamily="18" charset="0"/>
              </a:rPr>
              <a:t>192.168.56.254/255.255.255.0(</a:t>
            </a:r>
            <a:r>
              <a:rPr lang="en-US" altLang="zh-TW" b="1" dirty="0" err="1" smtClean="0">
                <a:solidFill>
                  <a:srgbClr val="FF0000"/>
                </a:solidFill>
                <a:latin typeface="Times New Roman" pitchFamily="18" charset="0"/>
                <a:cs typeface="Times New Roman" pitchFamily="18" charset="0"/>
              </a:rPr>
              <a:t>rw,no_root_squash,sync</a:t>
            </a:r>
            <a:r>
              <a:rPr lang="en-US" altLang="zh-TW" b="1" dirty="0" smtClean="0">
                <a:solidFill>
                  <a:srgbClr val="FF0000"/>
                </a:solidFill>
                <a:latin typeface="Times New Roman" pitchFamily="18" charset="0"/>
                <a:cs typeface="Times New Roman" pitchFamily="18" charset="0"/>
              </a:rPr>
              <a:t>)</a:t>
            </a:r>
          </a:p>
        </p:txBody>
      </p:sp>
      <p:sp>
        <p:nvSpPr>
          <p:cNvPr id="7" name="矩形圖說文字 6"/>
          <p:cNvSpPr/>
          <p:nvPr/>
        </p:nvSpPr>
        <p:spPr>
          <a:xfrm>
            <a:off x="827584" y="4221088"/>
            <a:ext cx="7200800" cy="2016224"/>
          </a:xfrm>
          <a:prstGeom prst="wedgeRectCallout">
            <a:avLst>
              <a:gd name="adj1" fmla="val -1325"/>
              <a:gd name="adj2" fmla="val -626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r>
              <a:rPr lang="en-US" altLang="zh-TW" sz="1050" dirty="0" err="1" smtClean="0"/>
              <a:t>rw</a:t>
            </a:r>
            <a:r>
              <a:rPr lang="en-US" altLang="zh-TW" sz="1050" dirty="0" smtClean="0"/>
              <a:t>: </a:t>
            </a:r>
            <a:r>
              <a:rPr lang="zh-TW" altLang="en-US" sz="1050" dirty="0" smtClean="0"/>
              <a:t>可讀寫的權限</a:t>
            </a:r>
          </a:p>
          <a:p>
            <a:pPr>
              <a:buFont typeface="Arial" pitchFamily="34" charset="0"/>
              <a:buChar char="•"/>
            </a:pPr>
            <a:r>
              <a:rPr lang="en-US" altLang="zh-TW" sz="1050" dirty="0" err="1" smtClean="0"/>
              <a:t>ro</a:t>
            </a:r>
            <a:r>
              <a:rPr lang="zh-TW" altLang="en-US" sz="1050" dirty="0" smtClean="0"/>
              <a:t>：唯讀的權限</a:t>
            </a:r>
          </a:p>
          <a:p>
            <a:pPr>
              <a:buFont typeface="Arial" pitchFamily="34" charset="0"/>
              <a:buChar char="•"/>
            </a:pPr>
            <a:r>
              <a:rPr lang="en-US" altLang="zh-TW" sz="1050" dirty="0" err="1" smtClean="0"/>
              <a:t>no_root_squash</a:t>
            </a:r>
            <a:r>
              <a:rPr lang="en-US" altLang="zh-TW" sz="1050" dirty="0" smtClean="0"/>
              <a:t>: </a:t>
            </a:r>
            <a:r>
              <a:rPr lang="zh-TW" altLang="en-US" sz="1050" dirty="0" smtClean="0"/>
              <a:t>登入</a:t>
            </a:r>
            <a:r>
              <a:rPr lang="en-US" altLang="zh-TW" sz="1050" dirty="0" smtClean="0"/>
              <a:t>NFS</a:t>
            </a:r>
            <a:r>
              <a:rPr lang="zh-TW" altLang="en-US" sz="1050" dirty="0" smtClean="0"/>
              <a:t>主機使用分享目錄的使用者，如果是</a:t>
            </a:r>
            <a:r>
              <a:rPr lang="en-US" altLang="zh-TW" sz="1050" dirty="0" smtClean="0"/>
              <a:t>root</a:t>
            </a:r>
            <a:r>
              <a:rPr lang="zh-TW" altLang="en-US" sz="1050" dirty="0" smtClean="0"/>
              <a:t>的話，那麼對於這個分享的目錄來說，他就具有</a:t>
            </a:r>
            <a:r>
              <a:rPr lang="en-US" altLang="zh-TW" sz="1050" dirty="0" smtClean="0"/>
              <a:t>root</a:t>
            </a:r>
            <a:r>
              <a:rPr lang="zh-TW" altLang="en-US" sz="1050" dirty="0" smtClean="0"/>
              <a:t>的權限</a:t>
            </a:r>
          </a:p>
          <a:p>
            <a:pPr>
              <a:buFont typeface="Arial" pitchFamily="34" charset="0"/>
              <a:buChar char="•"/>
            </a:pPr>
            <a:r>
              <a:rPr lang="en-US" altLang="zh-TW" sz="1050" dirty="0" err="1" smtClean="0"/>
              <a:t>root_squash</a:t>
            </a:r>
            <a:r>
              <a:rPr lang="en-US" altLang="zh-TW" sz="1050" dirty="0" smtClean="0"/>
              <a:t>: </a:t>
            </a:r>
            <a:r>
              <a:rPr lang="zh-TW" altLang="en-US" sz="1050" dirty="0" smtClean="0"/>
              <a:t>在登入</a:t>
            </a:r>
            <a:r>
              <a:rPr lang="en-US" altLang="zh-TW" sz="1050" dirty="0" smtClean="0"/>
              <a:t>NFS</a:t>
            </a:r>
            <a:r>
              <a:rPr lang="zh-TW" altLang="en-US" sz="1050" dirty="0" smtClean="0"/>
              <a:t>主機使用分享之目錄的使用者如果是</a:t>
            </a:r>
            <a:r>
              <a:rPr lang="en-US" altLang="zh-TW" sz="1050" dirty="0" smtClean="0"/>
              <a:t>root</a:t>
            </a:r>
            <a:r>
              <a:rPr lang="zh-TW" altLang="en-US" sz="1050" dirty="0" smtClean="0"/>
              <a:t>時，那麼這個使用者的權限將被壓縮成為匿名使用者，通常他的</a:t>
            </a:r>
            <a:r>
              <a:rPr lang="en-US" altLang="zh-TW" sz="1050" dirty="0" smtClean="0"/>
              <a:t>UID</a:t>
            </a:r>
            <a:r>
              <a:rPr lang="zh-TW" altLang="en-US" sz="1050" dirty="0" smtClean="0"/>
              <a:t>與</a:t>
            </a:r>
            <a:r>
              <a:rPr lang="en-US" altLang="zh-TW" sz="1050" dirty="0" smtClean="0"/>
              <a:t>GID</a:t>
            </a:r>
            <a:r>
              <a:rPr lang="zh-TW" altLang="en-US" sz="1050" dirty="0" smtClean="0"/>
              <a:t>都會變成</a:t>
            </a:r>
            <a:r>
              <a:rPr lang="en-US" altLang="zh-TW" sz="1050" dirty="0" smtClean="0"/>
              <a:t>nobody</a:t>
            </a:r>
            <a:r>
              <a:rPr lang="zh-TW" altLang="en-US" sz="1050" dirty="0" smtClean="0"/>
              <a:t>那個系統帳號的身份 </a:t>
            </a:r>
          </a:p>
          <a:p>
            <a:pPr>
              <a:buFont typeface="Arial" pitchFamily="34" charset="0"/>
              <a:buChar char="•"/>
            </a:pPr>
            <a:r>
              <a:rPr lang="en-US" altLang="zh-TW" sz="1050" dirty="0" err="1" smtClean="0"/>
              <a:t>all_squash</a:t>
            </a:r>
            <a:r>
              <a:rPr lang="en-US" altLang="zh-TW" sz="1050" dirty="0" smtClean="0"/>
              <a:t>: </a:t>
            </a:r>
            <a:r>
              <a:rPr lang="zh-TW" altLang="en-US" sz="1050" dirty="0" smtClean="0"/>
              <a:t>不論登入</a:t>
            </a:r>
            <a:r>
              <a:rPr lang="en-US" altLang="zh-TW" sz="1050" dirty="0" smtClean="0"/>
              <a:t>NFS</a:t>
            </a:r>
            <a:r>
              <a:rPr lang="zh-TW" altLang="en-US" sz="1050" dirty="0" smtClean="0"/>
              <a:t>的使用者身份為何，他的身份都會被壓縮成為匿名使用者，通常也就是</a:t>
            </a:r>
            <a:r>
              <a:rPr lang="en-US" altLang="zh-TW" sz="1050" dirty="0" smtClean="0"/>
              <a:t>nobody  </a:t>
            </a:r>
          </a:p>
          <a:p>
            <a:pPr>
              <a:buFont typeface="Arial" pitchFamily="34" charset="0"/>
              <a:buChar char="•"/>
            </a:pPr>
            <a:r>
              <a:rPr lang="en-US" altLang="zh-TW" sz="1050" dirty="0" err="1" smtClean="0"/>
              <a:t>Anonuid</a:t>
            </a:r>
            <a:r>
              <a:rPr lang="en-US" altLang="zh-TW" sz="1050" dirty="0" smtClean="0"/>
              <a:t>: </a:t>
            </a:r>
            <a:r>
              <a:rPr lang="zh-TW" altLang="en-US" sz="1050" dirty="0" smtClean="0"/>
              <a:t>前面關於*</a:t>
            </a:r>
            <a:r>
              <a:rPr lang="en-US" altLang="zh-TW" sz="1050" dirty="0" smtClean="0"/>
              <a:t>_squash</a:t>
            </a:r>
            <a:r>
              <a:rPr lang="zh-TW" altLang="en-US" sz="1050" dirty="0" smtClean="0"/>
              <a:t>提到的匿名使用者的</a:t>
            </a:r>
            <a:r>
              <a:rPr lang="en-US" altLang="zh-TW" sz="1050" dirty="0" smtClean="0"/>
              <a:t>UID</a:t>
            </a:r>
            <a:r>
              <a:rPr lang="zh-TW" altLang="en-US" sz="1050" dirty="0" smtClean="0"/>
              <a:t>設定值，通常為</a:t>
            </a:r>
            <a:r>
              <a:rPr lang="en-US" altLang="zh-TW" sz="1050" dirty="0" smtClean="0"/>
              <a:t>nobody</a:t>
            </a:r>
            <a:r>
              <a:rPr lang="zh-TW" altLang="en-US" sz="1050" dirty="0" smtClean="0"/>
              <a:t>，但是您可以自行設定這個</a:t>
            </a:r>
            <a:r>
              <a:rPr lang="en-US" altLang="zh-TW" sz="1050" dirty="0" smtClean="0"/>
              <a:t>UID</a:t>
            </a:r>
            <a:r>
              <a:rPr lang="zh-TW" altLang="en-US" sz="1050" dirty="0" smtClean="0"/>
              <a:t>的值</a:t>
            </a:r>
          </a:p>
          <a:p>
            <a:pPr>
              <a:buFont typeface="Arial" pitchFamily="34" charset="0"/>
              <a:buChar char="•"/>
            </a:pPr>
            <a:r>
              <a:rPr lang="en-US" altLang="zh-TW" sz="1050" dirty="0" err="1" smtClean="0"/>
              <a:t>anongid</a:t>
            </a:r>
            <a:r>
              <a:rPr lang="zh-TW" altLang="en-US" sz="1050" dirty="0" smtClean="0"/>
              <a:t>：同</a:t>
            </a:r>
            <a:r>
              <a:rPr lang="en-US" altLang="zh-TW" sz="1050" dirty="0" err="1" smtClean="0"/>
              <a:t>anonuid</a:t>
            </a:r>
            <a:r>
              <a:rPr lang="zh-TW" altLang="en-US" sz="1050" dirty="0" smtClean="0"/>
              <a:t>，但是變成</a:t>
            </a:r>
            <a:r>
              <a:rPr lang="en-US" altLang="zh-TW" sz="1050" dirty="0" smtClean="0"/>
              <a:t>group ID</a:t>
            </a:r>
          </a:p>
          <a:p>
            <a:pPr>
              <a:buFont typeface="Arial" pitchFamily="34" charset="0"/>
              <a:buChar char="•"/>
            </a:pPr>
            <a:r>
              <a:rPr lang="en-US" altLang="zh-TW" sz="1050" dirty="0" smtClean="0"/>
              <a:t>sync</a:t>
            </a:r>
            <a:r>
              <a:rPr lang="zh-TW" altLang="en-US" sz="1050" dirty="0" smtClean="0"/>
              <a:t>：資料同步寫入到記憶體與硬碟當中</a:t>
            </a:r>
          </a:p>
          <a:p>
            <a:pPr>
              <a:buFont typeface="Arial" pitchFamily="34" charset="0"/>
              <a:buChar char="•"/>
            </a:pPr>
            <a:r>
              <a:rPr lang="en-US" altLang="zh-TW" sz="1050" dirty="0" err="1" smtClean="0"/>
              <a:t>async</a:t>
            </a:r>
            <a:r>
              <a:rPr lang="zh-TW" altLang="en-US" sz="1050" dirty="0" smtClean="0"/>
              <a:t>：資料會先暫存於記憶體當中，而非直接寫入硬碟</a:t>
            </a:r>
            <a:endParaRPr lang="zh-TW" altLang="en-US" sz="1050" dirty="0"/>
          </a:p>
        </p:txBody>
      </p:sp>
      <p:sp>
        <p:nvSpPr>
          <p:cNvPr id="8" name="投影片編號版面配置區 7"/>
          <p:cNvSpPr>
            <a:spLocks noGrp="1"/>
          </p:cNvSpPr>
          <p:nvPr>
            <p:ph type="sldNum" sz="quarter" idx="12"/>
          </p:nvPr>
        </p:nvSpPr>
        <p:spPr/>
        <p:txBody>
          <a:bodyPr/>
          <a:lstStyle/>
          <a:p>
            <a:fld id="{73DA0BB7-265A-403C-9275-D587AB510EDC}" type="slidenum">
              <a:rPr lang="zh-TW" altLang="en-US" smtClean="0"/>
              <a:pPr/>
              <a:t>7</a:t>
            </a:fld>
            <a:endParaRPr lang="zh-TW"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NFS Configuration - 3</a:t>
            </a:r>
            <a:endParaRPr lang="zh-TW" altLang="en-US" dirty="0"/>
          </a:p>
        </p:txBody>
      </p:sp>
      <p:sp>
        <p:nvSpPr>
          <p:cNvPr id="3" name="內容版面配置區 2"/>
          <p:cNvSpPr>
            <a:spLocks noGrp="1"/>
          </p:cNvSpPr>
          <p:nvPr>
            <p:ph idx="1"/>
          </p:nvPr>
        </p:nvSpPr>
        <p:spPr/>
        <p:txBody>
          <a:bodyPr/>
          <a:lstStyle/>
          <a:p>
            <a:r>
              <a:rPr lang="en-US" altLang="zh-TW" dirty="0" smtClean="0"/>
              <a:t>On node1, starting the </a:t>
            </a:r>
            <a:r>
              <a:rPr lang="en-US" altLang="zh-TW" dirty="0" err="1" smtClean="0"/>
              <a:t>portmap</a:t>
            </a:r>
            <a:r>
              <a:rPr lang="en-US" altLang="zh-TW" dirty="0" smtClean="0"/>
              <a:t> and </a:t>
            </a:r>
            <a:r>
              <a:rPr lang="en-US" altLang="zh-TW" dirty="0" err="1" smtClean="0"/>
              <a:t>nfsd</a:t>
            </a:r>
            <a:r>
              <a:rPr lang="en-US" altLang="zh-TW" dirty="0" smtClean="0"/>
              <a:t> daemons:</a:t>
            </a:r>
          </a:p>
          <a:p>
            <a:endParaRPr lang="en-US" altLang="zh-TW" dirty="0" smtClean="0"/>
          </a:p>
          <a:p>
            <a:endParaRPr lang="en-US" altLang="zh-TW" dirty="0" smtClean="0"/>
          </a:p>
          <a:p>
            <a:endParaRPr lang="en-US" altLang="zh-TW" dirty="0" smtClean="0"/>
          </a:p>
          <a:p>
            <a:r>
              <a:rPr lang="fr-FR" altLang="zh-TW" dirty="0" smtClean="0"/>
              <a:t>On node1, check NFS server information:</a:t>
            </a:r>
          </a:p>
        </p:txBody>
      </p:sp>
      <p:sp>
        <p:nvSpPr>
          <p:cNvPr id="4" name="文字方塊 3"/>
          <p:cNvSpPr txBox="1"/>
          <p:nvPr/>
        </p:nvSpPr>
        <p:spPr>
          <a:xfrm>
            <a:off x="827584" y="2420888"/>
            <a:ext cx="7200800" cy="830997"/>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solidFill>
                  <a:schemeClr val="tx1"/>
                </a:solidFill>
                <a:latin typeface="Times New Roman" pitchFamily="18" charset="0"/>
                <a:cs typeface="Times New Roman" pitchFamily="18" charset="0"/>
              </a:rPr>
              <a:t>/etc/</a:t>
            </a:r>
            <a:r>
              <a:rPr lang="en-US" altLang="zh-TW" sz="2400" b="1" dirty="0" err="1" smtClean="0">
                <a:solidFill>
                  <a:schemeClr val="tx1"/>
                </a:solidFill>
                <a:latin typeface="Times New Roman" pitchFamily="18" charset="0"/>
                <a:cs typeface="Times New Roman" pitchFamily="18" charset="0"/>
              </a:rPr>
              <a:t>init.d</a:t>
            </a:r>
            <a:r>
              <a:rPr lang="en-US" altLang="zh-TW" sz="2400" b="1" dirty="0" smtClean="0">
                <a:solidFill>
                  <a:schemeClr val="tx1"/>
                </a:solidFill>
                <a:latin typeface="Times New Roman" pitchFamily="18" charset="0"/>
                <a:cs typeface="Times New Roman" pitchFamily="18" charset="0"/>
              </a:rPr>
              <a:t>/</a:t>
            </a:r>
            <a:r>
              <a:rPr lang="en-US" altLang="zh-TW" sz="2400" b="1" dirty="0" err="1" smtClean="0">
                <a:solidFill>
                  <a:schemeClr val="tx1"/>
                </a:solidFill>
                <a:latin typeface="Times New Roman" pitchFamily="18" charset="0"/>
                <a:cs typeface="Times New Roman" pitchFamily="18" charset="0"/>
              </a:rPr>
              <a:t>portmap</a:t>
            </a:r>
            <a:r>
              <a:rPr lang="en-US" altLang="zh-TW" sz="2400" b="1" dirty="0" smtClean="0">
                <a:solidFill>
                  <a:schemeClr val="tx1"/>
                </a:solidFill>
                <a:latin typeface="Times New Roman" pitchFamily="18" charset="0"/>
                <a:cs typeface="Times New Roman" pitchFamily="18" charset="0"/>
              </a:rPr>
              <a:t> restart</a:t>
            </a:r>
          </a:p>
          <a:p>
            <a:r>
              <a:rPr lang="en-US" altLang="zh-TW" sz="2400" dirty="0" smtClean="0">
                <a:latin typeface="Times New Roman" pitchFamily="18" charset="0"/>
                <a:cs typeface="Times New Roman" pitchFamily="18" charset="0"/>
              </a:rPr>
              <a:t>node1:~# </a:t>
            </a:r>
            <a:r>
              <a:rPr lang="en-US" altLang="zh-TW" sz="2400" b="1" dirty="0" smtClean="0">
                <a:solidFill>
                  <a:schemeClr val="tx1"/>
                </a:solidFill>
                <a:latin typeface="Times New Roman" pitchFamily="18" charset="0"/>
                <a:cs typeface="Times New Roman" pitchFamily="18" charset="0"/>
              </a:rPr>
              <a:t>/etc/</a:t>
            </a:r>
            <a:r>
              <a:rPr lang="en-US" altLang="zh-TW" sz="2400" b="1" dirty="0" err="1" smtClean="0">
                <a:solidFill>
                  <a:schemeClr val="tx1"/>
                </a:solidFill>
                <a:latin typeface="Times New Roman" pitchFamily="18" charset="0"/>
                <a:cs typeface="Times New Roman" pitchFamily="18" charset="0"/>
              </a:rPr>
              <a:t>init.d</a:t>
            </a:r>
            <a:r>
              <a:rPr lang="en-US" altLang="zh-TW" sz="2400" b="1" dirty="0" smtClean="0">
                <a:solidFill>
                  <a:schemeClr val="tx1"/>
                </a:solidFill>
                <a:latin typeface="Times New Roman" pitchFamily="18" charset="0"/>
                <a:cs typeface="Times New Roman" pitchFamily="18" charset="0"/>
              </a:rPr>
              <a:t>/</a:t>
            </a:r>
            <a:r>
              <a:rPr lang="en-US" altLang="zh-TW" sz="2400" b="1" dirty="0" err="1" smtClean="0">
                <a:solidFill>
                  <a:schemeClr val="tx1"/>
                </a:solidFill>
                <a:latin typeface="Times New Roman" pitchFamily="18" charset="0"/>
                <a:cs typeface="Times New Roman" pitchFamily="18" charset="0"/>
              </a:rPr>
              <a:t>nfs</a:t>
            </a:r>
            <a:r>
              <a:rPr lang="en-US" altLang="zh-TW" sz="2400" b="1" dirty="0" smtClean="0">
                <a:solidFill>
                  <a:schemeClr val="tx1"/>
                </a:solidFill>
                <a:latin typeface="Times New Roman" pitchFamily="18" charset="0"/>
                <a:cs typeface="Times New Roman" pitchFamily="18" charset="0"/>
              </a:rPr>
              <a:t> restart</a:t>
            </a:r>
            <a:endParaRPr lang="zh-TW" altLang="en-US" sz="2400" b="1" dirty="0">
              <a:solidFill>
                <a:schemeClr val="tx1"/>
              </a:solidFill>
              <a:latin typeface="Times New Roman" pitchFamily="18" charset="0"/>
              <a:cs typeface="Times New Roman" pitchFamily="18" charset="0"/>
            </a:endParaRPr>
          </a:p>
        </p:txBody>
      </p:sp>
      <p:sp>
        <p:nvSpPr>
          <p:cNvPr id="5" name="文字方塊 4"/>
          <p:cNvSpPr txBox="1"/>
          <p:nvPr/>
        </p:nvSpPr>
        <p:spPr>
          <a:xfrm>
            <a:off x="827584" y="4758243"/>
            <a:ext cx="7200800" cy="1200329"/>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400" dirty="0" smtClean="0">
                <a:latin typeface="Times New Roman" pitchFamily="18" charset="0"/>
                <a:cs typeface="Times New Roman" pitchFamily="18" charset="0"/>
              </a:rPr>
              <a:t>node1:~# </a:t>
            </a:r>
            <a:r>
              <a:rPr lang="en-US" altLang="zh-TW" sz="2400" b="1" dirty="0" smtClean="0">
                <a:solidFill>
                  <a:schemeClr val="tx1"/>
                </a:solidFill>
                <a:latin typeface="Times New Roman" pitchFamily="18" charset="0"/>
                <a:cs typeface="Times New Roman" pitchFamily="18" charset="0"/>
              </a:rPr>
              <a:t>/</a:t>
            </a:r>
            <a:r>
              <a:rPr lang="en-US" altLang="zh-TW" sz="2400" b="1" dirty="0" err="1" smtClean="0">
                <a:solidFill>
                  <a:schemeClr val="tx1"/>
                </a:solidFill>
                <a:latin typeface="Times New Roman" pitchFamily="18" charset="0"/>
                <a:cs typeface="Times New Roman" pitchFamily="18" charset="0"/>
              </a:rPr>
              <a:t>usr</a:t>
            </a:r>
            <a:r>
              <a:rPr lang="en-US" altLang="zh-TW" sz="2400" b="1" dirty="0" smtClean="0">
                <a:solidFill>
                  <a:schemeClr val="tx1"/>
                </a:solidFill>
                <a:latin typeface="Times New Roman" pitchFamily="18" charset="0"/>
                <a:cs typeface="Times New Roman" pitchFamily="18" charset="0"/>
              </a:rPr>
              <a:t>/</a:t>
            </a:r>
            <a:r>
              <a:rPr lang="en-US" altLang="zh-TW" sz="2400" b="1" dirty="0" err="1" smtClean="0">
                <a:solidFill>
                  <a:schemeClr val="tx1"/>
                </a:solidFill>
                <a:latin typeface="Times New Roman" pitchFamily="18" charset="0"/>
                <a:cs typeface="Times New Roman" pitchFamily="18" charset="0"/>
              </a:rPr>
              <a:t>sbin</a:t>
            </a:r>
            <a:r>
              <a:rPr lang="en-US" altLang="zh-TW" sz="2400" b="1" dirty="0" smtClean="0">
                <a:solidFill>
                  <a:schemeClr val="tx1"/>
                </a:solidFill>
                <a:latin typeface="Times New Roman" pitchFamily="18" charset="0"/>
                <a:cs typeface="Times New Roman" pitchFamily="18" charset="0"/>
              </a:rPr>
              <a:t>/</a:t>
            </a:r>
            <a:r>
              <a:rPr lang="en-US" altLang="zh-TW" sz="2400" b="1" dirty="0" err="1" smtClean="0">
                <a:solidFill>
                  <a:schemeClr val="tx1"/>
                </a:solidFill>
                <a:latin typeface="Times New Roman" pitchFamily="18" charset="0"/>
                <a:cs typeface="Times New Roman" pitchFamily="18" charset="0"/>
              </a:rPr>
              <a:t>rpcinfo</a:t>
            </a:r>
            <a:r>
              <a:rPr lang="en-US" altLang="zh-TW" sz="2400" b="1" dirty="0" smtClean="0">
                <a:solidFill>
                  <a:schemeClr val="tx1"/>
                </a:solidFill>
                <a:latin typeface="Times New Roman" pitchFamily="18" charset="0"/>
                <a:cs typeface="Times New Roman" pitchFamily="18" charset="0"/>
              </a:rPr>
              <a:t> -p </a:t>
            </a:r>
            <a:r>
              <a:rPr lang="en-US" altLang="zh-TW" sz="2400" b="1" dirty="0" err="1" smtClean="0">
                <a:solidFill>
                  <a:schemeClr val="tx1"/>
                </a:solidFill>
                <a:latin typeface="Times New Roman" pitchFamily="18" charset="0"/>
                <a:cs typeface="Times New Roman" pitchFamily="18" charset="0"/>
              </a:rPr>
              <a:t>localhost</a:t>
            </a:r>
            <a:endParaRPr lang="en-US" altLang="zh-TW" sz="2400" b="1" dirty="0" smtClean="0">
              <a:solidFill>
                <a:schemeClr val="tx1"/>
              </a:solidFill>
              <a:latin typeface="Times New Roman" pitchFamily="18" charset="0"/>
              <a:cs typeface="Times New Roman" pitchFamily="18" charset="0"/>
            </a:endParaRPr>
          </a:p>
          <a:p>
            <a:r>
              <a:rPr lang="en-US" altLang="zh-TW" sz="2400" dirty="0" smtClean="0">
                <a:latin typeface="Times New Roman" pitchFamily="18" charset="0"/>
                <a:cs typeface="Times New Roman" pitchFamily="18" charset="0"/>
              </a:rPr>
              <a:t>                  or</a:t>
            </a:r>
          </a:p>
          <a:p>
            <a:r>
              <a:rPr lang="en-US" altLang="zh-TW" sz="2400" dirty="0" smtClean="0">
                <a:latin typeface="Times New Roman" pitchFamily="18" charset="0"/>
                <a:cs typeface="Times New Roman" pitchFamily="18" charset="0"/>
              </a:rPr>
              <a:t>node1:~# </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usr</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sbin</a:t>
            </a:r>
            <a:r>
              <a:rPr lang="en-US" altLang="zh-TW" sz="2400" b="1" dirty="0" smtClean="0">
                <a:latin typeface="Times New Roman" pitchFamily="18" charset="0"/>
                <a:cs typeface="Times New Roman" pitchFamily="18" charset="0"/>
              </a:rPr>
              <a:t>/</a:t>
            </a:r>
            <a:r>
              <a:rPr lang="en-US" altLang="zh-TW" sz="2400" b="1" dirty="0" err="1" smtClean="0">
                <a:latin typeface="Times New Roman" pitchFamily="18" charset="0"/>
                <a:cs typeface="Times New Roman" pitchFamily="18" charset="0"/>
              </a:rPr>
              <a:t>showmount</a:t>
            </a:r>
            <a:r>
              <a:rPr lang="en-US" altLang="zh-TW" sz="2400" b="1" dirty="0" smtClean="0">
                <a:latin typeface="Times New Roman" pitchFamily="18" charset="0"/>
                <a:cs typeface="Times New Roman" pitchFamily="18" charset="0"/>
              </a:rPr>
              <a:t> -e </a:t>
            </a:r>
            <a:r>
              <a:rPr lang="en-US" altLang="zh-TW" sz="2400" b="1" dirty="0" err="1" smtClean="0">
                <a:latin typeface="Times New Roman" pitchFamily="18" charset="0"/>
                <a:cs typeface="Times New Roman" pitchFamily="18" charset="0"/>
              </a:rPr>
              <a:t>localhost</a:t>
            </a:r>
            <a:r>
              <a:rPr lang="en-US" altLang="zh-TW" sz="2400" b="1" dirty="0" smtClean="0">
                <a:latin typeface="Times New Roman" pitchFamily="18" charset="0"/>
                <a:cs typeface="Times New Roman" pitchFamily="18" charset="0"/>
              </a:rPr>
              <a:t> </a:t>
            </a:r>
            <a:r>
              <a:rPr lang="zh-TW" altLang="en-US" sz="2400" dirty="0" smtClean="0">
                <a:latin typeface="Times New Roman" pitchFamily="18" charset="0"/>
                <a:cs typeface="Times New Roman" pitchFamily="18" charset="0"/>
              </a:rPr>
              <a:t>　 </a:t>
            </a:r>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8</a:t>
            </a:fld>
            <a:endParaRPr lang="zh-TW"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altLang="zh-TW" dirty="0" smtClean="0"/>
              <a:t>NFS Configuration - 4</a:t>
            </a:r>
            <a:endParaRPr lang="zh-TW" altLang="en-US" dirty="0"/>
          </a:p>
        </p:txBody>
      </p:sp>
      <p:sp>
        <p:nvSpPr>
          <p:cNvPr id="3" name="內容版面配置區 2"/>
          <p:cNvSpPr>
            <a:spLocks noGrp="1"/>
          </p:cNvSpPr>
          <p:nvPr>
            <p:ph idx="1"/>
          </p:nvPr>
        </p:nvSpPr>
        <p:spPr/>
        <p:txBody>
          <a:bodyPr/>
          <a:lstStyle/>
          <a:p>
            <a:r>
              <a:rPr lang="en-US" altLang="zh-TW" dirty="0" smtClean="0"/>
              <a:t>On node2, setting up NFS client:</a:t>
            </a:r>
          </a:p>
        </p:txBody>
      </p:sp>
      <p:sp>
        <p:nvSpPr>
          <p:cNvPr id="4" name="文字方塊 3"/>
          <p:cNvSpPr txBox="1"/>
          <p:nvPr/>
        </p:nvSpPr>
        <p:spPr>
          <a:xfrm>
            <a:off x="755576" y="1988840"/>
            <a:ext cx="7272808" cy="1015663"/>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altLang="zh-TW" sz="2000" dirty="0" smtClean="0">
                <a:latin typeface="Times New Roman" pitchFamily="18" charset="0"/>
                <a:cs typeface="Times New Roman" pitchFamily="18" charset="0"/>
              </a:rPr>
              <a:t>node2:~# </a:t>
            </a:r>
            <a:r>
              <a:rPr lang="en-US" altLang="zh-TW" sz="2000" b="1" dirty="0" smtClean="0">
                <a:latin typeface="Times New Roman" pitchFamily="18" charset="0"/>
                <a:cs typeface="Times New Roman" pitchFamily="18" charset="0"/>
              </a:rPr>
              <a:t>mount -t </a:t>
            </a:r>
            <a:r>
              <a:rPr lang="en-US" altLang="zh-TW" sz="2000" b="1" dirty="0" err="1" smtClean="0">
                <a:latin typeface="Times New Roman" pitchFamily="18" charset="0"/>
                <a:cs typeface="Times New Roman" pitchFamily="18" charset="0"/>
              </a:rPr>
              <a:t>nfs</a:t>
            </a:r>
            <a:r>
              <a:rPr lang="en-US" altLang="zh-TW" sz="2000" b="1" dirty="0" smtClean="0">
                <a:latin typeface="Times New Roman" pitchFamily="18" charset="0"/>
                <a:cs typeface="Times New Roman" pitchFamily="18" charset="0"/>
              </a:rPr>
              <a:t> node1:/home /home</a:t>
            </a:r>
          </a:p>
          <a:p>
            <a:r>
              <a:rPr lang="en-US" altLang="zh-TW" sz="2000" dirty="0" smtClean="0">
                <a:latin typeface="Times New Roman" pitchFamily="18" charset="0"/>
                <a:cs typeface="Times New Roman" pitchFamily="18" charset="0"/>
              </a:rPr>
              <a:t>node2:~# </a:t>
            </a:r>
            <a:r>
              <a:rPr lang="en-US" altLang="zh-TW" sz="2000" b="1" dirty="0" smtClean="0">
                <a:latin typeface="Times New Roman" pitchFamily="18" charset="0"/>
                <a:cs typeface="Times New Roman" pitchFamily="18" charset="0"/>
              </a:rPr>
              <a:t>mount -t </a:t>
            </a:r>
            <a:r>
              <a:rPr lang="en-US" altLang="zh-TW" sz="2000" b="1" dirty="0" err="1" smtClean="0">
                <a:latin typeface="Times New Roman" pitchFamily="18" charset="0"/>
                <a:cs typeface="Times New Roman" pitchFamily="18" charset="0"/>
              </a:rPr>
              <a:t>nfs</a:t>
            </a:r>
            <a:r>
              <a:rPr lang="en-US" altLang="zh-TW" sz="2000" b="1" dirty="0" smtClean="0">
                <a:latin typeface="Times New Roman" pitchFamily="18" charset="0"/>
                <a:cs typeface="Times New Roman" pitchFamily="18" charset="0"/>
              </a:rPr>
              <a:t> node1:/opt /opt</a:t>
            </a:r>
          </a:p>
          <a:p>
            <a:r>
              <a:rPr lang="en-US" altLang="zh-TW" sz="2000" dirty="0" smtClean="0">
                <a:latin typeface="Times New Roman" pitchFamily="18" charset="0"/>
                <a:cs typeface="Times New Roman" pitchFamily="18" charset="0"/>
              </a:rPr>
              <a:t>node2:~# </a:t>
            </a:r>
            <a:r>
              <a:rPr lang="en-US" altLang="zh-TW" sz="2000" b="1" dirty="0" smtClean="0">
                <a:latin typeface="Times New Roman" pitchFamily="18" charset="0"/>
                <a:cs typeface="Times New Roman" pitchFamily="18" charset="0"/>
              </a:rPr>
              <a:t>/bin/</a:t>
            </a:r>
            <a:r>
              <a:rPr lang="en-US" altLang="zh-TW" sz="2000" b="1" dirty="0" err="1" smtClean="0">
                <a:latin typeface="Times New Roman" pitchFamily="18" charset="0"/>
                <a:cs typeface="Times New Roman" pitchFamily="18" charset="0"/>
              </a:rPr>
              <a:t>df</a:t>
            </a:r>
            <a:r>
              <a:rPr lang="en-US" altLang="zh-TW" sz="2000" b="1" dirty="0" smtClean="0">
                <a:latin typeface="Times New Roman" pitchFamily="18" charset="0"/>
                <a:cs typeface="Times New Roman" pitchFamily="18" charset="0"/>
              </a:rPr>
              <a:t> -h</a:t>
            </a:r>
            <a:endParaRPr lang="zh-TW" altLang="en-US" sz="2000" b="1" dirty="0">
              <a:latin typeface="Times New Roman" pitchFamily="18" charset="0"/>
              <a:cs typeface="Times New Roman" pitchFamily="18" charset="0"/>
            </a:endParaRPr>
          </a:p>
        </p:txBody>
      </p:sp>
      <p:sp>
        <p:nvSpPr>
          <p:cNvPr id="5" name="文字方塊 4"/>
          <p:cNvSpPr txBox="1"/>
          <p:nvPr/>
        </p:nvSpPr>
        <p:spPr>
          <a:xfrm>
            <a:off x="755576" y="3421449"/>
            <a:ext cx="7272808" cy="1631216"/>
          </a:xfrm>
          <a:prstGeom prst="rect">
            <a:avLst/>
          </a:prstGeom>
          <a:effectLst>
            <a:outerShdw blurRad="50800" dist="38100" algn="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altLang="zh-TW" sz="2000" dirty="0" err="1" smtClean="0">
                <a:latin typeface="Times New Roman" pitchFamily="18" charset="0"/>
                <a:cs typeface="Times New Roman" pitchFamily="18" charset="0"/>
              </a:rPr>
              <a:t>Filesystem</a:t>
            </a:r>
            <a:r>
              <a:rPr lang="en-US" altLang="zh-TW" sz="2000" dirty="0" smtClean="0">
                <a:latin typeface="Times New Roman" pitchFamily="18" charset="0"/>
                <a:cs typeface="Times New Roman" pitchFamily="18" charset="0"/>
              </a:rPr>
              <a:t>            Size  Used Avail Use% Mounted on</a:t>
            </a:r>
          </a:p>
          <a:p>
            <a:r>
              <a:rPr lang="en-US" altLang="zh-TW" sz="2000" dirty="0" smtClean="0">
                <a:latin typeface="Times New Roman" pitchFamily="18" charset="0"/>
                <a:cs typeface="Times New Roman" pitchFamily="18" charset="0"/>
              </a:rPr>
              <a:t>/dev/hda1              14G  1.1G   12G   9% /</a:t>
            </a:r>
          </a:p>
          <a:p>
            <a:r>
              <a:rPr lang="en-US" altLang="zh-TW" sz="2000" dirty="0" err="1" smtClean="0">
                <a:latin typeface="Times New Roman" pitchFamily="18" charset="0"/>
                <a:cs typeface="Times New Roman" pitchFamily="18" charset="0"/>
              </a:rPr>
              <a:t>tmpfs</a:t>
            </a:r>
            <a:r>
              <a:rPr lang="en-US" altLang="zh-TW" sz="2000" dirty="0" smtClean="0">
                <a:latin typeface="Times New Roman" pitchFamily="18" charset="0"/>
                <a:cs typeface="Times New Roman" pitchFamily="18" charset="0"/>
              </a:rPr>
              <a:t>                     248M     0  248M   0% /dev/</a:t>
            </a:r>
            <a:r>
              <a:rPr lang="en-US" altLang="zh-TW" sz="2000" dirty="0" err="1" smtClean="0">
                <a:latin typeface="Times New Roman" pitchFamily="18" charset="0"/>
                <a:cs typeface="Times New Roman" pitchFamily="18" charset="0"/>
              </a:rPr>
              <a:t>shm</a:t>
            </a:r>
            <a:endParaRPr lang="en-US" altLang="zh-TW" sz="2000" dirty="0" smtClean="0">
              <a:latin typeface="Times New Roman" pitchFamily="18" charset="0"/>
              <a:cs typeface="Times New Roman" pitchFamily="18" charset="0"/>
            </a:endParaRPr>
          </a:p>
          <a:p>
            <a:r>
              <a:rPr lang="en-US" altLang="zh-TW" sz="2000" b="1" dirty="0" smtClean="0">
                <a:solidFill>
                  <a:srgbClr val="FF0000"/>
                </a:solidFill>
                <a:latin typeface="Times New Roman" pitchFamily="18" charset="0"/>
                <a:cs typeface="Times New Roman" pitchFamily="18" charset="0"/>
              </a:rPr>
              <a:t>node1:/home        </a:t>
            </a:r>
            <a:r>
              <a:rPr lang="en-US" altLang="zh-TW" sz="2000" b="1" dirty="0" smtClean="0">
                <a:solidFill>
                  <a:srgbClr val="FF0000"/>
                </a:solidFill>
                <a:latin typeface="Times New Roman" pitchFamily="18" charset="0"/>
                <a:cs typeface="Times New Roman" pitchFamily="18" charset="0"/>
              </a:rPr>
              <a:t>6.8G  </a:t>
            </a:r>
            <a:r>
              <a:rPr lang="en-US" altLang="zh-TW" sz="2000" b="1" dirty="0" smtClean="0">
                <a:solidFill>
                  <a:srgbClr val="FF0000"/>
                </a:solidFill>
                <a:latin typeface="Times New Roman" pitchFamily="18" charset="0"/>
                <a:cs typeface="Times New Roman" pitchFamily="18" charset="0"/>
              </a:rPr>
              <a:t>2.7G  3.8G  42% /home</a:t>
            </a:r>
          </a:p>
          <a:p>
            <a:r>
              <a:rPr lang="en-US" altLang="zh-TW" sz="2000" b="1" dirty="0" smtClean="0">
                <a:solidFill>
                  <a:srgbClr val="FF0000"/>
                </a:solidFill>
                <a:latin typeface="Times New Roman" pitchFamily="18" charset="0"/>
                <a:cs typeface="Times New Roman" pitchFamily="18" charset="0"/>
              </a:rPr>
              <a:t>node1:/opt            6.8G  2.7G  3.8G  42% /opt</a:t>
            </a:r>
            <a:endParaRPr lang="en-US" altLang="zh-TW" sz="2000" b="1" dirty="0" smtClean="0">
              <a:solidFill>
                <a:srgbClr val="FF0000"/>
              </a:solidFill>
              <a:latin typeface="Times New Roman" pitchFamily="18" charset="0"/>
              <a:cs typeface="Times New Roman" pitchFamily="18" charset="0"/>
            </a:endParaRPr>
          </a:p>
        </p:txBody>
      </p:sp>
      <p:sp>
        <p:nvSpPr>
          <p:cNvPr id="6" name="投影片編號版面配置區 5"/>
          <p:cNvSpPr>
            <a:spLocks noGrp="1"/>
          </p:cNvSpPr>
          <p:nvPr>
            <p:ph type="sldNum" sz="quarter" idx="12"/>
          </p:nvPr>
        </p:nvSpPr>
        <p:spPr/>
        <p:txBody>
          <a:bodyPr/>
          <a:lstStyle/>
          <a:p>
            <a:fld id="{73DA0BB7-265A-403C-9275-D587AB510EDC}" type="slidenum">
              <a:rPr lang="zh-TW" altLang="en-US" smtClean="0"/>
              <a:pPr/>
              <a:t>9</a:t>
            </a:fld>
            <a:endParaRPr lang="zh-TW"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6450</TotalTime>
  <Words>1694</Words>
  <Application>Microsoft Office PowerPoint</Application>
  <PresentationFormat>如螢幕大小 (4:3)</PresentationFormat>
  <Paragraphs>280</Paragraphs>
  <Slides>26</Slides>
  <Notes>26</Notes>
  <HiddenSlides>0</HiddenSlides>
  <MMClips>0</MMClips>
  <ScaleCrop>false</ScaleCrop>
  <HeadingPairs>
    <vt:vector size="4" baseType="variant">
      <vt:variant>
        <vt:lpstr>佈景主題</vt:lpstr>
      </vt:variant>
      <vt:variant>
        <vt:i4>1</vt:i4>
      </vt:variant>
      <vt:variant>
        <vt:lpstr>投影片標題</vt:lpstr>
      </vt:variant>
      <vt:variant>
        <vt:i4>26</vt:i4>
      </vt:variant>
    </vt:vector>
  </HeadingPairs>
  <TitlesOfParts>
    <vt:vector size="27" baseType="lpstr">
      <vt:lpstr>Office 佈景主題</vt:lpstr>
      <vt:lpstr>99 年竹苗區網教育訓練</vt:lpstr>
      <vt:lpstr>Network Services</vt:lpstr>
      <vt:lpstr>What is NFS</vt:lpstr>
      <vt:lpstr>NFS Client and Server</vt:lpstr>
      <vt:lpstr>NIS Installation</vt:lpstr>
      <vt:lpstr>NFS Configuration - 1</vt:lpstr>
      <vt:lpstr>NFS Configuration - 2</vt:lpstr>
      <vt:lpstr>NFS Configuration - 3</vt:lpstr>
      <vt:lpstr>NFS Configuration - 4</vt:lpstr>
      <vt:lpstr>Network Services</vt:lpstr>
      <vt:lpstr>What is NIS</vt:lpstr>
      <vt:lpstr>NIS Installation</vt:lpstr>
      <vt:lpstr>NIS Configuration - 1</vt:lpstr>
      <vt:lpstr>NIS Configuration - 2</vt:lpstr>
      <vt:lpstr>NIS Configuration - 3</vt:lpstr>
      <vt:lpstr>NIS Configuration - 4</vt:lpstr>
      <vt:lpstr>NIS Configuration - 5</vt:lpstr>
      <vt:lpstr>NIS Configuration - 6</vt:lpstr>
      <vt:lpstr>NIS Configuration - 7</vt:lpstr>
      <vt:lpstr>NIS Configuration - 8</vt:lpstr>
      <vt:lpstr>Network Services</vt:lpstr>
      <vt:lpstr>What is NTP</vt:lpstr>
      <vt:lpstr>NTP Mechanism</vt:lpstr>
      <vt:lpstr>NTP Configuration</vt:lpstr>
      <vt:lpstr>Network Services</vt:lpstr>
      <vt:lpstr>SSH Configuration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99 年竹苗區網教育訓練</dc:title>
  <dc:creator>C.W Hsieh</dc:creator>
  <cp:lastModifiedBy>Chie-Wei Hsieh</cp:lastModifiedBy>
  <cp:revision>129</cp:revision>
  <dcterms:modified xsi:type="dcterms:W3CDTF">2010-08-04T05:25:08Z</dcterms:modified>
</cp:coreProperties>
</file>