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85215" autoAdjust="0"/>
  </p:normalViewPr>
  <p:slideViewPr>
    <p:cSldViewPr>
      <p:cViewPr varScale="1">
        <p:scale>
          <a:sx n="94" d="100"/>
          <a:sy n="94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-222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DE8BD-3DA9-4E84-B083-8558A2A47F03}" type="datetimeFigureOut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16844-CCF0-456B-9A96-F96CA70C8F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138B4-3914-462D-BE73-C6A0713F2A56}" type="datetimeFigureOut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3D4BA-0D38-447D-9E88-13E06FA4BF8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rmation-management.com/newsletters/avatar_data_processing-10016774-1.html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itworld.com/hardware/93127/data-center-plays-supporting-role-avatar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>
                <a:hlinkClick r:id="rId3"/>
              </a:rPr>
              <a:t>http://www.information-management.com/newsletters/avatar_data_processing-10016774-1.html</a:t>
            </a:r>
            <a:endParaRPr lang="en-US" altLang="zh-TW" dirty="0" smtClean="0"/>
          </a:p>
          <a:p>
            <a:r>
              <a:rPr lang="en-US" altLang="zh-TW" dirty="0" smtClean="0">
                <a:hlinkClick r:id="rId4"/>
              </a:rPr>
              <a:t>http://www.itworld.com/hardware/93127/data-center-plays-supporting-role-avatar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3D4BA-0D38-447D-9E88-13E06FA4BF89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gif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8"/>
          <p:cNvSpPr>
            <a:spLocks noChangeArrowheads="1"/>
          </p:cNvSpPr>
          <p:nvPr userDrawn="1"/>
        </p:nvSpPr>
        <p:spPr bwMode="gray">
          <a:xfrm>
            <a:off x="0" y="0"/>
            <a:ext cx="2143108" cy="255904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20" name="Picture 2" descr="C:\Documents and Settings\a00mba00\My Documents\My Pictures\PPT素材\LOGO_72dpi\75.jpg"/>
          <p:cNvPicPr>
            <a:picLocks noChangeArrowheads="1"/>
          </p:cNvPicPr>
          <p:nvPr userDrawn="1"/>
        </p:nvPicPr>
        <p:blipFill>
          <a:blip r:embed="rId2" cstate="print"/>
          <a:srcRect t="91966" r="89289" b="342"/>
          <a:stretch>
            <a:fillRect/>
          </a:stretch>
        </p:blipFill>
        <p:spPr bwMode="auto">
          <a:xfrm flipH="1">
            <a:off x="0" y="2549518"/>
            <a:ext cx="2285984" cy="236539"/>
          </a:xfrm>
          <a:prstGeom prst="rect">
            <a:avLst/>
          </a:prstGeom>
          <a:noFill/>
        </p:spPr>
      </p:pic>
      <p:sp>
        <p:nvSpPr>
          <p:cNvPr id="11" name="Rectangle 19"/>
          <p:cNvSpPr>
            <a:spLocks noChangeArrowheads="1"/>
          </p:cNvSpPr>
          <p:nvPr userDrawn="1"/>
        </p:nvSpPr>
        <p:spPr bwMode="gray">
          <a:xfrm>
            <a:off x="0" y="2928934"/>
            <a:ext cx="9144000" cy="3929066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29698" name="Picture 2" descr="C:\Documents and Settings\a00mba00\My Documents\My Pictures\PPT素材\LOGO_72dpi\75.jpg"/>
          <p:cNvPicPr>
            <a:picLocks noChangeAspect="1" noChangeArrowheads="1"/>
          </p:cNvPicPr>
          <p:nvPr userDrawn="1"/>
        </p:nvPicPr>
        <p:blipFill>
          <a:blip r:embed="rId2" cstate="print"/>
          <a:srcRect r="33846"/>
          <a:stretch>
            <a:fillRect/>
          </a:stretch>
        </p:blipFill>
        <p:spPr bwMode="auto">
          <a:xfrm>
            <a:off x="2143108" y="0"/>
            <a:ext cx="7000892" cy="2786058"/>
          </a:xfrm>
          <a:prstGeom prst="rect">
            <a:avLst/>
          </a:prstGeom>
          <a:noFill/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448000" y="3286124"/>
            <a:ext cx="6696000" cy="1296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565400" y="4929198"/>
            <a:ext cx="6400800" cy="720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242886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CFE2EC1-7A34-4133-8764-9E8D59678A8D}" type="datetime1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29700" name="Picture 4" descr="C:\Documents and Settings\a00mba00\My Documents\My Pictures\PPT素材\LOGO_72dpi\Logo_透明背景.png"/>
          <p:cNvPicPr>
            <a:picLocks noChangeAspect="1" noChangeArrowheads="1"/>
          </p:cNvPicPr>
          <p:nvPr userDrawn="1"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57224" y="1001354"/>
            <a:ext cx="1213200" cy="1213200"/>
          </a:xfrm>
          <a:prstGeom prst="rect">
            <a:avLst/>
          </a:prstGeom>
          <a:noFill/>
        </p:spPr>
      </p:pic>
      <p:pic>
        <p:nvPicPr>
          <p:cNvPr id="29701" name="Picture 5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204" y="1317364"/>
            <a:ext cx="509144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 userDrawn="1"/>
        </p:nvSpPr>
        <p:spPr>
          <a:xfrm>
            <a:off x="8001024" y="2786058"/>
            <a:ext cx="1142976" cy="14287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9" name="Picture 1" descr="C:\Documents and Settings\a00mba00\My Documents\My Pictures\PPT素材\Parallel_team_logo8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071678"/>
            <a:ext cx="1715152" cy="468000"/>
          </a:xfrm>
          <a:prstGeom prst="rect">
            <a:avLst/>
          </a:prstGeom>
          <a:noFill/>
        </p:spPr>
      </p:pic>
      <p:pic>
        <p:nvPicPr>
          <p:cNvPr id="22" name="Picture 12" descr="C:\Documents and Settings\a00mba00\My Documents\My Pictures\PPT素材\LOGO_72dpi\index1_28.gif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5400000">
            <a:off x="-964417" y="3750475"/>
            <a:ext cx="4071942" cy="2143108"/>
          </a:xfrm>
          <a:prstGeom prst="rect">
            <a:avLst/>
          </a:prstGeom>
          <a:noFill/>
        </p:spPr>
      </p:pic>
      <p:pic>
        <p:nvPicPr>
          <p:cNvPr id="31745" name="Picture 1" descr="C:\Documents and Settings\a00mba00\My Documents\My Pictures\PPT素材\TAIWAN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9507" y="3551644"/>
            <a:ext cx="1414973" cy="2592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F3CC89-FD8F-4CF6-98A8-9E3D7EF8D819}" type="datetime1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FB3B82-998B-4E89-9B41-F600F8D24404}" type="datetime1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647626-E8E8-4D21-A566-4F2BF149D974}" type="datetime1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24" cy="511156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4AFD9-E853-4612-AC50-8BC023A72F4D}" type="datetime1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EFB620-863E-49C9-9F17-5041C881AFF4}" type="datetime1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4DAE3D-2EF5-4DE8-BC23-3FB09F0C2E6C}" type="datetime1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1E0820-22C9-4C77-A393-F446C1B44F07}" type="datetime1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D95130-08B8-45CC-ABE5-C51F79B83F8D}" type="datetime1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58F1FA-E75B-478F-B071-EB3A41292DD3}" type="datetime1">
              <a:rPr lang="zh-TW" altLang="en-US" smtClean="0"/>
              <a:pPr/>
              <a:t>2010/8/3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8072462" y="0"/>
            <a:ext cx="1071538" cy="6858000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30733" name="Picture 13" descr="C:\Documents and Settings\a00mba00\My Documents\My Pictures\PPT素材\LOGO_72dpi\indexBG.gif"/>
          <p:cNvPicPr>
            <a:picLocks noChangeAspect="1" noChangeArrowheads="1"/>
          </p:cNvPicPr>
          <p:nvPr/>
        </p:nvPicPr>
        <p:blipFill>
          <a:blip r:embed="rId1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834" t="61399" r="1894" b="5513"/>
          <a:stretch>
            <a:fillRect/>
          </a:stretch>
        </p:blipFill>
        <p:spPr bwMode="auto">
          <a:xfrm>
            <a:off x="0" y="6572272"/>
            <a:ext cx="9144000" cy="285728"/>
          </a:xfrm>
          <a:prstGeom prst="rect">
            <a:avLst/>
          </a:prstGeom>
          <a:noFill/>
        </p:spPr>
      </p:pic>
      <p:pic>
        <p:nvPicPr>
          <p:cNvPr id="30732" name="Picture 12" descr="C:\Documents and Settings\a00mba00\My Documents\My Pictures\PPT素材\LOGO_72dpi\index1_28.gif"/>
          <p:cNvPicPr>
            <a:picLocks noChangeAspect="1" noChangeArrowheads="1"/>
          </p:cNvPicPr>
          <p:nvPr/>
        </p:nvPicPr>
        <p:blipFill>
          <a:blip r:embed="rId1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1"/>
            <a:ext cx="9144000" cy="1000108"/>
          </a:xfrm>
          <a:prstGeom prst="rect">
            <a:avLst/>
          </a:prstGeom>
          <a:noFill/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85860"/>
            <a:ext cx="7543824" cy="514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786446" y="6606000"/>
            <a:ext cx="2895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15404" y="6643710"/>
            <a:ext cx="428596" cy="214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gray">
          <a:xfrm>
            <a:off x="142844" y="6405583"/>
            <a:ext cx="380971" cy="311149"/>
          </a:xfrm>
          <a:prstGeom prst="diamond">
            <a:avLst/>
          </a:prstGeom>
          <a:solidFill>
            <a:schemeClr val="tx2">
              <a:lumMod val="50000"/>
            </a:schemeClr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>
              <a:ea typeface="+mn-ea"/>
              <a:cs typeface="+mn-cs"/>
            </a:endParaRPr>
          </a:p>
        </p:txBody>
      </p:sp>
      <p:pic>
        <p:nvPicPr>
          <p:cNvPr id="30734" name="Picture 14" descr="C:\Documents and Settings\a00mba00\My Documents\My Pictures\PPT素材\LOGO_72dpi\Logo_透明背景.png"/>
          <p:cNvPicPr>
            <a:picLocks noChangeAspect="1" noChangeArrowheads="1"/>
          </p:cNvPicPr>
          <p:nvPr/>
        </p:nvPicPr>
        <p:blipFill>
          <a:blip r:embed="rId15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143900" y="-24"/>
            <a:ext cx="900000" cy="900000"/>
          </a:xfrm>
          <a:prstGeom prst="rect">
            <a:avLst/>
          </a:prstGeom>
          <a:noFill/>
        </p:spPr>
      </p:pic>
      <p:sp>
        <p:nvSpPr>
          <p:cNvPr id="29" name="矩形 28"/>
          <p:cNvSpPr/>
          <p:nvPr/>
        </p:nvSpPr>
        <p:spPr>
          <a:xfrm>
            <a:off x="0" y="1000108"/>
            <a:ext cx="9144000" cy="457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4" name="Picture 1" descr="C:\Documents and Settings\a00mba00\My Documents\My Pictures\PPT素材\TAIWAN.png"/>
          <p:cNvPicPr>
            <a:picLocks noChangeAspect="1" noChangeArrowheads="1"/>
          </p:cNvPicPr>
          <p:nvPr/>
        </p:nvPicPr>
        <p:blipFill>
          <a:blip r:embed="rId16" cstate="print">
            <a:lum bright="-10000"/>
          </a:blip>
          <a:srcRect/>
          <a:stretch>
            <a:fillRect/>
          </a:stretch>
        </p:blipFill>
        <p:spPr bwMode="auto">
          <a:xfrm>
            <a:off x="8129274" y="4500570"/>
            <a:ext cx="943320" cy="1728000"/>
          </a:xfrm>
          <a:prstGeom prst="rect">
            <a:avLst/>
          </a:prstGeom>
          <a:noFill/>
        </p:spPr>
      </p:pic>
      <p:pic>
        <p:nvPicPr>
          <p:cNvPr id="15" name="Picture 1" descr="C:\Documents and Settings\a00mba00\My Documents\My Pictures\PPT素材\Parallel_team_logo8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110952" y="6215082"/>
            <a:ext cx="923542" cy="252000"/>
          </a:xfrm>
          <a:prstGeom prst="rect">
            <a:avLst/>
          </a:prstGeom>
          <a:noFill/>
        </p:spPr>
      </p:pic>
      <p:sp>
        <p:nvSpPr>
          <p:cNvPr id="17" name="文字方塊 16"/>
          <p:cNvSpPr txBox="1"/>
          <p:nvPr userDrawn="1"/>
        </p:nvSpPr>
        <p:spPr>
          <a:xfrm>
            <a:off x="467544" y="6372036"/>
            <a:ext cx="249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99</a:t>
            </a:r>
            <a:r>
              <a:rPr lang="zh-TW" altLang="en-US" dirty="0" smtClean="0"/>
              <a:t>年竹苗區網教育訓練</a:t>
            </a:r>
            <a:endParaRPr lang="zh-TW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70C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70C0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70C0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70C0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70C0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c00jhc00\cluster\slides\&#26368;&#26032;&#20043;&#28436;&#35611;&#28310;&#20633;\crash1.avi" TargetMode="External"/><Relationship Id="rId6" Type="http://schemas.openxmlformats.org/officeDocument/2006/relationships/image" Target="../media/image13.jpeg"/><Relationship Id="rId5" Type="http://schemas.openxmlformats.org/officeDocument/2006/relationships/hyperlink" Target="http://designer.mech.yzu.edu.tw/article/articles/course/(2004-03-26)%20&#31532;&#20061;&#31456;&#12288;&#26377;&#38480;&#20803;&#32032;&#20998;&#26512;.files/image002.jpg" TargetMode="Externa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85984" y="3061694"/>
            <a:ext cx="6696000" cy="1296000"/>
          </a:xfrm>
        </p:spPr>
        <p:txBody>
          <a:bodyPr>
            <a:noAutofit/>
          </a:bodyPr>
          <a:lstStyle/>
          <a:p>
            <a:r>
              <a:rPr lang="en-GB" altLang="zh-TW" sz="2400" b="1" dirty="0" smtClean="0"/>
              <a:t>99</a:t>
            </a:r>
            <a:r>
              <a:rPr lang="en-US" altLang="zh-TW" sz="2400" b="1" dirty="0" smtClean="0"/>
              <a:t> </a:t>
            </a:r>
            <a:r>
              <a:rPr lang="zh-TW" altLang="en-US" sz="2400" b="1" dirty="0" smtClean="0"/>
              <a:t>年竹苗區網教育訓練</a:t>
            </a:r>
            <a:endParaRPr lang="zh-TW" altLang="en-US" sz="2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143108" y="5572140"/>
            <a:ext cx="7000892" cy="1285884"/>
          </a:xfrm>
        </p:spPr>
        <p:txBody>
          <a:bodyPr>
            <a:normAutofit/>
          </a:bodyPr>
          <a:lstStyle/>
          <a:p>
            <a:r>
              <a:rPr lang="en-GB" altLang="zh-TW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2010.08.06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4946099" y="4457650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謝志偉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Agenda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70C0"/>
                </a:solidFill>
              </a:rPr>
              <a:t>Introduction</a:t>
            </a:r>
          </a:p>
          <a:p>
            <a:r>
              <a:rPr lang="en-US" altLang="zh-TW" dirty="0" smtClean="0">
                <a:solidFill>
                  <a:srgbClr val="0070C0"/>
                </a:solidFill>
              </a:rPr>
              <a:t>Network </a:t>
            </a:r>
            <a:r>
              <a:rPr lang="en-US" altLang="zh-TW" dirty="0" smtClean="0">
                <a:solidFill>
                  <a:srgbClr val="0070C0"/>
                </a:solidFill>
              </a:rPr>
              <a:t>Services</a:t>
            </a:r>
          </a:p>
          <a:p>
            <a:r>
              <a:rPr lang="en-US" altLang="zh-TW" dirty="0" smtClean="0">
                <a:solidFill>
                  <a:srgbClr val="0070C0"/>
                </a:solidFill>
              </a:rPr>
              <a:t>Compiler</a:t>
            </a:r>
          </a:p>
          <a:p>
            <a:r>
              <a:rPr lang="en-US" altLang="zh-TW" dirty="0" smtClean="0">
                <a:solidFill>
                  <a:srgbClr val="0070C0"/>
                </a:solidFill>
              </a:rPr>
              <a:t>Queuing System</a:t>
            </a:r>
          </a:p>
          <a:p>
            <a:r>
              <a:rPr lang="en-US" altLang="zh-TW" dirty="0" smtClean="0">
                <a:solidFill>
                  <a:srgbClr val="0070C0"/>
                </a:solidFill>
              </a:rPr>
              <a:t>Monitor System</a:t>
            </a:r>
          </a:p>
          <a:p>
            <a:r>
              <a:rPr lang="en-US" altLang="zh-TW" dirty="0" smtClean="0">
                <a:solidFill>
                  <a:srgbClr val="0070C0"/>
                </a:solidFill>
              </a:rPr>
              <a:t>Basic Parallel Programming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What is Cluster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簡單的說，就是將多個電腦以網路連結起來，同時處理一件工作以節省時間 </a:t>
            </a:r>
          </a:p>
          <a:p>
            <a:pPr>
              <a:buNone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</a:t>
            </a:fld>
            <a:endParaRPr lang="zh-TW" altLang="en-US"/>
          </a:p>
        </p:txBody>
      </p:sp>
      <p:pic>
        <p:nvPicPr>
          <p:cNvPr id="5" name="Picture 4" descr="c2-7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348880"/>
            <a:ext cx="2592388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ormosa_2_hpc_clus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3141042"/>
            <a:ext cx="2520950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ardwa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4549155"/>
            <a:ext cx="3313112" cy="168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High Performance Computing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計算需求永無止境</a:t>
            </a:r>
          </a:p>
          <a:p>
            <a:r>
              <a:rPr lang="en-US" altLang="zh-TW" dirty="0" smtClean="0"/>
              <a:t>Supercomputer</a:t>
            </a:r>
          </a:p>
          <a:p>
            <a:r>
              <a:rPr lang="zh-TW" altLang="en-US" dirty="0" smtClean="0"/>
              <a:t>優良高速之數值計算方法</a:t>
            </a:r>
          </a:p>
          <a:p>
            <a:r>
              <a:rPr lang="zh-TW" altLang="en-US" dirty="0" smtClean="0"/>
              <a:t>單一</a:t>
            </a:r>
            <a:r>
              <a:rPr lang="en-US" altLang="zh-TW" dirty="0" smtClean="0"/>
              <a:t>CPU</a:t>
            </a:r>
            <a:r>
              <a:rPr lang="zh-TW" altLang="en-US" dirty="0" smtClean="0"/>
              <a:t>時脈終有極致</a:t>
            </a:r>
          </a:p>
          <a:p>
            <a:r>
              <a:rPr lang="zh-TW" altLang="en-US" dirty="0" smtClean="0"/>
              <a:t>特殊硬體架構</a:t>
            </a:r>
          </a:p>
          <a:p>
            <a:pPr lvl="1"/>
            <a:r>
              <a:rPr lang="zh-TW" altLang="en-US" dirty="0" smtClean="0"/>
              <a:t>叢集</a:t>
            </a:r>
            <a:r>
              <a:rPr lang="zh-TW" altLang="en-US" dirty="0" smtClean="0"/>
              <a:t>系統，超級電腦</a:t>
            </a:r>
          </a:p>
          <a:p>
            <a:r>
              <a:rPr lang="zh-TW" altLang="en-US" dirty="0" smtClean="0"/>
              <a:t>特殊計算方式</a:t>
            </a:r>
          </a:p>
          <a:p>
            <a:pPr lvl="1"/>
            <a:r>
              <a:rPr lang="zh-TW" altLang="en-US" dirty="0" smtClean="0"/>
              <a:t>平行計算</a:t>
            </a:r>
            <a:endParaRPr lang="zh-TW" altLang="en-US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</a:t>
            </a:fld>
            <a:endParaRPr lang="zh-TW" altLang="en-US"/>
          </a:p>
        </p:txBody>
      </p:sp>
      <p:pic>
        <p:nvPicPr>
          <p:cNvPr id="5" name="crash1.avi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08625" y="1196752"/>
            <a:ext cx="2447925" cy="1793875"/>
          </a:xfrm>
          <a:prstGeom prst="rect">
            <a:avLst/>
          </a:prstGeom>
        </p:spPr>
      </p:pic>
      <p:pic>
        <p:nvPicPr>
          <p:cNvPr id="6" name="Picture 5" descr="image00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2996977"/>
            <a:ext cx="3024187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image0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425" y="4409852"/>
            <a:ext cx="19780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Why need parallel computing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971600" y="5445224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2006/07/23 </a:t>
            </a:r>
            <a:r>
              <a:rPr lang="zh-TW" altLang="en-US" dirty="0" smtClean="0"/>
              <a:t>中國時報</a:t>
            </a:r>
            <a:endParaRPr lang="zh-TW" altLang="en-US" dirty="0"/>
          </a:p>
        </p:txBody>
      </p:sp>
      <p:sp>
        <p:nvSpPr>
          <p:cNvPr id="7" name="文字方塊 6"/>
          <p:cNvSpPr txBox="1"/>
          <p:nvPr/>
        </p:nvSpPr>
        <p:spPr>
          <a:xfrm>
            <a:off x="4716016" y="530294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如大氣科學、計算流體力學</a:t>
            </a:r>
          </a:p>
          <a:p>
            <a:r>
              <a:rPr lang="zh-TW" altLang="en-US" dirty="0" smtClean="0"/>
              <a:t>奈米計算、無網格計算等</a:t>
            </a:r>
            <a:endParaRPr lang="zh-TW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752"/>
            <a:ext cx="4681537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196379"/>
            <a:ext cx="3384376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Parallel Processing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直接調整程式，或以平行計算方式協助研究加速計算。</a:t>
            </a:r>
          </a:p>
          <a:p>
            <a:r>
              <a:rPr lang="zh-TW" altLang="en-US" sz="2800" dirty="0" smtClean="0"/>
              <a:t>範例一：氣象預報模式程式 </a:t>
            </a:r>
            <a:r>
              <a:rPr lang="en-US" altLang="zh-TW" sz="2800" dirty="0" smtClean="0"/>
              <a:t>nonh3d </a:t>
            </a:r>
            <a:r>
              <a:rPr lang="zh-TW" altLang="en-US" sz="2800" dirty="0" smtClean="0"/>
              <a:t>效能</a:t>
            </a:r>
          </a:p>
          <a:p>
            <a:r>
              <a:rPr lang="zh-TW" altLang="en-US" sz="2800" dirty="0" smtClean="0"/>
              <a:t>範例二：提昇流力（心血管）程式效能</a:t>
            </a:r>
          </a:p>
          <a:p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6</a:t>
            </a:fld>
            <a:endParaRPr lang="zh-TW" altLang="en-US"/>
          </a:p>
        </p:txBody>
      </p:sp>
      <p:graphicFrame>
        <p:nvGraphicFramePr>
          <p:cNvPr id="5" name="Group 4"/>
          <p:cNvGraphicFramePr>
            <a:graphicFrameLocks noGrp="1"/>
          </p:cNvGraphicFramePr>
          <p:nvPr/>
        </p:nvGraphicFramePr>
        <p:xfrm>
          <a:off x="266700" y="3645024"/>
          <a:ext cx="7761684" cy="1944216"/>
        </p:xfrm>
        <a:graphic>
          <a:graphicData uri="http://schemas.openxmlformats.org/drawingml/2006/table">
            <a:tbl>
              <a:tblPr/>
              <a:tblGrid>
                <a:gridCol w="1682843"/>
                <a:gridCol w="1548330"/>
                <a:gridCol w="2229481"/>
                <a:gridCol w="2301030"/>
              </a:tblGrid>
              <a:tr h="10081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氣象程式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on  IBM P690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1 </a:t>
                      </a: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CPU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32 </a:t>
                      </a: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CPUs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72189 min(50</a:t>
                      </a: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天</a:t>
                      </a: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)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2126 min(1.5</a:t>
                      </a: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天</a:t>
                      </a: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Speedup </a:t>
                      </a: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Arial Unicode MS" pitchFamily="34" charset="-120"/>
                          <a:cs typeface="Arial Unicode MS" pitchFamily="34" charset="-120"/>
                        </a:rPr>
                        <a:t>≑ 34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Arial Unicode MS" pitchFamily="34" charset="-120"/>
                          <a:cs typeface="Arial Unicode MS" pitchFamily="34" charset="-120"/>
                        </a:rPr>
                        <a:t>                         </a:t>
                      </a:r>
                      <a:endParaRPr kumimoji="1" lang="en-US" altLang="zh-TW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細明體" pitchFamily="49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AFF"/>
                    </a:soli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流力程式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on  IBM SP2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1 </a:t>
                      </a: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CPU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64 </a:t>
                      </a: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CPUs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107438min(75</a:t>
                      </a: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天</a:t>
                      </a: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)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2152 min(1.5</a:t>
                      </a:r>
                      <a:r>
                        <a:rPr kumimoji="1" lang="zh-TW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天</a:t>
                      </a: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細明體" pitchFamily="49" charset="-120"/>
                        </a:rPr>
                        <a:t>Speedup </a:t>
                      </a:r>
                      <a:r>
                        <a:rPr kumimoji="1" lang="en-US" altLang="zh-TW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ea typeface="Arial Unicode MS" pitchFamily="34" charset="-120"/>
                          <a:cs typeface="Arial Unicode MS" pitchFamily="34" charset="-120"/>
                        </a:rPr>
                        <a:t>≑ 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Jurassic Park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95936" y="1285860"/>
            <a:ext cx="4005088" cy="5143536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1990 – Novel</a:t>
            </a:r>
          </a:p>
          <a:p>
            <a:r>
              <a:rPr lang="en-US" altLang="zh-TW" sz="2400" dirty="0" smtClean="0"/>
              <a:t>Dinosaur theme park controlled by Cray vector supercomputer</a:t>
            </a:r>
          </a:p>
          <a:p>
            <a:endParaRPr lang="en-US" altLang="zh-TW" sz="2400" dirty="0" smtClean="0"/>
          </a:p>
          <a:p>
            <a:r>
              <a:rPr lang="en-US" altLang="zh-TW" sz="2400" dirty="0" smtClean="0"/>
              <a:t>1993 - Movie</a:t>
            </a:r>
          </a:p>
          <a:p>
            <a:r>
              <a:rPr lang="en-US" altLang="zh-TW" sz="2400" dirty="0" smtClean="0"/>
              <a:t>Thinking Machine – CM5</a:t>
            </a:r>
          </a:p>
          <a:p>
            <a:r>
              <a:rPr lang="en-US" altLang="zh-TW" sz="2400" dirty="0" smtClean="0"/>
              <a:t>128 processors</a:t>
            </a:r>
          </a:p>
          <a:p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7</a:t>
            </a:fld>
            <a:endParaRPr lang="zh-TW" altLang="en-US"/>
          </a:p>
        </p:txBody>
      </p:sp>
      <p:pic>
        <p:nvPicPr>
          <p:cNvPr id="5" name="Picture 3" descr="L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8511" y="1340768"/>
            <a:ext cx="3527425" cy="4968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Avatar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131840" y="1285860"/>
            <a:ext cx="4869184" cy="5143536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40k processors (4000+)</a:t>
            </a:r>
          </a:p>
          <a:p>
            <a:r>
              <a:rPr lang="en-US" altLang="zh-TW" sz="2800" dirty="0" smtClean="0"/>
              <a:t>104 </a:t>
            </a:r>
            <a:r>
              <a:rPr lang="en-US" altLang="zh-TW" sz="2800" dirty="0" smtClean="0"/>
              <a:t>terabytes of </a:t>
            </a:r>
            <a:r>
              <a:rPr lang="en-US" altLang="zh-TW" sz="2800" dirty="0" smtClean="0"/>
              <a:t>RAM</a:t>
            </a:r>
          </a:p>
          <a:p>
            <a:r>
              <a:rPr lang="en-US" altLang="zh-TW" sz="2800" dirty="0" smtClean="0"/>
              <a:t>2PB disk array</a:t>
            </a:r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8</a:t>
            </a:fld>
            <a:endParaRPr lang="zh-TW" altLang="en-US"/>
          </a:p>
        </p:txBody>
      </p:sp>
      <p:pic>
        <p:nvPicPr>
          <p:cNvPr id="4098" name="Picture 2" descr="http://1.bp.blogspot.com/_-mej0A6dVeU/S1jcjyqbmdI/AAAAAAAAAmo/dKRE5PP8Uvg/s400/avata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465" y="1563216"/>
            <a:ext cx="2619375" cy="3810000"/>
          </a:xfrm>
          <a:prstGeom prst="rect">
            <a:avLst/>
          </a:prstGeom>
          <a:noFill/>
        </p:spPr>
      </p:pic>
      <p:pic>
        <p:nvPicPr>
          <p:cNvPr id="4100" name="Picture 4" descr="http://cdn.information-management.com/media/newspics/122109avatar_fig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519635"/>
            <a:ext cx="4191000" cy="2933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Trend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Parallel is the future</a:t>
            </a:r>
          </a:p>
          <a:p>
            <a:pPr lvl="1"/>
            <a:r>
              <a:rPr lang="en-US" altLang="zh-TW" dirty="0" smtClean="0"/>
              <a:t>languages</a:t>
            </a:r>
            <a:r>
              <a:rPr lang="zh-TW" altLang="en-US" dirty="0" smtClean="0"/>
              <a:t>、</a:t>
            </a:r>
            <a:r>
              <a:rPr lang="en-US" altLang="zh-TW" dirty="0" smtClean="0"/>
              <a:t>compilers</a:t>
            </a:r>
            <a:r>
              <a:rPr lang="zh-TW" altLang="en-US" dirty="0" smtClean="0"/>
              <a:t>、 </a:t>
            </a:r>
            <a:r>
              <a:rPr lang="en-US" altLang="zh-TW" dirty="0" smtClean="0"/>
              <a:t>algorithm</a:t>
            </a:r>
            <a:r>
              <a:rPr lang="zh-TW" altLang="en-US" dirty="0" smtClean="0"/>
              <a:t>、</a:t>
            </a:r>
            <a:r>
              <a:rPr lang="en-US" altLang="zh-TW" dirty="0" smtClean="0"/>
              <a:t>programming models…</a:t>
            </a:r>
          </a:p>
          <a:p>
            <a:r>
              <a:rPr lang="en-US" altLang="zh-TW" dirty="0" err="1" smtClean="0"/>
              <a:t>Multicore</a:t>
            </a:r>
            <a:r>
              <a:rPr lang="en-US" altLang="zh-TW" dirty="0" smtClean="0"/>
              <a:t>, many cores</a:t>
            </a:r>
          </a:p>
          <a:p>
            <a:pPr lvl="1"/>
            <a:r>
              <a:rPr lang="en-US" altLang="zh-TW" dirty="0" smtClean="0"/>
              <a:t>2, 4,6,8,12</a:t>
            </a:r>
          </a:p>
          <a:p>
            <a:pPr lvl="1"/>
            <a:r>
              <a:rPr lang="en-US" altLang="zh-TW" dirty="0" smtClean="0"/>
              <a:t>Process tech.: 45 nm, 32 nm </a:t>
            </a:r>
          </a:p>
          <a:p>
            <a:r>
              <a:rPr lang="en-US" altLang="zh-TW" dirty="0" smtClean="0"/>
              <a:t>GPU + CUDA</a:t>
            </a:r>
          </a:p>
          <a:p>
            <a:r>
              <a:rPr lang="en-US" altLang="zh-TW" dirty="0" smtClean="0"/>
              <a:t>Cloud Computing  </a:t>
            </a:r>
          </a:p>
          <a:p>
            <a:pPr lvl="1"/>
            <a:r>
              <a:rPr lang="en-US" altLang="zh-TW" dirty="0" smtClean="0"/>
              <a:t>Amazon’s S3 (Simple Storage Service – Storage in the cloud) </a:t>
            </a:r>
            <a:r>
              <a:rPr lang="en-US" altLang="zh-TW" dirty="0" smtClean="0"/>
              <a:t>&amp; EC2 </a:t>
            </a:r>
            <a:r>
              <a:rPr lang="en-US" altLang="zh-TW" dirty="0" smtClean="0"/>
              <a:t>(Elastic Computing Cloud – Compute in the cloud)</a:t>
            </a:r>
          </a:p>
          <a:p>
            <a:pPr lvl="1"/>
            <a:r>
              <a:rPr lang="en-US" altLang="zh-TW" dirty="0" smtClean="0"/>
              <a:t>  Map/Reduce (</a:t>
            </a:r>
            <a:r>
              <a:rPr lang="en-US" altLang="zh-TW" dirty="0" err="1" smtClean="0"/>
              <a:t>Hadoop</a:t>
            </a:r>
            <a:r>
              <a:rPr lang="en-US" altLang="zh-TW" dirty="0" smtClean="0"/>
              <a:t>), Sector/Sphere…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6478</TotalTime>
  <Words>300</Words>
  <Application>Microsoft Office PowerPoint</Application>
  <PresentationFormat>如螢幕大小 (4:3)</PresentationFormat>
  <Paragraphs>84</Paragraphs>
  <Slides>9</Slides>
  <Notes>9</Notes>
  <HiddenSlides>0</HiddenSlides>
  <MMClips>1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Office 佈景主題</vt:lpstr>
      <vt:lpstr>99 年竹苗區網教育訓練</vt:lpstr>
      <vt:lpstr>Agenda</vt:lpstr>
      <vt:lpstr>What is Cluster</vt:lpstr>
      <vt:lpstr>High Performance Computing</vt:lpstr>
      <vt:lpstr>Why need parallel computing</vt:lpstr>
      <vt:lpstr>Parallel Processing</vt:lpstr>
      <vt:lpstr>Jurassic Park</vt:lpstr>
      <vt:lpstr>Avatar</vt:lpstr>
      <vt:lpstr>Trend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99 年竹苗區網教育訓練</dc:title>
  <dc:creator>C.W Hsieh</dc:creator>
  <cp:lastModifiedBy>Chie-Wei Hsieh</cp:lastModifiedBy>
  <cp:revision>134</cp:revision>
  <dcterms:modified xsi:type="dcterms:W3CDTF">2010-08-03T08:20:11Z</dcterms:modified>
</cp:coreProperties>
</file>