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Override6.xml" ContentType="application/vnd.openxmlformats-officedocument.themeOverride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32"/>
  </p:notesMasterIdLst>
  <p:sldIdLst>
    <p:sldId id="270" r:id="rId2"/>
    <p:sldId id="266" r:id="rId3"/>
    <p:sldId id="267" r:id="rId4"/>
    <p:sldId id="258" r:id="rId5"/>
    <p:sldId id="265" r:id="rId6"/>
    <p:sldId id="262" r:id="rId7"/>
    <p:sldId id="264" r:id="rId8"/>
    <p:sldId id="271" r:id="rId9"/>
    <p:sldId id="287" r:id="rId10"/>
    <p:sldId id="288" r:id="rId11"/>
    <p:sldId id="269" r:id="rId12"/>
    <p:sldId id="276" r:id="rId13"/>
    <p:sldId id="277" r:id="rId14"/>
    <p:sldId id="273" r:id="rId15"/>
    <p:sldId id="275" r:id="rId16"/>
    <p:sldId id="279" r:id="rId17"/>
    <p:sldId id="274" r:id="rId18"/>
    <p:sldId id="261" r:id="rId19"/>
    <p:sldId id="278" r:id="rId20"/>
    <p:sldId id="260" r:id="rId21"/>
    <p:sldId id="280" r:id="rId22"/>
    <p:sldId id="263" r:id="rId23"/>
    <p:sldId id="272" r:id="rId24"/>
    <p:sldId id="281" r:id="rId25"/>
    <p:sldId id="282" r:id="rId26"/>
    <p:sldId id="283" r:id="rId27"/>
    <p:sldId id="284" r:id="rId28"/>
    <p:sldId id="285" r:id="rId29"/>
    <p:sldId id="286" r:id="rId30"/>
    <p:sldId id="259" r:id="rId31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43" autoAdjust="0"/>
    <p:restoredTop sz="82254" autoAdjust="0"/>
  </p:normalViewPr>
  <p:slideViewPr>
    <p:cSldViewPr>
      <p:cViewPr varScale="1">
        <p:scale>
          <a:sx n="78" d="100"/>
          <a:sy n="78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276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B8C55C13-63B7-4A78-AA8D-3AC4446DB7F2}" type="datetimeFigureOut">
              <a:rPr lang="zh-TW" altLang="en-US"/>
              <a:pPr>
                <a:defRPr/>
              </a:pPr>
              <a:t>2011/11/9</a:t>
            </a:fld>
            <a:endParaRPr lang="en-US" altLang="zh-TW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095C4C38-E1D0-443B-BABC-96392254E7C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Cacti</a:t>
            </a:r>
            <a:r>
              <a:rPr lang="en-US" altLang="zh-TW" baseline="0" dirty="0" smtClean="0"/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+mn-cs"/>
              </a:rPr>
              <a:t> ['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+mn-cs"/>
              </a:rPr>
              <a:t>kæktai</a:t>
            </a:r>
            <a:r>
              <a:rPr lang="en-US" sz="1200" b="0" i="0" kern="1200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+mn-cs"/>
              </a:rPr>
              <a:t>]</a:t>
            </a:r>
            <a:r>
              <a:rPr lang="zh-TW" altLang="en-US" baseline="0" dirty="0" smtClean="0"/>
              <a:t>是 </a:t>
            </a:r>
            <a:r>
              <a:rPr lang="en-US" altLang="zh-TW" baseline="0" dirty="0" smtClean="0"/>
              <a:t>cactus </a:t>
            </a:r>
            <a:r>
              <a:rPr lang="zh-TW" altLang="en-US" baseline="0" dirty="0" smtClean="0"/>
              <a:t>的複數  </a:t>
            </a:r>
            <a:endParaRPr lang="en-US" altLang="zh-TW" baseline="0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1.</a:t>
            </a:r>
            <a:r>
              <a:rPr lang="zh-TW" altLang="en-US" dirty="0" smtClean="0"/>
              <a:t>知道怎麼安裝    怎麼操作</a:t>
            </a:r>
            <a:r>
              <a:rPr lang="zh-TW" altLang="en-US" baseline="0" dirty="0" smtClean="0"/>
              <a:t> </a:t>
            </a:r>
            <a:r>
              <a:rPr lang="en-US" altLang="zh-TW" dirty="0" smtClean="0"/>
              <a:t>Cacti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了 </a:t>
            </a:r>
            <a:r>
              <a:rPr lang="en-US" altLang="zh-TW" baseline="0" dirty="0" smtClean="0"/>
              <a:t>, </a:t>
            </a:r>
            <a:r>
              <a:rPr lang="zh-TW" altLang="en-US" baseline="0" dirty="0" smtClean="0"/>
              <a:t>如何去 </a:t>
            </a:r>
            <a:r>
              <a:rPr lang="en-US" altLang="zh-TW" baseline="0" dirty="0" smtClean="0"/>
              <a:t>implement ? </a:t>
            </a:r>
            <a:endParaRPr lang="en-US" altLang="zh-TW" dirty="0" smtClean="0"/>
          </a:p>
          <a:p>
            <a:r>
              <a:rPr lang="zh-TW" altLang="en-US" dirty="0" smtClean="0"/>
              <a:t>   覺得</a:t>
            </a:r>
            <a:r>
              <a:rPr lang="en-US" altLang="zh-TW" dirty="0" smtClean="0"/>
              <a:t>Cacti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是什麼 </a:t>
            </a:r>
            <a:r>
              <a:rPr lang="en-US" altLang="zh-TW" baseline="0" dirty="0" smtClean="0"/>
              <a:t>? </a:t>
            </a:r>
            <a:r>
              <a:rPr lang="zh-TW" altLang="en-US" baseline="0" dirty="0" smtClean="0"/>
              <a:t>要怎麼去利用 </a:t>
            </a:r>
            <a:r>
              <a:rPr lang="en-US" altLang="zh-TW" baseline="0" dirty="0" smtClean="0"/>
              <a:t>Cacti ?</a:t>
            </a:r>
          </a:p>
          <a:p>
            <a:endParaRPr lang="en-US" altLang="zh-TW" baseline="0" dirty="0" smtClean="0"/>
          </a:p>
          <a:p>
            <a:r>
              <a:rPr lang="en-US" altLang="zh-TW" dirty="0" smtClean="0"/>
              <a:t>2.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5C4C38-E1D0-443B-BABC-96392254E7CF}" type="slidenum">
              <a:rPr lang="zh-TW" altLang="en-US" smtClean="0"/>
              <a:pPr>
                <a:defRPr/>
              </a:pPr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Cacti</a:t>
            </a:r>
            <a:r>
              <a:rPr lang="en-US" altLang="zh-TW" baseline="0" dirty="0" smtClean="0"/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+mn-cs"/>
              </a:rPr>
              <a:t> ['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+mn-cs"/>
              </a:rPr>
              <a:t>kæktai</a:t>
            </a:r>
            <a:r>
              <a:rPr lang="en-US" sz="1200" b="0" i="0" kern="1200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+mn-cs"/>
              </a:rPr>
              <a:t>]</a:t>
            </a:r>
            <a:r>
              <a:rPr lang="zh-TW" altLang="en-US" baseline="0" dirty="0" smtClean="0"/>
              <a:t>是 </a:t>
            </a:r>
            <a:r>
              <a:rPr lang="en-US" altLang="zh-TW" baseline="0" dirty="0" smtClean="0"/>
              <a:t>cactus </a:t>
            </a:r>
            <a:r>
              <a:rPr lang="zh-TW" altLang="en-US" baseline="0" dirty="0" smtClean="0"/>
              <a:t>的複數  </a:t>
            </a:r>
            <a:endParaRPr lang="en-US" altLang="zh-TW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kern="1200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+mn-cs"/>
              </a:rPr>
              <a:t>MRTG =  Multi Router Traffic </a:t>
            </a:r>
            <a:r>
              <a:rPr lang="en-US" sz="1200" b="1" i="0" kern="1200" dirty="0" err="1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+mn-cs"/>
              </a:rPr>
              <a:t>Grapher</a:t>
            </a:r>
            <a:r>
              <a:rPr lang="en-US" sz="1200" b="1" i="0" kern="1200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+mn-cs"/>
              </a:rPr>
              <a:t>  , MRTG </a:t>
            </a:r>
            <a:r>
              <a:rPr lang="zh-TW" altLang="en-US" sz="1200" b="1" i="0" kern="1200" baseline="0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+mn-cs"/>
              </a:rPr>
              <a:t> 須要用 </a:t>
            </a:r>
            <a:r>
              <a:rPr lang="en-US" altLang="zh-TW" sz="1200" b="1" i="0" kern="1200" baseline="0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+mn-cs"/>
              </a:rPr>
              <a:t>SNMP </a:t>
            </a:r>
            <a:r>
              <a:rPr lang="zh-TW" altLang="en-US" sz="1200" b="1" i="0" kern="1200" baseline="0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+mn-cs"/>
              </a:rPr>
              <a:t>才能運作 </a:t>
            </a:r>
            <a:r>
              <a:rPr lang="en-US" altLang="zh-TW" sz="1200" b="1" i="0" kern="1200" baseline="0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+mn-cs"/>
              </a:rPr>
              <a:t>, shell script  </a:t>
            </a:r>
            <a:r>
              <a:rPr lang="zh-TW" altLang="en-US" sz="1200" b="1" i="0" kern="1200" baseline="0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+mn-cs"/>
              </a:rPr>
              <a:t>呢 </a:t>
            </a:r>
            <a:r>
              <a:rPr lang="en-US" altLang="zh-TW" sz="1200" b="1" i="0" kern="1200" baseline="0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+mn-cs"/>
              </a:rPr>
              <a:t>? </a:t>
            </a:r>
            <a:endParaRPr lang="en-US" altLang="zh-TW" sz="1200" b="1" i="0" kern="1200" baseline="0" dirty="0" smtClean="0">
              <a:solidFill>
                <a:schemeClr val="tx1"/>
              </a:solidFill>
              <a:latin typeface="Calibri" pitchFamily="34" charset="0"/>
              <a:ea typeface="新細明體" pitchFamily="18" charset="-120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0" kern="1200" baseline="0" dirty="0" smtClean="0">
              <a:solidFill>
                <a:schemeClr val="tx1"/>
              </a:solidFill>
              <a:latin typeface="Calibri" pitchFamily="34" charset="0"/>
              <a:ea typeface="新細明體" pitchFamily="18" charset="-120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b="1" i="0" kern="1200" baseline="0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+mn-cs"/>
              </a:rPr>
              <a:t>Cacti </a:t>
            </a:r>
            <a:r>
              <a:rPr lang="zh-TW" altLang="en-US" sz="1200" b="1" i="0" kern="1200" baseline="0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+mn-cs"/>
              </a:rPr>
              <a:t>會安裝   知道怎麼操作後 </a:t>
            </a:r>
            <a:r>
              <a:rPr lang="en-US" altLang="zh-TW" sz="1200" b="1" i="0" kern="1200" baseline="0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+mn-cs"/>
              </a:rPr>
              <a:t>,  </a:t>
            </a:r>
            <a:r>
              <a:rPr lang="zh-TW" altLang="en-US" sz="1200" b="1" i="0" kern="1200" baseline="0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+mn-cs"/>
              </a:rPr>
              <a:t>怎麼去運用它 </a:t>
            </a:r>
            <a:r>
              <a:rPr lang="en-US" altLang="zh-TW" sz="1200" b="1" i="0" kern="1200" baseline="0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+mn-cs"/>
              </a:rPr>
              <a:t>!! </a:t>
            </a:r>
            <a:endParaRPr lang="en-US" sz="1200" b="1" i="0" kern="1200" dirty="0" smtClean="0">
              <a:solidFill>
                <a:schemeClr val="tx1"/>
              </a:solidFill>
              <a:latin typeface="Calibri" pitchFamily="34" charset="0"/>
              <a:ea typeface="新細明體" pitchFamily="18" charset="-120"/>
              <a:cs typeface="+mn-cs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5C4C38-E1D0-443B-BABC-96392254E7CF}" type="slidenum">
              <a:rPr lang="zh-TW" altLang="en-US" smtClean="0"/>
              <a:pPr>
                <a:defRPr/>
              </a:pPr>
              <a:t>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altLang="zh-TW" dirty="0" smtClean="0"/>
              <a:t>Cacti </a:t>
            </a:r>
            <a:r>
              <a:rPr lang="zh-TW" altLang="en-US" dirty="0" smtClean="0"/>
              <a:t>資料來源 有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:   polling   request  ,   </a:t>
            </a:r>
            <a:r>
              <a:rPr lang="zh-TW" altLang="en-US" baseline="0" dirty="0" smtClean="0"/>
              <a:t>對方主動送過來的 </a:t>
            </a:r>
            <a:r>
              <a:rPr lang="en-US" altLang="zh-TW" baseline="0" dirty="0" smtClean="0"/>
              <a:t>( </a:t>
            </a:r>
            <a:r>
              <a:rPr lang="en-US" altLang="zh-TW" baseline="0" dirty="0" err="1" smtClean="0"/>
              <a:t>syslog</a:t>
            </a:r>
            <a:r>
              <a:rPr lang="en-US" altLang="zh-TW" baseline="0" dirty="0" smtClean="0"/>
              <a:t> ,  flow  … )  ,  </a:t>
            </a:r>
            <a:endParaRPr lang="en-US" altLang="zh-TW" dirty="0" smtClean="0"/>
          </a:p>
          <a:p>
            <a:pPr marL="228600" indent="-228600">
              <a:buAutoNum type="arabicPeriod"/>
            </a:pPr>
            <a:endParaRPr lang="en-US" altLang="zh-TW" dirty="0" smtClean="0"/>
          </a:p>
          <a:p>
            <a:pPr marL="228600" indent="-228600">
              <a:buAutoNum type="arabicPeriod"/>
            </a:pPr>
            <a:r>
              <a:rPr lang="zh-TW" altLang="en-US" dirty="0" smtClean="0"/>
              <a:t>程式碼 </a:t>
            </a:r>
            <a:r>
              <a:rPr lang="en-US" altLang="zh-TW" dirty="0" smtClean="0"/>
              <a:t>: </a:t>
            </a:r>
            <a:r>
              <a:rPr lang="zh-TW" altLang="en-US" dirty="0" smtClean="0"/>
              <a:t>不限定語言</a:t>
            </a:r>
            <a:r>
              <a:rPr lang="en-US" altLang="zh-TW" dirty="0" smtClean="0"/>
              <a:t>( C , Java</a:t>
            </a:r>
            <a:r>
              <a:rPr lang="en-US" altLang="zh-TW" baseline="0" dirty="0" smtClean="0"/>
              <a:t> , </a:t>
            </a:r>
            <a:r>
              <a:rPr lang="en-US" altLang="zh-TW" baseline="0" dirty="0" err="1" smtClean="0"/>
              <a:t>perl</a:t>
            </a:r>
            <a:r>
              <a:rPr lang="en-US" altLang="zh-TW" baseline="0" dirty="0" smtClean="0"/>
              <a:t> , </a:t>
            </a:r>
            <a:r>
              <a:rPr lang="en-US" altLang="zh-TW" baseline="0" dirty="0" err="1" smtClean="0"/>
              <a:t>php</a:t>
            </a:r>
            <a:r>
              <a:rPr lang="en-US" altLang="zh-TW" baseline="0" dirty="0" smtClean="0"/>
              <a:t> , SQL , WQL … )</a:t>
            </a:r>
            <a:r>
              <a:rPr lang="zh-TW" altLang="en-US" dirty="0" smtClean="0"/>
              <a:t> </a:t>
            </a:r>
            <a:r>
              <a:rPr lang="en-US" altLang="zh-TW" dirty="0" smtClean="0"/>
              <a:t>, </a:t>
            </a:r>
            <a:r>
              <a:rPr lang="zh-TW" altLang="en-US" dirty="0" smtClean="0"/>
              <a:t>更增加</a:t>
            </a:r>
            <a:r>
              <a:rPr lang="en-US" altLang="zh-TW" dirty="0" smtClean="0"/>
              <a:t>polling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的廣度 </a:t>
            </a:r>
            <a:endParaRPr lang="en-US" altLang="zh-TW" baseline="0" dirty="0" smtClean="0"/>
          </a:p>
          <a:p>
            <a:pPr marL="228600" indent="-228600">
              <a:buNone/>
            </a:pPr>
            <a:r>
              <a:rPr lang="en-US" altLang="zh-TW" baseline="0" dirty="0" smtClean="0"/>
              <a:t>                     </a:t>
            </a:r>
            <a:r>
              <a:rPr lang="zh-TW" altLang="en-US" baseline="0" dirty="0" smtClean="0"/>
              <a:t>對不喜歡拘泥於商用軟體的人 </a:t>
            </a:r>
            <a:r>
              <a:rPr lang="en-US" altLang="zh-TW" baseline="0" dirty="0" smtClean="0"/>
              <a:t>, </a:t>
            </a:r>
            <a:r>
              <a:rPr lang="zh-TW" altLang="en-US" baseline="0" dirty="0" smtClean="0"/>
              <a:t>是最大的利器</a:t>
            </a:r>
            <a:endParaRPr lang="en-US" altLang="zh-TW" baseline="0" dirty="0" smtClean="0"/>
          </a:p>
          <a:p>
            <a:pPr marL="228600" indent="-228600">
              <a:buNone/>
            </a:pPr>
            <a:r>
              <a:rPr lang="en-US" altLang="zh-TW" dirty="0" smtClean="0"/>
              <a:t>  **   Agent </a:t>
            </a:r>
            <a:r>
              <a:rPr lang="zh-TW" altLang="en-US" dirty="0" smtClean="0"/>
              <a:t>角色的 </a:t>
            </a:r>
            <a:r>
              <a:rPr lang="en-US" altLang="zh-TW" dirty="0" smtClean="0"/>
              <a:t>Cacti </a:t>
            </a:r>
            <a:r>
              <a:rPr lang="zh-TW" altLang="en-US" dirty="0" smtClean="0"/>
              <a:t>送資料給  </a:t>
            </a:r>
            <a:r>
              <a:rPr lang="en-US" altLang="zh-TW" dirty="0" smtClean="0"/>
              <a:t>Server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角色的 </a:t>
            </a:r>
            <a:r>
              <a:rPr lang="en-US" altLang="zh-TW" baseline="0" dirty="0" smtClean="0"/>
              <a:t>Cacti , </a:t>
            </a:r>
            <a:r>
              <a:rPr lang="zh-TW" altLang="en-US" baseline="0" dirty="0" smtClean="0"/>
              <a:t>例如 </a:t>
            </a:r>
            <a:r>
              <a:rPr lang="en-US" altLang="zh-TW" baseline="0" dirty="0" smtClean="0"/>
              <a:t>: </a:t>
            </a:r>
            <a:r>
              <a:rPr lang="zh-TW" altLang="en-US" baseline="0" dirty="0" smtClean="0"/>
              <a:t>利用 </a:t>
            </a:r>
            <a:r>
              <a:rPr lang="en-US" altLang="zh-TW" baseline="0" dirty="0" smtClean="0"/>
              <a:t>remote Cacti </a:t>
            </a:r>
            <a:r>
              <a:rPr lang="en-US" altLang="zh-TW" baseline="0" dirty="0" err="1" smtClean="0"/>
              <a:t>thold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當 </a:t>
            </a:r>
            <a:r>
              <a:rPr lang="en-US" altLang="zh-TW" baseline="0" dirty="0" smtClean="0"/>
              <a:t>agent , </a:t>
            </a:r>
            <a:r>
              <a:rPr lang="zh-TW" altLang="en-US" baseline="0" dirty="0" smtClean="0"/>
              <a:t>當觸發 </a:t>
            </a:r>
            <a:r>
              <a:rPr lang="en-US" altLang="zh-TW" baseline="0" dirty="0" smtClean="0"/>
              <a:t>threshold </a:t>
            </a:r>
            <a:r>
              <a:rPr lang="zh-TW" altLang="en-US" baseline="0" dirty="0" smtClean="0"/>
              <a:t>時 </a:t>
            </a:r>
            <a:r>
              <a:rPr lang="en-US" altLang="zh-TW" baseline="0" dirty="0" smtClean="0"/>
              <a:t>, </a:t>
            </a:r>
            <a:r>
              <a:rPr lang="zh-TW" altLang="en-US" baseline="0" dirty="0" smtClean="0"/>
              <a:t>將資料</a:t>
            </a:r>
            <a:r>
              <a:rPr lang="en-US" altLang="zh-TW" baseline="0" dirty="0" smtClean="0"/>
              <a:t>push </a:t>
            </a:r>
            <a:r>
              <a:rPr lang="zh-TW" altLang="en-US" baseline="0" dirty="0" smtClean="0"/>
              <a:t>到 </a:t>
            </a:r>
            <a:r>
              <a:rPr lang="en-US" altLang="zh-TW" baseline="0" dirty="0" smtClean="0"/>
              <a:t>  Cacti Server </a:t>
            </a:r>
            <a:endParaRPr lang="en-US" altLang="zh-TW" baseline="0" dirty="0" smtClean="0"/>
          </a:p>
          <a:p>
            <a:pPr marL="228600" indent="-228600">
              <a:buNone/>
            </a:pPr>
            <a:r>
              <a:rPr lang="en-US" altLang="zh-TW" baseline="0" dirty="0" smtClean="0"/>
              <a:t>  **  APE  (Ajax Push Engine  )  , </a:t>
            </a:r>
            <a:r>
              <a:rPr lang="en-US" altLang="zh-TW" baseline="0" smtClean="0"/>
              <a:t>Reverse Ajax  or  Comet  , </a:t>
            </a:r>
          </a:p>
          <a:p>
            <a:pPr marL="228600" indent="-228600">
              <a:buNone/>
            </a:pPr>
            <a:endParaRPr lang="en-US" altLang="zh-TW" baseline="0" dirty="0" smtClean="0"/>
          </a:p>
          <a:p>
            <a:pPr marL="228600" indent="-228600">
              <a:buNone/>
            </a:pP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2.  Mail </a:t>
            </a:r>
            <a:r>
              <a:rPr lang="zh-TW" altLang="en-US" dirty="0" smtClean="0"/>
              <a:t>延遲 </a:t>
            </a:r>
            <a:r>
              <a:rPr lang="en-US" altLang="zh-TW" dirty="0" smtClean="0"/>
              <a:t>:   </a:t>
            </a:r>
            <a:r>
              <a:rPr lang="zh-TW" altLang="en-US" dirty="0" smtClean="0"/>
              <a:t>收到時間</a:t>
            </a:r>
            <a:r>
              <a:rPr lang="zh-TW" altLang="en-US" baseline="0" dirty="0" smtClean="0"/>
              <a:t> 與 送的時間 </a:t>
            </a:r>
            <a:r>
              <a:rPr lang="en-US" altLang="zh-TW" baseline="0" dirty="0" smtClean="0"/>
              <a:t>, </a:t>
            </a:r>
            <a:r>
              <a:rPr lang="zh-TW" altLang="en-US" baseline="0" dirty="0" smtClean="0"/>
              <a:t>相差超過 </a:t>
            </a:r>
            <a:r>
              <a:rPr lang="en-US" altLang="zh-TW" baseline="0" dirty="0" smtClean="0"/>
              <a:t>180 sec </a:t>
            </a:r>
            <a:r>
              <a:rPr lang="zh-TW" altLang="en-US" baseline="0" dirty="0" smtClean="0"/>
              <a:t>就認定 </a:t>
            </a:r>
            <a:r>
              <a:rPr lang="en-US" altLang="zh-TW" baseline="0" dirty="0" smtClean="0"/>
              <a:t>service </a:t>
            </a:r>
            <a:r>
              <a:rPr lang="zh-TW" altLang="en-US" baseline="0" dirty="0" smtClean="0"/>
              <a:t>有問題 </a:t>
            </a:r>
            <a:endParaRPr lang="en-US" altLang="zh-TW" baseline="0" dirty="0" smtClean="0"/>
          </a:p>
          <a:p>
            <a:r>
              <a:rPr lang="zh-TW" altLang="en-US" baseline="0" dirty="0" smtClean="0"/>
              <a:t>    利用 </a:t>
            </a:r>
            <a:r>
              <a:rPr lang="en-US" altLang="zh-TW" baseline="0" dirty="0" smtClean="0"/>
              <a:t>Exchange Web Service </a:t>
            </a:r>
            <a:r>
              <a:rPr lang="zh-TW" altLang="en-US" baseline="0" dirty="0" smtClean="0"/>
              <a:t>來實作  </a:t>
            </a:r>
            <a:r>
              <a:rPr lang="en-US" altLang="zh-TW" baseline="0" dirty="0" smtClean="0"/>
              <a:t>(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PHP – SOAP ,  SOAP client  )</a:t>
            </a:r>
          </a:p>
          <a:p>
            <a:endParaRPr lang="en-US" altLang="zh-TW" baseline="0" dirty="0" smtClean="0"/>
          </a:p>
          <a:p>
            <a:r>
              <a:rPr lang="en-US" altLang="zh-TW" baseline="0" dirty="0" smtClean="0"/>
              <a:t>3. </a:t>
            </a:r>
            <a:r>
              <a:rPr lang="zh-TW" altLang="en-US" baseline="0" dirty="0" smtClean="0"/>
              <a:t>監控 </a:t>
            </a:r>
            <a:r>
              <a:rPr lang="en-US" altLang="zh-TW" baseline="0" dirty="0" smtClean="0"/>
              <a:t>VM :  </a:t>
            </a:r>
            <a:r>
              <a:rPr lang="en-US" altLang="zh-TW" baseline="0" dirty="0" err="1" smtClean="0"/>
              <a:t>vsphere</a:t>
            </a:r>
            <a:r>
              <a:rPr lang="en-US" altLang="zh-TW" baseline="0" dirty="0" smtClean="0"/>
              <a:t>  SDK </a:t>
            </a:r>
            <a:r>
              <a:rPr lang="zh-TW" altLang="en-US" baseline="0" dirty="0" smtClean="0"/>
              <a:t>來實作  </a:t>
            </a:r>
            <a:r>
              <a:rPr lang="en-US" altLang="zh-TW" baseline="0" dirty="0" smtClean="0"/>
              <a:t>( </a:t>
            </a:r>
            <a:r>
              <a:rPr lang="en-US" altLang="zh-TW" baseline="0" dirty="0" err="1" smtClean="0"/>
              <a:t>Vmware</a:t>
            </a:r>
            <a:r>
              <a:rPr lang="en-US" altLang="zh-TW" baseline="0" dirty="0" smtClean="0"/>
              <a:t> </a:t>
            </a:r>
            <a:r>
              <a:rPr lang="en-US" altLang="zh-TW" baseline="0" dirty="0" err="1" smtClean="0"/>
              <a:t>Vshpere</a:t>
            </a:r>
            <a:r>
              <a:rPr lang="en-US" altLang="zh-TW" baseline="0" dirty="0" smtClean="0"/>
              <a:t> SDK for </a:t>
            </a:r>
            <a:r>
              <a:rPr lang="en-US" altLang="zh-TW" baseline="0" dirty="0" err="1" smtClean="0"/>
              <a:t>perl</a:t>
            </a:r>
            <a:r>
              <a:rPr lang="en-US" altLang="zh-TW" baseline="0" dirty="0" smtClean="0"/>
              <a:t>  or  Java  , or C#  )</a:t>
            </a:r>
          </a:p>
          <a:p>
            <a:r>
              <a:rPr lang="en-US" altLang="zh-TW" baseline="0" dirty="0" smtClean="0"/>
              <a:t>                      Host </a:t>
            </a:r>
            <a:r>
              <a:rPr lang="zh-TW" altLang="en-US" baseline="0" dirty="0" smtClean="0"/>
              <a:t>的 </a:t>
            </a:r>
            <a:r>
              <a:rPr lang="en-US" altLang="zh-TW" baseline="0" dirty="0" smtClean="0"/>
              <a:t>resource  ex: Data Storage , CPU , memory   ,</a:t>
            </a:r>
          </a:p>
          <a:p>
            <a:r>
              <a:rPr lang="en-US" altLang="zh-TW" baseline="0" dirty="0" smtClean="0"/>
              <a:t>                      Guest  resource   ex :  CPU , memory ,disk  </a:t>
            </a:r>
            <a:r>
              <a:rPr lang="zh-TW" altLang="en-US" baseline="0" dirty="0" smtClean="0"/>
              <a:t>吃多少的 </a:t>
            </a:r>
            <a:r>
              <a:rPr lang="en-US" altLang="zh-TW" baseline="0" dirty="0" smtClean="0"/>
              <a:t>host  </a:t>
            </a:r>
            <a:r>
              <a:rPr lang="zh-TW" altLang="en-US" baseline="0" dirty="0" smtClean="0"/>
              <a:t>資源 百分比 </a:t>
            </a:r>
            <a:endParaRPr lang="en-US" altLang="zh-TW" baseline="0" dirty="0" smtClean="0"/>
          </a:p>
          <a:p>
            <a:r>
              <a:rPr lang="en-US" altLang="zh-TW" baseline="0" dirty="0" smtClean="0"/>
              <a:t>4.</a:t>
            </a:r>
            <a:r>
              <a:rPr lang="zh-TW" altLang="en-US" baseline="0" dirty="0" smtClean="0"/>
              <a:t>流量分析 </a:t>
            </a:r>
            <a:r>
              <a:rPr lang="en-US" altLang="zh-TW" baseline="0" dirty="0" smtClean="0"/>
              <a:t>: </a:t>
            </a:r>
            <a:r>
              <a:rPr lang="zh-TW" altLang="en-US" baseline="0" dirty="0" smtClean="0"/>
              <a:t>下載 前 </a:t>
            </a:r>
            <a:r>
              <a:rPr lang="en-US" altLang="zh-TW" baseline="0" dirty="0" smtClean="0"/>
              <a:t>20 </a:t>
            </a:r>
            <a:r>
              <a:rPr lang="zh-TW" altLang="en-US" baseline="0" dirty="0" smtClean="0"/>
              <a:t>大排名 </a:t>
            </a:r>
            <a:r>
              <a:rPr lang="en-US" altLang="zh-TW" baseline="0" dirty="0" smtClean="0"/>
              <a:t>, </a:t>
            </a:r>
            <a:r>
              <a:rPr lang="zh-TW" altLang="en-US" baseline="0" dirty="0" smtClean="0"/>
              <a:t>異常 </a:t>
            </a:r>
            <a:r>
              <a:rPr lang="en-US" altLang="zh-TW" baseline="0" dirty="0" smtClean="0"/>
              <a:t>flow </a:t>
            </a:r>
            <a:r>
              <a:rPr lang="zh-TW" altLang="en-US" baseline="0" dirty="0" smtClean="0"/>
              <a:t>數排名 </a:t>
            </a:r>
            <a:r>
              <a:rPr lang="en-US" altLang="zh-TW" baseline="0" dirty="0" smtClean="0"/>
              <a:t>(</a:t>
            </a:r>
            <a:r>
              <a:rPr lang="zh-TW" altLang="en-US" baseline="0" dirty="0" smtClean="0"/>
              <a:t>病毒發作樣態 之一 </a:t>
            </a:r>
            <a:r>
              <a:rPr lang="en-US" altLang="zh-TW" baseline="0" dirty="0" smtClean="0"/>
              <a:t>) </a:t>
            </a:r>
          </a:p>
          <a:p>
            <a:endParaRPr lang="en-US" altLang="zh-TW" baseline="0" dirty="0" smtClean="0"/>
          </a:p>
          <a:p>
            <a:r>
              <a:rPr lang="en-US" altLang="zh-TW" baseline="0" dirty="0" smtClean="0"/>
              <a:t>5.</a:t>
            </a:r>
            <a:r>
              <a:rPr lang="zh-TW" altLang="en-US" baseline="0" dirty="0" smtClean="0"/>
              <a:t>眾多的  </a:t>
            </a:r>
            <a:r>
              <a:rPr lang="en-US" altLang="zh-TW" baseline="0" dirty="0" err="1" smtClean="0"/>
              <a:t>plugin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將 收集到的資料 </a:t>
            </a:r>
            <a:r>
              <a:rPr lang="en-US" altLang="zh-TW" baseline="0" dirty="0" smtClean="0"/>
              <a:t>, </a:t>
            </a:r>
            <a:r>
              <a:rPr lang="zh-TW" altLang="en-US" baseline="0" dirty="0" smtClean="0"/>
              <a:t>作更進一步的分析與運用 </a:t>
            </a:r>
            <a:r>
              <a:rPr lang="en-US" altLang="zh-TW" baseline="0" dirty="0" smtClean="0"/>
              <a:t>, </a:t>
            </a:r>
            <a:r>
              <a:rPr lang="zh-TW" altLang="en-US" baseline="0" dirty="0" smtClean="0"/>
              <a:t>產生更為有效益資訊</a:t>
            </a:r>
            <a:endParaRPr lang="en-US" altLang="zh-TW" baseline="0" dirty="0" smtClean="0"/>
          </a:p>
          <a:p>
            <a:r>
              <a:rPr lang="en-US" altLang="zh-TW" baseline="0" dirty="0" smtClean="0"/>
              <a:t>   </a:t>
            </a:r>
          </a:p>
          <a:p>
            <a:endParaRPr lang="en-US" altLang="zh-TW" baseline="0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5C4C38-E1D0-443B-BABC-96392254E7CF}" type="slidenum">
              <a:rPr lang="zh-TW" altLang="en-US" smtClean="0"/>
              <a:pPr>
                <a:defRPr/>
              </a:pPr>
              <a:t>3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5C4C38-E1D0-443B-BABC-96392254E7CF}" type="slidenum">
              <a:rPr lang="zh-TW" altLang="en-US" smtClean="0"/>
              <a:pPr>
                <a:defRPr/>
              </a:pPr>
              <a:t>5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TW" dirty="0" smtClean="0"/>
              <a:t>Script : </a:t>
            </a:r>
            <a:r>
              <a:rPr lang="zh-TW" altLang="en-US" dirty="0" smtClean="0"/>
              <a:t>這邊指的是 </a:t>
            </a:r>
            <a:r>
              <a:rPr lang="en-US" altLang="zh-TW" dirty="0" smtClean="0"/>
              <a:t>, </a:t>
            </a:r>
            <a:r>
              <a:rPr lang="zh-TW" altLang="en-US" dirty="0" smtClean="0"/>
              <a:t>只要能在 </a:t>
            </a:r>
            <a:r>
              <a:rPr lang="en-US" altLang="zh-TW" dirty="0" smtClean="0"/>
              <a:t>command line </a:t>
            </a:r>
            <a:r>
              <a:rPr lang="zh-TW" altLang="en-US" dirty="0" smtClean="0"/>
              <a:t>下的指令集合 </a:t>
            </a:r>
            <a:r>
              <a:rPr lang="en-US" altLang="zh-TW" dirty="0" smtClean="0"/>
              <a:t>, </a:t>
            </a:r>
            <a:r>
              <a:rPr lang="zh-TW" altLang="en-US" dirty="0" smtClean="0"/>
              <a:t>所以就不限是一般的</a:t>
            </a:r>
            <a:r>
              <a:rPr lang="en-US" altLang="zh-TW" dirty="0" err="1" smtClean="0"/>
              <a:t>unix</a:t>
            </a:r>
            <a:r>
              <a:rPr lang="en-US" altLang="zh-TW" dirty="0" smtClean="0"/>
              <a:t> – like </a:t>
            </a:r>
            <a:r>
              <a:rPr lang="zh-TW" altLang="en-US" dirty="0" smtClean="0"/>
              <a:t>的</a:t>
            </a:r>
            <a:r>
              <a:rPr lang="en-US" altLang="zh-TW" dirty="0" smtClean="0"/>
              <a:t>shell script</a:t>
            </a:r>
          </a:p>
          <a:p>
            <a:pPr eaLnBrk="1" hangingPunct="1"/>
            <a:r>
              <a:rPr lang="en-US" altLang="zh-TW" dirty="0" smtClean="0"/>
              <a:t>           </a:t>
            </a:r>
            <a:r>
              <a:rPr lang="zh-TW" altLang="en-US" dirty="0" smtClean="0"/>
              <a:t>可以是 </a:t>
            </a:r>
            <a:r>
              <a:rPr lang="en-US" altLang="zh-TW" dirty="0" err="1" smtClean="0"/>
              <a:t>php</a:t>
            </a:r>
            <a:r>
              <a:rPr lang="en-US" altLang="zh-TW" dirty="0" smtClean="0"/>
              <a:t> , java , </a:t>
            </a:r>
            <a:r>
              <a:rPr lang="en-US" altLang="zh-TW" dirty="0" err="1" smtClean="0"/>
              <a:t>sql</a:t>
            </a:r>
            <a:r>
              <a:rPr lang="en-US" altLang="zh-TW" dirty="0" smtClean="0"/>
              <a:t>  ,</a:t>
            </a:r>
            <a:r>
              <a:rPr lang="en-US" altLang="zh-TW" dirty="0" err="1" smtClean="0"/>
              <a:t>wql</a:t>
            </a:r>
            <a:r>
              <a:rPr lang="en-US" altLang="zh-TW" dirty="0" smtClean="0"/>
              <a:t> (</a:t>
            </a:r>
            <a:r>
              <a:rPr lang="en-US" altLang="zh-TW" dirty="0" err="1" smtClean="0"/>
              <a:t>wmi</a:t>
            </a:r>
            <a:r>
              <a:rPr lang="en-US" altLang="zh-TW" dirty="0" smtClean="0"/>
              <a:t> query language) , SOAP ….</a:t>
            </a:r>
          </a:p>
          <a:p>
            <a:pPr eaLnBrk="1" hangingPunct="1"/>
            <a:r>
              <a:rPr lang="en-US" altLang="zh-TW" dirty="0" smtClean="0"/>
              <a:t>Script </a:t>
            </a:r>
            <a:r>
              <a:rPr lang="zh-TW" altLang="en-US" dirty="0" smtClean="0"/>
              <a:t>又可分兩種 </a:t>
            </a:r>
            <a:r>
              <a:rPr lang="en-US" altLang="zh-TW" dirty="0" smtClean="0"/>
              <a:t>: local script  and remote script</a:t>
            </a:r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zh-TW" alt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TW" dirty="0" smtClean="0"/>
              <a:t>Index </a:t>
            </a:r>
            <a:r>
              <a:rPr lang="zh-TW" altLang="en-US" dirty="0" smtClean="0"/>
              <a:t>概念  例如 </a:t>
            </a:r>
            <a:r>
              <a:rPr lang="en-US" altLang="zh-TW" dirty="0" smtClean="0"/>
              <a:t>: </a:t>
            </a:r>
            <a:r>
              <a:rPr lang="en-US" altLang="zh-TW" dirty="0" err="1" smtClean="0"/>
              <a:t>snmpwalk</a:t>
            </a:r>
            <a:r>
              <a:rPr lang="en-US" altLang="zh-TW" dirty="0" smtClean="0"/>
              <a:t> </a:t>
            </a:r>
            <a:r>
              <a:rPr lang="zh-TW" altLang="en-US" dirty="0" smtClean="0"/>
              <a:t>一次取回網路的設備的多個</a:t>
            </a:r>
            <a:r>
              <a:rPr lang="en-US" altLang="zh-TW" dirty="0" smtClean="0"/>
              <a:t>interface </a:t>
            </a:r>
            <a:r>
              <a:rPr lang="zh-TW" altLang="en-US" dirty="0" smtClean="0"/>
              <a:t>資料 </a:t>
            </a:r>
            <a:r>
              <a:rPr lang="en-US" altLang="zh-TW" dirty="0" smtClean="0"/>
              <a:t>(   </a:t>
            </a:r>
            <a:r>
              <a:rPr lang="zh-TW" altLang="en-US" dirty="0" smtClean="0"/>
              <a:t>例如 </a:t>
            </a:r>
            <a:r>
              <a:rPr lang="en-US" altLang="zh-TW" dirty="0" smtClean="0"/>
              <a:t>: verbose query )</a:t>
            </a:r>
            <a:endParaRPr lang="zh-TW" altLang="en-US" dirty="0" smtClean="0"/>
          </a:p>
          <a:p>
            <a:pPr eaLnBrk="1" hangingPunct="1"/>
            <a:r>
              <a:rPr lang="zh-TW" altLang="en-US" dirty="0" smtClean="0"/>
              <a:t>                           作業系統的 </a:t>
            </a:r>
            <a:r>
              <a:rPr lang="en-US" altLang="zh-TW" dirty="0" smtClean="0"/>
              <a:t>processes , </a:t>
            </a:r>
            <a:r>
              <a:rPr lang="en-US" altLang="zh-TW" dirty="0" err="1" smtClean="0"/>
              <a:t>ps</a:t>
            </a:r>
            <a:r>
              <a:rPr lang="en-US" altLang="zh-TW" dirty="0" smtClean="0"/>
              <a:t> –</a:t>
            </a:r>
            <a:r>
              <a:rPr lang="en-US" altLang="zh-TW" dirty="0" err="1" smtClean="0"/>
              <a:t>ef</a:t>
            </a:r>
            <a:r>
              <a:rPr lang="en-US" altLang="zh-TW" dirty="0" smtClean="0"/>
              <a:t>  , windows </a:t>
            </a:r>
            <a:r>
              <a:rPr lang="zh-TW" altLang="en-US" dirty="0" smtClean="0"/>
              <a:t>的 工作管理員看到的 </a:t>
            </a:r>
            <a:r>
              <a:rPr lang="en-US" altLang="zh-TW" dirty="0" smtClean="0"/>
              <a:t>processes </a:t>
            </a:r>
          </a:p>
          <a:p>
            <a:pPr eaLnBrk="1" hangingPunct="1"/>
            <a:r>
              <a:rPr lang="zh-TW" altLang="en-US" dirty="0" smtClean="0"/>
              <a:t>處理 </a:t>
            </a:r>
            <a:r>
              <a:rPr lang="en-US" altLang="zh-TW" dirty="0" smtClean="0"/>
              <a:t>index </a:t>
            </a:r>
            <a:r>
              <a:rPr lang="zh-TW" altLang="en-US" dirty="0" smtClean="0"/>
              <a:t>概念的資料 要注意 </a:t>
            </a:r>
            <a:r>
              <a:rPr lang="en-US" altLang="zh-TW" dirty="0" smtClean="0"/>
              <a:t>:  1. process or service  </a:t>
            </a:r>
            <a:r>
              <a:rPr lang="zh-TW" altLang="en-US" dirty="0" smtClean="0"/>
              <a:t>的 </a:t>
            </a:r>
            <a:r>
              <a:rPr lang="en-US" altLang="zh-TW" dirty="0" smtClean="0"/>
              <a:t>auto restart (</a:t>
            </a:r>
            <a:r>
              <a:rPr lang="zh-TW" altLang="en-US" dirty="0" smtClean="0"/>
              <a:t>有的程式掉下來 會自己再重新啟動 </a:t>
            </a:r>
            <a:r>
              <a:rPr lang="en-US" altLang="zh-TW" dirty="0" smtClean="0"/>
              <a:t>, </a:t>
            </a:r>
            <a:r>
              <a:rPr lang="zh-TW" altLang="en-US" dirty="0" smtClean="0"/>
              <a:t>這時</a:t>
            </a:r>
            <a:r>
              <a:rPr lang="en-US" altLang="zh-TW" dirty="0" smtClean="0"/>
              <a:t>index </a:t>
            </a:r>
            <a:r>
              <a:rPr lang="zh-TW" altLang="en-US" dirty="0" smtClean="0"/>
              <a:t>就會跑掉 </a:t>
            </a:r>
            <a:r>
              <a:rPr lang="en-US" altLang="zh-TW" dirty="0" smtClean="0"/>
              <a:t>)</a:t>
            </a:r>
          </a:p>
          <a:p>
            <a:pPr eaLnBrk="1" hangingPunct="1"/>
            <a:r>
              <a:rPr lang="en-US" altLang="zh-TW" dirty="0" smtClean="0"/>
              <a:t>                                               2.  replace hard disk </a:t>
            </a:r>
            <a:r>
              <a:rPr lang="zh-TW" altLang="en-US" dirty="0" smtClean="0"/>
              <a:t>更換硬碟 </a:t>
            </a:r>
            <a:r>
              <a:rPr lang="en-US" altLang="zh-TW" dirty="0" smtClean="0"/>
              <a:t>, </a:t>
            </a:r>
            <a:r>
              <a:rPr lang="zh-TW" altLang="en-US" dirty="0" smtClean="0"/>
              <a:t>造成 </a:t>
            </a:r>
            <a:r>
              <a:rPr lang="en-US" altLang="zh-TW" dirty="0" err="1" smtClean="0"/>
              <a:t>snmp</a:t>
            </a:r>
            <a:r>
              <a:rPr lang="en-US" altLang="zh-TW" dirty="0" smtClean="0"/>
              <a:t> index </a:t>
            </a:r>
            <a:r>
              <a:rPr lang="zh-TW" altLang="en-US" dirty="0" smtClean="0"/>
              <a:t>跑掉 </a:t>
            </a:r>
            <a:r>
              <a:rPr lang="en-US" altLang="zh-TW" dirty="0" smtClean="0"/>
              <a:t>, </a:t>
            </a:r>
            <a:r>
              <a:rPr lang="zh-TW" altLang="en-US" dirty="0" smtClean="0"/>
              <a:t>要做 </a:t>
            </a:r>
            <a:r>
              <a:rPr lang="en-US" altLang="zh-TW" dirty="0" smtClean="0"/>
              <a:t>reload ( Cacti </a:t>
            </a:r>
            <a:r>
              <a:rPr lang="zh-TW" altLang="en-US" dirty="0" smtClean="0"/>
              <a:t>的綠色圓圈圈</a:t>
            </a:r>
            <a:r>
              <a:rPr lang="en-US" altLang="zh-TW" dirty="0" smtClean="0"/>
              <a:t>)</a:t>
            </a:r>
          </a:p>
          <a:p>
            <a:pPr eaLnBrk="1" hangingPunct="1"/>
            <a:r>
              <a:rPr lang="en-US" altLang="zh-TW" dirty="0" smtClean="0"/>
              <a:t>                                               3.  </a:t>
            </a:r>
            <a:r>
              <a:rPr lang="zh-TW" altLang="en-US" dirty="0" smtClean="0"/>
              <a:t>適合 </a:t>
            </a:r>
            <a:r>
              <a:rPr lang="en-US" altLang="zh-TW" dirty="0" smtClean="0"/>
              <a:t>index </a:t>
            </a:r>
            <a:r>
              <a:rPr lang="zh-TW" altLang="en-US" dirty="0" smtClean="0"/>
              <a:t>會固定對應的資料 </a:t>
            </a:r>
            <a:r>
              <a:rPr lang="en-US" altLang="zh-TW" dirty="0" smtClean="0"/>
              <a:t>, </a:t>
            </a:r>
            <a:r>
              <a:rPr lang="zh-TW" altLang="en-US" dirty="0" smtClean="0"/>
              <a:t>否則建議改用 </a:t>
            </a:r>
            <a:r>
              <a:rPr lang="en-US" altLang="zh-TW" dirty="0" smtClean="0"/>
              <a:t>process name </a:t>
            </a:r>
            <a:r>
              <a:rPr lang="zh-TW" altLang="en-US" dirty="0" smtClean="0"/>
              <a:t>來做 </a:t>
            </a:r>
            <a:r>
              <a:rPr lang="en-US" altLang="zh-TW" dirty="0" smtClean="0"/>
              <a:t>index   </a:t>
            </a:r>
            <a:r>
              <a:rPr lang="en-US" altLang="zh-TW" dirty="0" smtClean="0">
                <a:sym typeface="Wingdings" pitchFamily="2" charset="2"/>
              </a:rPr>
              <a:t> </a:t>
            </a:r>
            <a:r>
              <a:rPr lang="en-US" altLang="zh-TW" dirty="0" smtClean="0"/>
              <a:t> process name </a:t>
            </a:r>
            <a:r>
              <a:rPr lang="zh-TW" altLang="en-US" dirty="0" smtClean="0"/>
              <a:t>不會變  </a:t>
            </a:r>
          </a:p>
          <a:p>
            <a:pPr eaLnBrk="1" hangingPunct="1"/>
            <a:r>
              <a:rPr lang="en-US" altLang="zh-TW" dirty="0" smtClean="0"/>
              <a:t>                                                    </a:t>
            </a:r>
            <a:r>
              <a:rPr lang="zh-TW" altLang="en-US" dirty="0" smtClean="0"/>
              <a:t>舉 </a:t>
            </a:r>
            <a:r>
              <a:rPr lang="en-US" altLang="zh-TW" dirty="0" smtClean="0"/>
              <a:t>hard disk </a:t>
            </a:r>
            <a:r>
              <a:rPr lang="zh-TW" altLang="en-US" dirty="0" smtClean="0"/>
              <a:t>例子 </a:t>
            </a:r>
            <a:r>
              <a:rPr lang="zh-TW" altLang="en-US" dirty="0" smtClean="0">
                <a:sym typeface="Wingdings" pitchFamily="2" charset="2"/>
              </a:rPr>
              <a:t>   </a:t>
            </a:r>
            <a:r>
              <a:rPr lang="en-US" altLang="zh-TW" dirty="0" err="1" smtClean="0">
                <a:sym typeface="Wingdings" pitchFamily="2" charset="2"/>
              </a:rPr>
              <a:t>df</a:t>
            </a:r>
            <a:r>
              <a:rPr lang="en-US" altLang="zh-TW" dirty="0" smtClean="0">
                <a:sym typeface="Wingdings" pitchFamily="2" charset="2"/>
              </a:rPr>
              <a:t>   </a:t>
            </a:r>
            <a:r>
              <a:rPr lang="zh-TW" altLang="en-US" dirty="0" smtClean="0">
                <a:sym typeface="Wingdings" pitchFamily="2" charset="2"/>
              </a:rPr>
              <a:t>用 </a:t>
            </a:r>
            <a:r>
              <a:rPr lang="en-US" altLang="zh-TW" dirty="0" smtClean="0">
                <a:sym typeface="Wingdings" pitchFamily="2" charset="2"/>
              </a:rPr>
              <a:t>mount point </a:t>
            </a:r>
            <a:r>
              <a:rPr lang="zh-TW" altLang="en-US" dirty="0" smtClean="0">
                <a:sym typeface="Wingdings" pitchFamily="2" charset="2"/>
              </a:rPr>
              <a:t>作 </a:t>
            </a:r>
            <a:r>
              <a:rPr lang="en-US" altLang="zh-TW" dirty="0" smtClean="0">
                <a:sym typeface="Wingdings" pitchFamily="2" charset="2"/>
              </a:rPr>
              <a:t>index </a:t>
            </a:r>
            <a:endParaRPr lang="zh-TW" alt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1.    1 </a:t>
            </a:r>
            <a:r>
              <a:rPr lang="zh-TW" altLang="en-US" dirty="0" smtClean="0"/>
              <a:t>對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1  </a:t>
            </a:r>
            <a:r>
              <a:rPr lang="zh-TW" altLang="en-US" baseline="0" dirty="0" smtClean="0"/>
              <a:t>的方式 </a:t>
            </a:r>
            <a:r>
              <a:rPr lang="en-US" altLang="zh-TW" baseline="0" dirty="0" smtClean="0"/>
              <a:t>:  </a:t>
            </a:r>
            <a:r>
              <a:rPr lang="zh-TW" altLang="en-US" baseline="0" dirty="0" smtClean="0"/>
              <a:t>類似  </a:t>
            </a:r>
            <a:r>
              <a:rPr lang="en-US" altLang="zh-TW" baseline="0" dirty="0" err="1" smtClean="0"/>
              <a:t>key:value</a:t>
            </a:r>
            <a:r>
              <a:rPr lang="en-US" altLang="zh-TW" baseline="0" dirty="0" smtClean="0"/>
              <a:t>  ,  </a:t>
            </a:r>
            <a:r>
              <a:rPr lang="zh-TW" altLang="en-US" baseline="0" dirty="0" smtClean="0"/>
              <a:t>一個 </a:t>
            </a:r>
            <a:r>
              <a:rPr lang="en-US" altLang="zh-TW" baseline="0" dirty="0" smtClean="0"/>
              <a:t>key </a:t>
            </a:r>
            <a:r>
              <a:rPr lang="zh-TW" altLang="en-US" baseline="0" dirty="0" smtClean="0"/>
              <a:t>對應一個 值 </a:t>
            </a:r>
            <a:endParaRPr lang="en-US" altLang="zh-TW" baseline="0" dirty="0" smtClean="0"/>
          </a:p>
          <a:p>
            <a:pPr marL="228600" indent="-228600">
              <a:buAutoNum type="arabicPeriod" startAt="2"/>
            </a:pPr>
            <a:r>
              <a:rPr lang="en-US" altLang="zh-TW" dirty="0" smtClean="0"/>
              <a:t>Data template </a:t>
            </a:r>
            <a:r>
              <a:rPr lang="zh-TW" altLang="en-US" dirty="0" smtClean="0"/>
              <a:t>的  </a:t>
            </a:r>
            <a:r>
              <a:rPr lang="en-US" altLang="zh-TW" dirty="0" smtClean="0"/>
              <a:t>data source item </a:t>
            </a:r>
            <a:r>
              <a:rPr lang="zh-TW" altLang="en-US" dirty="0" smtClean="0"/>
              <a:t>與  </a:t>
            </a:r>
            <a:r>
              <a:rPr lang="en-US" altLang="zh-TW" dirty="0" smtClean="0"/>
              <a:t>script </a:t>
            </a:r>
            <a:r>
              <a:rPr lang="en-US" altLang="zh-TW" baseline="0" dirty="0" smtClean="0"/>
              <a:t> return </a:t>
            </a:r>
            <a:r>
              <a:rPr lang="zh-TW" altLang="en-US" baseline="0" dirty="0" smtClean="0"/>
              <a:t>個數回傳值 </a:t>
            </a:r>
            <a:r>
              <a:rPr lang="en-US" altLang="zh-TW" baseline="0" dirty="0" smtClean="0"/>
              <a:t>&gt; 1</a:t>
            </a:r>
            <a:r>
              <a:rPr lang="zh-TW" altLang="en-US" baseline="0" dirty="0" smtClean="0"/>
              <a:t>時的對應 問題  </a:t>
            </a:r>
            <a:r>
              <a:rPr lang="en-US" altLang="zh-TW" baseline="0" dirty="0" smtClean="0"/>
              <a:t>,  </a:t>
            </a:r>
          </a:p>
          <a:p>
            <a:pPr marL="228600" indent="-228600">
              <a:buNone/>
            </a:pPr>
            <a:r>
              <a:rPr lang="en-US" altLang="zh-TW" baseline="0" dirty="0" smtClean="0"/>
              <a:t>      </a:t>
            </a:r>
            <a:r>
              <a:rPr lang="zh-TW" altLang="en-US" baseline="0" dirty="0" smtClean="0"/>
              <a:t>靠 </a:t>
            </a:r>
            <a:r>
              <a:rPr lang="en-US" altLang="zh-TW" baseline="0" dirty="0" smtClean="0"/>
              <a:t>Data template </a:t>
            </a:r>
            <a:r>
              <a:rPr lang="zh-TW" altLang="en-US" baseline="0" dirty="0" smtClean="0"/>
              <a:t>中的 </a:t>
            </a:r>
            <a:r>
              <a:rPr lang="en-US" altLang="zh-TW" baseline="0" dirty="0" smtClean="0"/>
              <a:t>Data source item </a:t>
            </a:r>
            <a:r>
              <a:rPr lang="zh-TW" altLang="en-US" baseline="0" dirty="0" smtClean="0"/>
              <a:t>裡的</a:t>
            </a:r>
            <a:r>
              <a:rPr lang="en-US" altLang="zh-TW" baseline="0" dirty="0" smtClean="0"/>
              <a:t>Output Field  </a:t>
            </a:r>
            <a:r>
              <a:rPr lang="zh-TW" altLang="en-US" baseline="0" dirty="0" smtClean="0"/>
              <a:t>做變數對應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5C4C38-E1D0-443B-BABC-96392254E7CF}" type="slidenum">
              <a:rPr lang="zh-TW" altLang="en-US" smtClean="0"/>
              <a:pPr>
                <a:defRPr/>
              </a:pPr>
              <a:t>9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1 </a:t>
            </a:r>
            <a:r>
              <a:rPr lang="zh-TW" altLang="en-US" dirty="0" smtClean="0"/>
              <a:t>對 多 的結構  </a:t>
            </a:r>
            <a:r>
              <a:rPr lang="en-US" altLang="zh-TW" dirty="0" smtClean="0"/>
              <a:t>:</a:t>
            </a:r>
            <a:r>
              <a:rPr lang="zh-TW" altLang="en-US" sz="1200" kern="1200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+mn-cs"/>
              </a:rPr>
              <a:t>一台有多個實體或虛擬介面的網路設備。</a:t>
            </a:r>
            <a:endParaRPr lang="en-US" altLang="zh-TW" sz="1200" kern="1200" dirty="0" smtClean="0">
              <a:solidFill>
                <a:schemeClr val="tx1"/>
              </a:solidFill>
              <a:latin typeface="Calibri" pitchFamily="34" charset="0"/>
              <a:ea typeface="新細明體" pitchFamily="18" charset="-120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kern="1200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+mn-cs"/>
              </a:rPr>
              <a:t>   </a:t>
            </a:r>
            <a:r>
              <a:rPr lang="zh-TW" altLang="en-US" sz="1200" kern="1200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+mn-cs"/>
              </a:rPr>
              <a:t>雖然每個 </a:t>
            </a:r>
            <a:r>
              <a:rPr lang="en-US" sz="1200" kern="1200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+mn-cs"/>
              </a:rPr>
              <a:t>port </a:t>
            </a:r>
            <a:r>
              <a:rPr lang="zh-TW" altLang="en-US" sz="1200" kern="1200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+mn-cs"/>
              </a:rPr>
              <a:t>的</a:t>
            </a:r>
            <a:r>
              <a:rPr lang="en-US" sz="1200" kern="1200" dirty="0" err="1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+mn-cs"/>
              </a:rPr>
              <a:t>ifstatus</a:t>
            </a:r>
            <a:r>
              <a:rPr lang="en-US" sz="1200" kern="1200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+mn-cs"/>
              </a:rPr>
              <a:t> </a:t>
            </a:r>
            <a:r>
              <a:rPr lang="zh-TW" altLang="en-US" sz="1200" kern="1200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+mn-cs"/>
              </a:rPr>
              <a:t>的資料型態都是一樣的，</a:t>
            </a:r>
            <a:endParaRPr lang="en-US" altLang="zh-TW" sz="1200" kern="1200" dirty="0" smtClean="0">
              <a:solidFill>
                <a:schemeClr val="tx1"/>
              </a:solidFill>
              <a:latin typeface="Calibri" pitchFamily="34" charset="0"/>
              <a:ea typeface="新細明體" pitchFamily="18" charset="-120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kern="1200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+mn-cs"/>
              </a:rPr>
              <a:t>   但可以利用介面所對應的</a:t>
            </a:r>
            <a:r>
              <a:rPr lang="en-US" sz="1200" kern="1200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+mn-cs"/>
              </a:rPr>
              <a:t>index</a:t>
            </a:r>
            <a:r>
              <a:rPr lang="zh-TW" altLang="en-US" sz="1200" kern="1200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+mn-cs"/>
              </a:rPr>
              <a:t>次序加以區別。使得我們在取得這些資料後，</a:t>
            </a:r>
            <a:endParaRPr lang="en-US" altLang="zh-TW" sz="1200" kern="1200" dirty="0" smtClean="0">
              <a:solidFill>
                <a:schemeClr val="tx1"/>
              </a:solidFill>
              <a:latin typeface="Calibri" pitchFamily="34" charset="0"/>
              <a:ea typeface="新細明體" pitchFamily="18" charset="-120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kern="1200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+mn-cs"/>
              </a:rPr>
              <a:t>   </a:t>
            </a:r>
            <a:r>
              <a:rPr lang="zh-TW" altLang="en-US" sz="1200" kern="1200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+mn-cs"/>
              </a:rPr>
              <a:t>可以由</a:t>
            </a:r>
            <a:r>
              <a:rPr lang="en-US" sz="1200" kern="1200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+mn-cs"/>
              </a:rPr>
              <a:t>index</a:t>
            </a:r>
            <a:r>
              <a:rPr lang="zh-TW" altLang="en-US" sz="1200" kern="1200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+mn-cs"/>
              </a:rPr>
              <a:t>所對應的位置，得知是那一個介面的狀態。</a:t>
            </a:r>
          </a:p>
          <a:p>
            <a:endParaRPr lang="en-US" altLang="zh-TW" dirty="0" smtClean="0"/>
          </a:p>
          <a:p>
            <a:pPr marL="228600" indent="-228600">
              <a:buAutoNum type="arabicPeriod" startAt="2"/>
            </a:pPr>
            <a:r>
              <a:rPr lang="zh-TW" altLang="en-US" baseline="0" dirty="0" smtClean="0"/>
              <a:t>本機 及 遠端設備的 </a:t>
            </a:r>
            <a:r>
              <a:rPr lang="en-US" altLang="zh-TW" baseline="0" dirty="0" err="1" smtClean="0"/>
              <a:t>performace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問題  </a:t>
            </a:r>
            <a:r>
              <a:rPr lang="en-US" altLang="zh-TW" baseline="0" dirty="0" smtClean="0"/>
              <a:t>, </a:t>
            </a:r>
            <a:r>
              <a:rPr lang="zh-TW" altLang="en-US" baseline="0" dirty="0" smtClean="0"/>
              <a:t>本機 啟動多次的 </a:t>
            </a:r>
            <a:r>
              <a:rPr lang="en-US" altLang="zh-TW" baseline="0" dirty="0" smtClean="0"/>
              <a:t>polling  , </a:t>
            </a:r>
            <a:r>
              <a:rPr lang="zh-TW" altLang="en-US" baseline="0" dirty="0" smtClean="0"/>
              <a:t>遠端則須應付 多次的 </a:t>
            </a:r>
            <a:r>
              <a:rPr lang="en-US" altLang="zh-TW" baseline="0" dirty="0" smtClean="0"/>
              <a:t>request  </a:t>
            </a:r>
          </a:p>
          <a:p>
            <a:pPr marL="228600" indent="-228600">
              <a:buNone/>
            </a:pPr>
            <a:r>
              <a:rPr lang="en-US" altLang="zh-TW" baseline="0" dirty="0" smtClean="0"/>
              <a:t>      </a:t>
            </a:r>
            <a:r>
              <a:rPr lang="zh-TW" altLang="en-US" baseline="0" dirty="0" smtClean="0"/>
              <a:t>可一次將所有資料取回 </a:t>
            </a:r>
            <a:r>
              <a:rPr lang="en-US" altLang="zh-TW" baseline="0" dirty="0" smtClean="0"/>
              <a:t>Cacti( memory cache ) , </a:t>
            </a:r>
            <a:r>
              <a:rPr lang="zh-TW" altLang="en-US" baseline="0" dirty="0" smtClean="0"/>
              <a:t>在 </a:t>
            </a:r>
            <a:r>
              <a:rPr lang="en-US" altLang="zh-TW" baseline="0" dirty="0" smtClean="0"/>
              <a:t>Local </a:t>
            </a:r>
            <a:r>
              <a:rPr lang="zh-TW" altLang="en-US" baseline="0" dirty="0" smtClean="0"/>
              <a:t>再行做 </a:t>
            </a:r>
            <a:r>
              <a:rPr lang="en-US" altLang="zh-TW" baseline="0" dirty="0" smtClean="0"/>
              <a:t>request (  I/O </a:t>
            </a:r>
            <a:r>
              <a:rPr lang="zh-TW" altLang="en-US" baseline="0" dirty="0" smtClean="0"/>
              <a:t>在本機 </a:t>
            </a:r>
            <a:r>
              <a:rPr lang="en-US" altLang="zh-TW" baseline="0" dirty="0" smtClean="0"/>
              <a:t>)      </a:t>
            </a:r>
          </a:p>
          <a:p>
            <a:pPr marL="228600" indent="-22860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5C4C38-E1D0-443B-BABC-96392254E7CF}" type="slidenum">
              <a:rPr lang="zh-TW" altLang="en-US" smtClean="0"/>
              <a:pPr>
                <a:defRPr/>
              </a:pPr>
              <a:t>10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5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5" name="群組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手繪多邊形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cxnSp>
          <p:nvCxnSpPr>
            <p:cNvPr id="10" name="直線接點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11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55C3465-C2DF-40FB-91AD-E9337B66EE08}" type="datetimeFigureOut">
              <a:rPr lang="zh-TW" altLang="en-US"/>
              <a:pPr>
                <a:defRPr/>
              </a:pPr>
              <a:t>2011/11/9</a:t>
            </a:fld>
            <a:endParaRPr lang="zh-TW" altLang="en-US"/>
          </a:p>
        </p:txBody>
      </p:sp>
      <p:sp>
        <p:nvSpPr>
          <p:cNvPr id="12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13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F700BC6-F102-42B3-B723-AB3994D57B7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D0F3A-C740-4967-929E-FA5F3382C30A}" type="datetimeFigureOut">
              <a:rPr lang="zh-TW" altLang="en-US"/>
              <a:pPr>
                <a:defRPr/>
              </a:pPr>
              <a:t>2011/11/9</a:t>
            </a:fld>
            <a:endParaRPr lang="zh-TW" altLang="en-US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15EEB-F045-4235-AEB5-723FFF11760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3617A-7048-4F76-8D4C-E6DCF4814D6C}" type="datetimeFigureOut">
              <a:rPr lang="zh-TW" altLang="en-US"/>
              <a:pPr>
                <a:defRPr/>
              </a:pPr>
              <a:t>2011/11/9</a:t>
            </a:fld>
            <a:endParaRPr lang="zh-TW" altLang="en-US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A5337-26ED-4ADC-A0B0-45E5544BD97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76439-1DFD-4158-97E9-6DE395F34733}" type="datetimeFigureOut">
              <a:rPr lang="zh-TW" altLang="en-US"/>
              <a:pPr>
                <a:defRPr/>
              </a:pPr>
              <a:t>2011/11/9</a:t>
            </a:fld>
            <a:endParaRPr lang="zh-TW" altLang="en-US"/>
          </a:p>
        </p:txBody>
      </p:sp>
      <p:sp>
        <p:nvSpPr>
          <p:cNvPr id="4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7F8BE-E659-4BAE-A125-E6F864F96CD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8589C-F15D-42BA-97A6-2D18392AE7F9}" type="datetimeFigureOut">
              <a:rPr lang="zh-TW" altLang="en-US"/>
              <a:pPr>
                <a:defRPr/>
              </a:pPr>
              <a:t>2011/11/9</a:t>
            </a:fld>
            <a:endParaRPr lang="zh-TW" altLang="en-US"/>
          </a:p>
        </p:txBody>
      </p:sp>
      <p:sp>
        <p:nvSpPr>
          <p:cNvPr id="4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1C84E-1563-4F3E-AEE8-09A6C9AA12D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A395B-8EE5-47C8-AFB4-23A2A58BCE2E}" type="datetimeFigureOut">
              <a:rPr lang="zh-TW" altLang="en-US"/>
              <a:pPr>
                <a:defRPr/>
              </a:pPr>
              <a:t>2011/11/9</a:t>
            </a:fld>
            <a:endParaRPr lang="zh-TW" altLang="en-US"/>
          </a:p>
        </p:txBody>
      </p:sp>
      <p:sp>
        <p:nvSpPr>
          <p:cNvPr id="4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9DFB9-B43A-4B55-BE3B-F146C43D0A1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9804C-E583-4366-967C-D936BF863C90}" type="datetimeFigureOut">
              <a:rPr lang="zh-TW" altLang="en-US"/>
              <a:pPr>
                <a:defRPr/>
              </a:pPr>
              <a:t>2011/11/9</a:t>
            </a:fld>
            <a:endParaRPr lang="zh-TW" altLang="en-US"/>
          </a:p>
        </p:txBody>
      </p:sp>
      <p:sp>
        <p:nvSpPr>
          <p:cNvPr id="4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5C745-0BF0-4748-865B-09D467023B4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訂版面配置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046CD-9A30-4E5A-8929-AAF3F81347C7}" type="datetimeFigureOut">
              <a:rPr lang="zh-TW" altLang="en-US"/>
              <a:pPr>
                <a:defRPr/>
              </a:pPr>
              <a:t>2011/11/9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96AAD-A542-47C1-A0D5-FC13B34A75A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訂版面配置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588C2-338C-4EA7-AE36-9ED61B867E61}" type="datetimeFigureOut">
              <a:rPr lang="zh-TW" altLang="en-US"/>
              <a:pPr>
                <a:defRPr/>
              </a:pPr>
              <a:t>2011/11/9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231FF-F646-445E-A869-B3C0294BBC8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4C4BD-1E16-4101-A7E6-FD0D948A65CA}" type="datetimeFigureOut">
              <a:rPr lang="zh-TW" altLang="en-US"/>
              <a:pPr>
                <a:defRPr/>
              </a:pPr>
              <a:t>2011/11/9</a:t>
            </a:fld>
            <a:endParaRPr lang="zh-TW" altLang="en-US"/>
          </a:p>
        </p:txBody>
      </p:sp>
      <p:sp>
        <p:nvSpPr>
          <p:cNvPr id="4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E19E6-A56B-4B6A-8240-A0D29E18090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0F9E8-03BB-40E8-9542-DB38086CDD48}" type="datetimeFigureOut">
              <a:rPr lang="zh-TW" altLang="en-US"/>
              <a:pPr>
                <a:defRPr/>
              </a:pPr>
              <a:t>2011/11/9</a:t>
            </a:fld>
            <a:endParaRPr lang="zh-TW" altLang="en-US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C6DBE-47B1-4924-8E5C-FA57883EA1A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＞形箭號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＞形箭號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AA21334-1D3C-490C-AD64-05B6FC972978}" type="datetimeFigureOut">
              <a:rPr lang="zh-TW" altLang="en-US"/>
              <a:pPr>
                <a:defRPr/>
              </a:pPr>
              <a:t>2011/11/9</a:t>
            </a:fld>
            <a:endParaRPr lang="zh-TW" altLang="en-US"/>
          </a:p>
        </p:txBody>
      </p:sp>
      <p:sp>
        <p:nvSpPr>
          <p:cNvPr id="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CDE3515-7C10-48DE-B205-8BEE86A1531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8CFF1A-CE0C-43E5-8772-80DA522D79A3}" type="datetimeFigureOut">
              <a:rPr lang="zh-TW" altLang="en-US"/>
              <a:pPr>
                <a:defRPr/>
              </a:pPr>
              <a:t>2011/11/9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ADAE5A-2E4B-4EA8-B494-C37B72D682C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B5A7310-FE79-4AD5-AFE5-9C159D50C4E6}" type="datetimeFigureOut">
              <a:rPr lang="zh-TW" altLang="en-US"/>
              <a:pPr>
                <a:defRPr/>
              </a:pPr>
              <a:t>2011/11/9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C852A8-EAB9-4FE2-9A7A-719E230D252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7922F2-F8FF-494D-A6C6-86684714B570}" type="datetimeFigureOut">
              <a:rPr lang="zh-TW" altLang="en-US"/>
              <a:pPr>
                <a:defRPr/>
              </a:pPr>
              <a:t>2011/11/9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0B64181-7CEA-4FAA-86DB-FEB28AD902C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F926D-C252-4176-89F7-DB95255763F3}" type="datetimeFigureOut">
              <a:rPr lang="zh-TW" altLang="en-US"/>
              <a:pPr>
                <a:defRPr/>
              </a:pPr>
              <a:t>2011/11/9</a:t>
            </a:fld>
            <a:endParaRPr lang="zh-TW" altLang="en-US"/>
          </a:p>
        </p:txBody>
      </p:sp>
      <p:sp>
        <p:nvSpPr>
          <p:cNvPr id="3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D8D09-CF94-4E4B-90C6-395B07FDA85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50A4A5-EB70-4E15-B744-72B4C9213A5D}" type="datetimeFigureOut">
              <a:rPr lang="zh-TW" altLang="en-US"/>
              <a:pPr>
                <a:defRPr/>
              </a:pPr>
              <a:t>2011/11/9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E7318B6-A33F-4A7A-AA4E-7265FBEAA73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手繪多邊形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6" name="手繪多邊形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7" name="直角三角形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＞形箭號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0" name="＞形箭號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1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F525856-BBA1-4431-BD13-16A36A853E10}" type="datetimeFigureOut">
              <a:rPr lang="zh-TW" altLang="en-US"/>
              <a:pPr>
                <a:defRPr/>
              </a:pPr>
              <a:t>2011/11/9</a:t>
            </a:fld>
            <a:endParaRPr lang="zh-TW" altLang="en-US"/>
          </a:p>
        </p:txBody>
      </p:sp>
      <p:sp>
        <p:nvSpPr>
          <p:cNvPr id="12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13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A9A12E7-115A-4EE0-A259-CE44B5351C7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0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33" name="文字版面配置區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fld id="{55CEF111-02DA-47E1-99C4-C6B1A7022D70}" type="datetimeFigureOut">
              <a:rPr lang="zh-TW" altLang="en-US"/>
              <a:pPr>
                <a:defRPr/>
              </a:pPr>
              <a:t>2011/11/9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fld id="{0DEF5158-2BB7-4B3A-8F79-FB63F152A9F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42" r:id="rId2"/>
    <p:sldLayoutId id="2147483752" r:id="rId3"/>
    <p:sldLayoutId id="2147483753" r:id="rId4"/>
    <p:sldLayoutId id="2147483754" r:id="rId5"/>
    <p:sldLayoutId id="2147483755" r:id="rId6"/>
    <p:sldLayoutId id="2147483743" r:id="rId7"/>
    <p:sldLayoutId id="2147483756" r:id="rId8"/>
    <p:sldLayoutId id="2147483757" r:id="rId9"/>
    <p:sldLayoutId id="2147483744" r:id="rId10"/>
    <p:sldLayoutId id="2147483745" r:id="rId11"/>
    <p:sldLayoutId id="2147483746" r:id="rId12"/>
    <p:sldLayoutId id="2147483747" r:id="rId13"/>
    <p:sldLayoutId id="2147483748" r:id="rId14"/>
    <p:sldLayoutId id="2147483749" r:id="rId15"/>
    <p:sldLayoutId id="2147483758" r:id="rId16"/>
    <p:sldLayoutId id="2147483759" r:id="rId17"/>
    <p:sldLayoutId id="2147483750" r:id="rId1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20638"/>
            <a:ext cx="8229600" cy="1143001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dirty="0" smtClean="0"/>
              <a:t>Cacti </a:t>
            </a:r>
            <a:r>
              <a:rPr lang="zh-TW" altLang="en-US" dirty="0" smtClean="0"/>
              <a:t>第三天課程</a:t>
            </a:r>
            <a:endParaRPr lang="zh-TW" altLang="en-US" dirty="0"/>
          </a:p>
        </p:txBody>
      </p:sp>
      <p:sp>
        <p:nvSpPr>
          <p:cNvPr id="11267" name="Rectangle 3"/>
          <p:cNvSpPr txBox="1">
            <a:spLocks/>
          </p:cNvSpPr>
          <p:nvPr/>
        </p:nvSpPr>
        <p:spPr bwMode="auto">
          <a:xfrm>
            <a:off x="879475" y="1052513"/>
            <a:ext cx="822960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kumimoji="0" lang="en-US" altLang="zh-TW" sz="2700" dirty="0">
                <a:latin typeface="Lucida Sans Unicode" pitchFamily="34" charset="0"/>
                <a:ea typeface="微軟正黑體" pitchFamily="34" charset="-120"/>
              </a:rPr>
              <a:t>Cacti </a:t>
            </a:r>
            <a:r>
              <a:rPr kumimoji="0" lang="zh-TW" altLang="en-US" sz="2700" dirty="0">
                <a:latin typeface="Lucida Sans Unicode" pitchFamily="34" charset="0"/>
                <a:ea typeface="微軟正黑體" pitchFamily="34" charset="-120"/>
              </a:rPr>
              <a:t>到底是什麼？   </a:t>
            </a:r>
            <a:r>
              <a:rPr kumimoji="0" lang="en-US" altLang="zh-TW" sz="2700" dirty="0">
                <a:latin typeface="Lucida Sans Unicode" pitchFamily="34" charset="0"/>
                <a:ea typeface="微軟正黑體" pitchFamily="34" charset="-120"/>
              </a:rPr>
              <a:t>(</a:t>
            </a:r>
            <a:r>
              <a:rPr kumimoji="0" lang="zh-TW" altLang="en-US" sz="2700" dirty="0">
                <a:latin typeface="Lucida Sans Unicode" pitchFamily="34" charset="0"/>
                <a:ea typeface="微軟正黑體" pitchFamily="34" charset="-120"/>
              </a:rPr>
              <a:t>上午 </a:t>
            </a:r>
            <a:r>
              <a:rPr kumimoji="0" lang="en-US" altLang="zh-TW" sz="2700" dirty="0">
                <a:latin typeface="Lucida Sans Unicode" pitchFamily="34" charset="0"/>
                <a:ea typeface="微軟正黑體" pitchFamily="34" charset="-120"/>
              </a:rPr>
              <a:t>)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kumimoji="0" lang="en-US" altLang="zh-TW" sz="2700" dirty="0">
                <a:latin typeface="Lucida Sans Unicode" pitchFamily="34" charset="0"/>
                <a:ea typeface="微軟正黑體" pitchFamily="34" charset="-120"/>
              </a:rPr>
              <a:t>Cacti </a:t>
            </a:r>
            <a:r>
              <a:rPr kumimoji="0" lang="zh-TW" altLang="en-US" sz="2700" dirty="0">
                <a:latin typeface="Lucida Sans Unicode" pitchFamily="34" charset="0"/>
                <a:ea typeface="微軟正黑體" pitchFamily="34" charset="-120"/>
              </a:rPr>
              <a:t>的資料流</a:t>
            </a:r>
            <a:endParaRPr kumimoji="0" lang="en-US" altLang="zh-TW" sz="2700" dirty="0">
              <a:latin typeface="Lucida Sans Unicode" pitchFamily="34" charset="0"/>
              <a:ea typeface="微軟正黑體" pitchFamily="34" charset="-12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kumimoji="0" lang="en-US" altLang="zh-TW" sz="2700" dirty="0"/>
              <a:t>   -  Cacti </a:t>
            </a:r>
            <a:r>
              <a:rPr kumimoji="0" lang="zh-TW" altLang="en-US" sz="2700" dirty="0"/>
              <a:t>資料的取得 </a:t>
            </a:r>
            <a:r>
              <a:rPr kumimoji="0" lang="en-US" altLang="zh-TW" sz="2700" dirty="0"/>
              <a:t>: 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kumimoji="0" lang="en-US" altLang="zh-TW" sz="2700" dirty="0"/>
              <a:t>             Data input methods  (Lab 1 &amp; 2 )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kumimoji="0" lang="en-US" altLang="zh-TW" sz="2700" dirty="0"/>
              <a:t>             Data queries  ( Lab 3)</a:t>
            </a:r>
            <a:endParaRPr kumimoji="0" lang="en-US" altLang="zh-TW" sz="2700" dirty="0">
              <a:latin typeface="Lucida Sans Unicode" pitchFamily="34" charset="0"/>
              <a:ea typeface="微軟正黑體" pitchFamily="34" charset="-12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kumimoji="0" lang="en-US" altLang="zh-TW" sz="2700" dirty="0">
                <a:latin typeface="Lucida Sans Unicode" pitchFamily="34" charset="0"/>
                <a:ea typeface="微軟正黑體" pitchFamily="34" charset="-120"/>
              </a:rPr>
              <a:t>   </a:t>
            </a:r>
            <a:r>
              <a:rPr kumimoji="0" lang="en-US" altLang="zh-TW" sz="2700" dirty="0"/>
              <a:t>-  Cacti </a:t>
            </a:r>
            <a:r>
              <a:rPr kumimoji="0" lang="zh-TW" altLang="en-US" sz="2700" dirty="0"/>
              <a:t>資料的儲存</a:t>
            </a:r>
            <a:endParaRPr kumimoji="0" lang="en-US" altLang="zh-TW" sz="2700" dirty="0"/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kumimoji="0" lang="en-US" altLang="zh-TW" sz="2700" dirty="0"/>
              <a:t>   -  Cacti </a:t>
            </a:r>
            <a:r>
              <a:rPr kumimoji="0" lang="zh-TW" altLang="en-US" sz="2700" dirty="0"/>
              <a:t>資料的呈現</a:t>
            </a:r>
            <a:endParaRPr kumimoji="0" lang="en-US" altLang="zh-TW" sz="2700" dirty="0">
              <a:latin typeface="Lucida Sans Unicode" pitchFamily="34" charset="0"/>
              <a:ea typeface="微軟正黑體" pitchFamily="34" charset="-12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kumimoji="0" lang="zh-TW" altLang="en-US" sz="2700" dirty="0">
                <a:latin typeface="Lucida Sans Unicode" pitchFamily="34" charset="0"/>
                <a:ea typeface="微軟正黑體" pitchFamily="34" charset="-120"/>
              </a:rPr>
              <a:t> </a:t>
            </a:r>
            <a:r>
              <a:rPr kumimoji="0" lang="en-US" altLang="zh-TW" sz="2700" dirty="0">
                <a:latin typeface="Lucida Sans Unicode" pitchFamily="34" charset="0"/>
                <a:ea typeface="微軟正黑體" pitchFamily="34" charset="-120"/>
              </a:rPr>
              <a:t>Cacti </a:t>
            </a:r>
            <a:r>
              <a:rPr kumimoji="0" lang="zh-TW" altLang="en-US" sz="2700" dirty="0">
                <a:latin typeface="Lucida Sans Unicode" pitchFamily="34" charset="0"/>
                <a:ea typeface="微軟正黑體" pitchFamily="34" charset="-120"/>
              </a:rPr>
              <a:t>的 </a:t>
            </a:r>
            <a:r>
              <a:rPr kumimoji="0" lang="en-US" altLang="zh-TW" sz="2700" dirty="0" err="1">
                <a:latin typeface="Lucida Sans Unicode" pitchFamily="34" charset="0"/>
                <a:ea typeface="微軟正黑體" pitchFamily="34" charset="-120"/>
              </a:rPr>
              <a:t>plugin</a:t>
            </a:r>
            <a:r>
              <a:rPr kumimoji="0" lang="en-US" altLang="zh-TW" sz="2700" dirty="0">
                <a:latin typeface="Lucida Sans Unicode" pitchFamily="34" charset="0"/>
                <a:ea typeface="微軟正黑體" pitchFamily="34" charset="-120"/>
              </a:rPr>
              <a:t>  (</a:t>
            </a:r>
            <a:r>
              <a:rPr kumimoji="0" lang="zh-TW" altLang="en-US" sz="2700" dirty="0">
                <a:latin typeface="Lucida Sans Unicode" pitchFamily="34" charset="0"/>
                <a:ea typeface="微軟正黑體" pitchFamily="34" charset="-120"/>
              </a:rPr>
              <a:t>下午</a:t>
            </a:r>
            <a:r>
              <a:rPr kumimoji="0" lang="en-US" altLang="zh-TW" sz="2700" dirty="0">
                <a:latin typeface="Lucida Sans Unicode" pitchFamily="34" charset="0"/>
                <a:ea typeface="微軟正黑體" pitchFamily="34" charset="-120"/>
              </a:rPr>
              <a:t>)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kumimoji="0" lang="en-US" altLang="zh-TW" sz="2700" dirty="0">
                <a:latin typeface="Lucida Sans Unicode" pitchFamily="34" charset="0"/>
                <a:ea typeface="微軟正黑體" pitchFamily="34" charset="-120"/>
              </a:rPr>
              <a:t>   </a:t>
            </a:r>
            <a:r>
              <a:rPr kumimoji="0" lang="en-US" altLang="zh-TW" sz="2700" dirty="0"/>
              <a:t>-   Cacti  </a:t>
            </a:r>
            <a:r>
              <a:rPr kumimoji="0" lang="en-US" altLang="zh-TW" sz="2700" dirty="0" err="1"/>
              <a:t>Plugin</a:t>
            </a:r>
            <a:r>
              <a:rPr kumimoji="0" lang="en-US" altLang="zh-TW" sz="2700" dirty="0"/>
              <a:t> Architecture ( Lab 4 ) 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kumimoji="0" lang="en-US" altLang="zh-TW" sz="2700" dirty="0">
                <a:latin typeface="Lucida Sans Unicode" pitchFamily="34" charset="0"/>
                <a:ea typeface="微軟正黑體" pitchFamily="34" charset="-120"/>
              </a:rPr>
              <a:t>   </a:t>
            </a:r>
            <a:r>
              <a:rPr kumimoji="0" lang="en-US" altLang="zh-TW" sz="2700" dirty="0"/>
              <a:t>-   </a:t>
            </a:r>
            <a:r>
              <a:rPr kumimoji="0" lang="zh-TW" altLang="en-US" sz="2700" dirty="0"/>
              <a:t>如何寫一個 </a:t>
            </a:r>
            <a:r>
              <a:rPr kumimoji="0" lang="en-US" altLang="zh-TW" sz="2700" dirty="0" err="1"/>
              <a:t>plugin</a:t>
            </a:r>
            <a:r>
              <a:rPr kumimoji="0" lang="en-US" altLang="zh-TW" sz="2700" dirty="0"/>
              <a:t> </a:t>
            </a:r>
            <a:endParaRPr kumimoji="0" lang="en-US" altLang="zh-TW" sz="2700" dirty="0">
              <a:latin typeface="Lucida Sans Unicode" pitchFamily="34" charset="0"/>
              <a:ea typeface="微軟正黑體" pitchFamily="34" charset="-12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endParaRPr kumimoji="0" lang="en-US" altLang="zh-TW" sz="2700" dirty="0">
              <a:latin typeface="Lucida Sans Unicode" pitchFamily="34" charset="0"/>
              <a:ea typeface="微軟正黑體" pitchFamily="34" charset="-12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endParaRPr kumimoji="0" lang="en-US" altLang="zh-TW" sz="2700" dirty="0">
              <a:latin typeface="Lucida Sans Unicode" pitchFamily="34" charset="0"/>
              <a:ea typeface="微軟正黑體" pitchFamily="34" charset="-12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endParaRPr kumimoji="0" lang="en-US" altLang="zh-TW" sz="2700" dirty="0">
              <a:latin typeface="Lucida Sans Unicode" pitchFamily="34" charset="0"/>
              <a:ea typeface="微軟正黑體" pitchFamily="34" charset="-12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endParaRPr kumimoji="0" lang="en-US" altLang="zh-TW" sz="2700" dirty="0"/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Arial" charset="0"/>
              <a:buChar char="•"/>
            </a:pPr>
            <a:endParaRPr kumimoji="0" lang="en-US" altLang="zh-TW" sz="2800" dirty="0"/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endParaRPr kumimoji="0" lang="en-US" altLang="zh-TW" sz="2700" dirty="0"/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kumimoji="0" lang="en-US" altLang="zh-TW" sz="2700" dirty="0">
                <a:latin typeface="Lucida Sans Unicode" pitchFamily="34" charset="0"/>
                <a:ea typeface="微軟正黑體" pitchFamily="34" charset="-120"/>
              </a:rPr>
              <a:t>  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kumimoji="0" lang="en-US" altLang="zh-TW" sz="2700" dirty="0">
                <a:latin typeface="Lucida Sans Unicode" pitchFamily="34" charset="0"/>
                <a:ea typeface="微軟正黑體" pitchFamily="34" charset="-120"/>
              </a:rPr>
              <a:t>    </a:t>
            </a:r>
            <a:endParaRPr kumimoji="0" lang="zh-TW" altLang="en-US" sz="2700" dirty="0">
              <a:latin typeface="Lucida Sans Unicode" pitchFamily="34" charset="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資料取得方式</a:t>
            </a:r>
            <a:r>
              <a:rPr lang="en-US" altLang="zh-TW" dirty="0" smtClean="0"/>
              <a:t>- Data Queries</a:t>
            </a:r>
            <a:endParaRPr lang="zh-TW" altLang="en-US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500063" y="1928813"/>
            <a:ext cx="8229600" cy="428625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endParaRPr kumimoji="0" lang="zh-TW" altLang="en-US" sz="41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8436" name="文字方塊 6"/>
          <p:cNvSpPr txBox="1">
            <a:spLocks noChangeArrowheads="1"/>
          </p:cNvSpPr>
          <p:nvPr/>
        </p:nvSpPr>
        <p:spPr bwMode="auto">
          <a:xfrm>
            <a:off x="357158" y="1785926"/>
            <a:ext cx="8358245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l"/>
            </a:pPr>
            <a:r>
              <a:rPr lang="zh-TW" altLang="en-US" sz="2800" dirty="0" smtClean="0"/>
              <a:t>  資料是具</a:t>
            </a:r>
            <a:r>
              <a:rPr lang="en-US" sz="2800" dirty="0" smtClean="0"/>
              <a:t>index</a:t>
            </a:r>
            <a:r>
              <a:rPr lang="zh-TW" altLang="en-US" sz="2800" dirty="0" smtClean="0"/>
              <a:t>概念的，即</a:t>
            </a:r>
            <a:r>
              <a:rPr lang="en-US" altLang="zh-TW" sz="2800" dirty="0" smtClean="0"/>
              <a:t>1 </a:t>
            </a:r>
            <a:r>
              <a:rPr lang="zh-TW" altLang="en-US" sz="2800" dirty="0" smtClean="0"/>
              <a:t>對 多的結構</a:t>
            </a:r>
            <a:endParaRPr lang="en-US" altLang="zh-TW" sz="2800" dirty="0" smtClean="0"/>
          </a:p>
          <a:p>
            <a:pPr>
              <a:buFont typeface="Wingdings" pitchFamily="2" charset="2"/>
              <a:buChar char="l"/>
            </a:pPr>
            <a:r>
              <a:rPr lang="zh-TW" altLang="en-US" sz="2800" dirty="0" smtClean="0"/>
              <a:t>  一次只抓取一個資料，由於資料有次序的特性， </a:t>
            </a:r>
            <a:endParaRPr lang="en-US" altLang="zh-TW" sz="2800" dirty="0" smtClean="0"/>
          </a:p>
          <a:p>
            <a:r>
              <a:rPr lang="en-US" altLang="zh-TW" sz="2800" dirty="0" smtClean="0"/>
              <a:t>     </a:t>
            </a:r>
            <a:r>
              <a:rPr lang="zh-TW" altLang="en-US" sz="2800" dirty="0" smtClean="0"/>
              <a:t>所以</a:t>
            </a:r>
            <a:r>
              <a:rPr lang="en-US" sz="2800" dirty="0" err="1" smtClean="0"/>
              <a:t>poller</a:t>
            </a:r>
            <a:r>
              <a:rPr lang="en-US" sz="2800" dirty="0" smtClean="0"/>
              <a:t> </a:t>
            </a:r>
            <a:r>
              <a:rPr lang="zh-TW" altLang="en-US" sz="2800" dirty="0" smtClean="0"/>
              <a:t>在</a:t>
            </a:r>
            <a:r>
              <a:rPr lang="en-US" sz="2800" dirty="0" smtClean="0"/>
              <a:t>Polling</a:t>
            </a:r>
            <a:r>
              <a:rPr lang="zh-TW" altLang="en-US" sz="2800" dirty="0" smtClean="0"/>
              <a:t>時，是將</a:t>
            </a:r>
            <a:r>
              <a:rPr lang="en-US" sz="2800" dirty="0" smtClean="0"/>
              <a:t>index</a:t>
            </a:r>
            <a:r>
              <a:rPr lang="zh-TW" altLang="en-US" sz="2800" dirty="0" smtClean="0"/>
              <a:t>做為參數帶入 </a:t>
            </a:r>
            <a:endParaRPr lang="en-US" altLang="zh-TW" sz="2800" dirty="0" smtClean="0"/>
          </a:p>
          <a:p>
            <a:r>
              <a:rPr lang="en-US" sz="2800" dirty="0" smtClean="0"/>
              <a:t>     Shell script</a:t>
            </a:r>
            <a:r>
              <a:rPr lang="zh-TW" altLang="en-US" sz="2800" dirty="0" smtClean="0"/>
              <a:t>，因此</a:t>
            </a:r>
            <a:r>
              <a:rPr lang="en-US" sz="2800" dirty="0" smtClean="0"/>
              <a:t>Shell script </a:t>
            </a:r>
            <a:r>
              <a:rPr lang="zh-TW" altLang="en-US" sz="2800" dirty="0" smtClean="0"/>
              <a:t>一次只會回傳一個 </a:t>
            </a:r>
            <a:endParaRPr lang="en-US" altLang="zh-TW" sz="2800" dirty="0" smtClean="0"/>
          </a:p>
          <a:p>
            <a:r>
              <a:rPr lang="en-US" sz="2800" dirty="0" smtClean="0"/>
              <a:t>     index</a:t>
            </a:r>
            <a:r>
              <a:rPr lang="zh-TW" altLang="en-US" sz="2800" dirty="0" smtClean="0"/>
              <a:t>對應取得的值。</a:t>
            </a:r>
          </a:p>
          <a:p>
            <a:endParaRPr lang="en-US" altLang="zh-TW" sz="2800" dirty="0" smtClean="0"/>
          </a:p>
          <a:p>
            <a:pPr>
              <a:buFont typeface="Wingdings" pitchFamily="2" charset="2"/>
              <a:buChar char="l"/>
            </a:pPr>
            <a:r>
              <a:rPr lang="zh-TW" altLang="en-US" sz="2800" dirty="0" smtClean="0"/>
              <a:t>  擴展性問題 </a:t>
            </a:r>
            <a:r>
              <a:rPr lang="en-US" altLang="zh-TW" sz="2800" dirty="0" smtClean="0"/>
              <a:t>: </a:t>
            </a:r>
            <a:r>
              <a:rPr lang="zh-TW" altLang="en-US" sz="2800" dirty="0" smtClean="0"/>
              <a:t>日後若</a:t>
            </a:r>
            <a:r>
              <a:rPr lang="en-US" altLang="zh-TW" sz="2800" dirty="0" smtClean="0"/>
              <a:t>Device</a:t>
            </a:r>
            <a:r>
              <a:rPr lang="zh-TW" altLang="en-US" sz="2800" dirty="0" smtClean="0"/>
              <a:t>多了一個介面或 </a:t>
            </a:r>
            <a:endParaRPr lang="en-US" altLang="zh-TW" sz="2800" dirty="0" smtClean="0"/>
          </a:p>
          <a:p>
            <a:r>
              <a:rPr lang="en-US" altLang="zh-TW" sz="2800" dirty="0" smtClean="0"/>
              <a:t>     mount point</a:t>
            </a:r>
            <a:r>
              <a:rPr lang="zh-TW" altLang="en-US" sz="2800" dirty="0" smtClean="0"/>
              <a:t>，無須整個</a:t>
            </a:r>
            <a:r>
              <a:rPr lang="en-US" altLang="zh-TW" sz="2800" dirty="0" smtClean="0"/>
              <a:t>Data Source </a:t>
            </a:r>
            <a:r>
              <a:rPr lang="zh-TW" altLang="en-US" sz="2800" dirty="0" smtClean="0"/>
              <a:t>重建</a:t>
            </a:r>
            <a:endParaRPr lang="en-US" altLang="zh-TW" sz="2800" dirty="0" smtClean="0"/>
          </a:p>
          <a:p>
            <a:pPr>
              <a:buFont typeface="Wingdings" pitchFamily="2" charset="2"/>
              <a:buChar char="l"/>
            </a:pPr>
            <a:r>
              <a:rPr lang="en-US" altLang="zh-TW" sz="2800" dirty="0" smtClean="0"/>
              <a:t>  </a:t>
            </a:r>
            <a:r>
              <a:rPr lang="zh-TW" altLang="en-US" sz="2800" dirty="0" smtClean="0"/>
              <a:t>若是遠端抓取資料，會增加網路往返的 </a:t>
            </a:r>
            <a:r>
              <a:rPr lang="en-US" altLang="zh-TW" sz="2800" dirty="0" smtClean="0"/>
              <a:t>traffic</a:t>
            </a:r>
          </a:p>
          <a:p>
            <a:pPr>
              <a:buFont typeface="Wingdings" pitchFamily="2" charset="2"/>
              <a:buChar char="l"/>
            </a:pPr>
            <a:r>
              <a:rPr lang="en-US" altLang="zh-TW" sz="2800" dirty="0" smtClean="0"/>
              <a:t>   Polling </a:t>
            </a:r>
            <a:r>
              <a:rPr lang="zh-TW" altLang="en-US" sz="2800" dirty="0" smtClean="0"/>
              <a:t>次數增加 會有 </a:t>
            </a:r>
            <a:r>
              <a:rPr lang="en-US" altLang="zh-TW" sz="2800" dirty="0" err="1" smtClean="0"/>
              <a:t>Performace</a:t>
            </a:r>
            <a:r>
              <a:rPr lang="en-US" altLang="zh-TW" sz="2800" dirty="0" smtClean="0"/>
              <a:t> Issue  </a:t>
            </a:r>
          </a:p>
          <a:p>
            <a:pPr>
              <a:buFont typeface="Wingdings" pitchFamily="2" charset="2"/>
              <a:buChar char="l"/>
            </a:pPr>
            <a:endParaRPr kumimoji="0" lang="en-US" altLang="zh-TW" sz="2800" dirty="0">
              <a:latin typeface="Lucida Sans Unicode" pitchFamily="34" charset="0"/>
              <a:ea typeface="微軟正黑體" pitchFamily="34" charset="-120"/>
            </a:endParaRPr>
          </a:p>
          <a:p>
            <a:r>
              <a:rPr kumimoji="0" lang="en-US" altLang="zh-TW" dirty="0" smtClean="0">
                <a:latin typeface="Lucida Sans Unicode" pitchFamily="34" charset="0"/>
                <a:ea typeface="微軟正黑體" pitchFamily="34" charset="-120"/>
              </a:rPr>
              <a:t>    </a:t>
            </a:r>
            <a:endParaRPr kumimoji="0" lang="zh-TW" altLang="en-US" dirty="0">
              <a:latin typeface="Lucida Sans Unicode" pitchFamily="34" charset="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TW" altLang="en-US" dirty="0" smtClean="0">
                <a:effectLst/>
              </a:rPr>
              <a:t>資料的取得 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143000" y="2214563"/>
          <a:ext cx="707236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/>
                <a:gridCol w="2786082"/>
                <a:gridCol w="2357454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Data  Input  Methods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 Data Queries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Return Data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r>
                        <a:rPr lang="en-US" altLang="zh-TW" baseline="0" dirty="0" smtClean="0"/>
                        <a:t>  ~  </a:t>
                      </a:r>
                      <a:r>
                        <a:rPr lang="zh-TW" altLang="en-US" baseline="0" dirty="0" smtClean="0"/>
                        <a:t>多筆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 </a:t>
                      </a:r>
                      <a:r>
                        <a:rPr lang="zh-TW" altLang="en-US" dirty="0" smtClean="0"/>
                        <a:t>筆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Index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有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Complexity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簡單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複雜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Extesibility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固定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可伸展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Implementation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較簡單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較複雜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需要</a:t>
                      </a:r>
                      <a:r>
                        <a:rPr lang="en-US" altLang="zh-TW" dirty="0" err="1" smtClean="0"/>
                        <a:t>Reindex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不用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視需要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493" name="文字方塊 4"/>
          <p:cNvSpPr txBox="1">
            <a:spLocks noChangeArrowheads="1"/>
          </p:cNvSpPr>
          <p:nvPr/>
        </p:nvSpPr>
        <p:spPr bwMode="auto">
          <a:xfrm>
            <a:off x="1214438" y="5286375"/>
            <a:ext cx="69294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/>
              <a:t>Reindex </a:t>
            </a:r>
            <a:r>
              <a:rPr lang="zh-TW" altLang="en-US"/>
              <a:t>：當資料對應的</a:t>
            </a:r>
            <a:r>
              <a:rPr lang="en-US" altLang="zh-TW"/>
              <a:t>index  </a:t>
            </a:r>
            <a:r>
              <a:rPr lang="zh-TW" altLang="en-US"/>
              <a:t>與最初設定不一樣時 ，例如：</a:t>
            </a:r>
            <a:r>
              <a:rPr lang="en-US" altLang="zh-TW"/>
              <a:t>router </a:t>
            </a:r>
            <a:r>
              <a:rPr lang="zh-TW" altLang="en-US"/>
              <a:t>的 </a:t>
            </a:r>
            <a:r>
              <a:rPr lang="en-US" altLang="zh-TW"/>
              <a:t>module </a:t>
            </a:r>
            <a:r>
              <a:rPr lang="zh-TW" altLang="en-US"/>
              <a:t>更換或移動位置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TW" altLang="en-US" dirty="0" smtClean="0">
                <a:effectLst/>
              </a:rPr>
              <a:t>資料的儲存</a:t>
            </a:r>
            <a:endParaRPr lang="en-US" altLang="zh-TW" dirty="0" smtClean="0">
              <a:effectLst/>
            </a:endParaRPr>
          </a:p>
        </p:txBody>
      </p:sp>
      <p:sp>
        <p:nvSpPr>
          <p:cNvPr id="2048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經由資料取得的資料，須要放在資料庫；讓資料處理的工具作進一步處理</a:t>
            </a:r>
          </a:p>
          <a:p>
            <a:pPr eaLnBrk="1" hangingPunct="1"/>
            <a:r>
              <a:rPr lang="en-US" altLang="zh-TW" smtClean="0"/>
              <a:t>Cacti </a:t>
            </a:r>
            <a:r>
              <a:rPr lang="zh-TW" altLang="en-US" smtClean="0"/>
              <a:t>會先將資料放在 </a:t>
            </a:r>
            <a:r>
              <a:rPr lang="en-US" altLang="zh-TW" smtClean="0"/>
              <a:t>mysql </a:t>
            </a:r>
            <a:r>
              <a:rPr lang="zh-TW" altLang="en-US" smtClean="0"/>
              <a:t>－</a:t>
            </a:r>
            <a:r>
              <a:rPr lang="en-US" altLang="zh-TW" smtClean="0"/>
              <a:t>poller_output table </a:t>
            </a:r>
            <a:r>
              <a:rPr lang="zh-TW" altLang="en-US" smtClean="0"/>
              <a:t>中</a:t>
            </a:r>
          </a:p>
          <a:p>
            <a:pPr eaLnBrk="1" hangingPunct="1"/>
            <a:r>
              <a:rPr lang="zh-TW" altLang="en-US" smtClean="0"/>
              <a:t>有註冊與</a:t>
            </a:r>
            <a:r>
              <a:rPr lang="en-US" altLang="zh-TW" smtClean="0"/>
              <a:t>poller.php hook </a:t>
            </a:r>
            <a:r>
              <a:rPr lang="zh-TW" altLang="en-US" smtClean="0"/>
              <a:t>的</a:t>
            </a:r>
            <a:r>
              <a:rPr lang="en-US" altLang="zh-TW" smtClean="0"/>
              <a:t>Plugins</a:t>
            </a:r>
            <a:r>
              <a:rPr lang="zh-TW" altLang="en-US" smtClean="0"/>
              <a:t>會先到</a:t>
            </a:r>
            <a:r>
              <a:rPr lang="en-US" altLang="zh-TW" smtClean="0"/>
              <a:t>poller_output </a:t>
            </a:r>
            <a:r>
              <a:rPr lang="zh-TW" altLang="en-US" smtClean="0"/>
              <a:t>抓資料做處理</a:t>
            </a:r>
          </a:p>
          <a:p>
            <a:pPr eaLnBrk="1" hangingPunct="1"/>
            <a:r>
              <a:rPr lang="zh-TW" altLang="en-US" smtClean="0"/>
              <a:t>最後會寫到 </a:t>
            </a:r>
            <a:r>
              <a:rPr lang="en-US" altLang="zh-TW" smtClean="0"/>
              <a:t>RRD </a:t>
            </a:r>
            <a:r>
              <a:rPr lang="zh-TW" altLang="en-US" smtClean="0"/>
              <a:t>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TW" altLang="en-US" dirty="0" smtClean="0">
                <a:solidFill>
                  <a:schemeClr val="tx1"/>
                </a:solidFill>
                <a:effectLst/>
              </a:rPr>
              <a:t>資料的呈現</a:t>
            </a: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500063" y="1928813"/>
            <a:ext cx="8229600" cy="428625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endParaRPr kumimoji="0" lang="zh-TW" altLang="en-US" sz="41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1508" name="文字方塊 6"/>
          <p:cNvSpPr txBox="1">
            <a:spLocks noChangeArrowheads="1"/>
          </p:cNvSpPr>
          <p:nvPr/>
        </p:nvSpPr>
        <p:spPr bwMode="auto">
          <a:xfrm>
            <a:off x="250825" y="1484313"/>
            <a:ext cx="8893175" cy="726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l"/>
            </a:pPr>
            <a:r>
              <a:rPr kumimoji="0" lang="en-US" altLang="zh-TW" sz="2800">
                <a:latin typeface="Lucida Sans Unicode" pitchFamily="34" charset="0"/>
                <a:ea typeface="微軟正黑體" pitchFamily="34" charset="-120"/>
              </a:rPr>
              <a:t>  Cacti  </a:t>
            </a:r>
            <a:r>
              <a:rPr kumimoji="0" lang="zh-TW" altLang="en-US" sz="2800">
                <a:latin typeface="Lucida Sans Unicode" pitchFamily="34" charset="0"/>
                <a:ea typeface="微軟正黑體" pitchFamily="34" charset="-120"/>
              </a:rPr>
              <a:t>依據 </a:t>
            </a:r>
            <a:r>
              <a:rPr kumimoji="0" lang="en-US" altLang="zh-TW" sz="2800">
                <a:latin typeface="Lucida Sans Unicode" pitchFamily="34" charset="0"/>
                <a:ea typeface="微軟正黑體" pitchFamily="34" charset="-120"/>
              </a:rPr>
              <a:t>Device </a:t>
            </a:r>
            <a:r>
              <a:rPr kumimoji="0" lang="zh-TW" altLang="en-US" sz="2800">
                <a:latin typeface="Lucida Sans Unicode" pitchFamily="34" charset="0"/>
                <a:ea typeface="微軟正黑體" pitchFamily="34" charset="-120"/>
              </a:rPr>
              <a:t>中所套用的 </a:t>
            </a:r>
            <a:r>
              <a:rPr kumimoji="0" lang="en-US" altLang="zh-TW" sz="2800">
                <a:latin typeface="Lucida Sans Unicode" pitchFamily="34" charset="0"/>
                <a:ea typeface="微軟正黑體" pitchFamily="34" charset="-120"/>
              </a:rPr>
              <a:t>Graph   </a:t>
            </a:r>
          </a:p>
          <a:p>
            <a:pPr>
              <a:buFont typeface="Wingdings" pitchFamily="2" charset="2"/>
              <a:buNone/>
            </a:pPr>
            <a:r>
              <a:rPr kumimoji="0" lang="en-US" altLang="zh-TW" sz="2800">
                <a:latin typeface="Lucida Sans Unicode" pitchFamily="34" charset="0"/>
                <a:ea typeface="微軟正黑體" pitchFamily="34" charset="-120"/>
              </a:rPr>
              <a:t>     template</a:t>
            </a:r>
            <a:r>
              <a:rPr kumimoji="0" lang="zh-TW" altLang="en-US" sz="2800">
                <a:latin typeface="Lucida Sans Unicode" pitchFamily="34" charset="0"/>
                <a:ea typeface="微軟正黑體" pitchFamily="34" charset="-120"/>
              </a:rPr>
              <a:t>中所定的條件</a:t>
            </a:r>
            <a:r>
              <a:rPr kumimoji="0" lang="zh-TW" altLang="en-US"/>
              <a:t>，</a:t>
            </a:r>
            <a:r>
              <a:rPr kumimoji="0" lang="zh-TW" altLang="en-US" sz="2800">
                <a:latin typeface="Lucida Sans Unicode" pitchFamily="34" charset="0"/>
                <a:ea typeface="微軟正黑體" pitchFamily="34" charset="-120"/>
              </a:rPr>
              <a:t>由</a:t>
            </a:r>
            <a:r>
              <a:rPr kumimoji="0" lang="en-US" altLang="zh-TW" sz="2800">
                <a:latin typeface="Lucida Sans Unicode" pitchFamily="34" charset="0"/>
                <a:ea typeface="微軟正黑體" pitchFamily="34" charset="-120"/>
              </a:rPr>
              <a:t>rrdtool </a:t>
            </a:r>
            <a:r>
              <a:rPr kumimoji="0" lang="zh-TW" altLang="en-US" sz="2800">
                <a:latin typeface="Lucida Sans Unicode" pitchFamily="34" charset="0"/>
                <a:ea typeface="微軟正黑體" pitchFamily="34" charset="-120"/>
              </a:rPr>
              <a:t>將圖繪</a:t>
            </a:r>
          </a:p>
          <a:p>
            <a:pPr>
              <a:buFont typeface="Wingdings" pitchFamily="2" charset="2"/>
              <a:buNone/>
            </a:pPr>
            <a:r>
              <a:rPr kumimoji="0" lang="zh-TW" altLang="en-US" sz="2800">
                <a:latin typeface="Lucida Sans Unicode" pitchFamily="34" charset="0"/>
                <a:ea typeface="微軟正黑體" pitchFamily="34" charset="-120"/>
              </a:rPr>
              <a:t>     出來</a:t>
            </a:r>
          </a:p>
          <a:p>
            <a:pPr>
              <a:buFont typeface="Wingdings" pitchFamily="2" charset="2"/>
              <a:buNone/>
            </a:pPr>
            <a:r>
              <a:rPr kumimoji="0" lang="zh-TW" altLang="en-US" sz="2800">
                <a:latin typeface="Lucida Sans Unicode" pitchFamily="34" charset="0"/>
                <a:ea typeface="微軟正黑體" pitchFamily="34" charset="-120"/>
              </a:rPr>
              <a:t>     </a:t>
            </a:r>
            <a:r>
              <a:rPr kumimoji="0" lang="en-US" altLang="zh-TW" b="1"/>
              <a:t>RRDTool Command:</a:t>
            </a:r>
            <a:r>
              <a:rPr kumimoji="0" lang="en-US" altLang="zh-TW"/>
              <a:t/>
            </a:r>
            <a:br>
              <a:rPr kumimoji="0" lang="en-US" altLang="zh-TW"/>
            </a:br>
            <a:r>
              <a:rPr kumimoji="0" lang="en-US" altLang="zh-TW"/>
              <a:t>         /usr/bin/rrdtool graph - \ --imgformat=PNG \ --start=-86400 \ --end=-300 \ </a:t>
            </a:r>
          </a:p>
          <a:p>
            <a:pPr>
              <a:buFont typeface="Wingdings" pitchFamily="2" charset="2"/>
              <a:buNone/>
            </a:pPr>
            <a:r>
              <a:rPr kumimoji="0" lang="en-US" altLang="zh-TW"/>
              <a:t>         --title='Localhost - Load Average' \ --rigid \ --base=1000 \ </a:t>
            </a:r>
          </a:p>
          <a:p>
            <a:pPr>
              <a:buFont typeface="Wingdings" pitchFamily="2" charset="2"/>
              <a:buNone/>
            </a:pPr>
            <a:r>
              <a:rPr kumimoji="0" lang="en-US" altLang="zh-TW"/>
              <a:t>         --height=120 \ --width=500 \ --alt-autoscale-max \ --lower-limit=0 \ </a:t>
            </a:r>
          </a:p>
          <a:p>
            <a:pPr>
              <a:buFont typeface="Wingdings" pitchFamily="2" charset="2"/>
              <a:buNone/>
            </a:pPr>
            <a:r>
              <a:rPr kumimoji="0" lang="en-US" altLang="zh-TW"/>
              <a:t>         --units-exponent='0' \ --vertical-label='processes in the run queue' \ </a:t>
            </a:r>
          </a:p>
          <a:p>
            <a:pPr>
              <a:buFont typeface="Wingdings" pitchFamily="2" charset="2"/>
              <a:buNone/>
            </a:pPr>
            <a:r>
              <a:rPr kumimoji="0" lang="en-US" altLang="zh-TW"/>
              <a:t>         --slope-mode \ --font TITLE:12: \ --font AXIS:8: \ --font LEGEND:10: \ </a:t>
            </a:r>
          </a:p>
          <a:p>
            <a:pPr>
              <a:buFont typeface="Wingdings" pitchFamily="2" charset="2"/>
              <a:buNone/>
            </a:pPr>
            <a:r>
              <a:rPr kumimoji="0" lang="en-US" altLang="zh-TW"/>
              <a:t>        --font UNIT:8: \   </a:t>
            </a:r>
          </a:p>
          <a:p>
            <a:pPr>
              <a:buFont typeface="Wingdings" pitchFamily="2" charset="2"/>
              <a:buNone/>
            </a:pPr>
            <a:r>
              <a:rPr kumimoji="0" lang="en-US" altLang="zh-TW"/>
              <a:t>        DEF:a="/var/www/cacti/rra/localhost_load_1min_5.rrd":load_1min:AVERAGE \ </a:t>
            </a:r>
          </a:p>
          <a:p>
            <a:pPr>
              <a:buFont typeface="Wingdings" pitchFamily="2" charset="2"/>
              <a:buNone/>
            </a:pPr>
            <a:r>
              <a:rPr kumimoji="0" lang="en-US" altLang="zh-TW"/>
              <a:t>        DEF:b="/var/www/cacti/rra/localhost_load_1min_5.rrd":load_5min:AVERAGE \ </a:t>
            </a:r>
          </a:p>
          <a:p>
            <a:pPr>
              <a:buFont typeface="Wingdings" pitchFamily="2" charset="2"/>
              <a:buNone/>
            </a:pPr>
            <a:r>
              <a:rPr kumimoji="0" lang="en-US" altLang="zh-TW"/>
              <a:t>        DEF:c="/var/www/cacti/rra/localhost_load_1min_5.rrd":load_15min:AVERAGE \ </a:t>
            </a:r>
            <a:endParaRPr kumimoji="0" lang="zh-TW" altLang="en-US" sz="2800">
              <a:latin typeface="Lucida Sans Unicode" pitchFamily="34" charset="0"/>
              <a:ea typeface="微軟正黑體" pitchFamily="34" charset="-120"/>
            </a:endParaRPr>
          </a:p>
          <a:p>
            <a:pPr>
              <a:buFont typeface="Wingdings" pitchFamily="2" charset="2"/>
              <a:buNone/>
            </a:pPr>
            <a:endParaRPr kumimoji="0" lang="zh-TW" altLang="en-US" sz="2800">
              <a:latin typeface="Lucida Sans Unicode" pitchFamily="34" charset="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endParaRPr kumimoji="0" lang="zh-TW" altLang="en-US" sz="2800">
              <a:latin typeface="Lucida Sans Unicode" pitchFamily="34" charset="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endParaRPr kumimoji="0" lang="zh-TW" altLang="en-US" sz="2800">
              <a:latin typeface="Lucida Sans Unicode" pitchFamily="34" charset="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endParaRPr kumimoji="0" lang="zh-TW" altLang="en-US" sz="2800">
              <a:latin typeface="Lucida Sans Unicode" pitchFamily="34" charset="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endParaRPr kumimoji="0" lang="zh-TW" altLang="en-US" sz="2800">
              <a:latin typeface="Lucida Sans Unicode" pitchFamily="34" charset="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endParaRPr kumimoji="0" lang="zh-TW" altLang="en-US" sz="2800">
              <a:latin typeface="Lucida Sans Unicode" pitchFamily="34" charset="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endParaRPr kumimoji="0" lang="zh-TW" altLang="en-US" sz="2800">
              <a:latin typeface="Lucida Sans Unicode" pitchFamily="34" charset="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TW" altLang="en-US" dirty="0" smtClean="0">
                <a:effectLst/>
              </a:rPr>
              <a:t>資料的取得 </a:t>
            </a:r>
            <a:r>
              <a:rPr lang="en-US" altLang="zh-TW" dirty="0" smtClean="0">
                <a:effectLst/>
              </a:rPr>
              <a:t>– </a:t>
            </a:r>
            <a:r>
              <a:rPr lang="zh-TW" altLang="en-US" dirty="0" smtClean="0">
                <a:effectLst/>
              </a:rPr>
              <a:t>實作 </a:t>
            </a:r>
          </a:p>
        </p:txBody>
      </p:sp>
      <p:sp>
        <p:nvSpPr>
          <p:cNvPr id="22531" name="文字方塊 6"/>
          <p:cNvSpPr txBox="1">
            <a:spLocks noChangeArrowheads="1"/>
          </p:cNvSpPr>
          <p:nvPr/>
        </p:nvSpPr>
        <p:spPr bwMode="auto">
          <a:xfrm>
            <a:off x="714375" y="2000250"/>
            <a:ext cx="7643813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l"/>
            </a:pPr>
            <a:r>
              <a:rPr kumimoji="0" lang="zh-TW" altLang="en-US" sz="2800" dirty="0">
                <a:latin typeface="Lucida Sans Unicode" pitchFamily="34" charset="0"/>
                <a:ea typeface="微軟正黑體" pitchFamily="34" charset="-120"/>
              </a:rPr>
              <a:t>以</a:t>
            </a:r>
            <a:r>
              <a:rPr kumimoji="0" lang="en-US" altLang="zh-TW" sz="2800" dirty="0">
                <a:latin typeface="Lucida Sans Unicode" pitchFamily="34" charset="0"/>
                <a:ea typeface="微軟正黑體" pitchFamily="34" charset="-120"/>
              </a:rPr>
              <a:t>Data Input Methods </a:t>
            </a:r>
            <a:r>
              <a:rPr kumimoji="0" lang="zh-TW" altLang="en-US" sz="2800" dirty="0">
                <a:latin typeface="Lucida Sans Unicode" pitchFamily="34" charset="0"/>
                <a:ea typeface="微軟正黑體" pitchFamily="34" charset="-120"/>
              </a:rPr>
              <a:t>方式</a:t>
            </a:r>
            <a:r>
              <a:rPr kumimoji="0" lang="zh-TW" altLang="zh-TW" dirty="0"/>
              <a:t>，</a:t>
            </a:r>
            <a:r>
              <a:rPr kumimoji="0" lang="zh-TW" altLang="en-US" sz="2800" dirty="0">
                <a:latin typeface="Lucida Sans Unicode" pitchFamily="34" charset="0"/>
                <a:ea typeface="微軟正黑體" pitchFamily="34" charset="-120"/>
              </a:rPr>
              <a:t>寫一個隨機 </a:t>
            </a:r>
          </a:p>
          <a:p>
            <a:pPr marL="342900" indent="-342900">
              <a:buFont typeface="Wingdings" pitchFamily="2" charset="2"/>
              <a:buNone/>
            </a:pPr>
            <a:r>
              <a:rPr kumimoji="0" lang="zh-TW" altLang="en-US" sz="2800" dirty="0">
                <a:latin typeface="Lucida Sans Unicode" pitchFamily="34" charset="0"/>
                <a:ea typeface="微軟正黑體" pitchFamily="34" charset="-120"/>
              </a:rPr>
              <a:t>   產生</a:t>
            </a:r>
            <a:r>
              <a:rPr kumimoji="0" lang="en-US" altLang="zh-TW" sz="2800" dirty="0">
                <a:latin typeface="Lucida Sans Unicode" pitchFamily="34" charset="0"/>
                <a:ea typeface="微軟正黑體" pitchFamily="34" charset="-120"/>
              </a:rPr>
              <a:t>1</a:t>
            </a:r>
            <a:r>
              <a:rPr kumimoji="0" lang="zh-TW" altLang="en-US" sz="2800" dirty="0">
                <a:latin typeface="Lucida Sans Unicode" pitchFamily="34" charset="0"/>
                <a:ea typeface="微軟正黑體" pitchFamily="34" charset="-120"/>
              </a:rPr>
              <a:t>個數值的 </a:t>
            </a:r>
            <a:r>
              <a:rPr kumimoji="0" lang="en-US" altLang="zh-TW" sz="2800" dirty="0">
                <a:latin typeface="Lucida Sans Unicode" pitchFamily="34" charset="0"/>
                <a:ea typeface="微軟正黑體" pitchFamily="34" charset="-120"/>
              </a:rPr>
              <a:t>bash script </a:t>
            </a:r>
            <a:r>
              <a:rPr kumimoji="0" lang="zh-TW" altLang="en-US" dirty="0"/>
              <a:t>，</a:t>
            </a:r>
            <a:r>
              <a:rPr kumimoji="0" lang="zh-TW" altLang="en-US" sz="2800" dirty="0">
                <a:latin typeface="Lucida Sans Unicode" pitchFamily="34" charset="0"/>
                <a:ea typeface="微軟正黑體" pitchFamily="34" charset="-120"/>
              </a:rPr>
              <a:t>交由</a:t>
            </a:r>
            <a:r>
              <a:rPr kumimoji="0" lang="en-US" altLang="zh-TW" sz="2800" dirty="0">
                <a:latin typeface="Lucida Sans Unicode" pitchFamily="34" charset="0"/>
                <a:ea typeface="微軟正黑體" pitchFamily="34" charset="-120"/>
              </a:rPr>
              <a:t>Cacti</a:t>
            </a:r>
            <a:r>
              <a:rPr kumimoji="0" lang="zh-TW" altLang="en-US" sz="2800" dirty="0">
                <a:latin typeface="Lucida Sans Unicode" pitchFamily="34" charset="0"/>
                <a:ea typeface="微軟正黑體" pitchFamily="34" charset="-120"/>
              </a:rPr>
              <a:t>儲 </a:t>
            </a:r>
          </a:p>
          <a:p>
            <a:pPr marL="342900" indent="-342900">
              <a:buFont typeface="Wingdings" pitchFamily="2" charset="2"/>
              <a:buNone/>
            </a:pPr>
            <a:r>
              <a:rPr kumimoji="0" lang="zh-TW" altLang="en-US" sz="2800" dirty="0">
                <a:latin typeface="Lucida Sans Unicode" pitchFamily="34" charset="0"/>
                <a:ea typeface="微軟正黑體" pitchFamily="34" charset="-120"/>
              </a:rPr>
              <a:t>   存到 </a:t>
            </a:r>
            <a:r>
              <a:rPr kumimoji="0" lang="en-US" altLang="zh-TW" sz="2800" dirty="0" err="1">
                <a:latin typeface="Lucida Sans Unicode" pitchFamily="34" charset="0"/>
                <a:ea typeface="微軟正黑體" pitchFamily="34" charset="-120"/>
              </a:rPr>
              <a:t>rrd</a:t>
            </a:r>
            <a:r>
              <a:rPr kumimoji="0" lang="en-US" altLang="zh-TW" sz="2800" dirty="0">
                <a:latin typeface="Lucida Sans Unicode" pitchFamily="34" charset="0"/>
                <a:ea typeface="微軟正黑體" pitchFamily="34" charset="-120"/>
              </a:rPr>
              <a:t> </a:t>
            </a:r>
            <a:r>
              <a:rPr kumimoji="0" lang="zh-TW" altLang="en-US" sz="2800" dirty="0">
                <a:latin typeface="Lucida Sans Unicode" pitchFamily="34" charset="0"/>
                <a:ea typeface="微軟正黑體" pitchFamily="34" charset="-120"/>
              </a:rPr>
              <a:t>中</a:t>
            </a:r>
            <a:r>
              <a:rPr kumimoji="0" lang="zh-TW" altLang="en-US" dirty="0"/>
              <a:t>，</a:t>
            </a:r>
            <a:r>
              <a:rPr kumimoji="0" lang="zh-TW" altLang="en-US" sz="2800" dirty="0">
                <a:latin typeface="Lucida Sans Unicode" pitchFamily="34" charset="0"/>
                <a:ea typeface="微軟正黑體" pitchFamily="34" charset="-120"/>
              </a:rPr>
              <a:t>最後由 </a:t>
            </a:r>
            <a:r>
              <a:rPr kumimoji="0" lang="en-US" altLang="zh-TW" sz="2800" dirty="0" err="1">
                <a:latin typeface="Lucida Sans Unicode" pitchFamily="34" charset="0"/>
                <a:ea typeface="微軟正黑體" pitchFamily="34" charset="-120"/>
              </a:rPr>
              <a:t>rrdtool</a:t>
            </a:r>
            <a:r>
              <a:rPr kumimoji="0" lang="en-US" altLang="zh-TW" sz="2800" dirty="0">
                <a:latin typeface="Lucida Sans Unicode" pitchFamily="34" charset="0"/>
                <a:ea typeface="微軟正黑體" pitchFamily="34" charset="-120"/>
              </a:rPr>
              <a:t> </a:t>
            </a:r>
            <a:r>
              <a:rPr kumimoji="0" lang="zh-TW" altLang="en-US" sz="2800" dirty="0">
                <a:latin typeface="Lucida Sans Unicode" pitchFamily="34" charset="0"/>
                <a:ea typeface="微軟正黑體" pitchFamily="34" charset="-120"/>
              </a:rPr>
              <a:t>根據 </a:t>
            </a:r>
            <a:r>
              <a:rPr kumimoji="0" lang="en-US" altLang="zh-TW" sz="2800" dirty="0">
                <a:latin typeface="Lucida Sans Unicode" pitchFamily="34" charset="0"/>
                <a:ea typeface="微軟正黑體" pitchFamily="34" charset="-120"/>
              </a:rPr>
              <a:t>graph </a:t>
            </a:r>
          </a:p>
          <a:p>
            <a:pPr marL="342900" indent="-342900">
              <a:buFont typeface="Wingdings" pitchFamily="2" charset="2"/>
              <a:buNone/>
            </a:pPr>
            <a:r>
              <a:rPr kumimoji="0" lang="en-US" altLang="zh-TW" sz="2800" dirty="0">
                <a:latin typeface="Lucida Sans Unicode" pitchFamily="34" charset="0"/>
                <a:ea typeface="微軟正黑體" pitchFamily="34" charset="-120"/>
              </a:rPr>
              <a:t>   template </a:t>
            </a:r>
            <a:r>
              <a:rPr kumimoji="0" lang="zh-TW" altLang="en-US" sz="2800" dirty="0">
                <a:latin typeface="Lucida Sans Unicode" pitchFamily="34" charset="0"/>
                <a:ea typeface="微軟正黑體" pitchFamily="34" charset="-120"/>
              </a:rPr>
              <a:t>出</a:t>
            </a:r>
            <a:r>
              <a:rPr kumimoji="0" lang="zh-TW" altLang="en-US" sz="2800" dirty="0" smtClean="0">
                <a:latin typeface="Lucida Sans Unicode" pitchFamily="34" charset="0"/>
                <a:ea typeface="微軟正黑體" pitchFamily="34" charset="-120"/>
              </a:rPr>
              <a:t>圖 </a:t>
            </a:r>
            <a:r>
              <a:rPr kumimoji="0" lang="en-US" altLang="zh-TW" sz="2800" dirty="0" smtClean="0">
                <a:latin typeface="Lucida Sans Unicode" pitchFamily="34" charset="0"/>
                <a:ea typeface="微軟正黑體" pitchFamily="34" charset="-120"/>
              </a:rPr>
              <a:t>( Lab 1 )</a:t>
            </a:r>
            <a:endParaRPr kumimoji="0" lang="zh-TW" altLang="en-US" sz="2800" dirty="0">
              <a:latin typeface="Lucida Sans Unicode" pitchFamily="34" charset="0"/>
              <a:ea typeface="微軟正黑體" pitchFamily="34" charset="-120"/>
            </a:endParaRPr>
          </a:p>
          <a:p>
            <a:pPr marL="342900" indent="-342900">
              <a:buFont typeface="Wingdings" pitchFamily="2" charset="2"/>
              <a:buNone/>
            </a:pPr>
            <a:endParaRPr kumimoji="0" lang="zh-TW" altLang="en-US" sz="2800" dirty="0">
              <a:latin typeface="Lucida Sans Unicode" pitchFamily="34" charset="0"/>
              <a:ea typeface="微軟正黑體" pitchFamily="34" charset="-120"/>
            </a:endParaRPr>
          </a:p>
          <a:p>
            <a:pPr marL="342900" indent="-342900">
              <a:buFont typeface="Wingdings" pitchFamily="2" charset="2"/>
              <a:buChar char="l"/>
            </a:pPr>
            <a:r>
              <a:rPr kumimoji="0" lang="zh-TW" altLang="en-US" sz="2800" dirty="0">
                <a:latin typeface="Lucida Sans Unicode" pitchFamily="34" charset="0"/>
                <a:ea typeface="微軟正黑體" pitchFamily="34" charset="-120"/>
              </a:rPr>
              <a:t>同上</a:t>
            </a:r>
            <a:r>
              <a:rPr kumimoji="0" lang="zh-TW" altLang="en-US" dirty="0"/>
              <a:t>，</a:t>
            </a:r>
            <a:r>
              <a:rPr kumimoji="0" lang="zh-TW" altLang="en-US" sz="2800" dirty="0">
                <a:latin typeface="Lucida Sans Unicode" pitchFamily="34" charset="0"/>
              </a:rPr>
              <a:t>但一次產生兩個</a:t>
            </a:r>
            <a:r>
              <a:rPr kumimoji="0" lang="zh-TW" altLang="en-US" sz="2800" dirty="0" smtClean="0">
                <a:latin typeface="Lucida Sans Unicode" pitchFamily="34" charset="0"/>
              </a:rPr>
              <a:t>數值 </a:t>
            </a:r>
            <a:r>
              <a:rPr kumimoji="0" lang="en-US" altLang="zh-TW" sz="2800" dirty="0" smtClean="0">
                <a:latin typeface="Lucida Sans Unicode" pitchFamily="34" charset="0"/>
              </a:rPr>
              <a:t>( Lab 2 ) </a:t>
            </a:r>
            <a:endParaRPr kumimoji="0" lang="en-US" altLang="zh-TW" sz="2800" dirty="0">
              <a:latin typeface="Lucida Sans Unicode" pitchFamily="34" charset="0"/>
              <a:ea typeface="微軟正黑體" pitchFamily="34" charset="-120"/>
            </a:endParaRPr>
          </a:p>
          <a:p>
            <a:pPr marL="342900" indent="-342900">
              <a:buFont typeface="Wingdings" pitchFamily="2" charset="2"/>
              <a:buNone/>
            </a:pPr>
            <a:endParaRPr kumimoji="0" lang="zh-TW" altLang="en-US" sz="2800" dirty="0">
              <a:latin typeface="Lucida Sans Unicode" pitchFamily="34" charset="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文字方塊 6"/>
          <p:cNvSpPr txBox="1">
            <a:spLocks noChangeArrowheads="1"/>
          </p:cNvSpPr>
          <p:nvPr/>
        </p:nvSpPr>
        <p:spPr bwMode="auto">
          <a:xfrm>
            <a:off x="714375" y="2000250"/>
            <a:ext cx="7643813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l"/>
            </a:pPr>
            <a:r>
              <a:rPr kumimoji="0" lang="zh-TW" altLang="en-US" sz="2800" dirty="0">
                <a:latin typeface="Lucida Sans Unicode" pitchFamily="34" charset="0"/>
                <a:ea typeface="微軟正黑體" pitchFamily="34" charset="-120"/>
              </a:rPr>
              <a:t>以</a:t>
            </a:r>
            <a:r>
              <a:rPr kumimoji="0" lang="en-US" altLang="zh-TW" sz="2800" dirty="0">
                <a:latin typeface="Lucida Sans Unicode" pitchFamily="34" charset="0"/>
                <a:ea typeface="微軟正黑體" pitchFamily="34" charset="-120"/>
              </a:rPr>
              <a:t>Data queries </a:t>
            </a:r>
            <a:r>
              <a:rPr kumimoji="0" lang="zh-TW" altLang="en-US" sz="2800" dirty="0" smtClean="0">
                <a:latin typeface="Lucida Sans Unicode" pitchFamily="34" charset="0"/>
                <a:ea typeface="微軟正黑體" pitchFamily="34" charset="-120"/>
              </a:rPr>
              <a:t>方式 ，監控本機的 </a:t>
            </a:r>
            <a:r>
              <a:rPr kumimoji="0" lang="en-US" altLang="zh-TW" sz="2800" dirty="0" smtClean="0">
                <a:latin typeface="Lucida Sans Unicode" pitchFamily="34" charset="0"/>
                <a:ea typeface="微軟正黑體" pitchFamily="34" charset="-120"/>
              </a:rPr>
              <a:t>service </a:t>
            </a:r>
          </a:p>
          <a:p>
            <a:pPr marL="342900" indent="-342900"/>
            <a:r>
              <a:rPr kumimoji="0" lang="en-US" altLang="zh-TW" sz="2800" dirty="0" smtClean="0">
                <a:latin typeface="Lucida Sans Unicode" pitchFamily="34" charset="0"/>
                <a:ea typeface="微軟正黑體" pitchFamily="34" charset="-120"/>
              </a:rPr>
              <a:t>    ( Lab 4 )</a:t>
            </a:r>
          </a:p>
          <a:p>
            <a:pPr marL="342900" indent="-342900">
              <a:buFont typeface="Wingdings" pitchFamily="2" charset="2"/>
              <a:buChar char="l"/>
            </a:pPr>
            <a:r>
              <a:rPr kumimoji="0" lang="zh-TW" altLang="en-US" sz="2800" dirty="0" smtClean="0">
                <a:latin typeface="Lucida Sans Unicode" pitchFamily="34" charset="0"/>
                <a:ea typeface="微軟正黑體" pitchFamily="34" charset="-120"/>
              </a:rPr>
              <a:t>需</a:t>
            </a:r>
            <a:r>
              <a:rPr kumimoji="0" lang="zh-TW" altLang="en-US" sz="2800" dirty="0">
                <a:latin typeface="Lucida Sans Unicode" pitchFamily="34" charset="0"/>
                <a:ea typeface="微軟正黑體" pitchFamily="34" charset="-120"/>
              </a:rPr>
              <a:t>用</a:t>
            </a:r>
            <a:r>
              <a:rPr kumimoji="0" lang="zh-TW" altLang="en-US" sz="2800" dirty="0" smtClean="0">
                <a:latin typeface="Lucida Sans Unicode" pitchFamily="34" charset="0"/>
                <a:ea typeface="微軟正黑體" pitchFamily="34" charset="-120"/>
              </a:rPr>
              <a:t>到基本的 </a:t>
            </a:r>
            <a:r>
              <a:rPr kumimoji="0" lang="en-US" altLang="zh-TW" sz="2800" dirty="0" smtClean="0">
                <a:latin typeface="Lucida Sans Unicode" pitchFamily="34" charset="0"/>
                <a:ea typeface="微軟正黑體" pitchFamily="34" charset="-120"/>
              </a:rPr>
              <a:t>XML </a:t>
            </a:r>
            <a:r>
              <a:rPr kumimoji="0" lang="zh-TW" altLang="en-US" sz="2800" dirty="0" smtClean="0">
                <a:latin typeface="Lucida Sans Unicode" pitchFamily="34" charset="0"/>
                <a:ea typeface="微軟正黑體" pitchFamily="34" charset="-120"/>
              </a:rPr>
              <a:t>語法</a:t>
            </a:r>
            <a:endParaRPr kumimoji="0" lang="en-US" altLang="zh-TW" sz="2800" dirty="0" smtClean="0">
              <a:latin typeface="Lucida Sans Unicode" pitchFamily="34" charset="0"/>
              <a:ea typeface="微軟正黑體" pitchFamily="34" charset="-120"/>
            </a:endParaRPr>
          </a:p>
          <a:p>
            <a:pPr marL="342900" indent="-342900">
              <a:buFont typeface="Wingdings" pitchFamily="2" charset="2"/>
              <a:buChar char="l"/>
            </a:pPr>
            <a:r>
              <a:rPr kumimoji="0" lang="en-US" altLang="zh-TW" sz="2800" dirty="0" smtClean="0">
                <a:latin typeface="Lucida Sans Unicode" pitchFamily="34" charset="0"/>
                <a:ea typeface="微軟正黑體" pitchFamily="34" charset="-120"/>
              </a:rPr>
              <a:t> </a:t>
            </a:r>
            <a:r>
              <a:rPr kumimoji="0" lang="zh-TW" altLang="en-US" sz="2800" dirty="0" smtClean="0">
                <a:latin typeface="Lucida Sans Unicode" pitchFamily="34" charset="0"/>
                <a:ea typeface="微軟正黑體" pitchFamily="34" charset="-120"/>
              </a:rPr>
              <a:t>做完此 </a:t>
            </a:r>
            <a:r>
              <a:rPr kumimoji="0" lang="en-US" altLang="zh-TW" sz="2800" dirty="0" smtClean="0">
                <a:latin typeface="Lucida Sans Unicode" pitchFamily="34" charset="0"/>
                <a:ea typeface="微軟正黑體" pitchFamily="34" charset="-120"/>
              </a:rPr>
              <a:t>Lab </a:t>
            </a:r>
            <a:r>
              <a:rPr kumimoji="0" lang="zh-TW" altLang="en-US" sz="2800" dirty="0" smtClean="0">
                <a:latin typeface="Lucida Sans Unicode" pitchFamily="34" charset="0"/>
                <a:ea typeface="微軟正黑體" pitchFamily="34" charset="-120"/>
              </a:rPr>
              <a:t>說明 </a:t>
            </a:r>
            <a:r>
              <a:rPr kumimoji="0" lang="en-US" altLang="zh-TW" sz="2800" dirty="0" smtClean="0">
                <a:latin typeface="Lucida Sans Unicode" pitchFamily="34" charset="0"/>
                <a:ea typeface="微軟正黑體" pitchFamily="34" charset="-120"/>
              </a:rPr>
              <a:t>XML </a:t>
            </a:r>
            <a:r>
              <a:rPr kumimoji="0" lang="zh-TW" altLang="en-US" sz="2800" smtClean="0">
                <a:latin typeface="Lucida Sans Unicode" pitchFamily="34" charset="0"/>
                <a:ea typeface="微軟正黑體" pitchFamily="34" charset="-120"/>
              </a:rPr>
              <a:t>檔如何運作</a:t>
            </a:r>
            <a:r>
              <a:rPr kumimoji="0" lang="en-US" altLang="zh-TW" sz="2800" smtClean="0">
                <a:latin typeface="Lucida Sans Unicode" pitchFamily="34" charset="0"/>
                <a:ea typeface="微軟正黑體" pitchFamily="34" charset="-120"/>
              </a:rPr>
              <a:t> </a:t>
            </a:r>
            <a:r>
              <a:rPr kumimoji="0" lang="zh-TW" altLang="en-US" sz="2800" dirty="0" smtClean="0">
                <a:latin typeface="Lucida Sans Unicode" pitchFamily="34" charset="0"/>
                <a:ea typeface="微軟正黑體" pitchFamily="34" charset="-120"/>
              </a:rPr>
              <a:t>  </a:t>
            </a:r>
            <a:endParaRPr kumimoji="0" lang="zh-TW" altLang="en-US" sz="2800" dirty="0">
              <a:latin typeface="Lucida Sans Unicode" pitchFamily="34" charset="0"/>
              <a:ea typeface="微軟正黑體" pitchFamily="34" charset="-120"/>
            </a:endParaRPr>
          </a:p>
        </p:txBody>
      </p:sp>
      <p:sp>
        <p:nvSpPr>
          <p:cNvPr id="23555" name="標題 1"/>
          <p:cNvSpPr>
            <a:spLocks/>
          </p:cNvSpPr>
          <p:nvPr/>
        </p:nvSpPr>
        <p:spPr bwMode="auto">
          <a:xfrm>
            <a:off x="395288" y="1984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kumimoji="0" lang="zh-TW" altLang="en-US" sz="4100">
              <a:latin typeface="Lucida Sans Unicode" pitchFamily="34" charset="0"/>
              <a:ea typeface="微軟正黑體" pitchFamily="34" charset="-120"/>
            </a:endParaRPr>
          </a:p>
        </p:txBody>
      </p:sp>
      <p:sp>
        <p:nvSpPr>
          <p:cNvPr id="23556" name="標題 1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0" lang="zh-TW" altLang="en-US" sz="4100">
                <a:latin typeface="Lucida Sans Unicode" pitchFamily="34" charset="0"/>
                <a:ea typeface="微軟正黑體" pitchFamily="34" charset="-120"/>
              </a:rPr>
              <a:t>資料的取得 </a:t>
            </a:r>
            <a:r>
              <a:rPr kumimoji="0" lang="zh-TW" altLang="en-US" sz="4100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rPr>
              <a:t>－實作 </a:t>
            </a:r>
            <a:r>
              <a:rPr kumimoji="0" lang="en-US" altLang="zh-TW" sz="4100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rPr>
              <a:t>2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TW" altLang="en-US" b="0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altLang="zh-TW" b="0" dirty="0" smtClean="0">
                <a:solidFill>
                  <a:schemeClr val="tx1"/>
                </a:solidFill>
                <a:effectLst/>
              </a:rPr>
              <a:t>Cacti </a:t>
            </a:r>
            <a:r>
              <a:rPr lang="zh-TW" altLang="en-US" b="0" dirty="0" smtClean="0">
                <a:solidFill>
                  <a:schemeClr val="tx1"/>
                </a:solidFill>
                <a:effectLst/>
              </a:rPr>
              <a:t>的 </a:t>
            </a:r>
            <a:r>
              <a:rPr lang="en-US" altLang="zh-TW" b="0" dirty="0" err="1" smtClean="0">
                <a:solidFill>
                  <a:schemeClr val="tx1"/>
                </a:solidFill>
                <a:effectLst/>
              </a:rPr>
              <a:t>plugin</a:t>
            </a:r>
            <a:r>
              <a:rPr lang="en-US" altLang="zh-TW" b="0" dirty="0" smtClean="0">
                <a:solidFill>
                  <a:schemeClr val="tx1"/>
                </a:solidFill>
                <a:effectLst/>
              </a:rPr>
              <a:t> </a:t>
            </a:r>
            <a:endParaRPr lang="zh-TW" altLang="en-US" b="0" dirty="0" smtClean="0">
              <a:solidFill>
                <a:schemeClr val="tx1"/>
              </a:solidFill>
              <a:effectLst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500063" y="1928813"/>
            <a:ext cx="8229600" cy="428625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endParaRPr kumimoji="0" lang="zh-TW" altLang="en-US" sz="41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4580" name="文字方塊 6"/>
          <p:cNvSpPr txBox="1">
            <a:spLocks noChangeArrowheads="1"/>
          </p:cNvSpPr>
          <p:nvPr/>
        </p:nvSpPr>
        <p:spPr bwMode="auto">
          <a:xfrm>
            <a:off x="714375" y="1571625"/>
            <a:ext cx="7643813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l"/>
            </a:pPr>
            <a:r>
              <a:rPr kumimoji="0" lang="zh-TW" altLang="en-US" sz="2800">
                <a:latin typeface="Lucida Sans Unicode" pitchFamily="34" charset="0"/>
                <a:ea typeface="微軟正黑體" pitchFamily="34" charset="-120"/>
              </a:rPr>
              <a:t>  剛安裝好的 </a:t>
            </a:r>
            <a:r>
              <a:rPr kumimoji="0" lang="en-US" altLang="zh-TW" sz="2800">
                <a:latin typeface="Lucida Sans Unicode" pitchFamily="34" charset="0"/>
                <a:ea typeface="微軟正黑體" pitchFamily="34" charset="-120"/>
              </a:rPr>
              <a:t>Cacti </a:t>
            </a:r>
            <a:r>
              <a:rPr kumimoji="0" lang="zh-TW" altLang="en-US" sz="2800">
                <a:latin typeface="Lucida Sans Unicode" pitchFamily="34" charset="0"/>
                <a:ea typeface="微軟正黑體" pitchFamily="34" charset="-120"/>
              </a:rPr>
              <a:t>是沒有 </a:t>
            </a:r>
            <a:r>
              <a:rPr kumimoji="0" lang="en-US" altLang="zh-TW" sz="2800">
                <a:latin typeface="Lucida Sans Unicode" pitchFamily="34" charset="0"/>
                <a:ea typeface="微軟正黑體" pitchFamily="34" charset="-120"/>
              </a:rPr>
              <a:t>Plugin </a:t>
            </a:r>
            <a:r>
              <a:rPr kumimoji="0" lang="zh-TW" altLang="en-US" sz="2800">
                <a:latin typeface="Lucida Sans Unicode" pitchFamily="34" charset="0"/>
                <a:ea typeface="微軟正黑體" pitchFamily="34" charset="-120"/>
              </a:rPr>
              <a:t>架構的</a:t>
            </a:r>
            <a:r>
              <a:rPr kumimoji="0" lang="en-US" altLang="zh-TW" sz="2800">
                <a:latin typeface="Lucida Sans Unicode" pitchFamily="34" charset="0"/>
                <a:ea typeface="微軟正黑體" pitchFamily="34" charset="-120"/>
              </a:rPr>
              <a:t>   </a:t>
            </a:r>
            <a:endParaRPr kumimoji="0" lang="zh-TW" altLang="en-US" sz="2800">
              <a:latin typeface="Lucida Sans Unicode" pitchFamily="34" charset="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r>
              <a:rPr kumimoji="0" lang="zh-TW" altLang="en-US" sz="2800">
                <a:latin typeface="Lucida Sans Unicode" pitchFamily="34" charset="0"/>
                <a:ea typeface="微軟正黑體" pitchFamily="34" charset="-120"/>
              </a:rPr>
              <a:t>  如果要安裝額外的 </a:t>
            </a:r>
            <a:r>
              <a:rPr kumimoji="0" lang="en-US" altLang="zh-TW" sz="2800">
                <a:latin typeface="Lucida Sans Unicode" pitchFamily="34" charset="0"/>
                <a:ea typeface="微軟正黑體" pitchFamily="34" charset="-120"/>
              </a:rPr>
              <a:t>Plugin </a:t>
            </a:r>
            <a:r>
              <a:rPr kumimoji="0" lang="zh-TW" altLang="en-US" sz="2800">
                <a:latin typeface="Lucida Sans Unicode" pitchFamily="34" charset="0"/>
                <a:ea typeface="微軟正黑體" pitchFamily="34" charset="-120"/>
              </a:rPr>
              <a:t>需要安裝 </a:t>
            </a:r>
            <a:r>
              <a:rPr kumimoji="0" lang="en-US" altLang="zh-TW" sz="2800">
                <a:latin typeface="Lucida Sans Unicode" pitchFamily="34" charset="0"/>
                <a:ea typeface="微軟正黑體" pitchFamily="34" charset="-120"/>
              </a:rPr>
              <a:t>PA</a:t>
            </a:r>
          </a:p>
          <a:p>
            <a:r>
              <a:rPr kumimoji="0" lang="zh-TW" altLang="en-US" sz="2800">
                <a:latin typeface="Lucida Sans Unicode" pitchFamily="34" charset="0"/>
                <a:ea typeface="微軟正黑體" pitchFamily="34" charset="-120"/>
              </a:rPr>
              <a:t>     例如</a:t>
            </a:r>
            <a:r>
              <a:rPr kumimoji="0" lang="en-US" altLang="zh-TW" sz="2800">
                <a:latin typeface="Lucida Sans Unicode" pitchFamily="34" charset="0"/>
                <a:ea typeface="微軟正黑體" pitchFamily="34" charset="-120"/>
              </a:rPr>
              <a:t>: cacti_autoinstall_v0.40c.sh</a:t>
            </a:r>
          </a:p>
          <a:p>
            <a:endParaRPr kumimoji="0" lang="en-US" altLang="zh-TW" sz="2800">
              <a:latin typeface="Lucida Sans Unicode" pitchFamily="34" charset="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r>
              <a:rPr kumimoji="0" lang="en-US" altLang="zh-TW" sz="2800">
                <a:latin typeface="Lucida Sans Unicode" pitchFamily="34" charset="0"/>
                <a:ea typeface="微軟正黑體" pitchFamily="34" charset="-120"/>
              </a:rPr>
              <a:t>  Plugin </a:t>
            </a:r>
            <a:r>
              <a:rPr kumimoji="0" lang="zh-TW" altLang="en-US" sz="2800">
                <a:latin typeface="Lucida Sans Unicode" pitchFamily="34" charset="0"/>
                <a:ea typeface="微軟正黑體" pitchFamily="34" charset="-120"/>
              </a:rPr>
              <a:t>是為了擴展 </a:t>
            </a:r>
            <a:r>
              <a:rPr kumimoji="0" lang="en-US" altLang="zh-TW" sz="2800">
                <a:latin typeface="Lucida Sans Unicode" pitchFamily="34" charset="0"/>
                <a:ea typeface="微軟正黑體" pitchFamily="34" charset="-120"/>
              </a:rPr>
              <a:t>Cacti </a:t>
            </a:r>
            <a:r>
              <a:rPr kumimoji="0" lang="zh-TW" altLang="en-US" sz="2800">
                <a:latin typeface="Lucida Sans Unicode" pitchFamily="34" charset="0"/>
                <a:ea typeface="微軟正黑體" pitchFamily="34" charset="-120"/>
              </a:rPr>
              <a:t>的功能</a:t>
            </a:r>
          </a:p>
          <a:p>
            <a:pPr>
              <a:buFont typeface="Wingdings" pitchFamily="2" charset="2"/>
              <a:buNone/>
            </a:pPr>
            <a:r>
              <a:rPr kumimoji="0" lang="zh-TW" altLang="en-US" sz="2800">
                <a:latin typeface="Lucida Sans Unicode" pitchFamily="34" charset="0"/>
                <a:ea typeface="微軟正黑體" pitchFamily="34" charset="-120"/>
              </a:rPr>
              <a:t>     </a:t>
            </a:r>
            <a:r>
              <a:rPr kumimoji="0" lang="en-US" altLang="zh-TW" sz="2800">
                <a:latin typeface="Lucida Sans Unicode" pitchFamily="34" charset="0"/>
                <a:ea typeface="微軟正黑體" pitchFamily="34" charset="-120"/>
              </a:rPr>
              <a:t>- </a:t>
            </a:r>
            <a:r>
              <a:rPr kumimoji="0" lang="zh-TW" altLang="en-US" sz="2800">
                <a:latin typeface="Lucida Sans Unicode" pitchFamily="34" charset="0"/>
                <a:ea typeface="微軟正黑體" pitchFamily="34" charset="-120"/>
              </a:rPr>
              <a:t>例如 </a:t>
            </a:r>
            <a:r>
              <a:rPr kumimoji="0" lang="en-US" altLang="zh-TW" sz="2800">
                <a:latin typeface="Lucida Sans Unicode" pitchFamily="34" charset="0"/>
                <a:ea typeface="微軟正黑體" pitchFamily="34" charset="-120"/>
              </a:rPr>
              <a:t>: weathermap , </a:t>
            </a:r>
            <a:r>
              <a:rPr kumimoji="0" lang="zh-TW" altLang="en-US" sz="2800">
                <a:latin typeface="Lucida Sans Unicode" pitchFamily="34" charset="0"/>
                <a:ea typeface="微軟正黑體" pitchFamily="34" charset="-120"/>
              </a:rPr>
              <a:t>利用收集到的</a:t>
            </a:r>
            <a:r>
              <a:rPr kumimoji="0" lang="en-US" altLang="zh-TW" sz="2800">
                <a:latin typeface="Lucida Sans Unicode" pitchFamily="34" charset="0"/>
                <a:ea typeface="微軟正黑體" pitchFamily="34" charset="-120"/>
              </a:rPr>
              <a:t>data  </a:t>
            </a:r>
          </a:p>
          <a:p>
            <a:pPr>
              <a:buFont typeface="Wingdings" pitchFamily="2" charset="2"/>
              <a:buNone/>
            </a:pPr>
            <a:r>
              <a:rPr kumimoji="0" lang="en-US" altLang="zh-TW" sz="2800">
                <a:latin typeface="Lucida Sans Unicode" pitchFamily="34" charset="0"/>
                <a:ea typeface="微軟正黑體" pitchFamily="34" charset="-120"/>
              </a:rPr>
              <a:t>       source </a:t>
            </a:r>
            <a:r>
              <a:rPr kumimoji="0" lang="zh-TW" altLang="en-US" sz="2800">
                <a:latin typeface="Lucida Sans Unicode" pitchFamily="34" charset="0"/>
                <a:ea typeface="微軟正黑體" pitchFamily="34" charset="-120"/>
              </a:rPr>
              <a:t>做一個 </a:t>
            </a:r>
            <a:r>
              <a:rPr kumimoji="0" lang="en-US" altLang="zh-TW" sz="2800">
                <a:latin typeface="Lucida Sans Unicode" pitchFamily="34" charset="0"/>
                <a:ea typeface="微軟正黑體" pitchFamily="34" charset="-120"/>
              </a:rPr>
              <a:t>total view </a:t>
            </a:r>
            <a:r>
              <a:rPr kumimoji="0" lang="zh-TW" altLang="en-US" sz="2800">
                <a:latin typeface="Lucida Sans Unicode" pitchFamily="34" charset="0"/>
                <a:ea typeface="微軟正黑體" pitchFamily="34" charset="-120"/>
              </a:rPr>
              <a:t>的展現</a:t>
            </a:r>
          </a:p>
          <a:p>
            <a:pPr>
              <a:buFont typeface="Wingdings" pitchFamily="2" charset="2"/>
              <a:buNone/>
            </a:pPr>
            <a:endParaRPr kumimoji="0" lang="zh-TW" altLang="en-US" sz="2800">
              <a:latin typeface="Lucida Sans Unicode" pitchFamily="34" charset="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r>
              <a:rPr kumimoji="0" lang="en-US" altLang="zh-TW" sz="2800">
                <a:latin typeface="Lucida Sans Unicode" pitchFamily="34" charset="0"/>
                <a:ea typeface="微軟正黑體" pitchFamily="34" charset="-120"/>
              </a:rPr>
              <a:t>  Plugin </a:t>
            </a:r>
            <a:r>
              <a:rPr kumimoji="0" lang="zh-TW" altLang="en-US" sz="2800">
                <a:latin typeface="Lucida Sans Unicode" pitchFamily="34" charset="0"/>
                <a:ea typeface="微軟正黑體" pitchFamily="34" charset="-120"/>
              </a:rPr>
              <a:t>彌補</a:t>
            </a:r>
            <a:r>
              <a:rPr kumimoji="0" lang="en-US" altLang="zh-TW" sz="2800">
                <a:latin typeface="Lucida Sans Unicode" pitchFamily="34" charset="0"/>
                <a:ea typeface="微軟正黑體" pitchFamily="34" charset="-120"/>
              </a:rPr>
              <a:t>Cacti </a:t>
            </a:r>
            <a:r>
              <a:rPr kumimoji="0" lang="zh-TW" altLang="en-US" sz="2800">
                <a:latin typeface="Lucida Sans Unicode" pitchFamily="34" charset="0"/>
                <a:ea typeface="微軟正黑體" pitchFamily="34" charset="-120"/>
              </a:rPr>
              <a:t>所沒有的功能</a:t>
            </a:r>
          </a:p>
          <a:p>
            <a:pPr>
              <a:buFont typeface="Wingdings" pitchFamily="2" charset="2"/>
              <a:buNone/>
            </a:pPr>
            <a:r>
              <a:rPr kumimoji="0" lang="zh-TW" altLang="en-US" sz="2800">
                <a:latin typeface="Lucida Sans Unicode" pitchFamily="34" charset="0"/>
                <a:ea typeface="微軟正黑體" pitchFamily="34" charset="-120"/>
              </a:rPr>
              <a:t>     </a:t>
            </a:r>
            <a:r>
              <a:rPr kumimoji="0" lang="en-US" altLang="zh-TW" sz="2800">
                <a:latin typeface="Lucida Sans Unicode" pitchFamily="34" charset="0"/>
                <a:ea typeface="微軟正黑體" pitchFamily="34" charset="-120"/>
              </a:rPr>
              <a:t>- </a:t>
            </a:r>
            <a:r>
              <a:rPr kumimoji="0" lang="zh-TW" altLang="en-US" sz="2800">
                <a:latin typeface="Lucida Sans Unicode" pitchFamily="34" charset="0"/>
                <a:ea typeface="微軟正黑體" pitchFamily="34" charset="-120"/>
              </a:rPr>
              <a:t>例如 </a:t>
            </a:r>
            <a:r>
              <a:rPr kumimoji="0" lang="en-US" altLang="zh-TW" sz="2800">
                <a:latin typeface="Lucida Sans Unicode" pitchFamily="34" charset="0"/>
                <a:ea typeface="微軟正黑體" pitchFamily="34" charset="-120"/>
              </a:rPr>
              <a:t>: Syslog , Threshold …</a:t>
            </a:r>
          </a:p>
          <a:p>
            <a:pPr>
              <a:buFont typeface="Wingdings" pitchFamily="2" charset="2"/>
              <a:buNone/>
            </a:pPr>
            <a:endParaRPr kumimoji="0" lang="en-US" altLang="zh-TW" sz="2800">
              <a:latin typeface="Lucida Sans Unicode" pitchFamily="34" charset="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/>
          </p:cNvSpPr>
          <p:nvPr/>
        </p:nvSpPr>
        <p:spPr bwMode="auto">
          <a:xfrm>
            <a:off x="457200" y="1481138"/>
            <a:ext cx="8229600" cy="466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kumimoji="0" lang="zh-TW" altLang="en-US" sz="2700">
                <a:latin typeface="Lucida Sans Unicode" pitchFamily="34" charset="0"/>
                <a:ea typeface="微軟正黑體" pitchFamily="34" charset="-120"/>
              </a:rPr>
              <a:t>要裝 </a:t>
            </a:r>
            <a:r>
              <a:rPr kumimoji="0" lang="en-US" altLang="zh-TW" sz="2700">
                <a:latin typeface="Lucida Sans Unicode" pitchFamily="34" charset="0"/>
                <a:ea typeface="微軟正黑體" pitchFamily="34" charset="-120"/>
              </a:rPr>
              <a:t>Plugin </a:t>
            </a:r>
            <a:r>
              <a:rPr kumimoji="0" lang="zh-TW" altLang="en-US" sz="2700">
                <a:latin typeface="Lucida Sans Unicode" pitchFamily="34" charset="0"/>
                <a:ea typeface="微軟正黑體" pitchFamily="34" charset="-120"/>
              </a:rPr>
              <a:t>之前，須先確定有安裝 </a:t>
            </a:r>
            <a:r>
              <a:rPr kumimoji="0" lang="en-US" altLang="zh-TW" sz="2700">
                <a:latin typeface="Lucida Sans Unicode" pitchFamily="34" charset="0"/>
                <a:ea typeface="微軟正黑體" pitchFamily="34" charset="-120"/>
              </a:rPr>
              <a:t>Plugin Architecture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kumimoji="0" lang="zh-TW" altLang="en-US" sz="2700">
                <a:latin typeface="Lucida Sans Unicode" pitchFamily="34" charset="0"/>
                <a:ea typeface="微軟正黑體" pitchFamily="34" charset="-120"/>
              </a:rPr>
              <a:t>什麼是 </a:t>
            </a:r>
            <a:r>
              <a:rPr kumimoji="0" lang="en-US" altLang="zh-TW" sz="2700">
                <a:latin typeface="Lucida Sans Unicode" pitchFamily="34" charset="0"/>
                <a:ea typeface="微軟正黑體" pitchFamily="34" charset="-120"/>
              </a:rPr>
              <a:t>Plugin Architecture </a:t>
            </a:r>
            <a:r>
              <a:rPr kumimoji="0" lang="zh-TW" altLang="en-US" sz="2700">
                <a:latin typeface="Lucida Sans Unicode" pitchFamily="34" charset="0"/>
                <a:ea typeface="微軟正黑體" pitchFamily="34" charset="-120"/>
              </a:rPr>
              <a:t>？有什麼用處？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kumimoji="0" lang="en-US" altLang="zh-TW" sz="2700">
                <a:latin typeface="Lucida Sans Unicode" pitchFamily="34" charset="0"/>
                <a:ea typeface="微軟正黑體" pitchFamily="34" charset="-120"/>
              </a:rPr>
              <a:t>   </a:t>
            </a:r>
            <a:r>
              <a:rPr kumimoji="0" lang="zh-TW" altLang="en-US" sz="2700">
                <a:latin typeface="Lucida Sans Unicode" pitchFamily="34" charset="0"/>
                <a:ea typeface="微軟正黑體" pitchFamily="34" charset="-120"/>
              </a:rPr>
              <a:t>沒有 </a:t>
            </a:r>
            <a:r>
              <a:rPr kumimoji="0" lang="en-US" altLang="zh-TW" sz="2700">
                <a:latin typeface="Lucida Sans Unicode" pitchFamily="34" charset="0"/>
                <a:ea typeface="微軟正黑體" pitchFamily="34" charset="-120"/>
              </a:rPr>
              <a:t>Plugin Architecture </a:t>
            </a:r>
            <a:r>
              <a:rPr kumimoji="0" lang="zh-TW" altLang="en-US" sz="2700">
                <a:latin typeface="Lucida Sans Unicode" pitchFamily="34" charset="0"/>
                <a:ea typeface="微軟正黑體" pitchFamily="34" charset="-120"/>
              </a:rPr>
              <a:t>可以嗎</a:t>
            </a:r>
            <a:r>
              <a:rPr kumimoji="0" lang="en-US" altLang="zh-TW" sz="2700">
                <a:latin typeface="Lucida Sans Unicode" pitchFamily="34" charset="0"/>
                <a:ea typeface="微軟正黑體" pitchFamily="34" charset="-120"/>
              </a:rPr>
              <a:t>(</a:t>
            </a:r>
            <a:r>
              <a:rPr kumimoji="0" lang="zh-TW" altLang="en-US" sz="2700">
                <a:latin typeface="Lucida Sans Unicode" pitchFamily="34" charset="0"/>
                <a:ea typeface="微軟正黑體" pitchFamily="34" charset="-120"/>
              </a:rPr>
              <a:t>陽春版</a:t>
            </a:r>
            <a:r>
              <a:rPr kumimoji="0" lang="en-US" altLang="zh-TW" sz="2700">
                <a:latin typeface="Lucida Sans Unicode" pitchFamily="34" charset="0"/>
                <a:ea typeface="微軟正黑體" pitchFamily="34" charset="-120"/>
              </a:rPr>
              <a:t>)</a:t>
            </a:r>
            <a:r>
              <a:rPr kumimoji="0" lang="zh-TW" altLang="en-US" sz="2700">
                <a:latin typeface="Lucida Sans Unicode" pitchFamily="34" charset="0"/>
                <a:ea typeface="微軟正黑體" pitchFamily="34" charset="-120"/>
              </a:rPr>
              <a:t>？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kumimoji="0" lang="en-US" altLang="zh-TW" sz="2700">
                <a:latin typeface="Lucida Sans Unicode" pitchFamily="34" charset="0"/>
                <a:ea typeface="微軟正黑體" pitchFamily="34" charset="-120"/>
              </a:rPr>
              <a:t>PA </a:t>
            </a:r>
            <a:r>
              <a:rPr kumimoji="0" lang="zh-TW" altLang="en-US" sz="2700">
                <a:latin typeface="Lucida Sans Unicode" pitchFamily="34" charset="0"/>
                <a:ea typeface="微軟正黑體" pitchFamily="34" charset="-120"/>
              </a:rPr>
              <a:t>是一種選擇性的延伸檔案集，可以擴展</a:t>
            </a:r>
            <a:r>
              <a:rPr kumimoji="0" lang="en-US" altLang="zh-TW" sz="2700">
                <a:latin typeface="Lucida Sans Unicode" pitchFamily="34" charset="0"/>
                <a:ea typeface="微軟正黑體" pitchFamily="34" charset="-120"/>
              </a:rPr>
              <a:t>Cacti</a:t>
            </a:r>
            <a:r>
              <a:rPr kumimoji="0" lang="zh-TW" altLang="en-US" sz="2700">
                <a:latin typeface="Lucida Sans Unicode" pitchFamily="34" charset="0"/>
                <a:ea typeface="微軟正黑體" pitchFamily="34" charset="-120"/>
              </a:rPr>
              <a:t>的基本功能；並且能夠呼叫額外的功能及程式</a:t>
            </a:r>
            <a:r>
              <a:rPr kumimoji="0" lang="en-US" altLang="zh-TW" sz="2700">
                <a:latin typeface="Lucida Sans Unicode" pitchFamily="34" charset="0"/>
                <a:ea typeface="微軟正黑體" pitchFamily="34" charset="-120"/>
              </a:rPr>
              <a:t>(</a:t>
            </a:r>
            <a:r>
              <a:rPr kumimoji="0" lang="zh-TW" altLang="en-US" sz="2700">
                <a:latin typeface="Lucida Sans Unicode" pitchFamily="34" charset="0"/>
                <a:ea typeface="微軟正黑體" pitchFamily="34" charset="-120"/>
              </a:rPr>
              <a:t>也就是</a:t>
            </a:r>
            <a:r>
              <a:rPr kumimoji="0" lang="en-US" altLang="zh-TW" sz="2700">
                <a:latin typeface="Lucida Sans Unicode" pitchFamily="34" charset="0"/>
                <a:ea typeface="微軟正黑體" pitchFamily="34" charset="-120"/>
              </a:rPr>
              <a:t>plugins)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kumimoji="0" lang="zh-TW" altLang="en-US" sz="2700">
                <a:latin typeface="Lucida Sans Unicode" pitchFamily="34" charset="0"/>
                <a:ea typeface="微軟正黑體" pitchFamily="34" charset="-120"/>
              </a:rPr>
              <a:t>所以一個 </a:t>
            </a:r>
            <a:r>
              <a:rPr kumimoji="0" lang="en-US" altLang="zh-TW" sz="2700">
                <a:latin typeface="Lucida Sans Unicode" pitchFamily="34" charset="0"/>
                <a:ea typeface="微軟正黑體" pitchFamily="34" charset="-120"/>
              </a:rPr>
              <a:t>plugin </a:t>
            </a:r>
            <a:r>
              <a:rPr kumimoji="0" lang="zh-TW" altLang="en-US" sz="2700">
                <a:latin typeface="Lucida Sans Unicode" pitchFamily="34" charset="0"/>
                <a:ea typeface="微軟正黑體" pitchFamily="34" charset="-120"/>
              </a:rPr>
              <a:t>必須符合 </a:t>
            </a:r>
            <a:r>
              <a:rPr kumimoji="0" lang="en-US" altLang="zh-TW" sz="2700">
                <a:latin typeface="Lucida Sans Unicode" pitchFamily="34" charset="0"/>
                <a:ea typeface="微軟正黑體" pitchFamily="34" charset="-120"/>
              </a:rPr>
              <a:t>PA </a:t>
            </a:r>
            <a:r>
              <a:rPr kumimoji="0" lang="zh-TW" altLang="en-US" sz="2700">
                <a:latin typeface="Lucida Sans Unicode" pitchFamily="34" charset="0"/>
                <a:ea typeface="微軟正黑體" pitchFamily="34" charset="-120"/>
              </a:rPr>
              <a:t>的要求；如此可以不必動到 </a:t>
            </a:r>
            <a:r>
              <a:rPr kumimoji="0" lang="en-US" altLang="zh-TW" sz="2700">
                <a:latin typeface="Lucida Sans Unicode" pitchFamily="34" charset="0"/>
                <a:ea typeface="微軟正黑體" pitchFamily="34" charset="-120"/>
              </a:rPr>
              <a:t>Cacti </a:t>
            </a:r>
            <a:r>
              <a:rPr kumimoji="0" lang="zh-TW" altLang="en-US" sz="2700">
                <a:latin typeface="Lucida Sans Unicode" pitchFamily="34" charset="0"/>
                <a:ea typeface="微軟正黑體" pitchFamily="34" charset="-120"/>
              </a:rPr>
              <a:t>的核心程式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endParaRPr kumimoji="0" lang="zh-TW" altLang="en-US" sz="2700">
              <a:latin typeface="Lucida Sans Unicode" pitchFamily="34" charset="0"/>
              <a:ea typeface="微軟正黑體" pitchFamily="34" charset="-12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endParaRPr kumimoji="0" lang="zh-TW" altLang="en-US" sz="2700">
              <a:latin typeface="Lucida Sans Unicode" pitchFamily="34" charset="0"/>
              <a:ea typeface="微軟正黑體" pitchFamily="34" charset="-12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endParaRPr kumimoji="0" lang="zh-TW" altLang="en-US" sz="2700">
              <a:latin typeface="Lucida Sans Unicode" pitchFamily="34" charset="0"/>
              <a:ea typeface="微軟正黑體" pitchFamily="34" charset="-12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endParaRPr kumimoji="0" lang="zh-TW" altLang="en-US" sz="2700">
              <a:latin typeface="Lucida Sans Unicode" pitchFamily="34" charset="0"/>
              <a:ea typeface="微軟正黑體" pitchFamily="34" charset="-12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endParaRPr kumimoji="0" lang="zh-TW" altLang="en-US" sz="2700">
              <a:latin typeface="Lucida Sans Unicode" pitchFamily="34" charset="0"/>
              <a:ea typeface="微軟正黑體" pitchFamily="34" charset="-120"/>
            </a:endParaRPr>
          </a:p>
        </p:txBody>
      </p:sp>
      <p:sp>
        <p:nvSpPr>
          <p:cNvPr id="2" name="標題 1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kumimoji="0" lang="en-US" altLang="zh-TW" sz="4100" dirty="0">
                <a:solidFill>
                  <a:schemeClr val="tx2"/>
                </a:solidFill>
                <a:latin typeface="+mj-ea"/>
                <a:ea typeface="+mj-ea"/>
                <a:cs typeface="Lucida Sans Unicode" pitchFamily="34" charset="0"/>
              </a:rPr>
              <a:t>Cacti </a:t>
            </a:r>
            <a:r>
              <a:rPr kumimoji="0" lang="en-US" altLang="zh-TW" sz="4100" dirty="0" err="1">
                <a:solidFill>
                  <a:schemeClr val="tx2"/>
                </a:solidFill>
                <a:latin typeface="+mj-ea"/>
                <a:ea typeface="+mj-ea"/>
                <a:cs typeface="Lucida Sans Unicode" pitchFamily="34" charset="0"/>
              </a:rPr>
              <a:t>Plugin</a:t>
            </a:r>
            <a:r>
              <a:rPr kumimoji="0" lang="en-US" altLang="zh-TW" sz="4100" dirty="0">
                <a:solidFill>
                  <a:schemeClr val="tx2"/>
                </a:solidFill>
                <a:latin typeface="+mj-ea"/>
                <a:ea typeface="+mj-ea"/>
                <a:cs typeface="Lucida Sans Unicode" pitchFamily="34" charset="0"/>
              </a:rPr>
              <a:t> Architecture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TW" altLang="en-US" b="0" smtClean="0">
                <a:effectLst/>
              </a:rPr>
              <a:t>確認</a:t>
            </a:r>
            <a:r>
              <a:rPr lang="en-US" altLang="zh-TW" b="0" smtClean="0">
                <a:effectLst/>
              </a:rPr>
              <a:t>PA </a:t>
            </a:r>
            <a:r>
              <a:rPr lang="zh-TW" altLang="en-US" b="0" smtClean="0">
                <a:effectLst/>
              </a:rPr>
              <a:t>的版本</a:t>
            </a:r>
          </a:p>
        </p:txBody>
      </p:sp>
      <p:sp>
        <p:nvSpPr>
          <p:cNvPr id="26627" name="Rectangle 3"/>
          <p:cNvSpPr>
            <a:spLocks/>
          </p:cNvSpPr>
          <p:nvPr/>
        </p:nvSpPr>
        <p:spPr bwMode="auto">
          <a:xfrm>
            <a:off x="457200" y="1481138"/>
            <a:ext cx="822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23888" indent="-51435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kumimoji="0" lang="zh-TW" altLang="en-US" sz="2700">
                <a:latin typeface="Lucida Sans Unicode" pitchFamily="34" charset="0"/>
                <a:ea typeface="微軟正黑體" pitchFamily="34" charset="-120"/>
              </a:rPr>
              <a:t>由 </a:t>
            </a:r>
            <a:r>
              <a:rPr kumimoji="0" lang="en-US" altLang="zh-TW" sz="2700">
                <a:latin typeface="Lucida Sans Unicode" pitchFamily="34" charset="0"/>
                <a:ea typeface="微軟正黑體" pitchFamily="34" charset="-120"/>
              </a:rPr>
              <a:t>Console -&gt; Plugin Management </a:t>
            </a:r>
            <a:endParaRPr kumimoji="0" lang="zh-TW" altLang="en-US" sz="2700">
              <a:latin typeface="Lucida Sans Unicode" pitchFamily="34" charset="0"/>
              <a:ea typeface="微軟正黑體" pitchFamily="34" charset="-120"/>
            </a:endParaRPr>
          </a:p>
        </p:txBody>
      </p:sp>
      <p:pic>
        <p:nvPicPr>
          <p:cNvPr id="2662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2133600"/>
            <a:ext cx="72009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Rectangle 3"/>
          <p:cNvSpPr>
            <a:spLocks/>
          </p:cNvSpPr>
          <p:nvPr/>
        </p:nvSpPr>
        <p:spPr bwMode="auto">
          <a:xfrm>
            <a:off x="539750" y="3213100"/>
            <a:ext cx="82296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23888" indent="-51435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kumimoji="0" lang="zh-TW" altLang="en-US" sz="2700">
                <a:latin typeface="Lucida Sans Unicode" pitchFamily="34" charset="0"/>
                <a:ea typeface="微軟正黑體" pitchFamily="34" charset="-120"/>
              </a:rPr>
              <a:t>由 </a:t>
            </a:r>
            <a:r>
              <a:rPr kumimoji="0" lang="en-US" altLang="zh-TW" sz="2700">
                <a:latin typeface="Lucida Sans Unicode" pitchFamily="34" charset="0"/>
                <a:ea typeface="微軟正黑體" pitchFamily="34" charset="-120"/>
              </a:rPr>
              <a:t>putty login </a:t>
            </a:r>
            <a:r>
              <a:rPr kumimoji="0" lang="zh-TW" altLang="en-US" sz="2700">
                <a:latin typeface="Lucida Sans Unicode" pitchFamily="34" charset="0"/>
                <a:ea typeface="微軟正黑體" pitchFamily="34" charset="-120"/>
              </a:rPr>
              <a:t>到 </a:t>
            </a:r>
            <a:r>
              <a:rPr kumimoji="0" lang="en-US" altLang="zh-TW" sz="2700">
                <a:latin typeface="Lucida Sans Unicode" pitchFamily="34" charset="0"/>
                <a:ea typeface="微軟正黑體" pitchFamily="34" charset="-120"/>
              </a:rPr>
              <a:t>Cacti </a:t>
            </a:r>
          </a:p>
          <a:p>
            <a:pPr marL="623888" indent="-51435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kumimoji="0" lang="en-US" altLang="zh-TW" sz="2700">
                <a:latin typeface="Lucida Sans Unicode" pitchFamily="34" charset="0"/>
                <a:ea typeface="微軟正黑體" pitchFamily="34" charset="-120"/>
              </a:rPr>
              <a:t>     </a:t>
            </a:r>
            <a:r>
              <a:rPr kumimoji="0" lang="zh-TW" altLang="en-US" sz="2700">
                <a:latin typeface="Lucida Sans Unicode" pitchFamily="34" charset="0"/>
                <a:ea typeface="微軟正黑體" pitchFamily="34" charset="-120"/>
              </a:rPr>
              <a:t>檢查是否有  </a:t>
            </a:r>
            <a:r>
              <a:rPr kumimoji="0" lang="en-US" altLang="zh-TW" sz="2700">
                <a:latin typeface="Lucida Sans Unicode" pitchFamily="34" charset="0"/>
                <a:ea typeface="微軟正黑體" pitchFamily="34" charset="-120"/>
              </a:rPr>
              <a:t>/var/www/cacti/plugins </a:t>
            </a:r>
            <a:r>
              <a:rPr kumimoji="0" lang="zh-TW" altLang="en-US" sz="2700">
                <a:latin typeface="Lucida Sans Unicode" pitchFamily="34" charset="0"/>
                <a:ea typeface="微軟正黑體" pitchFamily="34" charset="-120"/>
              </a:rPr>
              <a:t>目錄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TW" b="0" smtClean="0">
                <a:effectLst/>
              </a:rPr>
              <a:t>PA </a:t>
            </a:r>
            <a:r>
              <a:rPr lang="zh-TW" altLang="en-US" b="0" smtClean="0">
                <a:effectLst/>
              </a:rPr>
              <a:t>的用處</a:t>
            </a:r>
          </a:p>
        </p:txBody>
      </p:sp>
      <p:sp>
        <p:nvSpPr>
          <p:cNvPr id="52227" name="Rectangle 3"/>
          <p:cNvSpPr>
            <a:spLocks/>
          </p:cNvSpPr>
          <p:nvPr/>
        </p:nvSpPr>
        <p:spPr bwMode="auto">
          <a:xfrm>
            <a:off x="323850" y="1481138"/>
            <a:ext cx="8362950" cy="389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23888" indent="-514350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l"/>
              <a:defRPr/>
            </a:pPr>
            <a:r>
              <a:rPr kumimoji="0" lang="zh-TW" altLang="en-US" sz="2800" dirty="0">
                <a:latin typeface="+mj-ea"/>
                <a:ea typeface="+mj-ea"/>
              </a:rPr>
              <a:t>可以安裝別人寫的 </a:t>
            </a:r>
            <a:r>
              <a:rPr kumimoji="0" lang="en-US" altLang="zh-TW" sz="2800" dirty="0" err="1">
                <a:latin typeface="+mj-ea"/>
                <a:ea typeface="+mj-ea"/>
              </a:rPr>
              <a:t>plugin</a:t>
            </a:r>
            <a:endParaRPr kumimoji="0" lang="en-US" altLang="zh-TW" sz="2800" dirty="0">
              <a:latin typeface="+mj-ea"/>
              <a:ea typeface="+mj-ea"/>
            </a:endParaRPr>
          </a:p>
          <a:p>
            <a:pPr marL="623888" indent="-514350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l"/>
              <a:defRPr/>
            </a:pPr>
            <a:r>
              <a:rPr kumimoji="0" lang="zh-TW" altLang="en-US" sz="2800" dirty="0">
                <a:latin typeface="+mj-ea"/>
                <a:ea typeface="+mj-ea"/>
              </a:rPr>
              <a:t>是 </a:t>
            </a:r>
            <a:r>
              <a:rPr kumimoji="0" lang="en-US" altLang="zh-TW" sz="2800" dirty="0">
                <a:latin typeface="+mj-ea"/>
                <a:ea typeface="+mj-ea"/>
              </a:rPr>
              <a:t>Cacti </a:t>
            </a:r>
            <a:r>
              <a:rPr kumimoji="0" lang="zh-TW" altLang="en-US" sz="2800" dirty="0">
                <a:latin typeface="+mj-ea"/>
                <a:ea typeface="+mj-ea"/>
              </a:rPr>
              <a:t>的 </a:t>
            </a:r>
            <a:r>
              <a:rPr kumimoji="0" lang="en-US" altLang="zh-TW" sz="2800" dirty="0">
                <a:latin typeface="+mj-ea"/>
                <a:ea typeface="+mj-ea"/>
              </a:rPr>
              <a:t>API </a:t>
            </a:r>
          </a:p>
          <a:p>
            <a:pPr marL="623888" indent="-514350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l"/>
              <a:defRPr/>
            </a:pPr>
            <a:r>
              <a:rPr kumimoji="0" lang="zh-TW" altLang="en-US" sz="2800" dirty="0">
                <a:latin typeface="+mj-ea"/>
                <a:ea typeface="+mj-ea"/>
              </a:rPr>
              <a:t>可以開發自己的</a:t>
            </a:r>
            <a:r>
              <a:rPr kumimoji="0" lang="en-US" altLang="zh-TW" sz="2800" dirty="0" err="1">
                <a:latin typeface="+mj-ea"/>
                <a:ea typeface="+mj-ea"/>
              </a:rPr>
              <a:t>Plugin</a:t>
            </a:r>
            <a:endParaRPr kumimoji="0" lang="zh-TW" altLang="en-US" sz="2800" dirty="0">
              <a:latin typeface="+mj-ea"/>
              <a:ea typeface="+mj-ea"/>
            </a:endParaRPr>
          </a:p>
          <a:p>
            <a:pPr marL="623888" indent="-51435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endParaRPr kumimoji="0" lang="zh-TW" altLang="en-US" sz="2700" dirty="0">
              <a:latin typeface="Lucida Sans Unicode" pitchFamily="34" charset="0"/>
              <a:ea typeface="微軟正黑體" pitchFamily="34" charset="-120"/>
            </a:endParaRPr>
          </a:p>
          <a:p>
            <a:pPr marL="623888" indent="-51435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kumimoji="0" lang="en-US" altLang="zh-TW" sz="2700" dirty="0">
                <a:latin typeface="Lucida Sans Unicode" pitchFamily="34" charset="0"/>
                <a:ea typeface="微軟正黑體" pitchFamily="34" charset="-120"/>
              </a:rPr>
              <a:t>     </a:t>
            </a:r>
          </a:p>
          <a:p>
            <a:pPr marL="623888" indent="-51435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endParaRPr kumimoji="0" lang="en-US" altLang="zh-TW" sz="2700" dirty="0">
              <a:latin typeface="Lucida Sans Unicode" pitchFamily="34" charset="0"/>
              <a:ea typeface="微軟正黑體" pitchFamily="34" charset="-120"/>
            </a:endParaRPr>
          </a:p>
          <a:p>
            <a:pPr marL="623888" indent="-51435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endParaRPr kumimoji="0" lang="en-US" altLang="zh-TW" sz="2700" dirty="0">
              <a:latin typeface="Lucida Sans Unicode" pitchFamily="34" charset="0"/>
              <a:ea typeface="微軟正黑體" pitchFamily="34" charset="-120"/>
            </a:endParaRPr>
          </a:p>
          <a:p>
            <a:pPr marL="623888" indent="-51435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endParaRPr kumimoji="0" lang="en-US" altLang="zh-TW" sz="2700" dirty="0">
              <a:latin typeface="Lucida Sans Unicode" pitchFamily="34" charset="0"/>
              <a:ea typeface="微軟正黑體" pitchFamily="34" charset="-120"/>
            </a:endParaRPr>
          </a:p>
          <a:p>
            <a:pPr marL="623888" indent="-51435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kumimoji="0" lang="en-US" altLang="zh-TW" sz="2700" dirty="0">
                <a:latin typeface="Lucida Sans Unicode" pitchFamily="34" charset="0"/>
                <a:ea typeface="微軟正黑體" pitchFamily="34" charset="-120"/>
              </a:rPr>
              <a:t>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ctrTitle" idx="4294967295"/>
          </p:nvPr>
        </p:nvSpPr>
        <p:spPr bwMode="auto">
          <a:xfrm>
            <a:off x="684213" y="549275"/>
            <a:ext cx="7772400" cy="14700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TW" dirty="0" smtClean="0">
                <a:effectLst/>
              </a:rPr>
              <a:t>Cacti </a:t>
            </a:r>
            <a:r>
              <a:rPr lang="zh-TW" altLang="en-US" dirty="0" smtClean="0">
                <a:effectLst/>
              </a:rPr>
              <a:t>到底是什麼？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subTitle" idx="4294967295"/>
          </p:nvPr>
        </p:nvSpPr>
        <p:spPr>
          <a:xfrm>
            <a:off x="714375" y="2000250"/>
            <a:ext cx="7886700" cy="2303463"/>
          </a:xfrm>
        </p:spPr>
        <p:txBody>
          <a:bodyPr/>
          <a:lstStyle/>
          <a:p>
            <a:pPr marL="109538" indent="0" eaLnBrk="1" hangingPunct="1">
              <a:buFont typeface="Wingdings" pitchFamily="2" charset="2"/>
              <a:buChar char="l"/>
            </a:pPr>
            <a:r>
              <a:rPr lang="zh-TW" altLang="en-US" dirty="0" smtClean="0"/>
              <a:t>  好用、好操作的進階版 </a:t>
            </a:r>
            <a:r>
              <a:rPr lang="en-US" altLang="zh-TW" dirty="0" smtClean="0"/>
              <a:t>MRTG 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marL="109538" indent="0" eaLnBrk="1" hangingPunct="1">
              <a:buFont typeface="Wingdings" pitchFamily="2" charset="2"/>
              <a:buChar char="l"/>
            </a:pPr>
            <a:r>
              <a:rPr lang="zh-TW" altLang="en-US" dirty="0" smtClean="0"/>
              <a:t>  整合</a:t>
            </a:r>
            <a:r>
              <a:rPr lang="en-US" altLang="zh-TW" dirty="0" smtClean="0"/>
              <a:t>RRD</a:t>
            </a:r>
            <a:r>
              <a:rPr lang="zh-TW" altLang="en-US" dirty="0" smtClean="0"/>
              <a:t>、</a:t>
            </a:r>
            <a:r>
              <a:rPr lang="en-US" altLang="zh-TW" dirty="0" smtClean="0"/>
              <a:t>SNMP</a:t>
            </a:r>
            <a:r>
              <a:rPr lang="zh-TW" altLang="en-US" dirty="0" smtClean="0"/>
              <a:t>、</a:t>
            </a:r>
            <a:r>
              <a:rPr lang="en-US" altLang="zh-TW" dirty="0" err="1" smtClean="0"/>
              <a:t>Mysql</a:t>
            </a:r>
            <a:r>
              <a:rPr lang="zh-TW" altLang="en-US" dirty="0" smtClean="0"/>
              <a:t>的軟體？</a:t>
            </a:r>
          </a:p>
          <a:p>
            <a:pPr marL="109538" indent="0" eaLnBrk="1" hangingPunct="1">
              <a:buFont typeface="Wingdings" pitchFamily="2" charset="2"/>
              <a:buChar char="l"/>
            </a:pPr>
            <a:r>
              <a:rPr lang="zh-TW" altLang="en-US" dirty="0" smtClean="0"/>
              <a:t>  免費的網管軟體？ </a:t>
            </a:r>
            <a:endParaRPr lang="en-US" altLang="zh-TW" dirty="0" smtClean="0"/>
          </a:p>
          <a:p>
            <a:pPr marL="109538" indent="0" eaLnBrk="1" hangingPunct="1">
              <a:buFont typeface="Wingdings" pitchFamily="2" charset="2"/>
              <a:buChar char="l"/>
            </a:pPr>
            <a:r>
              <a:rPr lang="en-US" altLang="zh-TW" dirty="0" smtClean="0"/>
              <a:t>  </a:t>
            </a:r>
            <a:r>
              <a:rPr lang="zh-TW" altLang="en-US" dirty="0" smtClean="0"/>
              <a:t>免費的反而有可能是最貴的 </a:t>
            </a:r>
            <a:r>
              <a:rPr lang="en-US" altLang="zh-TW" dirty="0" smtClean="0"/>
              <a:t>?</a:t>
            </a:r>
            <a:endParaRPr lang="zh-TW" altLang="en-US" dirty="0" smtClean="0"/>
          </a:p>
          <a:p>
            <a:pPr marL="109538" indent="0" eaLnBrk="1" hangingPunct="1">
              <a:buFont typeface="Wingdings" pitchFamily="2" charset="2"/>
              <a:buNone/>
            </a:pPr>
            <a:endParaRPr lang="zh-TW" alt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/>
          </p:cNvSpPr>
          <p:nvPr/>
        </p:nvSpPr>
        <p:spPr bwMode="auto">
          <a:xfrm>
            <a:off x="457200" y="1481138"/>
            <a:ext cx="8229600" cy="466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23888" indent="-51435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kumimoji="0" lang="zh-TW" altLang="en-US" sz="2700">
                <a:latin typeface="Lucida Sans Unicode" pitchFamily="34" charset="0"/>
                <a:ea typeface="微軟正黑體" pitchFamily="34" charset="-120"/>
              </a:rPr>
              <a:t>一個 </a:t>
            </a:r>
            <a:r>
              <a:rPr kumimoji="0" lang="en-US" altLang="zh-TW" sz="2700">
                <a:latin typeface="Lucida Sans Unicode" pitchFamily="34" charset="0"/>
                <a:ea typeface="微軟正黑體" pitchFamily="34" charset="-120"/>
              </a:rPr>
              <a:t>plugin </a:t>
            </a:r>
            <a:r>
              <a:rPr kumimoji="0" lang="zh-TW" altLang="en-US" sz="2700">
                <a:latin typeface="Lucida Sans Unicode" pitchFamily="34" charset="0"/>
                <a:ea typeface="微軟正黑體" pitchFamily="34" charset="-120"/>
              </a:rPr>
              <a:t>的檔案架構如下：</a:t>
            </a:r>
          </a:p>
          <a:p>
            <a:pPr marL="830263" lvl="1" indent="-438150">
              <a:spcBef>
                <a:spcPts val="325"/>
              </a:spcBef>
              <a:buClr>
                <a:schemeClr val="accent1"/>
              </a:buClr>
              <a:buFont typeface="Wingdings 3" pitchFamily="18" charset="2"/>
              <a:buNone/>
            </a:pPr>
            <a:r>
              <a:rPr kumimoji="0" lang="en-US" altLang="zh-TW" sz="2300">
                <a:latin typeface="Lucida Sans Unicode" pitchFamily="34" charset="0"/>
                <a:ea typeface="微軟正黑體" pitchFamily="34" charset="-120"/>
              </a:rPr>
              <a:t>My_plugin/ </a:t>
            </a:r>
          </a:p>
          <a:p>
            <a:pPr marL="830263" lvl="1" indent="-438150">
              <a:spcBef>
                <a:spcPts val="325"/>
              </a:spcBef>
              <a:buClr>
                <a:schemeClr val="accent1"/>
              </a:buClr>
              <a:buFont typeface="Wingdings 3" pitchFamily="18" charset="2"/>
              <a:buNone/>
            </a:pPr>
            <a:r>
              <a:rPr kumimoji="0" lang="en-US" altLang="zh-TW" sz="2300">
                <a:latin typeface="Lucida Sans Unicode" pitchFamily="34" charset="0"/>
                <a:ea typeface="微軟正黑體" pitchFamily="34" charset="-120"/>
              </a:rPr>
              <a:t>                docs/ </a:t>
            </a:r>
          </a:p>
          <a:p>
            <a:pPr marL="830263" lvl="1" indent="-438150">
              <a:spcBef>
                <a:spcPts val="325"/>
              </a:spcBef>
              <a:buClr>
                <a:schemeClr val="accent1"/>
              </a:buClr>
              <a:buFont typeface="Wingdings 3" pitchFamily="18" charset="2"/>
              <a:buNone/>
            </a:pPr>
            <a:r>
              <a:rPr kumimoji="0" lang="en-US" altLang="zh-TW" sz="2300">
                <a:latin typeface="Lucida Sans Unicode" pitchFamily="34" charset="0"/>
                <a:ea typeface="微軟正黑體" pitchFamily="34" charset="-120"/>
              </a:rPr>
              <a:t>                        CHANGELOG </a:t>
            </a:r>
          </a:p>
          <a:p>
            <a:pPr marL="830263" lvl="1" indent="-438150">
              <a:spcBef>
                <a:spcPts val="325"/>
              </a:spcBef>
              <a:buClr>
                <a:schemeClr val="accent1"/>
              </a:buClr>
              <a:buFont typeface="Wingdings 3" pitchFamily="18" charset="2"/>
              <a:buNone/>
            </a:pPr>
            <a:r>
              <a:rPr kumimoji="0" lang="en-US" altLang="zh-TW" sz="2300">
                <a:latin typeface="Lucida Sans Unicode" pitchFamily="34" charset="0"/>
                <a:ea typeface="微軟正黑體" pitchFamily="34" charset="-120"/>
              </a:rPr>
              <a:t>                images/ mylogo.png (tab .jpg</a:t>
            </a:r>
            <a:r>
              <a:rPr kumimoji="0" lang="zh-TW" altLang="en-US" sz="2300">
                <a:latin typeface="Lucida Sans Unicode" pitchFamily="34" charset="0"/>
                <a:ea typeface="微軟正黑體" pitchFamily="34" charset="-120"/>
              </a:rPr>
              <a:t>檔</a:t>
            </a:r>
            <a:r>
              <a:rPr kumimoji="0" lang="en-US" altLang="zh-TW" sz="2300">
                <a:latin typeface="Lucida Sans Unicode" pitchFamily="34" charset="0"/>
                <a:ea typeface="微軟正黑體" pitchFamily="34" charset="-120"/>
              </a:rPr>
              <a:t>)</a:t>
            </a:r>
          </a:p>
          <a:p>
            <a:pPr marL="830263" lvl="1" indent="-438150">
              <a:spcBef>
                <a:spcPts val="325"/>
              </a:spcBef>
              <a:buClr>
                <a:schemeClr val="accent1"/>
              </a:buClr>
              <a:buFont typeface="Wingdings 3" pitchFamily="18" charset="2"/>
              <a:buNone/>
            </a:pPr>
            <a:r>
              <a:rPr kumimoji="0" lang="en-US" altLang="zh-TW" sz="2300">
                <a:latin typeface="Lucida Sans Unicode" pitchFamily="34" charset="0"/>
                <a:ea typeface="微軟正黑體" pitchFamily="34" charset="-120"/>
              </a:rPr>
              <a:t>                html/</a:t>
            </a:r>
          </a:p>
          <a:p>
            <a:pPr marL="830263" lvl="1" indent="-438150">
              <a:spcBef>
                <a:spcPts val="325"/>
              </a:spcBef>
              <a:buClr>
                <a:schemeClr val="accent1"/>
              </a:buClr>
              <a:buFont typeface="Wingdings 3" pitchFamily="18" charset="2"/>
              <a:buNone/>
            </a:pPr>
            <a:r>
              <a:rPr kumimoji="0" lang="en-US" altLang="zh-TW" sz="2300">
                <a:latin typeface="Lucida Sans Unicode" pitchFamily="34" charset="0"/>
                <a:ea typeface="微軟正黑體" pitchFamily="34" charset="-120"/>
              </a:rPr>
              <a:t>                LICENSE </a:t>
            </a:r>
          </a:p>
          <a:p>
            <a:pPr marL="830263" lvl="1" indent="-438150">
              <a:spcBef>
                <a:spcPts val="325"/>
              </a:spcBef>
              <a:buClr>
                <a:schemeClr val="accent1"/>
              </a:buClr>
              <a:buFont typeface="Wingdings 3" pitchFamily="18" charset="2"/>
              <a:buNone/>
            </a:pPr>
            <a:r>
              <a:rPr kumimoji="0" lang="en-US" altLang="zh-TW" sz="2300">
                <a:latin typeface="Lucida Sans Unicode" pitchFamily="34" charset="0"/>
                <a:ea typeface="微軟正黑體" pitchFamily="34" charset="-120"/>
              </a:rPr>
              <a:t>                README </a:t>
            </a:r>
          </a:p>
          <a:p>
            <a:pPr marL="830263" lvl="1" indent="-438150">
              <a:spcBef>
                <a:spcPts val="325"/>
              </a:spcBef>
              <a:buClr>
                <a:schemeClr val="accent1"/>
              </a:buClr>
              <a:buFont typeface="Wingdings 3" pitchFamily="18" charset="2"/>
              <a:buNone/>
            </a:pPr>
            <a:r>
              <a:rPr kumimoji="0" lang="en-US" altLang="zh-TW" sz="2300">
                <a:latin typeface="Lucida Sans Unicode" pitchFamily="34" charset="0"/>
                <a:ea typeface="微軟正黑體" pitchFamily="34" charset="-120"/>
              </a:rPr>
              <a:t>                index.php </a:t>
            </a:r>
          </a:p>
          <a:p>
            <a:pPr marL="830263" lvl="1" indent="-438150">
              <a:spcBef>
                <a:spcPts val="325"/>
              </a:spcBef>
              <a:buClr>
                <a:schemeClr val="accent1"/>
              </a:buClr>
              <a:buFont typeface="Wingdings 3" pitchFamily="18" charset="2"/>
              <a:buNone/>
            </a:pPr>
            <a:r>
              <a:rPr kumimoji="0" lang="en-US" altLang="zh-TW" sz="2300">
                <a:latin typeface="Lucida Sans Unicode" pitchFamily="34" charset="0"/>
                <a:ea typeface="微軟正黑體" pitchFamily="34" charset="-120"/>
              </a:rPr>
              <a:t>                setup.php</a:t>
            </a:r>
            <a:r>
              <a:rPr kumimoji="0" lang="en-US" altLang="zh-TW" sz="2700">
                <a:latin typeface="Lucida Sans Unicode" pitchFamily="34" charset="0"/>
                <a:ea typeface="微軟正黑體" pitchFamily="34" charset="-120"/>
              </a:rPr>
              <a:t>  (plugin </a:t>
            </a:r>
            <a:r>
              <a:rPr kumimoji="0" lang="zh-TW" altLang="en-US" sz="2700">
                <a:latin typeface="Lucida Sans Unicode" pitchFamily="34" charset="0"/>
                <a:ea typeface="微軟正黑體" pitchFamily="34" charset="-120"/>
              </a:rPr>
              <a:t>的安裝檔</a:t>
            </a:r>
            <a:r>
              <a:rPr kumimoji="0" lang="en-US" altLang="zh-TW" sz="2700">
                <a:latin typeface="Lucida Sans Unicode" pitchFamily="34" charset="0"/>
                <a:ea typeface="微軟正黑體" pitchFamily="34" charset="-120"/>
              </a:rPr>
              <a:t>)</a:t>
            </a:r>
          </a:p>
          <a:p>
            <a:pPr marL="830263" lvl="1" indent="-438150">
              <a:spcBef>
                <a:spcPts val="325"/>
              </a:spcBef>
              <a:buClr>
                <a:schemeClr val="accent1"/>
              </a:buClr>
              <a:buFont typeface="Wingdings 3" pitchFamily="18" charset="2"/>
              <a:buNone/>
            </a:pPr>
            <a:r>
              <a:rPr kumimoji="0" lang="en-US" altLang="zh-TW" sz="2700">
                <a:latin typeface="Lucida Sans Unicode" pitchFamily="34" charset="0"/>
                <a:ea typeface="微軟正黑體" pitchFamily="34" charset="-120"/>
              </a:rPr>
              <a:t>              myplugin.php (</a:t>
            </a:r>
            <a:r>
              <a:rPr kumimoji="0" lang="zh-TW" altLang="en-US" sz="2700">
                <a:latin typeface="Lucida Sans Unicode" pitchFamily="34" charset="0"/>
                <a:ea typeface="微軟正黑體" pitchFamily="34" charset="-120"/>
              </a:rPr>
              <a:t>主程式</a:t>
            </a:r>
            <a:r>
              <a:rPr kumimoji="0" lang="en-US" altLang="zh-TW" sz="2700">
                <a:latin typeface="Lucida Sans Unicode" pitchFamily="34" charset="0"/>
                <a:ea typeface="微軟正黑體" pitchFamily="34" charset="-120"/>
              </a:rPr>
              <a:t>)</a:t>
            </a:r>
            <a:endParaRPr kumimoji="0" lang="en-US" altLang="zh-TW" sz="2300">
              <a:latin typeface="Lucida Sans Unicode" pitchFamily="34" charset="0"/>
              <a:ea typeface="微軟正黑體" pitchFamily="34" charset="-120"/>
            </a:endParaRPr>
          </a:p>
          <a:p>
            <a:pPr marL="623888" indent="-51435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endParaRPr kumimoji="0" lang="zh-TW" altLang="en-US" sz="2700">
              <a:latin typeface="Lucida Sans Unicode" pitchFamily="34" charset="0"/>
              <a:ea typeface="微軟正黑體" pitchFamily="34" charset="-120"/>
            </a:endParaRPr>
          </a:p>
          <a:p>
            <a:pPr marL="623888" indent="-51435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endParaRPr kumimoji="0" lang="zh-TW" altLang="en-US" sz="2700">
              <a:latin typeface="Lucida Sans Unicode" pitchFamily="34" charset="0"/>
              <a:ea typeface="微軟正黑體" pitchFamily="34" charset="-120"/>
            </a:endParaRPr>
          </a:p>
          <a:p>
            <a:pPr marL="623888" indent="-51435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endParaRPr kumimoji="0" lang="zh-TW" altLang="en-US" sz="2700">
              <a:latin typeface="Lucida Sans Unicode" pitchFamily="34" charset="0"/>
              <a:ea typeface="微軟正黑體" pitchFamily="34" charset="-120"/>
            </a:endParaRPr>
          </a:p>
          <a:p>
            <a:pPr marL="623888" indent="-51435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endParaRPr kumimoji="0" lang="zh-TW" altLang="en-US" sz="2700">
              <a:latin typeface="Lucida Sans Unicode" pitchFamily="34" charset="0"/>
              <a:ea typeface="微軟正黑體" pitchFamily="34" charset="-120"/>
            </a:endParaRPr>
          </a:p>
          <a:p>
            <a:pPr marL="623888" indent="-51435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endParaRPr kumimoji="0" lang="zh-TW" altLang="en-US" sz="2700">
              <a:latin typeface="Lucida Sans Unicode" pitchFamily="34" charset="0"/>
              <a:ea typeface="微軟正黑體" pitchFamily="34" charset="-120"/>
            </a:endParaRPr>
          </a:p>
        </p:txBody>
      </p:sp>
      <p:sp>
        <p:nvSpPr>
          <p:cNvPr id="28675" name="標題 1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0" lang="en-US" altLang="zh-TW" sz="4100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rPr>
              <a:t>Cacti Plugin </a:t>
            </a:r>
            <a:r>
              <a:rPr kumimoji="0" lang="zh-TW" altLang="en-US" sz="4100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rPr>
              <a:t>檔案架構</a:t>
            </a:r>
            <a:endParaRPr kumimoji="0" lang="en-US" altLang="zh-TW" sz="4100">
              <a:solidFill>
                <a:schemeClr val="tx2"/>
              </a:solidFill>
              <a:latin typeface="Lucida Sans Unicode" pitchFamily="34" charset="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Char char="l"/>
            </a:pPr>
            <a:r>
              <a:rPr lang="en-US" altLang="zh-TW" sz="2800" smtClean="0"/>
              <a:t>  </a:t>
            </a:r>
            <a:r>
              <a:rPr lang="zh-TW" altLang="en-US" sz="2800" smtClean="0"/>
              <a:t>內容 </a:t>
            </a:r>
            <a:r>
              <a:rPr lang="en-US" altLang="zh-TW" sz="2800" smtClean="0"/>
              <a:t>: </a:t>
            </a:r>
          </a:p>
          <a:p>
            <a:pPr eaLnBrk="1" hangingPunct="1">
              <a:buClr>
                <a:schemeClr val="tx1"/>
              </a:buClr>
              <a:buFont typeface="Wingdings 3" pitchFamily="18" charset="2"/>
              <a:buNone/>
            </a:pPr>
            <a:r>
              <a:rPr lang="en-US" altLang="zh-TW" sz="2800" smtClean="0"/>
              <a:t>    &lt;?php</a:t>
            </a:r>
          </a:p>
          <a:p>
            <a:pPr eaLnBrk="1" hangingPunct="1">
              <a:buClr>
                <a:schemeClr val="tx1"/>
              </a:buClr>
              <a:buFont typeface="Wingdings 3" pitchFamily="18" charset="2"/>
              <a:buNone/>
            </a:pPr>
            <a:r>
              <a:rPr lang="en-US" altLang="zh-TW" sz="2800" smtClean="0"/>
              <a:t>           header("Location:../index.php");</a:t>
            </a:r>
          </a:p>
          <a:p>
            <a:pPr eaLnBrk="1" hangingPunct="1">
              <a:buClr>
                <a:schemeClr val="tx1"/>
              </a:buClr>
              <a:buFont typeface="Wingdings 3" pitchFamily="18" charset="2"/>
              <a:buNone/>
            </a:pPr>
            <a:r>
              <a:rPr lang="en-US" altLang="zh-TW" sz="2800" smtClean="0"/>
              <a:t>      ?&gt;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l"/>
            </a:pPr>
            <a:r>
              <a:rPr lang="zh-TW" altLang="en-US" sz="2800" smtClean="0"/>
              <a:t> 將 </a:t>
            </a:r>
            <a:r>
              <a:rPr lang="en-US" altLang="zh-TW" sz="2800" smtClean="0"/>
              <a:t>plugin</a:t>
            </a:r>
            <a:r>
              <a:rPr lang="zh-TW" altLang="en-US" sz="2800" smtClean="0"/>
              <a:t>的首頁</a:t>
            </a:r>
            <a:r>
              <a:rPr lang="en-US" altLang="zh-TW" sz="2800" smtClean="0"/>
              <a:t>header </a:t>
            </a:r>
            <a:r>
              <a:rPr lang="zh-TW" altLang="en-US" sz="2800" smtClean="0"/>
              <a:t>交由上一層處理，</a:t>
            </a:r>
            <a:endParaRPr lang="en-US" altLang="zh-TW" sz="2800" smtClean="0"/>
          </a:p>
          <a:p>
            <a:pPr eaLnBrk="1" hangingPunct="1">
              <a:buClr>
                <a:schemeClr val="tx1"/>
              </a:buClr>
              <a:buFont typeface="Wingdings 3" pitchFamily="18" charset="2"/>
              <a:buNone/>
            </a:pPr>
            <a:r>
              <a:rPr lang="en-US" altLang="zh-TW" sz="2800" smtClean="0"/>
              <a:t>   </a:t>
            </a:r>
            <a:r>
              <a:rPr lang="zh-TW" altLang="en-US" sz="2800" smtClean="0"/>
              <a:t>上一層即是 </a:t>
            </a:r>
            <a:r>
              <a:rPr lang="en-US" altLang="zh-TW" sz="2800" smtClean="0"/>
              <a:t>PA </a:t>
            </a:r>
            <a:r>
              <a:rPr lang="zh-TW" altLang="en-US" sz="2800" smtClean="0"/>
              <a:t>架構的</a:t>
            </a:r>
            <a:r>
              <a:rPr lang="en-US" altLang="zh-TW" sz="2800" smtClean="0"/>
              <a:t>index.php</a:t>
            </a:r>
          </a:p>
          <a:p>
            <a:pPr eaLnBrk="1" hangingPunct="1">
              <a:buClr>
                <a:schemeClr val="tx1"/>
              </a:buClr>
              <a:buFont typeface="Wingdings 3" pitchFamily="18" charset="2"/>
              <a:buNone/>
            </a:pPr>
            <a:endParaRPr lang="en-US" altLang="zh-TW" sz="2800" smtClean="0"/>
          </a:p>
          <a:p>
            <a:pPr eaLnBrk="1" hangingPunct="1">
              <a:buClr>
                <a:schemeClr val="tx1"/>
              </a:buClr>
              <a:buFont typeface="Wingdings" pitchFamily="2" charset="2"/>
              <a:buChar char="l"/>
            </a:pPr>
            <a:r>
              <a:rPr lang="en-US" altLang="zh-TW" sz="2800" smtClean="0"/>
              <a:t>PA</a:t>
            </a:r>
            <a:r>
              <a:rPr lang="zh-TW" altLang="en-US" sz="2800" smtClean="0"/>
              <a:t>強制所有</a:t>
            </a:r>
            <a:r>
              <a:rPr lang="en-US" altLang="zh-TW" sz="2800" smtClean="0"/>
              <a:t>plugin</a:t>
            </a:r>
            <a:r>
              <a:rPr lang="zh-TW" altLang="en-US" sz="2800" smtClean="0"/>
              <a:t> 都導回 </a:t>
            </a:r>
            <a:r>
              <a:rPr lang="en-US" altLang="zh-TW" sz="2800" smtClean="0"/>
              <a:t>Cacti</a:t>
            </a:r>
            <a:r>
              <a:rPr lang="zh-TW" altLang="en-US" sz="2800" smtClean="0"/>
              <a:t>的首頁處理</a:t>
            </a:r>
          </a:p>
        </p:txBody>
      </p:sp>
      <p:sp>
        <p:nvSpPr>
          <p:cNvPr id="29699" name="標題 1"/>
          <p:cNvSpPr>
            <a:spLocks/>
          </p:cNvSpPr>
          <p:nvPr/>
        </p:nvSpPr>
        <p:spPr bwMode="auto">
          <a:xfrm>
            <a:off x="428625" y="214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0" lang="en-US" altLang="zh-TW" sz="4100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rPr>
              <a:t>Cacti Plugin </a:t>
            </a:r>
            <a:r>
              <a:rPr kumimoji="0" lang="zh-TW" altLang="en-US" sz="4100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rPr>
              <a:t>檔案架構 </a:t>
            </a:r>
            <a:r>
              <a:rPr lang="en-US" altLang="zh-TW" sz="4400"/>
              <a:t>index.php</a:t>
            </a:r>
            <a:endParaRPr kumimoji="0" lang="en-US" altLang="zh-TW" sz="4100">
              <a:solidFill>
                <a:schemeClr val="tx2"/>
              </a:solidFill>
              <a:latin typeface="Lucida Sans Unicode" pitchFamily="34" charset="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481138"/>
            <a:ext cx="8472488" cy="4525962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 3" pitchFamily="18" charset="2"/>
              <a:buNone/>
            </a:pPr>
            <a:r>
              <a:rPr lang="zh-TW" altLang="en-US" sz="2800" smtClean="0"/>
              <a:t>必要的</a:t>
            </a:r>
            <a:r>
              <a:rPr lang="en-US" altLang="zh-TW" sz="2800" smtClean="0"/>
              <a:t>function </a:t>
            </a:r>
            <a:r>
              <a:rPr lang="zh-TW" altLang="en-US" sz="2800" smtClean="0"/>
              <a:t>有</a:t>
            </a:r>
            <a:endParaRPr lang="en-US" altLang="zh-TW" sz="2800" smtClean="0"/>
          </a:p>
          <a:p>
            <a:pPr eaLnBrk="1" hangingPunct="1">
              <a:buClr>
                <a:schemeClr val="tx1"/>
              </a:buClr>
              <a:buFont typeface="Wingdings" pitchFamily="2" charset="2"/>
              <a:buChar char="l"/>
            </a:pPr>
            <a:r>
              <a:rPr lang="en-US" altLang="zh-TW" sz="2800" smtClean="0"/>
              <a:t> plugin_xxx_version() : </a:t>
            </a:r>
            <a:r>
              <a:rPr lang="zh-TW" altLang="en-US" sz="2800" smtClean="0"/>
              <a:t>顯示版本、作者</a:t>
            </a:r>
            <a:endParaRPr lang="en-US" altLang="zh-TW" sz="2800" smtClean="0"/>
          </a:p>
          <a:p>
            <a:pPr eaLnBrk="1" hangingPunct="1">
              <a:buClr>
                <a:schemeClr val="tx1"/>
              </a:buClr>
              <a:buFont typeface="Wingdings" pitchFamily="2" charset="2"/>
              <a:buChar char="l"/>
            </a:pPr>
            <a:r>
              <a:rPr lang="en-US" altLang="zh-TW" sz="2800" smtClean="0"/>
              <a:t> xxx_config_arrays() : </a:t>
            </a:r>
            <a:r>
              <a:rPr lang="zh-TW" altLang="en-US" sz="2800" smtClean="0"/>
              <a:t>註冊 </a:t>
            </a:r>
            <a:r>
              <a:rPr lang="en-US" altLang="zh-TW" sz="2800" smtClean="0"/>
              <a:t>realm ID 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l"/>
            </a:pPr>
            <a:r>
              <a:rPr lang="en-US" altLang="zh-TW" sz="2800" smtClean="0"/>
              <a:t> xxx_draw_navigation_text() : </a:t>
            </a:r>
            <a:r>
              <a:rPr lang="zh-TW" altLang="en-US" sz="2800" smtClean="0"/>
              <a:t>設定</a:t>
            </a:r>
            <a:r>
              <a:rPr lang="en-US" altLang="zh-TW" sz="2800" smtClean="0"/>
              <a:t>navigation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l"/>
            </a:pPr>
            <a:r>
              <a:rPr lang="en-US" altLang="zh-TW" sz="2800" smtClean="0"/>
              <a:t> xxx_show_tab() : </a:t>
            </a:r>
            <a:r>
              <a:rPr lang="zh-TW" altLang="en-US" sz="2800" smtClean="0"/>
              <a:t>設定 </a:t>
            </a:r>
            <a:r>
              <a:rPr lang="en-US" altLang="zh-TW" sz="2800" smtClean="0"/>
              <a:t>tab .gif file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l"/>
            </a:pPr>
            <a:r>
              <a:rPr lang="en-US" altLang="zh-TW" sz="2800" smtClean="0"/>
              <a:t> plugin_xxx_install() : </a:t>
            </a:r>
            <a:r>
              <a:rPr lang="zh-TW" altLang="en-US" sz="2800" smtClean="0"/>
              <a:t>安裝後要啟動的功能</a:t>
            </a:r>
            <a:r>
              <a:rPr lang="en-US" altLang="zh-TW" sz="2800" smtClean="0"/>
              <a:t>  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l"/>
            </a:pPr>
            <a:r>
              <a:rPr lang="en-US" altLang="zh-TW" sz="2800" smtClean="0"/>
              <a:t> plugin_xxx_uninstall() : </a:t>
            </a:r>
            <a:r>
              <a:rPr lang="zh-TW" altLang="en-US" sz="2800" smtClean="0"/>
              <a:t>解除安裝時的動作</a:t>
            </a:r>
            <a:endParaRPr lang="en-US" altLang="zh-TW" sz="2800" smtClean="0"/>
          </a:p>
          <a:p>
            <a:pPr eaLnBrk="1" hangingPunct="1">
              <a:buClr>
                <a:schemeClr val="tx1"/>
              </a:buClr>
              <a:buFont typeface="Wingdings 3" pitchFamily="18" charset="2"/>
              <a:buNone/>
            </a:pPr>
            <a:r>
              <a:rPr lang="en-US" altLang="zh-TW" sz="2800" smtClean="0"/>
              <a:t>    </a:t>
            </a:r>
            <a:endParaRPr lang="zh-TW" altLang="en-US" sz="2800" smtClean="0"/>
          </a:p>
        </p:txBody>
      </p:sp>
      <p:sp>
        <p:nvSpPr>
          <p:cNvPr id="30723" name="標題 1"/>
          <p:cNvSpPr>
            <a:spLocks/>
          </p:cNvSpPr>
          <p:nvPr/>
        </p:nvSpPr>
        <p:spPr bwMode="auto">
          <a:xfrm>
            <a:off x="428625" y="214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0" lang="en-US" altLang="zh-TW" sz="4100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rPr>
              <a:t>Cacti Plugin </a:t>
            </a:r>
            <a:r>
              <a:rPr kumimoji="0" lang="zh-TW" altLang="en-US" sz="4100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rPr>
              <a:t>檔案架構 </a:t>
            </a:r>
            <a:r>
              <a:rPr lang="en-US" altLang="zh-TW" sz="4400"/>
              <a:t>setup.php</a:t>
            </a:r>
            <a:endParaRPr kumimoji="0" lang="en-US" altLang="zh-TW" sz="4100">
              <a:solidFill>
                <a:schemeClr val="tx2"/>
              </a:solidFill>
              <a:latin typeface="Lucida Sans Unicode" pitchFamily="34" charset="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TW" b="0" dirty="0" err="1" smtClean="0">
                <a:solidFill>
                  <a:schemeClr val="tx1"/>
                </a:solidFill>
                <a:effectLst/>
              </a:rPr>
              <a:t>Plugin</a:t>
            </a:r>
            <a:r>
              <a:rPr lang="en-US" altLang="zh-TW" b="0" dirty="0" smtClean="0">
                <a:solidFill>
                  <a:schemeClr val="tx1"/>
                </a:solidFill>
                <a:effectLst/>
              </a:rPr>
              <a:t> Setup.php function</a:t>
            </a:r>
            <a:r>
              <a:rPr lang="zh-TW" altLang="en-US" b="0" dirty="0" smtClean="0">
                <a:solidFill>
                  <a:schemeClr val="tx1"/>
                </a:solidFill>
                <a:effectLst/>
              </a:rPr>
              <a:t>說明</a:t>
            </a: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500063" y="1928813"/>
            <a:ext cx="8229600" cy="428625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endParaRPr kumimoji="0" lang="zh-TW" altLang="en-US" sz="41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0" y="1428750"/>
            <a:ext cx="8972550" cy="494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buFont typeface="Wingdings 3" pitchFamily="18" charset="2"/>
              <a:buNone/>
              <a:defRPr/>
            </a:pPr>
            <a:r>
              <a:rPr kumimoji="0" lang="en-US" altLang="zh-TW" sz="2800" dirty="0" err="1">
                <a:latin typeface="+mn-lt"/>
                <a:ea typeface="+mn-ea"/>
              </a:rPr>
              <a:t>plugin_xxx_version</a:t>
            </a:r>
            <a:r>
              <a:rPr kumimoji="0" lang="en-US" altLang="zh-TW" sz="2800" dirty="0">
                <a:latin typeface="+mn-lt"/>
                <a:ea typeface="+mn-ea"/>
              </a:rPr>
              <a:t>() {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800" dirty="0">
                <a:latin typeface="+mn-lt"/>
                <a:ea typeface="+mn-ea"/>
              </a:rPr>
              <a:t>  </a:t>
            </a:r>
            <a:r>
              <a:rPr kumimoji="0" lang="en-US" altLang="zh-TW" sz="2200" dirty="0">
                <a:latin typeface="+mn-lt"/>
                <a:ea typeface="+mn-ea"/>
              </a:rPr>
              <a:t>return array(   ‘name’          =&gt; ‘</a:t>
            </a:r>
            <a:r>
              <a:rPr kumimoji="0" lang="en-US" altLang="zh-TW" sz="2200" dirty="0" err="1">
                <a:latin typeface="+mn-lt"/>
                <a:ea typeface="+mn-ea"/>
              </a:rPr>
              <a:t>myPlugin</a:t>
            </a:r>
            <a:r>
              <a:rPr kumimoji="0" lang="en-US" altLang="zh-TW" sz="2200" dirty="0">
                <a:latin typeface="+mn-lt"/>
                <a:ea typeface="+mn-ea"/>
              </a:rPr>
              <a:t>’, //</a:t>
            </a:r>
            <a:r>
              <a:rPr kumimoji="0" lang="en-US" altLang="zh-TW" sz="2200" dirty="0" err="1">
                <a:latin typeface="+mn-lt"/>
                <a:ea typeface="+mn-ea"/>
              </a:rPr>
              <a:t>plugin</a:t>
            </a:r>
            <a:r>
              <a:rPr kumimoji="0" lang="zh-TW" altLang="en-US" sz="2200" dirty="0">
                <a:latin typeface="+mn-lt"/>
                <a:ea typeface="+mn-ea"/>
              </a:rPr>
              <a:t>名稱</a:t>
            </a:r>
            <a:endParaRPr kumimoji="0" lang="en-US" altLang="zh-TW" sz="2200" dirty="0">
              <a:latin typeface="+mn-lt"/>
              <a:ea typeface="+mn-ea"/>
            </a:endParaRP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200" dirty="0">
                <a:latin typeface="+mn-lt"/>
                <a:ea typeface="+mn-ea"/>
              </a:rPr>
              <a:t>                        ‘version’       =&gt; ‘0.1’, //</a:t>
            </a:r>
            <a:r>
              <a:rPr kumimoji="0" lang="zh-TW" altLang="en-US" sz="2200" dirty="0">
                <a:latin typeface="+mn-lt"/>
                <a:ea typeface="+mn-ea"/>
              </a:rPr>
              <a:t>版本</a:t>
            </a:r>
            <a:endParaRPr kumimoji="0" lang="en-US" altLang="zh-TW" sz="2200" dirty="0">
              <a:latin typeface="+mn-lt"/>
              <a:ea typeface="+mn-ea"/>
            </a:endParaRP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200" dirty="0">
                <a:latin typeface="+mn-lt"/>
                <a:ea typeface="+mn-ea"/>
              </a:rPr>
              <a:t>                        '</a:t>
            </a:r>
            <a:r>
              <a:rPr kumimoji="0" lang="en-US" altLang="zh-TW" sz="2200" dirty="0" err="1">
                <a:latin typeface="+mn-lt"/>
                <a:ea typeface="+mn-ea"/>
              </a:rPr>
              <a:t>longname</a:t>
            </a:r>
            <a:r>
              <a:rPr kumimoji="0" lang="en-US" altLang="zh-TW" sz="2200" dirty="0">
                <a:latin typeface="+mn-lt"/>
                <a:ea typeface="+mn-ea"/>
              </a:rPr>
              <a:t>'      =&gt; 'My first </a:t>
            </a:r>
            <a:r>
              <a:rPr kumimoji="0" lang="en-US" altLang="zh-TW" sz="2200" dirty="0" err="1">
                <a:latin typeface="+mn-lt"/>
                <a:ea typeface="+mn-ea"/>
              </a:rPr>
              <a:t>plugin</a:t>
            </a:r>
            <a:r>
              <a:rPr kumimoji="0" lang="en-US" altLang="zh-TW" sz="2200" dirty="0">
                <a:latin typeface="+mn-lt"/>
                <a:ea typeface="+mn-ea"/>
              </a:rPr>
              <a:t>', 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200" dirty="0">
                <a:latin typeface="+mn-lt"/>
                <a:ea typeface="+mn-ea"/>
              </a:rPr>
              <a:t>                        ‘author’        =&gt; ‘Zest Yang’, //</a:t>
            </a:r>
            <a:r>
              <a:rPr kumimoji="0" lang="zh-TW" altLang="en-US" sz="2200" dirty="0">
                <a:latin typeface="+mn-lt"/>
                <a:ea typeface="+mn-ea"/>
              </a:rPr>
              <a:t>作者</a:t>
            </a:r>
            <a:endParaRPr kumimoji="0" lang="en-US" altLang="zh-TW" sz="2200" dirty="0">
              <a:latin typeface="+mn-lt"/>
              <a:ea typeface="+mn-ea"/>
            </a:endParaRP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200" dirty="0">
                <a:latin typeface="+mn-lt"/>
                <a:ea typeface="+mn-ea"/>
              </a:rPr>
              <a:t>                        'homepage'      =&gt; 'http://www.yuanta.com.tw',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200" dirty="0">
                <a:latin typeface="+mn-lt"/>
                <a:ea typeface="+mn-ea"/>
              </a:rPr>
              <a:t>                        'email'         =&gt; 'zestyang@yuanta.com',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200" dirty="0">
                <a:latin typeface="+mn-lt"/>
                <a:ea typeface="+mn-ea"/>
              </a:rPr>
              <a:t>                        '</a:t>
            </a:r>
            <a:r>
              <a:rPr kumimoji="0" lang="en-US" altLang="zh-TW" sz="2200" dirty="0" err="1">
                <a:latin typeface="+mn-lt"/>
                <a:ea typeface="+mn-ea"/>
              </a:rPr>
              <a:t>url</a:t>
            </a:r>
            <a:r>
              <a:rPr kumimoji="0" lang="en-US" altLang="zh-TW" sz="2200" dirty="0">
                <a:latin typeface="+mn-lt"/>
                <a:ea typeface="+mn-ea"/>
              </a:rPr>
              <a:t>'           =&gt; 'http://www.yuanta.com.tw'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200" dirty="0">
                <a:latin typeface="+mn-lt"/>
                <a:ea typeface="+mn-ea"/>
              </a:rPr>
              <a:t>                        );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200" dirty="0">
                <a:latin typeface="+mn-lt"/>
                <a:ea typeface="+mn-ea"/>
              </a:rPr>
              <a:t>        }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buFont typeface="Wingdings 3" pitchFamily="18" charset="2"/>
              <a:buNone/>
              <a:defRPr/>
            </a:pPr>
            <a:r>
              <a:rPr kumimoji="0" lang="en-US" altLang="zh-TW" sz="2800" dirty="0">
                <a:latin typeface="+mn-lt"/>
                <a:ea typeface="+mn-ea"/>
              </a:rPr>
              <a:t>  </a:t>
            </a:r>
            <a:endParaRPr kumimoji="0" lang="zh-TW" altLang="en-US" sz="2800" dirty="0"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TW" b="0" dirty="0" err="1" smtClean="0">
                <a:solidFill>
                  <a:schemeClr val="tx1"/>
                </a:solidFill>
                <a:effectLst/>
              </a:rPr>
              <a:t>Plugin</a:t>
            </a:r>
            <a:r>
              <a:rPr lang="en-US" altLang="zh-TW" b="0" dirty="0" smtClean="0">
                <a:solidFill>
                  <a:schemeClr val="tx1"/>
                </a:solidFill>
                <a:effectLst/>
              </a:rPr>
              <a:t> Setup.php function</a:t>
            </a:r>
            <a:r>
              <a:rPr lang="zh-TW" altLang="en-US" b="0" dirty="0" smtClean="0">
                <a:solidFill>
                  <a:schemeClr val="tx1"/>
                </a:solidFill>
                <a:effectLst/>
              </a:rPr>
              <a:t>說明</a:t>
            </a: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500063" y="1928813"/>
            <a:ext cx="8229600" cy="428625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endParaRPr kumimoji="0" lang="zh-TW" altLang="en-US" sz="41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0" y="1428750"/>
            <a:ext cx="9144000" cy="494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lang="en-US" altLang="zh-TW" sz="2800" dirty="0" err="1"/>
              <a:t>xxx_config_arrays</a:t>
            </a:r>
            <a:r>
              <a:rPr lang="en-US" altLang="zh-TW" sz="2800" dirty="0"/>
              <a:t>()</a:t>
            </a:r>
            <a:r>
              <a:rPr kumimoji="0" lang="en-US" altLang="zh-TW" sz="2800" dirty="0">
                <a:latin typeface="+mn-lt"/>
                <a:ea typeface="+mn-ea"/>
              </a:rPr>
              <a:t>{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800" dirty="0">
                <a:latin typeface="+mn-lt"/>
                <a:ea typeface="+mn-ea"/>
              </a:rPr>
              <a:t> </a:t>
            </a:r>
            <a:r>
              <a:rPr kumimoji="0" lang="en-US" altLang="zh-TW" sz="2000" dirty="0">
                <a:latin typeface="+mn-lt"/>
                <a:ea typeface="+mn-ea"/>
              </a:rPr>
              <a:t>  global $</a:t>
            </a:r>
            <a:r>
              <a:rPr kumimoji="0" lang="en-US" altLang="zh-TW" sz="2000" dirty="0" err="1">
                <a:latin typeface="+mn-lt"/>
                <a:ea typeface="+mn-ea"/>
              </a:rPr>
              <a:t>user_auth_realm_filenames,$user_auth_realms,$menu</a:t>
            </a:r>
            <a:r>
              <a:rPr kumimoji="0" lang="en-US" altLang="zh-TW" sz="2000" dirty="0">
                <a:latin typeface="+mn-lt"/>
                <a:ea typeface="+mn-ea"/>
              </a:rPr>
              <a:t>;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000" dirty="0">
                <a:latin typeface="+mn-lt"/>
                <a:ea typeface="+mn-ea"/>
              </a:rPr>
              <a:t>  $</a:t>
            </a:r>
            <a:r>
              <a:rPr kumimoji="0" lang="en-US" altLang="zh-TW" sz="2000" dirty="0" err="1">
                <a:latin typeface="+mn-lt"/>
                <a:ea typeface="+mn-ea"/>
              </a:rPr>
              <a:t>realm_id</a:t>
            </a:r>
            <a:r>
              <a:rPr kumimoji="0" lang="en-US" altLang="zh-TW" sz="2000" dirty="0">
                <a:latin typeface="+mn-lt"/>
                <a:ea typeface="+mn-ea"/>
              </a:rPr>
              <a:t>=888; //</a:t>
            </a:r>
            <a:r>
              <a:rPr kumimoji="0" lang="zh-TW" altLang="en-US" sz="2000" dirty="0">
                <a:latin typeface="+mn-lt"/>
                <a:ea typeface="+mn-ea"/>
              </a:rPr>
              <a:t>註冊</a:t>
            </a:r>
            <a:r>
              <a:rPr kumimoji="0" lang="en-US" altLang="zh-TW" sz="2000" dirty="0" err="1">
                <a:latin typeface="+mn-lt"/>
                <a:ea typeface="+mn-ea"/>
              </a:rPr>
              <a:t>myPlugin</a:t>
            </a:r>
            <a:r>
              <a:rPr kumimoji="0" lang="en-US" altLang="zh-TW" sz="2000" dirty="0">
                <a:latin typeface="+mn-lt"/>
                <a:ea typeface="+mn-ea"/>
              </a:rPr>
              <a:t> realm id </a:t>
            </a:r>
            <a:r>
              <a:rPr kumimoji="0" lang="zh-TW" altLang="en-US" sz="2000" dirty="0">
                <a:latin typeface="+mn-lt"/>
                <a:ea typeface="+mn-ea"/>
              </a:rPr>
              <a:t>為</a:t>
            </a:r>
            <a:r>
              <a:rPr kumimoji="0" lang="en-US" altLang="zh-TW" sz="2000" dirty="0">
                <a:latin typeface="+mn-lt"/>
                <a:ea typeface="+mn-ea"/>
              </a:rPr>
              <a:t>888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000" dirty="0">
                <a:latin typeface="+mn-lt"/>
                <a:ea typeface="+mn-ea"/>
              </a:rPr>
              <a:t>   $</a:t>
            </a:r>
            <a:r>
              <a:rPr kumimoji="0" lang="en-US" altLang="zh-TW" sz="2000" dirty="0" err="1">
                <a:latin typeface="+mn-lt"/>
                <a:ea typeface="+mn-ea"/>
              </a:rPr>
              <a:t>user_auth_realms</a:t>
            </a:r>
            <a:r>
              <a:rPr kumimoji="0" lang="en-US" altLang="zh-TW" sz="2000" dirty="0">
                <a:latin typeface="+mn-lt"/>
                <a:ea typeface="+mn-ea"/>
              </a:rPr>
              <a:t>[$</a:t>
            </a:r>
            <a:r>
              <a:rPr kumimoji="0" lang="en-US" altLang="zh-TW" sz="2000" dirty="0" err="1">
                <a:latin typeface="+mn-lt"/>
                <a:ea typeface="+mn-ea"/>
              </a:rPr>
              <a:t>realm_id</a:t>
            </a:r>
            <a:r>
              <a:rPr kumimoji="0" lang="en-US" altLang="zh-TW" sz="2000" dirty="0">
                <a:latin typeface="+mn-lt"/>
                <a:ea typeface="+mn-ea"/>
              </a:rPr>
              <a:t>]='My </a:t>
            </a:r>
            <a:r>
              <a:rPr kumimoji="0" lang="en-US" altLang="zh-TW" sz="2000" dirty="0" err="1">
                <a:latin typeface="+mn-lt"/>
                <a:ea typeface="+mn-ea"/>
              </a:rPr>
              <a:t>Plugin</a:t>
            </a:r>
            <a:r>
              <a:rPr kumimoji="0" lang="en-US" altLang="zh-TW" sz="2000" dirty="0">
                <a:latin typeface="+mn-lt"/>
                <a:ea typeface="+mn-ea"/>
              </a:rPr>
              <a:t> Test';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000" dirty="0">
                <a:latin typeface="+mn-lt"/>
                <a:ea typeface="+mn-ea"/>
              </a:rPr>
              <a:t>   $</a:t>
            </a:r>
            <a:r>
              <a:rPr kumimoji="0" lang="en-US" altLang="zh-TW" sz="2000" dirty="0" err="1">
                <a:latin typeface="+mn-lt"/>
                <a:ea typeface="+mn-ea"/>
              </a:rPr>
              <a:t>user_auth_realm_filenames</a:t>
            </a:r>
            <a:r>
              <a:rPr kumimoji="0" lang="en-US" altLang="zh-TW" sz="2000" dirty="0">
                <a:latin typeface="+mn-lt"/>
                <a:ea typeface="+mn-ea"/>
              </a:rPr>
              <a:t>['myPlugin.php'] = $</a:t>
            </a:r>
            <a:r>
              <a:rPr kumimoji="0" lang="en-US" altLang="zh-TW" sz="2000" dirty="0" err="1">
                <a:latin typeface="+mn-lt"/>
                <a:ea typeface="+mn-ea"/>
              </a:rPr>
              <a:t>realm_id</a:t>
            </a:r>
            <a:r>
              <a:rPr kumimoji="0" lang="en-US" altLang="zh-TW" sz="2000" dirty="0">
                <a:latin typeface="+mn-lt"/>
                <a:ea typeface="+mn-ea"/>
              </a:rPr>
              <a:t>;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000" dirty="0">
                <a:latin typeface="+mn-lt"/>
                <a:ea typeface="+mn-ea"/>
              </a:rPr>
              <a:t>// $</a:t>
            </a:r>
            <a:r>
              <a:rPr kumimoji="0" lang="en-US" altLang="zh-TW" sz="2000" dirty="0" err="1">
                <a:latin typeface="+mn-lt"/>
                <a:ea typeface="+mn-ea"/>
              </a:rPr>
              <a:t>user_auth_realm_filenames</a:t>
            </a:r>
            <a:r>
              <a:rPr kumimoji="0" lang="en-US" altLang="zh-TW" sz="2000" dirty="0">
                <a:latin typeface="+mn-lt"/>
                <a:ea typeface="+mn-ea"/>
              </a:rPr>
              <a:t>[‘mySetting.php'] = $realm_id+1;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000" dirty="0" smtClean="0">
                <a:latin typeface="+mn-lt"/>
                <a:ea typeface="+mn-ea"/>
              </a:rPr>
              <a:t>   </a:t>
            </a:r>
            <a:r>
              <a:rPr kumimoji="0" lang="en-US" altLang="zh-TW" sz="2000" dirty="0">
                <a:latin typeface="+mn-lt"/>
                <a:ea typeface="+mn-ea"/>
              </a:rPr>
              <a:t>$menu</a:t>
            </a:r>
            <a:r>
              <a:rPr kumimoji="0" lang="en-US" altLang="zh-TW" sz="2000" dirty="0" smtClean="0">
                <a:latin typeface="+mn-lt"/>
                <a:ea typeface="+mn-ea"/>
              </a:rPr>
              <a:t>[‘My </a:t>
            </a:r>
            <a:r>
              <a:rPr kumimoji="0" lang="en-US" altLang="zh-TW" sz="2000" dirty="0" err="1" smtClean="0">
                <a:latin typeface="+mn-lt"/>
                <a:ea typeface="+mn-ea"/>
              </a:rPr>
              <a:t>Plugins</a:t>
            </a:r>
            <a:r>
              <a:rPr kumimoji="0" lang="en-US" altLang="zh-TW" sz="2000" dirty="0" smtClean="0">
                <a:latin typeface="+mn-lt"/>
                <a:ea typeface="+mn-ea"/>
              </a:rPr>
              <a:t>'][</a:t>
            </a:r>
            <a:r>
              <a:rPr kumimoji="0" lang="en-US" altLang="zh-TW" sz="2000" dirty="0">
                <a:latin typeface="+mn-lt"/>
                <a:ea typeface="+mn-ea"/>
              </a:rPr>
              <a:t>'</a:t>
            </a:r>
            <a:r>
              <a:rPr kumimoji="0" lang="en-US" altLang="zh-TW" sz="2000" dirty="0" err="1">
                <a:latin typeface="+mn-lt"/>
                <a:ea typeface="+mn-ea"/>
              </a:rPr>
              <a:t>plugins</a:t>
            </a:r>
            <a:r>
              <a:rPr kumimoji="0" lang="en-US" altLang="zh-TW" sz="2000" dirty="0">
                <a:latin typeface="+mn-lt"/>
                <a:ea typeface="+mn-ea"/>
              </a:rPr>
              <a:t>/</a:t>
            </a:r>
            <a:r>
              <a:rPr kumimoji="0" lang="en-US" altLang="zh-TW" sz="2000" dirty="0" err="1">
                <a:latin typeface="+mn-lt"/>
                <a:ea typeface="+mn-ea"/>
              </a:rPr>
              <a:t>myPlugin</a:t>
            </a:r>
            <a:r>
              <a:rPr kumimoji="0" lang="en-US" altLang="zh-TW" sz="2000" dirty="0">
                <a:latin typeface="+mn-lt"/>
                <a:ea typeface="+mn-ea"/>
              </a:rPr>
              <a:t>/mySetting.php']=‘My Setting';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000" dirty="0">
                <a:latin typeface="+mn-lt"/>
                <a:ea typeface="+mn-ea"/>
              </a:rPr>
              <a:t>}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buFont typeface="Wingdings" pitchFamily="2" charset="2"/>
              <a:buChar char="l"/>
              <a:defRPr/>
            </a:pPr>
            <a:r>
              <a:rPr kumimoji="0" lang="en-US" altLang="zh-TW" sz="2800" dirty="0">
                <a:latin typeface="+mn-lt"/>
                <a:ea typeface="+mn-ea"/>
              </a:rPr>
              <a:t> </a:t>
            </a:r>
            <a:r>
              <a:rPr kumimoji="0" lang="zh-TW" altLang="en-US" sz="2800" dirty="0">
                <a:latin typeface="+mn-lt"/>
                <a:ea typeface="+mn-ea"/>
              </a:rPr>
              <a:t>可查詢</a:t>
            </a:r>
            <a:r>
              <a:rPr kumimoji="0" lang="en-US" altLang="zh-TW" sz="2800" dirty="0" err="1">
                <a:latin typeface="+mn-lt"/>
                <a:ea typeface="+mn-ea"/>
              </a:rPr>
              <a:t>mysql</a:t>
            </a:r>
            <a:r>
              <a:rPr kumimoji="0" lang="en-US" altLang="zh-TW" sz="2800" dirty="0">
                <a:latin typeface="+mn-lt"/>
                <a:ea typeface="+mn-ea"/>
              </a:rPr>
              <a:t> </a:t>
            </a:r>
            <a:r>
              <a:rPr kumimoji="0" lang="zh-TW" altLang="en-US" sz="2800" dirty="0">
                <a:latin typeface="+mn-lt"/>
                <a:ea typeface="+mn-ea"/>
              </a:rPr>
              <a:t>中的 </a:t>
            </a:r>
            <a:r>
              <a:rPr kumimoji="0" lang="en-US" altLang="zh-TW" sz="2800" dirty="0" err="1">
                <a:latin typeface="+mn-lt"/>
                <a:ea typeface="+mn-ea"/>
              </a:rPr>
              <a:t>user_auth_realm</a:t>
            </a:r>
            <a:r>
              <a:rPr kumimoji="0" lang="en-US" altLang="zh-TW" sz="2800" dirty="0">
                <a:latin typeface="+mn-lt"/>
                <a:ea typeface="+mn-ea"/>
              </a:rPr>
              <a:t> table  </a:t>
            </a:r>
            <a:r>
              <a:rPr kumimoji="0" lang="zh-TW" altLang="en-US" sz="2800" dirty="0">
                <a:latin typeface="+mn-lt"/>
                <a:ea typeface="+mn-ea"/>
              </a:rPr>
              <a:t>找出目 前登記的</a:t>
            </a:r>
            <a:r>
              <a:rPr kumimoji="0" lang="en-US" altLang="zh-TW" sz="2800" dirty="0">
                <a:latin typeface="+mn-lt"/>
                <a:ea typeface="+mn-ea"/>
              </a:rPr>
              <a:t>realm </a:t>
            </a:r>
            <a:r>
              <a:rPr kumimoji="0" lang="en-US" altLang="zh-TW" sz="2800" dirty="0" smtClean="0">
                <a:latin typeface="+mn-lt"/>
                <a:ea typeface="+mn-ea"/>
              </a:rPr>
              <a:t>id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buFont typeface="Wingdings" pitchFamily="2" charset="2"/>
              <a:buChar char="l"/>
              <a:defRPr/>
            </a:pPr>
            <a:r>
              <a:rPr kumimoji="0" lang="en-US" altLang="zh-TW" sz="2800" dirty="0" smtClean="0">
                <a:latin typeface="+mn-lt"/>
                <a:ea typeface="+mn-ea"/>
              </a:rPr>
              <a:t> $menu </a:t>
            </a:r>
            <a:r>
              <a:rPr kumimoji="0" lang="zh-TW" altLang="en-US" sz="2800" dirty="0" smtClean="0">
                <a:latin typeface="+mn-lt"/>
                <a:ea typeface="+mn-ea"/>
              </a:rPr>
              <a:t>是</a:t>
            </a:r>
            <a:r>
              <a:rPr kumimoji="0" lang="en-US" altLang="zh-TW" sz="2800" dirty="0" smtClean="0">
                <a:latin typeface="+mn-lt"/>
                <a:ea typeface="+mn-ea"/>
              </a:rPr>
              <a:t>global </a:t>
            </a:r>
            <a:r>
              <a:rPr kumimoji="0" lang="zh-TW" altLang="en-US" sz="2800" dirty="0" smtClean="0">
                <a:latin typeface="+mn-lt"/>
                <a:ea typeface="+mn-ea"/>
              </a:rPr>
              <a:t>變數 </a:t>
            </a:r>
            <a:r>
              <a:rPr kumimoji="0" lang="en-US" altLang="zh-TW" sz="2800" dirty="0" smtClean="0">
                <a:latin typeface="+mn-lt"/>
                <a:ea typeface="+mn-ea"/>
              </a:rPr>
              <a:t>: global_arrays.php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800" dirty="0" smtClean="0">
                <a:latin typeface="+mn-lt"/>
                <a:ea typeface="+mn-ea"/>
              </a:rPr>
              <a:t>     Menu</a:t>
            </a:r>
            <a:r>
              <a:rPr kumimoji="0" lang="zh-TW" altLang="en-US" sz="2800" dirty="0" smtClean="0">
                <a:latin typeface="+mn-lt"/>
                <a:ea typeface="+mn-ea"/>
              </a:rPr>
              <a:t>分為 </a:t>
            </a:r>
            <a:r>
              <a:rPr kumimoji="0" lang="en-US" altLang="zh-TW" sz="2800" dirty="0" smtClean="0">
                <a:latin typeface="+mn-lt"/>
                <a:ea typeface="+mn-ea"/>
              </a:rPr>
              <a:t>menu header &amp; menu item</a:t>
            </a:r>
            <a:endParaRPr kumimoji="0" lang="zh-TW" altLang="en-US" sz="2800" dirty="0"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TW" b="0" dirty="0" err="1" smtClean="0">
                <a:solidFill>
                  <a:schemeClr val="tx1"/>
                </a:solidFill>
                <a:effectLst/>
              </a:rPr>
              <a:t>Plugin</a:t>
            </a:r>
            <a:r>
              <a:rPr lang="en-US" altLang="zh-TW" b="0" dirty="0" smtClean="0">
                <a:solidFill>
                  <a:schemeClr val="tx1"/>
                </a:solidFill>
                <a:effectLst/>
              </a:rPr>
              <a:t> Setup.php function</a:t>
            </a:r>
            <a:r>
              <a:rPr lang="zh-TW" altLang="en-US" b="0" dirty="0" smtClean="0">
                <a:solidFill>
                  <a:schemeClr val="tx1"/>
                </a:solidFill>
                <a:effectLst/>
              </a:rPr>
              <a:t>說明</a:t>
            </a: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500063" y="1928813"/>
            <a:ext cx="8229600" cy="428625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endParaRPr kumimoji="0" lang="zh-TW" altLang="en-US" sz="41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0" y="1428750"/>
            <a:ext cx="8972550" cy="494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lang="en-US" altLang="zh-TW" sz="2800" dirty="0" err="1"/>
              <a:t>xxx_draw_navigation_text</a:t>
            </a:r>
            <a:r>
              <a:rPr lang="en-US" altLang="zh-TW" sz="2800" dirty="0" smtClean="0"/>
              <a:t>()</a:t>
            </a:r>
            <a:r>
              <a:rPr kumimoji="0" lang="en-US" altLang="zh-TW" sz="2800" dirty="0" smtClean="0">
                <a:latin typeface="+mn-lt"/>
                <a:ea typeface="+mn-ea"/>
              </a:rPr>
              <a:t>{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800" dirty="0" smtClean="0">
                <a:solidFill>
                  <a:srgbClr val="FFFF00"/>
                </a:solidFill>
                <a:latin typeface="+mn-lt"/>
                <a:ea typeface="+mn-ea"/>
              </a:rPr>
              <a:t>//</a:t>
            </a:r>
            <a:r>
              <a:rPr kumimoji="0" lang="zh-TW" altLang="en-US" sz="2800" dirty="0" smtClean="0">
                <a:solidFill>
                  <a:srgbClr val="FFFF00"/>
                </a:solidFill>
                <a:latin typeface="+mn-lt"/>
                <a:ea typeface="+mn-ea"/>
              </a:rPr>
              <a:t>左邊</a:t>
            </a:r>
            <a:r>
              <a:rPr kumimoji="0" lang="en-US" altLang="zh-TW" sz="2800" dirty="0" smtClean="0">
                <a:solidFill>
                  <a:srgbClr val="FFFF00"/>
                </a:solidFill>
                <a:latin typeface="+mn-lt"/>
                <a:ea typeface="+mn-ea"/>
              </a:rPr>
              <a:t> Menu</a:t>
            </a:r>
            <a:r>
              <a:rPr kumimoji="0" lang="zh-TW" altLang="en-US" sz="2800" dirty="0" smtClean="0">
                <a:solidFill>
                  <a:srgbClr val="FFFF00"/>
                </a:solidFill>
                <a:latin typeface="+mn-lt"/>
                <a:ea typeface="+mn-ea"/>
              </a:rPr>
              <a:t>的 </a:t>
            </a:r>
            <a:r>
              <a:rPr kumimoji="0" lang="en-US" altLang="zh-TW" sz="2800" dirty="0" smtClean="0">
                <a:solidFill>
                  <a:srgbClr val="FFFF00"/>
                </a:solidFill>
                <a:latin typeface="+mn-lt"/>
                <a:ea typeface="+mn-ea"/>
              </a:rPr>
              <a:t>navigation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800" dirty="0" smtClean="0">
                <a:latin typeface="+mn-lt"/>
                <a:ea typeface="+mn-ea"/>
              </a:rPr>
              <a:t>$</a:t>
            </a:r>
            <a:r>
              <a:rPr kumimoji="0" lang="en-US" altLang="zh-TW" sz="2800" dirty="0" err="1" smtClean="0">
                <a:latin typeface="+mn-lt"/>
                <a:ea typeface="+mn-ea"/>
              </a:rPr>
              <a:t>nav</a:t>
            </a:r>
            <a:r>
              <a:rPr kumimoji="0" lang="en-US" altLang="zh-TW" sz="2800" dirty="0" smtClean="0">
                <a:latin typeface="+mn-lt"/>
                <a:ea typeface="+mn-ea"/>
              </a:rPr>
              <a:t>["mySetting.php:"] = array("title" =&gt; "My </a:t>
            </a:r>
            <a:r>
              <a:rPr kumimoji="0" lang="en-US" altLang="zh-TW" sz="2800" dirty="0" err="1" smtClean="0">
                <a:latin typeface="+mn-lt"/>
                <a:ea typeface="+mn-ea"/>
              </a:rPr>
              <a:t>Plugin</a:t>
            </a:r>
            <a:r>
              <a:rPr kumimoji="0" lang="en-US" altLang="zh-TW" sz="2800" dirty="0" smtClean="0">
                <a:latin typeface="+mn-lt"/>
                <a:ea typeface="+mn-ea"/>
              </a:rPr>
              <a:t> Settings", "mapping" =&gt; "index.php:", "</a:t>
            </a:r>
            <a:r>
              <a:rPr kumimoji="0" lang="en-US" altLang="zh-TW" sz="2800" dirty="0" err="1" smtClean="0">
                <a:latin typeface="+mn-lt"/>
                <a:ea typeface="+mn-ea"/>
              </a:rPr>
              <a:t>url</a:t>
            </a:r>
            <a:r>
              <a:rPr kumimoji="0" lang="en-US" altLang="zh-TW" sz="2800" dirty="0" smtClean="0">
                <a:latin typeface="+mn-lt"/>
                <a:ea typeface="+mn-ea"/>
              </a:rPr>
              <a:t>" =&gt; "mySetting.php", "level" =&gt; "1");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800" dirty="0" smtClean="0">
                <a:solidFill>
                  <a:srgbClr val="FFFF00"/>
                </a:solidFill>
                <a:latin typeface="+mn-lt"/>
                <a:ea typeface="+mn-ea"/>
              </a:rPr>
              <a:t>//</a:t>
            </a:r>
            <a:r>
              <a:rPr kumimoji="0" lang="zh-TW" altLang="en-US" sz="2800" dirty="0" smtClean="0">
                <a:solidFill>
                  <a:srgbClr val="FFFF00"/>
                </a:solidFill>
                <a:latin typeface="+mn-lt"/>
                <a:ea typeface="+mn-ea"/>
              </a:rPr>
              <a:t>上面 </a:t>
            </a:r>
            <a:r>
              <a:rPr kumimoji="0" lang="en-US" altLang="zh-TW" sz="2800" dirty="0" smtClean="0">
                <a:solidFill>
                  <a:srgbClr val="FFFF00"/>
                </a:solidFill>
                <a:latin typeface="+mn-lt"/>
                <a:ea typeface="+mn-ea"/>
              </a:rPr>
              <a:t>tab </a:t>
            </a:r>
            <a:r>
              <a:rPr kumimoji="0" lang="zh-TW" altLang="en-US" sz="2800" dirty="0" smtClean="0">
                <a:solidFill>
                  <a:srgbClr val="FFFF00"/>
                </a:solidFill>
                <a:latin typeface="+mn-lt"/>
                <a:ea typeface="+mn-ea"/>
              </a:rPr>
              <a:t>的 </a:t>
            </a:r>
            <a:r>
              <a:rPr kumimoji="0" lang="en-US" altLang="zh-TW" sz="2800" dirty="0" smtClean="0">
                <a:solidFill>
                  <a:srgbClr val="FFFF00"/>
                </a:solidFill>
                <a:latin typeface="+mn-lt"/>
                <a:ea typeface="+mn-ea"/>
              </a:rPr>
              <a:t>navigation</a:t>
            </a:r>
            <a:endParaRPr kumimoji="0" lang="en-US" altLang="zh-TW" sz="2800" dirty="0">
              <a:solidFill>
                <a:srgbClr val="FFFF00"/>
              </a:solidFill>
              <a:latin typeface="+mn-lt"/>
              <a:ea typeface="+mn-ea"/>
            </a:endParaRP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800" dirty="0">
                <a:latin typeface="+mn-lt"/>
                <a:ea typeface="+mn-ea"/>
              </a:rPr>
              <a:t>$</a:t>
            </a:r>
            <a:r>
              <a:rPr kumimoji="0" lang="en-US" altLang="zh-TW" sz="2800" dirty="0" err="1">
                <a:latin typeface="+mn-lt"/>
                <a:ea typeface="+mn-ea"/>
              </a:rPr>
              <a:t>nav</a:t>
            </a:r>
            <a:r>
              <a:rPr kumimoji="0" lang="en-US" altLang="zh-TW" sz="2800" dirty="0">
                <a:latin typeface="+mn-lt"/>
                <a:ea typeface="+mn-ea"/>
              </a:rPr>
              <a:t>["myPlugin.php:"] = array("title" =&gt; "My </a:t>
            </a:r>
            <a:r>
              <a:rPr kumimoji="0" lang="en-US" altLang="zh-TW" sz="2800" dirty="0" err="1">
                <a:latin typeface="+mn-lt"/>
                <a:ea typeface="+mn-ea"/>
              </a:rPr>
              <a:t>Plugin</a:t>
            </a:r>
            <a:r>
              <a:rPr kumimoji="0" lang="en-US" altLang="zh-TW" sz="2800" dirty="0">
                <a:latin typeface="+mn-lt"/>
                <a:ea typeface="+mn-ea"/>
              </a:rPr>
              <a:t>", "mapping" =&gt; "index.php:", "</a:t>
            </a:r>
            <a:r>
              <a:rPr kumimoji="0" lang="en-US" altLang="zh-TW" sz="2800" dirty="0" err="1">
                <a:latin typeface="+mn-lt"/>
                <a:ea typeface="+mn-ea"/>
              </a:rPr>
              <a:t>url</a:t>
            </a:r>
            <a:r>
              <a:rPr kumimoji="0" lang="en-US" altLang="zh-TW" sz="2800" dirty="0">
                <a:latin typeface="+mn-lt"/>
                <a:ea typeface="+mn-ea"/>
              </a:rPr>
              <a:t>" =&gt; "myPlugin.php", "level" =&gt; "1");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800" dirty="0">
                <a:latin typeface="+mn-lt"/>
                <a:ea typeface="+mn-ea"/>
              </a:rPr>
              <a:t>  return $</a:t>
            </a:r>
            <a:r>
              <a:rPr kumimoji="0" lang="en-US" altLang="zh-TW" sz="2800" dirty="0" err="1">
                <a:latin typeface="+mn-lt"/>
                <a:ea typeface="+mn-ea"/>
              </a:rPr>
              <a:t>nav</a:t>
            </a:r>
            <a:endParaRPr kumimoji="0" lang="en-US" altLang="zh-TW" sz="2800" dirty="0">
              <a:latin typeface="+mn-lt"/>
              <a:ea typeface="+mn-ea"/>
            </a:endParaRP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800" dirty="0">
                <a:latin typeface="+mn-lt"/>
                <a:ea typeface="+mn-ea"/>
              </a:rPr>
              <a:t>}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800" dirty="0">
                <a:latin typeface="+mn-lt"/>
                <a:ea typeface="+mn-ea"/>
              </a:rPr>
              <a:t>    </a:t>
            </a:r>
            <a:endParaRPr kumimoji="0" lang="zh-TW" altLang="en-US" sz="2800" dirty="0"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TW" b="0" dirty="0" err="1" smtClean="0">
                <a:solidFill>
                  <a:schemeClr val="tx1"/>
                </a:solidFill>
                <a:effectLst/>
              </a:rPr>
              <a:t>Plugin</a:t>
            </a:r>
            <a:r>
              <a:rPr lang="en-US" altLang="zh-TW" b="0" dirty="0" smtClean="0">
                <a:solidFill>
                  <a:schemeClr val="tx1"/>
                </a:solidFill>
                <a:effectLst/>
              </a:rPr>
              <a:t> Setup.php function</a:t>
            </a:r>
            <a:r>
              <a:rPr lang="zh-TW" altLang="en-US" b="0" dirty="0" smtClean="0">
                <a:solidFill>
                  <a:schemeClr val="tx1"/>
                </a:solidFill>
                <a:effectLst/>
              </a:rPr>
              <a:t>說明</a:t>
            </a: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500063" y="1928813"/>
            <a:ext cx="8229600" cy="428625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endParaRPr kumimoji="0" lang="zh-TW" altLang="en-US" sz="41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528638" y="1428750"/>
            <a:ext cx="8401050" cy="494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lang="en-US" altLang="zh-TW" sz="2800" dirty="0" err="1"/>
              <a:t>xxx_show_tab</a:t>
            </a:r>
            <a:r>
              <a:rPr lang="en-US" altLang="zh-TW" sz="2800" dirty="0"/>
              <a:t>()</a:t>
            </a:r>
            <a:r>
              <a:rPr kumimoji="0" lang="en-US" altLang="zh-TW" sz="2800" dirty="0">
                <a:latin typeface="+mn-lt"/>
                <a:ea typeface="+mn-ea"/>
              </a:rPr>
              <a:t>{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800" dirty="0">
                <a:latin typeface="+mn-lt"/>
                <a:ea typeface="+mn-ea"/>
              </a:rPr>
              <a:t> </a:t>
            </a:r>
            <a:r>
              <a:rPr kumimoji="0" lang="en-US" altLang="zh-TW" dirty="0">
                <a:latin typeface="+mn-lt"/>
                <a:ea typeface="+mn-ea"/>
              </a:rPr>
              <a:t>global $</a:t>
            </a:r>
            <a:r>
              <a:rPr kumimoji="0" lang="en-US" altLang="zh-TW" dirty="0" err="1">
                <a:latin typeface="+mn-lt"/>
                <a:ea typeface="+mn-ea"/>
              </a:rPr>
              <a:t>config</a:t>
            </a:r>
            <a:r>
              <a:rPr kumimoji="0" lang="en-US" altLang="zh-TW" dirty="0">
                <a:latin typeface="+mn-lt"/>
                <a:ea typeface="+mn-ea"/>
              </a:rPr>
              <a:t>;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dirty="0">
                <a:latin typeface="+mn-lt"/>
                <a:ea typeface="+mn-ea"/>
              </a:rPr>
              <a:t>  if (</a:t>
            </a:r>
            <a:r>
              <a:rPr kumimoji="0" lang="en-US" altLang="zh-TW" dirty="0" err="1">
                <a:latin typeface="+mn-lt"/>
                <a:ea typeface="+mn-ea"/>
              </a:rPr>
              <a:t>api_user_realm_auth</a:t>
            </a:r>
            <a:r>
              <a:rPr kumimoji="0" lang="en-US" altLang="zh-TW" dirty="0">
                <a:latin typeface="+mn-lt"/>
                <a:ea typeface="+mn-ea"/>
              </a:rPr>
              <a:t>('myPlugin.php')) {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dirty="0">
                <a:latin typeface="+mn-lt"/>
                <a:ea typeface="+mn-ea"/>
              </a:rPr>
              <a:t>     if (</a:t>
            </a:r>
            <a:r>
              <a:rPr kumimoji="0" lang="en-US" altLang="zh-TW" dirty="0" err="1">
                <a:latin typeface="+mn-lt"/>
                <a:ea typeface="+mn-ea"/>
              </a:rPr>
              <a:t>substr_count</a:t>
            </a:r>
            <a:r>
              <a:rPr kumimoji="0" lang="en-US" altLang="zh-TW" dirty="0">
                <a:latin typeface="+mn-lt"/>
                <a:ea typeface="+mn-ea"/>
              </a:rPr>
              <a:t>($_SERVER["REQUEST_URI"], "myPlugin.php")) {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dirty="0">
                <a:latin typeface="+mn-lt"/>
                <a:ea typeface="+mn-ea"/>
              </a:rPr>
              <a:t>                        print '&lt;a </a:t>
            </a:r>
            <a:r>
              <a:rPr kumimoji="0" lang="en-US" altLang="zh-TW" dirty="0" err="1">
                <a:latin typeface="+mn-lt"/>
                <a:ea typeface="+mn-ea"/>
              </a:rPr>
              <a:t>href</a:t>
            </a:r>
            <a:r>
              <a:rPr kumimoji="0" lang="en-US" altLang="zh-TW" dirty="0">
                <a:latin typeface="+mn-lt"/>
                <a:ea typeface="+mn-ea"/>
              </a:rPr>
              <a:t>="' . $</a:t>
            </a:r>
            <a:r>
              <a:rPr kumimoji="0" lang="en-US" altLang="zh-TW" dirty="0" err="1">
                <a:latin typeface="+mn-lt"/>
                <a:ea typeface="+mn-ea"/>
              </a:rPr>
              <a:t>config</a:t>
            </a:r>
            <a:r>
              <a:rPr kumimoji="0" lang="en-US" altLang="zh-TW" dirty="0">
                <a:latin typeface="+mn-lt"/>
                <a:ea typeface="+mn-ea"/>
              </a:rPr>
              <a:t>['</a:t>
            </a:r>
            <a:r>
              <a:rPr kumimoji="0" lang="en-US" altLang="zh-TW" dirty="0" err="1">
                <a:latin typeface="+mn-lt"/>
                <a:ea typeface="+mn-ea"/>
              </a:rPr>
              <a:t>url_path</a:t>
            </a:r>
            <a:r>
              <a:rPr kumimoji="0" lang="en-US" altLang="zh-TW" dirty="0">
                <a:latin typeface="+mn-lt"/>
                <a:ea typeface="+mn-ea"/>
              </a:rPr>
              <a:t>'] . '</a:t>
            </a:r>
            <a:r>
              <a:rPr kumimoji="0" lang="en-US" altLang="zh-TW" dirty="0" err="1">
                <a:latin typeface="+mn-lt"/>
                <a:ea typeface="+mn-ea"/>
              </a:rPr>
              <a:t>plugins</a:t>
            </a:r>
            <a:r>
              <a:rPr kumimoji="0" lang="en-US" altLang="zh-TW" dirty="0">
                <a:latin typeface="+mn-lt"/>
                <a:ea typeface="+mn-ea"/>
              </a:rPr>
              <a:t>/</a:t>
            </a:r>
            <a:r>
              <a:rPr kumimoji="0" lang="en-US" altLang="zh-TW" dirty="0" err="1">
                <a:latin typeface="+mn-lt"/>
                <a:ea typeface="+mn-ea"/>
              </a:rPr>
              <a:t>myPlugin</a:t>
            </a:r>
            <a:r>
              <a:rPr kumimoji="0" lang="en-US" altLang="zh-TW" dirty="0">
                <a:latin typeface="+mn-lt"/>
                <a:ea typeface="+mn-ea"/>
              </a:rPr>
              <a:t>/myPlugin.php"&gt;&lt;</a:t>
            </a:r>
            <a:r>
              <a:rPr kumimoji="0" lang="en-US" altLang="zh-TW" dirty="0" err="1">
                <a:latin typeface="+mn-lt"/>
                <a:ea typeface="+mn-ea"/>
              </a:rPr>
              <a:t>img</a:t>
            </a:r>
            <a:r>
              <a:rPr kumimoji="0" lang="en-US" altLang="zh-TW" dirty="0">
                <a:latin typeface="+mn-lt"/>
                <a:ea typeface="+mn-ea"/>
              </a:rPr>
              <a:t> </a:t>
            </a:r>
            <a:r>
              <a:rPr kumimoji="0" lang="en-US" altLang="zh-TW" dirty="0" err="1">
                <a:latin typeface="+mn-lt"/>
                <a:ea typeface="+mn-ea"/>
              </a:rPr>
              <a:t>src</a:t>
            </a:r>
            <a:r>
              <a:rPr kumimoji="0" lang="en-US" altLang="zh-TW" dirty="0">
                <a:latin typeface="+mn-lt"/>
                <a:ea typeface="+mn-ea"/>
              </a:rPr>
              <a:t>="' . $</a:t>
            </a:r>
            <a:r>
              <a:rPr kumimoji="0" lang="en-US" altLang="zh-TW" dirty="0" err="1">
                <a:latin typeface="+mn-lt"/>
                <a:ea typeface="+mn-ea"/>
              </a:rPr>
              <a:t>config</a:t>
            </a:r>
            <a:r>
              <a:rPr kumimoji="0" lang="en-US" altLang="zh-TW" dirty="0">
                <a:latin typeface="+mn-lt"/>
                <a:ea typeface="+mn-ea"/>
              </a:rPr>
              <a:t>['</a:t>
            </a:r>
            <a:r>
              <a:rPr kumimoji="0" lang="en-US" altLang="zh-TW" dirty="0" err="1">
                <a:latin typeface="+mn-lt"/>
                <a:ea typeface="+mn-ea"/>
              </a:rPr>
              <a:t>url_path</a:t>
            </a:r>
            <a:r>
              <a:rPr kumimoji="0" lang="en-US" altLang="zh-TW" dirty="0">
                <a:latin typeface="+mn-lt"/>
                <a:ea typeface="+mn-ea"/>
              </a:rPr>
              <a:t>'] . '</a:t>
            </a:r>
            <a:r>
              <a:rPr kumimoji="0" lang="en-US" altLang="zh-TW" dirty="0" err="1">
                <a:latin typeface="+mn-lt"/>
                <a:ea typeface="+mn-ea"/>
              </a:rPr>
              <a:t>plugins</a:t>
            </a:r>
            <a:r>
              <a:rPr kumimoji="0" lang="en-US" altLang="zh-TW" dirty="0">
                <a:latin typeface="+mn-lt"/>
                <a:ea typeface="+mn-ea"/>
              </a:rPr>
              <a:t>/</a:t>
            </a:r>
            <a:r>
              <a:rPr kumimoji="0" lang="en-US" altLang="zh-TW" dirty="0" err="1">
                <a:latin typeface="+mn-lt"/>
                <a:ea typeface="+mn-ea"/>
              </a:rPr>
              <a:t>myPlugin</a:t>
            </a:r>
            <a:r>
              <a:rPr kumimoji="0" lang="en-US" altLang="zh-TW" dirty="0">
                <a:latin typeface="+mn-lt"/>
                <a:ea typeface="+mn-ea"/>
              </a:rPr>
              <a:t>/images/</a:t>
            </a:r>
            <a:r>
              <a:rPr kumimoji="0" lang="en-US" altLang="zh-TW" b="1" dirty="0">
                <a:solidFill>
                  <a:srgbClr val="FFFF00"/>
                </a:solidFill>
                <a:latin typeface="+mn-lt"/>
                <a:ea typeface="+mn-ea"/>
              </a:rPr>
              <a:t>tab_myPlugin_down.gif</a:t>
            </a:r>
            <a:r>
              <a:rPr kumimoji="0" lang="en-US" altLang="zh-TW" dirty="0">
                <a:latin typeface="+mn-lt"/>
                <a:ea typeface="+mn-ea"/>
              </a:rPr>
              <a:t>" alt="</a:t>
            </a:r>
            <a:r>
              <a:rPr kumimoji="0" lang="en-US" altLang="zh-TW" dirty="0" err="1">
                <a:latin typeface="+mn-lt"/>
                <a:ea typeface="+mn-ea"/>
              </a:rPr>
              <a:t>myPlugin</a:t>
            </a:r>
            <a:r>
              <a:rPr kumimoji="0" lang="en-US" altLang="zh-TW" dirty="0">
                <a:latin typeface="+mn-lt"/>
                <a:ea typeface="+mn-ea"/>
              </a:rPr>
              <a:t>" align="</a:t>
            </a:r>
            <a:r>
              <a:rPr kumimoji="0" lang="en-US" altLang="zh-TW" dirty="0" err="1">
                <a:latin typeface="+mn-lt"/>
                <a:ea typeface="+mn-ea"/>
              </a:rPr>
              <a:t>absmiddle</a:t>
            </a:r>
            <a:r>
              <a:rPr kumimoji="0" lang="en-US" altLang="zh-TW" dirty="0">
                <a:latin typeface="+mn-lt"/>
                <a:ea typeface="+mn-ea"/>
              </a:rPr>
              <a:t>" border="0"&gt;&lt;/a&gt;';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dirty="0">
                <a:latin typeface="+mn-lt"/>
                <a:ea typeface="+mn-ea"/>
              </a:rPr>
              <a:t>                }else{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dirty="0">
                <a:latin typeface="+mn-lt"/>
                <a:ea typeface="+mn-ea"/>
              </a:rPr>
              <a:t>                        print '&lt;a </a:t>
            </a:r>
            <a:r>
              <a:rPr kumimoji="0" lang="en-US" altLang="zh-TW" dirty="0" err="1">
                <a:latin typeface="+mn-lt"/>
                <a:ea typeface="+mn-ea"/>
              </a:rPr>
              <a:t>href</a:t>
            </a:r>
            <a:r>
              <a:rPr kumimoji="0" lang="en-US" altLang="zh-TW" dirty="0">
                <a:latin typeface="+mn-lt"/>
                <a:ea typeface="+mn-ea"/>
              </a:rPr>
              <a:t>="' . $</a:t>
            </a:r>
            <a:r>
              <a:rPr kumimoji="0" lang="en-US" altLang="zh-TW" dirty="0" err="1">
                <a:latin typeface="+mn-lt"/>
                <a:ea typeface="+mn-ea"/>
              </a:rPr>
              <a:t>config</a:t>
            </a:r>
            <a:r>
              <a:rPr kumimoji="0" lang="en-US" altLang="zh-TW" dirty="0">
                <a:latin typeface="+mn-lt"/>
                <a:ea typeface="+mn-ea"/>
              </a:rPr>
              <a:t>['</a:t>
            </a:r>
            <a:r>
              <a:rPr kumimoji="0" lang="en-US" altLang="zh-TW" dirty="0" err="1">
                <a:latin typeface="+mn-lt"/>
                <a:ea typeface="+mn-ea"/>
              </a:rPr>
              <a:t>url_path</a:t>
            </a:r>
            <a:r>
              <a:rPr kumimoji="0" lang="en-US" altLang="zh-TW" dirty="0">
                <a:latin typeface="+mn-lt"/>
                <a:ea typeface="+mn-ea"/>
              </a:rPr>
              <a:t>'] . '</a:t>
            </a:r>
            <a:r>
              <a:rPr kumimoji="0" lang="en-US" altLang="zh-TW" dirty="0" err="1">
                <a:latin typeface="+mn-lt"/>
                <a:ea typeface="+mn-ea"/>
              </a:rPr>
              <a:t>plugins</a:t>
            </a:r>
            <a:r>
              <a:rPr kumimoji="0" lang="en-US" altLang="zh-TW" dirty="0">
                <a:latin typeface="+mn-lt"/>
                <a:ea typeface="+mn-ea"/>
              </a:rPr>
              <a:t>/</a:t>
            </a:r>
            <a:r>
              <a:rPr kumimoji="0" lang="en-US" altLang="zh-TW" dirty="0" err="1">
                <a:latin typeface="+mn-lt"/>
                <a:ea typeface="+mn-ea"/>
              </a:rPr>
              <a:t>myPlugin</a:t>
            </a:r>
            <a:r>
              <a:rPr kumimoji="0" lang="en-US" altLang="zh-TW" dirty="0">
                <a:latin typeface="+mn-lt"/>
                <a:ea typeface="+mn-ea"/>
              </a:rPr>
              <a:t>/myPlugin.php"&gt;&lt;</a:t>
            </a:r>
            <a:r>
              <a:rPr kumimoji="0" lang="en-US" altLang="zh-TW" dirty="0" err="1">
                <a:latin typeface="+mn-lt"/>
                <a:ea typeface="+mn-ea"/>
              </a:rPr>
              <a:t>img</a:t>
            </a:r>
            <a:r>
              <a:rPr kumimoji="0" lang="en-US" altLang="zh-TW" dirty="0">
                <a:latin typeface="+mn-lt"/>
                <a:ea typeface="+mn-ea"/>
              </a:rPr>
              <a:t> </a:t>
            </a:r>
            <a:r>
              <a:rPr kumimoji="0" lang="en-US" altLang="zh-TW" dirty="0" err="1">
                <a:latin typeface="+mn-lt"/>
                <a:ea typeface="+mn-ea"/>
              </a:rPr>
              <a:t>src</a:t>
            </a:r>
            <a:r>
              <a:rPr kumimoji="0" lang="en-US" altLang="zh-TW" dirty="0">
                <a:latin typeface="+mn-lt"/>
                <a:ea typeface="+mn-ea"/>
              </a:rPr>
              <a:t>="' . $</a:t>
            </a:r>
            <a:r>
              <a:rPr kumimoji="0" lang="en-US" altLang="zh-TW" dirty="0" err="1">
                <a:latin typeface="+mn-lt"/>
                <a:ea typeface="+mn-ea"/>
              </a:rPr>
              <a:t>config</a:t>
            </a:r>
            <a:r>
              <a:rPr kumimoji="0" lang="en-US" altLang="zh-TW" dirty="0">
                <a:latin typeface="+mn-lt"/>
                <a:ea typeface="+mn-ea"/>
              </a:rPr>
              <a:t>['</a:t>
            </a:r>
            <a:r>
              <a:rPr kumimoji="0" lang="en-US" altLang="zh-TW" dirty="0" err="1">
                <a:latin typeface="+mn-lt"/>
                <a:ea typeface="+mn-ea"/>
              </a:rPr>
              <a:t>url_path</a:t>
            </a:r>
            <a:r>
              <a:rPr kumimoji="0" lang="en-US" altLang="zh-TW" dirty="0">
                <a:latin typeface="+mn-lt"/>
                <a:ea typeface="+mn-ea"/>
              </a:rPr>
              <a:t>'] . '</a:t>
            </a:r>
            <a:r>
              <a:rPr kumimoji="0" lang="en-US" altLang="zh-TW" dirty="0" err="1">
                <a:latin typeface="+mn-lt"/>
                <a:ea typeface="+mn-ea"/>
              </a:rPr>
              <a:t>plugins</a:t>
            </a:r>
            <a:r>
              <a:rPr kumimoji="0" lang="en-US" altLang="zh-TW" dirty="0">
                <a:latin typeface="+mn-lt"/>
                <a:ea typeface="+mn-ea"/>
              </a:rPr>
              <a:t>/</a:t>
            </a:r>
            <a:r>
              <a:rPr kumimoji="0" lang="en-US" altLang="zh-TW" dirty="0" err="1">
                <a:latin typeface="+mn-lt"/>
                <a:ea typeface="+mn-ea"/>
              </a:rPr>
              <a:t>myPlugin</a:t>
            </a:r>
            <a:r>
              <a:rPr kumimoji="0" lang="en-US" altLang="zh-TW" dirty="0">
                <a:latin typeface="+mn-lt"/>
                <a:ea typeface="+mn-ea"/>
              </a:rPr>
              <a:t>/images/</a:t>
            </a:r>
            <a:r>
              <a:rPr kumimoji="0" lang="en-US" altLang="zh-TW" b="1" dirty="0">
                <a:solidFill>
                  <a:srgbClr val="FFFF00"/>
                </a:solidFill>
                <a:latin typeface="+mn-lt"/>
                <a:ea typeface="+mn-ea"/>
              </a:rPr>
              <a:t>tab_myPlugin.gif</a:t>
            </a:r>
            <a:r>
              <a:rPr kumimoji="0" lang="en-US" altLang="zh-TW" dirty="0">
                <a:latin typeface="+mn-lt"/>
                <a:ea typeface="+mn-ea"/>
              </a:rPr>
              <a:t>" alt="</a:t>
            </a:r>
            <a:r>
              <a:rPr kumimoji="0" lang="en-US" altLang="zh-TW" dirty="0" err="1">
                <a:latin typeface="+mn-lt"/>
                <a:ea typeface="+mn-ea"/>
              </a:rPr>
              <a:t>myPlugin</a:t>
            </a:r>
            <a:r>
              <a:rPr kumimoji="0" lang="en-US" altLang="zh-TW" dirty="0">
                <a:latin typeface="+mn-lt"/>
                <a:ea typeface="+mn-ea"/>
              </a:rPr>
              <a:t>" align="</a:t>
            </a:r>
            <a:r>
              <a:rPr kumimoji="0" lang="en-US" altLang="zh-TW" dirty="0" err="1">
                <a:latin typeface="+mn-lt"/>
                <a:ea typeface="+mn-ea"/>
              </a:rPr>
              <a:t>absmiddle</a:t>
            </a:r>
            <a:r>
              <a:rPr kumimoji="0" lang="en-US" altLang="zh-TW" dirty="0">
                <a:latin typeface="+mn-lt"/>
                <a:ea typeface="+mn-ea"/>
              </a:rPr>
              <a:t>" border="0"&gt;&lt;/a&gt;';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dirty="0">
                <a:latin typeface="+mn-lt"/>
                <a:ea typeface="+mn-ea"/>
              </a:rPr>
              <a:t>                }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dirty="0">
                <a:latin typeface="+mn-lt"/>
                <a:ea typeface="+mn-ea"/>
              </a:rPr>
              <a:t>   }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dirty="0">
                <a:latin typeface="+mn-lt"/>
                <a:ea typeface="+mn-ea"/>
              </a:rPr>
              <a:t>}  </a:t>
            </a:r>
            <a:endParaRPr kumimoji="0" lang="zh-TW" altLang="en-US" dirty="0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TW" b="0" dirty="0" err="1" smtClean="0">
                <a:solidFill>
                  <a:schemeClr val="tx1"/>
                </a:solidFill>
                <a:effectLst/>
              </a:rPr>
              <a:t>Plugin</a:t>
            </a:r>
            <a:r>
              <a:rPr lang="en-US" altLang="zh-TW" b="0" dirty="0" smtClean="0">
                <a:solidFill>
                  <a:schemeClr val="tx1"/>
                </a:solidFill>
                <a:effectLst/>
              </a:rPr>
              <a:t> Setup.php function</a:t>
            </a:r>
            <a:r>
              <a:rPr lang="zh-TW" altLang="en-US" b="0" dirty="0" smtClean="0">
                <a:solidFill>
                  <a:schemeClr val="tx1"/>
                </a:solidFill>
                <a:effectLst/>
              </a:rPr>
              <a:t>說明</a:t>
            </a: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500063" y="1928813"/>
            <a:ext cx="8229600" cy="428625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endParaRPr kumimoji="0" lang="zh-TW" altLang="en-US" sz="41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0" y="1428750"/>
            <a:ext cx="8972550" cy="494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lang="en-US" altLang="zh-TW" sz="2800" dirty="0" err="1"/>
              <a:t>plugin_xxx_install</a:t>
            </a:r>
            <a:r>
              <a:rPr lang="en-US" altLang="zh-TW" sz="2800" dirty="0"/>
              <a:t>()</a:t>
            </a:r>
            <a:r>
              <a:rPr kumimoji="0" lang="en-US" altLang="zh-TW" sz="2800" dirty="0">
                <a:latin typeface="+mn-lt"/>
                <a:ea typeface="+mn-ea"/>
              </a:rPr>
              <a:t>{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800" dirty="0">
                <a:latin typeface="+mn-lt"/>
                <a:ea typeface="+mn-ea"/>
              </a:rPr>
              <a:t> </a:t>
            </a:r>
            <a:r>
              <a:rPr kumimoji="0" lang="en-US" altLang="zh-TW" sz="2000" dirty="0" err="1">
                <a:latin typeface="+mn-lt"/>
                <a:ea typeface="+mn-ea"/>
              </a:rPr>
              <a:t>api_plugin_register_hook</a:t>
            </a:r>
            <a:r>
              <a:rPr kumimoji="0" lang="en-US" altLang="zh-TW" sz="2000" dirty="0">
                <a:latin typeface="+mn-lt"/>
                <a:ea typeface="+mn-ea"/>
              </a:rPr>
              <a:t>('</a:t>
            </a:r>
            <a:r>
              <a:rPr kumimoji="0" lang="en-US" altLang="zh-TW" sz="2000" dirty="0" err="1">
                <a:latin typeface="+mn-lt"/>
                <a:ea typeface="+mn-ea"/>
              </a:rPr>
              <a:t>myPlugin</a:t>
            </a:r>
            <a:r>
              <a:rPr kumimoji="0" lang="en-US" altLang="zh-TW" sz="2000" dirty="0">
                <a:latin typeface="+mn-lt"/>
                <a:ea typeface="+mn-ea"/>
              </a:rPr>
              <a:t>', '</a:t>
            </a:r>
            <a:r>
              <a:rPr kumimoji="0" lang="en-US" altLang="zh-TW" sz="2000" dirty="0" err="1">
                <a:latin typeface="+mn-lt"/>
                <a:ea typeface="+mn-ea"/>
              </a:rPr>
              <a:t>top_header_tabs</a:t>
            </a:r>
            <a:r>
              <a:rPr kumimoji="0" lang="en-US" altLang="zh-TW" sz="2000" dirty="0">
                <a:latin typeface="+mn-lt"/>
                <a:ea typeface="+mn-ea"/>
              </a:rPr>
              <a:t>', '</a:t>
            </a:r>
            <a:r>
              <a:rPr kumimoji="0" lang="en-US" altLang="zh-TW" sz="2000" dirty="0" err="1">
                <a:latin typeface="+mn-lt"/>
                <a:ea typeface="+mn-ea"/>
              </a:rPr>
              <a:t>myPlugin_show_tab</a:t>
            </a:r>
            <a:r>
              <a:rPr kumimoji="0" lang="en-US" altLang="zh-TW" sz="2000" dirty="0">
                <a:latin typeface="+mn-lt"/>
                <a:ea typeface="+mn-ea"/>
              </a:rPr>
              <a:t>', "setup.php");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000" dirty="0">
                <a:latin typeface="+mn-lt"/>
                <a:ea typeface="+mn-ea"/>
              </a:rPr>
              <a:t> </a:t>
            </a:r>
            <a:r>
              <a:rPr kumimoji="0" lang="en-US" altLang="zh-TW" sz="2000" dirty="0" err="1">
                <a:latin typeface="+mn-lt"/>
                <a:ea typeface="+mn-ea"/>
              </a:rPr>
              <a:t>api_plugin_register_hook</a:t>
            </a:r>
            <a:r>
              <a:rPr kumimoji="0" lang="en-US" altLang="zh-TW" sz="2000" dirty="0">
                <a:latin typeface="+mn-lt"/>
                <a:ea typeface="+mn-ea"/>
              </a:rPr>
              <a:t>('</a:t>
            </a:r>
            <a:r>
              <a:rPr kumimoji="0" lang="en-US" altLang="zh-TW" sz="2000" dirty="0" err="1">
                <a:latin typeface="+mn-lt"/>
                <a:ea typeface="+mn-ea"/>
              </a:rPr>
              <a:t>myPlugin</a:t>
            </a:r>
            <a:r>
              <a:rPr kumimoji="0" lang="en-US" altLang="zh-TW" sz="2000" dirty="0">
                <a:latin typeface="+mn-lt"/>
                <a:ea typeface="+mn-ea"/>
              </a:rPr>
              <a:t>', '</a:t>
            </a:r>
            <a:r>
              <a:rPr kumimoji="0" lang="en-US" altLang="zh-TW" sz="2000" dirty="0" err="1">
                <a:latin typeface="+mn-lt"/>
                <a:ea typeface="+mn-ea"/>
              </a:rPr>
              <a:t>top_graph_header_tabs</a:t>
            </a:r>
            <a:r>
              <a:rPr kumimoji="0" lang="en-US" altLang="zh-TW" sz="2000" dirty="0">
                <a:latin typeface="+mn-lt"/>
                <a:ea typeface="+mn-ea"/>
              </a:rPr>
              <a:t>', '</a:t>
            </a:r>
            <a:r>
              <a:rPr kumimoji="0" lang="en-US" altLang="zh-TW" sz="2000" dirty="0" err="1">
                <a:latin typeface="+mn-lt"/>
                <a:ea typeface="+mn-ea"/>
              </a:rPr>
              <a:t>myPlugin_show_tab</a:t>
            </a:r>
            <a:r>
              <a:rPr kumimoji="0" lang="en-US" altLang="zh-TW" sz="2000" dirty="0">
                <a:latin typeface="+mn-lt"/>
                <a:ea typeface="+mn-ea"/>
              </a:rPr>
              <a:t>', 'setup.php');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endParaRPr kumimoji="0" lang="en-US" altLang="zh-TW" sz="2000" dirty="0">
              <a:latin typeface="+mn-lt"/>
              <a:ea typeface="+mn-ea"/>
            </a:endParaRP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000" dirty="0" err="1">
                <a:latin typeface="+mn-lt"/>
                <a:ea typeface="+mn-ea"/>
              </a:rPr>
              <a:t>api_plugin_register_hook</a:t>
            </a:r>
            <a:r>
              <a:rPr kumimoji="0" lang="en-US" altLang="zh-TW" sz="2000" dirty="0">
                <a:latin typeface="+mn-lt"/>
                <a:ea typeface="+mn-ea"/>
              </a:rPr>
              <a:t>('</a:t>
            </a:r>
            <a:r>
              <a:rPr kumimoji="0" lang="en-US" altLang="zh-TW" sz="2000" dirty="0" err="1">
                <a:latin typeface="+mn-lt"/>
                <a:ea typeface="+mn-ea"/>
              </a:rPr>
              <a:t>myPlugin</a:t>
            </a:r>
            <a:r>
              <a:rPr kumimoji="0" lang="en-US" altLang="zh-TW" sz="2000" dirty="0">
                <a:latin typeface="+mn-lt"/>
                <a:ea typeface="+mn-ea"/>
              </a:rPr>
              <a:t>', '</a:t>
            </a:r>
            <a:r>
              <a:rPr kumimoji="0" lang="en-US" altLang="zh-TW" sz="2000" dirty="0" err="1">
                <a:latin typeface="+mn-lt"/>
                <a:ea typeface="+mn-ea"/>
              </a:rPr>
              <a:t>draw_navigation_text</a:t>
            </a:r>
            <a:r>
              <a:rPr kumimoji="0" lang="en-US" altLang="zh-TW" sz="2000" dirty="0">
                <a:latin typeface="+mn-lt"/>
                <a:ea typeface="+mn-ea"/>
              </a:rPr>
              <a:t>', '</a:t>
            </a:r>
            <a:r>
              <a:rPr kumimoji="0" lang="en-US" altLang="zh-TW" sz="2000" dirty="0" err="1">
                <a:latin typeface="+mn-lt"/>
                <a:ea typeface="+mn-ea"/>
              </a:rPr>
              <a:t>myPlugin_draw_navigation_text</a:t>
            </a:r>
            <a:r>
              <a:rPr kumimoji="0" lang="en-US" altLang="zh-TW" sz="2000" dirty="0">
                <a:latin typeface="+mn-lt"/>
                <a:ea typeface="+mn-ea"/>
              </a:rPr>
              <a:t>', 'setup.php');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000" dirty="0" err="1">
                <a:latin typeface="+mn-lt"/>
                <a:ea typeface="+mn-ea"/>
              </a:rPr>
              <a:t>api_plugin_register_hook</a:t>
            </a:r>
            <a:r>
              <a:rPr kumimoji="0" lang="en-US" altLang="zh-TW" sz="2000" dirty="0">
                <a:latin typeface="+mn-lt"/>
                <a:ea typeface="+mn-ea"/>
              </a:rPr>
              <a:t>('</a:t>
            </a:r>
            <a:r>
              <a:rPr kumimoji="0" lang="en-US" altLang="zh-TW" sz="2000" dirty="0" err="1">
                <a:latin typeface="+mn-lt"/>
                <a:ea typeface="+mn-ea"/>
              </a:rPr>
              <a:t>myPlugin</a:t>
            </a:r>
            <a:r>
              <a:rPr kumimoji="0" lang="en-US" altLang="zh-TW" sz="2000" dirty="0">
                <a:latin typeface="+mn-lt"/>
                <a:ea typeface="+mn-ea"/>
              </a:rPr>
              <a:t>', '</a:t>
            </a:r>
            <a:r>
              <a:rPr kumimoji="0" lang="en-US" altLang="zh-TW" sz="2000" dirty="0" err="1">
                <a:latin typeface="+mn-lt"/>
                <a:ea typeface="+mn-ea"/>
              </a:rPr>
              <a:t>config_arrays</a:t>
            </a:r>
            <a:r>
              <a:rPr kumimoji="0" lang="en-US" altLang="zh-TW" sz="2000" dirty="0">
                <a:latin typeface="+mn-lt"/>
                <a:ea typeface="+mn-ea"/>
              </a:rPr>
              <a:t>', '</a:t>
            </a:r>
            <a:r>
              <a:rPr kumimoji="0" lang="en-US" altLang="zh-TW" sz="2000" dirty="0" err="1">
                <a:latin typeface="+mn-lt"/>
                <a:ea typeface="+mn-ea"/>
              </a:rPr>
              <a:t>myPlugin_config_arrays','setup.php</a:t>
            </a:r>
            <a:r>
              <a:rPr kumimoji="0" lang="en-US" altLang="zh-TW" sz="2000" dirty="0">
                <a:latin typeface="+mn-lt"/>
                <a:ea typeface="+mn-ea"/>
              </a:rPr>
              <a:t>');  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000" dirty="0">
                <a:latin typeface="+mn-lt"/>
                <a:ea typeface="+mn-ea"/>
              </a:rPr>
              <a:t>  }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zh-TW" altLang="en-US" sz="2800" dirty="0">
                <a:latin typeface="+mn-lt"/>
                <a:ea typeface="+mn-ea"/>
              </a:rPr>
              <a:t>     設定此</a:t>
            </a:r>
            <a:r>
              <a:rPr kumimoji="0" lang="en-US" altLang="zh-TW" sz="2800" dirty="0" err="1">
                <a:latin typeface="+mn-lt"/>
                <a:ea typeface="+mn-ea"/>
              </a:rPr>
              <a:t>plugin</a:t>
            </a:r>
            <a:r>
              <a:rPr kumimoji="0" lang="en-US" altLang="zh-TW" sz="2800" dirty="0">
                <a:latin typeface="+mn-lt"/>
                <a:ea typeface="+mn-ea"/>
              </a:rPr>
              <a:t> </a:t>
            </a:r>
            <a:r>
              <a:rPr kumimoji="0" lang="zh-TW" altLang="en-US" sz="2800" dirty="0">
                <a:latin typeface="+mn-lt"/>
                <a:ea typeface="+mn-ea"/>
              </a:rPr>
              <a:t>會被安裝的功能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TW" b="0" dirty="0" err="1" smtClean="0">
                <a:solidFill>
                  <a:schemeClr val="tx1"/>
                </a:solidFill>
                <a:effectLst/>
              </a:rPr>
              <a:t>Plugin</a:t>
            </a:r>
            <a:r>
              <a:rPr lang="en-US" altLang="zh-TW" b="0" dirty="0" smtClean="0">
                <a:solidFill>
                  <a:schemeClr val="tx1"/>
                </a:solidFill>
                <a:effectLst/>
              </a:rPr>
              <a:t> Setup.php function</a:t>
            </a:r>
            <a:r>
              <a:rPr lang="zh-TW" altLang="en-US" b="0" dirty="0" smtClean="0">
                <a:solidFill>
                  <a:schemeClr val="tx1"/>
                </a:solidFill>
                <a:effectLst/>
              </a:rPr>
              <a:t>說明</a:t>
            </a: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500063" y="1928813"/>
            <a:ext cx="8229600" cy="428625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endParaRPr kumimoji="0" lang="zh-TW" altLang="en-US" sz="41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171450" y="1785938"/>
            <a:ext cx="86868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lang="en-US" altLang="zh-TW" sz="2800" dirty="0" err="1"/>
              <a:t>plugin_xxx_uninstall</a:t>
            </a:r>
            <a:r>
              <a:rPr lang="en-US" altLang="zh-TW" sz="2800" dirty="0"/>
              <a:t>()</a:t>
            </a:r>
            <a:r>
              <a:rPr kumimoji="0" lang="en-US" altLang="zh-TW" sz="2800" dirty="0">
                <a:latin typeface="+mn-lt"/>
                <a:ea typeface="+mn-ea"/>
              </a:rPr>
              <a:t>{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200" dirty="0">
                <a:latin typeface="+mn-lt"/>
                <a:ea typeface="+mn-ea"/>
              </a:rPr>
              <a:t>  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200" dirty="0">
                <a:latin typeface="+mn-lt"/>
                <a:ea typeface="+mn-ea"/>
              </a:rPr>
              <a:t>   //</a:t>
            </a:r>
            <a:r>
              <a:rPr kumimoji="0" lang="zh-TW" altLang="en-US" sz="2200" dirty="0">
                <a:latin typeface="+mn-lt"/>
                <a:ea typeface="+mn-ea"/>
              </a:rPr>
              <a:t>設定</a:t>
            </a:r>
            <a:r>
              <a:rPr kumimoji="0" lang="en-US" altLang="zh-TW" sz="2200" dirty="0">
                <a:latin typeface="+mn-lt"/>
                <a:ea typeface="+mn-ea"/>
              </a:rPr>
              <a:t> Cacti  </a:t>
            </a:r>
            <a:r>
              <a:rPr kumimoji="0" lang="zh-TW" altLang="en-US" sz="2200" dirty="0">
                <a:latin typeface="+mn-lt"/>
                <a:ea typeface="+mn-ea"/>
              </a:rPr>
              <a:t>在</a:t>
            </a:r>
            <a:r>
              <a:rPr kumimoji="0" lang="en-US" altLang="zh-TW" sz="2200" dirty="0">
                <a:latin typeface="+mn-lt"/>
                <a:ea typeface="+mn-ea"/>
              </a:rPr>
              <a:t>uninstall </a:t>
            </a:r>
            <a:r>
              <a:rPr kumimoji="0" lang="zh-TW" altLang="en-US" sz="2200" dirty="0">
                <a:latin typeface="+mn-lt"/>
                <a:ea typeface="+mn-ea"/>
              </a:rPr>
              <a:t>時，順便也要移除的動作</a:t>
            </a:r>
            <a:endParaRPr kumimoji="0" lang="en-US" altLang="zh-TW" sz="2200" dirty="0">
              <a:latin typeface="+mn-lt"/>
              <a:ea typeface="+mn-ea"/>
            </a:endParaRP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200" dirty="0">
                <a:latin typeface="+mn-lt"/>
                <a:ea typeface="+mn-ea"/>
              </a:rPr>
              <a:t>  //</a:t>
            </a:r>
            <a:r>
              <a:rPr kumimoji="0" lang="zh-TW" altLang="en-US" sz="2200" dirty="0">
                <a:latin typeface="+mn-lt"/>
                <a:ea typeface="+mn-ea"/>
              </a:rPr>
              <a:t>例如 </a:t>
            </a:r>
            <a:r>
              <a:rPr kumimoji="0" lang="en-US" altLang="zh-TW" sz="2200" dirty="0">
                <a:latin typeface="+mn-lt"/>
                <a:ea typeface="+mn-ea"/>
              </a:rPr>
              <a:t>: </a:t>
            </a:r>
            <a:r>
              <a:rPr kumimoji="0" lang="zh-TW" altLang="en-US" sz="2200" dirty="0">
                <a:latin typeface="+mn-lt"/>
                <a:ea typeface="+mn-ea"/>
              </a:rPr>
              <a:t>若此 </a:t>
            </a:r>
            <a:r>
              <a:rPr kumimoji="0" lang="en-US" altLang="zh-TW" sz="2200" dirty="0" err="1">
                <a:latin typeface="+mn-lt"/>
                <a:ea typeface="+mn-ea"/>
              </a:rPr>
              <a:t>plugin</a:t>
            </a:r>
            <a:r>
              <a:rPr kumimoji="0" lang="en-US" altLang="zh-TW" sz="2200" dirty="0">
                <a:latin typeface="+mn-lt"/>
                <a:ea typeface="+mn-ea"/>
              </a:rPr>
              <a:t> </a:t>
            </a:r>
            <a:r>
              <a:rPr kumimoji="0" lang="zh-TW" altLang="en-US" sz="2200" dirty="0">
                <a:latin typeface="+mn-lt"/>
                <a:ea typeface="+mn-ea"/>
              </a:rPr>
              <a:t>有 在  </a:t>
            </a:r>
            <a:r>
              <a:rPr kumimoji="0" lang="en-US" altLang="zh-TW" sz="2200" dirty="0" err="1">
                <a:latin typeface="+mn-lt"/>
                <a:ea typeface="+mn-ea"/>
              </a:rPr>
              <a:t>mysql</a:t>
            </a:r>
            <a:r>
              <a:rPr kumimoji="0" lang="en-US" altLang="zh-TW" sz="2200" dirty="0">
                <a:latin typeface="+mn-lt"/>
                <a:ea typeface="+mn-ea"/>
              </a:rPr>
              <a:t>  Data Base create table    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200" dirty="0">
                <a:latin typeface="+mn-lt"/>
                <a:ea typeface="+mn-ea"/>
              </a:rPr>
              <a:t>  //          </a:t>
            </a:r>
            <a:r>
              <a:rPr kumimoji="0" lang="zh-TW" altLang="en-US" sz="2200" dirty="0">
                <a:latin typeface="+mn-lt"/>
                <a:ea typeface="+mn-ea"/>
              </a:rPr>
              <a:t>就可寫在這裡順便做移除</a:t>
            </a:r>
            <a:endParaRPr kumimoji="0" lang="en-US" altLang="zh-TW" sz="2200" dirty="0">
              <a:latin typeface="+mn-lt"/>
              <a:ea typeface="+mn-ea"/>
            </a:endParaRP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endParaRPr kumimoji="0" lang="en-US" altLang="zh-TW" sz="2200" dirty="0">
              <a:latin typeface="+mn-lt"/>
              <a:ea typeface="+mn-ea"/>
            </a:endParaRP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200" dirty="0">
                <a:latin typeface="+mn-lt"/>
                <a:ea typeface="+mn-ea"/>
              </a:rPr>
              <a:t>}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buFont typeface="Wingdings 3" pitchFamily="18" charset="2"/>
              <a:buNone/>
              <a:defRPr/>
            </a:pPr>
            <a:r>
              <a:rPr kumimoji="0" lang="en-US" altLang="zh-TW" sz="2800" dirty="0">
                <a:latin typeface="+mn-lt"/>
                <a:ea typeface="+mn-ea"/>
              </a:rPr>
              <a:t>  </a:t>
            </a:r>
            <a:endParaRPr kumimoji="0" lang="zh-TW" altLang="en-US" sz="2800" dirty="0"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TW" b="0" dirty="0" err="1" smtClean="0">
                <a:solidFill>
                  <a:schemeClr val="tx1"/>
                </a:solidFill>
                <a:effectLst/>
              </a:rPr>
              <a:t>Plugin</a:t>
            </a:r>
            <a:r>
              <a:rPr lang="en-US" altLang="zh-TW" b="0" dirty="0" smtClean="0">
                <a:solidFill>
                  <a:schemeClr val="tx1"/>
                </a:solidFill>
                <a:effectLst/>
              </a:rPr>
              <a:t> myPlugin.php </a:t>
            </a:r>
            <a:r>
              <a:rPr lang="zh-TW" altLang="en-US" b="0" dirty="0" smtClean="0">
                <a:solidFill>
                  <a:schemeClr val="tx1"/>
                </a:solidFill>
                <a:effectLst/>
              </a:rPr>
              <a:t>說明</a:t>
            </a: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142875" y="1928813"/>
            <a:ext cx="8586788" cy="428625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endParaRPr kumimoji="0" lang="zh-TW" altLang="en-US" sz="41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171450" y="1785938"/>
            <a:ext cx="86868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endParaRPr kumimoji="0" lang="en-US" altLang="zh-TW" sz="2200" dirty="0">
              <a:latin typeface="+mn-lt"/>
              <a:ea typeface="+mn-ea"/>
            </a:endParaRP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200" dirty="0">
                <a:latin typeface="+mn-lt"/>
                <a:ea typeface="+mn-ea"/>
              </a:rPr>
              <a:t>&lt;?</a:t>
            </a:r>
            <a:r>
              <a:rPr kumimoji="0" lang="en-US" altLang="zh-TW" sz="2200" dirty="0" err="1">
                <a:latin typeface="+mn-lt"/>
                <a:ea typeface="+mn-ea"/>
              </a:rPr>
              <a:t>php</a:t>
            </a:r>
            <a:endParaRPr kumimoji="0" lang="en-US" altLang="zh-TW" sz="2200" dirty="0">
              <a:latin typeface="+mn-lt"/>
              <a:ea typeface="+mn-ea"/>
            </a:endParaRP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200" dirty="0" err="1">
                <a:latin typeface="+mn-lt"/>
                <a:ea typeface="+mn-ea"/>
              </a:rPr>
              <a:t>chdir</a:t>
            </a:r>
            <a:r>
              <a:rPr kumimoji="0" lang="en-US" altLang="zh-TW" sz="2200" dirty="0">
                <a:latin typeface="+mn-lt"/>
                <a:ea typeface="+mn-ea"/>
              </a:rPr>
              <a:t>('../../');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200" dirty="0" err="1">
                <a:latin typeface="+mn-lt"/>
                <a:ea typeface="+mn-ea"/>
              </a:rPr>
              <a:t>include_once</a:t>
            </a:r>
            <a:r>
              <a:rPr kumimoji="0" lang="en-US" altLang="zh-TW" sz="2200" dirty="0">
                <a:latin typeface="+mn-lt"/>
                <a:ea typeface="+mn-ea"/>
              </a:rPr>
              <a:t>(‘./include/auth.php’);  //</a:t>
            </a:r>
            <a:r>
              <a:rPr kumimoji="0" lang="zh-TW" altLang="en-US" sz="2200" dirty="0">
                <a:latin typeface="+mn-lt"/>
                <a:ea typeface="+mn-ea"/>
              </a:rPr>
              <a:t>檢查該</a:t>
            </a:r>
            <a:r>
              <a:rPr kumimoji="0" lang="en-US" altLang="zh-TW" sz="2200" dirty="0" err="1">
                <a:latin typeface="+mn-lt"/>
                <a:ea typeface="+mn-ea"/>
              </a:rPr>
              <a:t>plugin</a:t>
            </a:r>
            <a:r>
              <a:rPr kumimoji="0" lang="zh-TW" altLang="en-US" sz="2200" dirty="0">
                <a:latin typeface="+mn-lt"/>
                <a:ea typeface="+mn-ea"/>
              </a:rPr>
              <a:t>是否有註冊</a:t>
            </a:r>
            <a:endParaRPr kumimoji="0" lang="en-US" altLang="zh-TW" sz="2200" dirty="0">
              <a:latin typeface="+mn-lt"/>
              <a:ea typeface="+mn-ea"/>
            </a:endParaRP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200" dirty="0" err="1">
                <a:latin typeface="+mn-lt"/>
                <a:ea typeface="+mn-ea"/>
              </a:rPr>
              <a:t>include_once</a:t>
            </a:r>
            <a:r>
              <a:rPr kumimoji="0" lang="en-US" altLang="zh-TW" sz="2200" dirty="0">
                <a:latin typeface="+mn-lt"/>
                <a:ea typeface="+mn-ea"/>
              </a:rPr>
              <a:t>('./</a:t>
            </a:r>
            <a:r>
              <a:rPr kumimoji="0" lang="en-US" altLang="zh-TW" sz="2200" dirty="0" err="1">
                <a:latin typeface="+mn-lt"/>
                <a:ea typeface="+mn-ea"/>
              </a:rPr>
              <a:t>plugins</a:t>
            </a:r>
            <a:r>
              <a:rPr kumimoji="0" lang="en-US" altLang="zh-TW" sz="2200" dirty="0">
                <a:latin typeface="+mn-lt"/>
                <a:ea typeface="+mn-ea"/>
              </a:rPr>
              <a:t>/</a:t>
            </a:r>
            <a:r>
              <a:rPr kumimoji="0" lang="en-US" altLang="zh-TW" sz="2200" dirty="0" err="1">
                <a:latin typeface="+mn-lt"/>
                <a:ea typeface="+mn-ea"/>
              </a:rPr>
              <a:t>myPlugin</a:t>
            </a:r>
            <a:r>
              <a:rPr kumimoji="0" lang="en-US" altLang="zh-TW" sz="2200" dirty="0">
                <a:latin typeface="+mn-lt"/>
                <a:ea typeface="+mn-ea"/>
              </a:rPr>
              <a:t>/general_header.php');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200" dirty="0">
                <a:latin typeface="+mn-lt"/>
                <a:ea typeface="+mn-ea"/>
              </a:rPr>
              <a:t>//</a:t>
            </a:r>
            <a:r>
              <a:rPr kumimoji="0" lang="zh-TW" altLang="en-US" sz="2200" dirty="0">
                <a:latin typeface="+mn-lt"/>
                <a:ea typeface="+mn-ea"/>
              </a:rPr>
              <a:t>顯示下面這一段</a:t>
            </a:r>
            <a:endParaRPr kumimoji="0" lang="en-US" altLang="zh-TW" sz="2200" dirty="0">
              <a:latin typeface="+mn-lt"/>
              <a:ea typeface="+mn-ea"/>
            </a:endParaRP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endParaRPr kumimoji="0" lang="en-US" altLang="zh-TW" sz="2200" dirty="0">
              <a:latin typeface="+mn-lt"/>
              <a:ea typeface="+mn-ea"/>
            </a:endParaRP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200" dirty="0">
                <a:latin typeface="+mn-lt"/>
                <a:ea typeface="+mn-ea"/>
              </a:rPr>
              <a:t>  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200" dirty="0">
                <a:latin typeface="+mn-lt"/>
                <a:ea typeface="+mn-ea"/>
              </a:rPr>
              <a:t>print "  Here is your stage !! Have a go hero !!";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en-US" altLang="zh-TW" sz="2200" dirty="0">
                <a:latin typeface="+mn-lt"/>
                <a:ea typeface="+mn-ea"/>
              </a:rPr>
              <a:t>?&gt;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buFont typeface="Wingdings 3" pitchFamily="18" charset="2"/>
              <a:buNone/>
              <a:defRPr/>
            </a:pPr>
            <a:r>
              <a:rPr kumimoji="0" lang="en-US" altLang="zh-TW" sz="2800" dirty="0">
                <a:latin typeface="+mn-lt"/>
                <a:ea typeface="+mn-ea"/>
              </a:rPr>
              <a:t>  </a:t>
            </a:r>
            <a:endParaRPr kumimoji="0" lang="zh-TW" altLang="en-US" sz="2800" dirty="0">
              <a:latin typeface="+mn-lt"/>
              <a:ea typeface="+mn-ea"/>
            </a:endParaRPr>
          </a:p>
        </p:txBody>
      </p:sp>
      <p:pic>
        <p:nvPicPr>
          <p:cNvPr id="3789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4143375"/>
            <a:ext cx="8643938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2060575"/>
            <a:ext cx="8229600" cy="3586163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它是一個具有收集資料、處理資料、儲存資料，且具有繪圖能力的平台</a:t>
            </a:r>
          </a:p>
          <a:p>
            <a:pPr eaLnBrk="1" hangingPunct="1"/>
            <a:r>
              <a:rPr lang="zh-TW" altLang="en-US" dirty="0" smtClean="0"/>
              <a:t>強大的</a:t>
            </a:r>
            <a:r>
              <a:rPr lang="en-US" altLang="zh-TW" dirty="0" smtClean="0"/>
              <a:t>polling </a:t>
            </a:r>
            <a:r>
              <a:rPr lang="zh-TW" altLang="en-US" dirty="0" smtClean="0"/>
              <a:t>能力</a:t>
            </a:r>
            <a:r>
              <a:rPr lang="en-US" altLang="zh-TW" dirty="0" smtClean="0"/>
              <a:t>(</a:t>
            </a:r>
            <a:r>
              <a:rPr lang="zh-TW" altLang="en-US" dirty="0" smtClean="0"/>
              <a:t>可以執行自訂的程式碼</a:t>
            </a:r>
            <a:r>
              <a:rPr lang="en-US" altLang="zh-TW" dirty="0" smtClean="0"/>
              <a:t>)</a:t>
            </a:r>
          </a:p>
          <a:p>
            <a:pPr eaLnBrk="1" hangingPunct="1"/>
            <a:r>
              <a:rPr lang="zh-TW" altLang="en-US" dirty="0" smtClean="0"/>
              <a:t>稍作客制化後可主動 </a:t>
            </a:r>
            <a:r>
              <a:rPr lang="en-US" altLang="zh-TW" dirty="0" smtClean="0"/>
              <a:t>push </a:t>
            </a:r>
            <a:r>
              <a:rPr lang="zh-TW" altLang="en-US" dirty="0" smtClean="0"/>
              <a:t>資料</a:t>
            </a:r>
            <a:r>
              <a:rPr lang="en-US" altLang="zh-TW" dirty="0" smtClean="0"/>
              <a:t>( Agent)</a:t>
            </a:r>
          </a:p>
          <a:p>
            <a:pPr eaLnBrk="1" hangingPunct="1"/>
            <a:r>
              <a:rPr lang="zh-TW" altLang="en-US" dirty="0" smtClean="0"/>
              <a:t>可監控任何型態的資料，不限定網路設備</a:t>
            </a:r>
          </a:p>
          <a:p>
            <a:pPr eaLnBrk="1" hangingPunct="1">
              <a:buFont typeface="Wingdings 3" pitchFamily="18" charset="2"/>
              <a:buNone/>
            </a:pPr>
            <a:r>
              <a:rPr lang="zh-TW" altLang="en-US" dirty="0" smtClean="0"/>
              <a:t>   </a:t>
            </a:r>
            <a:r>
              <a:rPr lang="en-US" altLang="zh-TW" dirty="0" smtClean="0"/>
              <a:t>ex:  </a:t>
            </a:r>
            <a:r>
              <a:rPr lang="zh-TW" altLang="en-US" dirty="0" smtClean="0"/>
              <a:t>監控 </a:t>
            </a:r>
            <a:r>
              <a:rPr lang="en-US" altLang="zh-TW" dirty="0" smtClean="0"/>
              <a:t>mail </a:t>
            </a:r>
            <a:r>
              <a:rPr lang="zh-TW" altLang="en-US" dirty="0" smtClean="0"/>
              <a:t>有沒有延遲 </a:t>
            </a:r>
            <a:r>
              <a:rPr lang="en-US" altLang="zh-TW" dirty="0" smtClean="0"/>
              <a:t>, </a:t>
            </a:r>
            <a:r>
              <a:rPr lang="zh-TW" altLang="en-US" dirty="0" smtClean="0"/>
              <a:t>監控</a:t>
            </a:r>
            <a:r>
              <a:rPr lang="en-US" altLang="zh-TW" dirty="0" smtClean="0"/>
              <a:t>VM ,</a:t>
            </a:r>
            <a:r>
              <a:rPr lang="zh-TW" altLang="en-US" dirty="0" smtClean="0"/>
              <a:t>流量分析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只要收得到資料，它就可以繪圖</a:t>
            </a:r>
            <a:endParaRPr lang="en-US" altLang="zh-TW" dirty="0" smtClean="0"/>
          </a:p>
          <a:p>
            <a:pPr eaLnBrk="1" hangingPunct="1"/>
            <a:r>
              <a:rPr lang="en-US" altLang="zh-TW" dirty="0" err="1" smtClean="0"/>
              <a:t>Plugin</a:t>
            </a:r>
            <a:r>
              <a:rPr lang="en-US" altLang="zh-TW" dirty="0" smtClean="0"/>
              <a:t> </a:t>
            </a:r>
            <a:r>
              <a:rPr lang="zh-TW" altLang="en-US" dirty="0" smtClean="0"/>
              <a:t>提供運用的深度</a:t>
            </a:r>
            <a:endParaRPr lang="en-US" altLang="zh-TW" dirty="0" smtClean="0"/>
          </a:p>
          <a:p>
            <a:pPr eaLnBrk="1" hangingPunct="1">
              <a:buNone/>
            </a:pPr>
            <a:endParaRPr lang="en-US" altLang="zh-TW" dirty="0" smtClean="0"/>
          </a:p>
          <a:p>
            <a:pPr eaLnBrk="1" hangingPunct="1">
              <a:buNone/>
            </a:pPr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eaLnBrk="1" hangingPunct="1">
              <a:buNone/>
            </a:pPr>
            <a:endParaRPr lang="zh-TW" altLang="en-US" dirty="0" smtClean="0"/>
          </a:p>
        </p:txBody>
      </p:sp>
      <p:sp>
        <p:nvSpPr>
          <p:cNvPr id="13315" name="Rectangle 4"/>
          <p:cNvSpPr>
            <a:spLocks/>
          </p:cNvSpPr>
          <p:nvPr/>
        </p:nvSpPr>
        <p:spPr bwMode="auto">
          <a:xfrm>
            <a:off x="468313" y="59055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0" lang="en-US" altLang="zh-TW"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rPr>
              <a:t>Cacti </a:t>
            </a:r>
            <a:r>
              <a:rPr kumimoji="0" lang="zh-TW" altLang="en-US"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rPr>
              <a:t>是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b="0" dirty="0" smtClean="0">
                <a:effectLst/>
              </a:rPr>
              <a:t>Cacti </a:t>
            </a:r>
            <a:r>
              <a:rPr lang="en-US" altLang="zh-TW" b="0" dirty="0" err="1" smtClean="0">
                <a:effectLst/>
              </a:rPr>
              <a:t>Plugin</a:t>
            </a:r>
            <a:r>
              <a:rPr lang="en-US" altLang="zh-TW" b="0" dirty="0" smtClean="0">
                <a:effectLst/>
              </a:rPr>
              <a:t> </a:t>
            </a:r>
            <a:r>
              <a:rPr lang="zh-TW" altLang="en-US" b="0" dirty="0" smtClean="0">
                <a:effectLst/>
              </a:rPr>
              <a:t>實作  </a:t>
            </a:r>
            <a:r>
              <a:rPr lang="en-US" altLang="zh-TW" b="0" dirty="0" smtClean="0">
                <a:effectLst/>
              </a:rPr>
              <a:t>- Lab 4</a:t>
            </a:r>
            <a:endParaRPr lang="zh-TW" altLang="en-US" b="0" dirty="0">
              <a:effectLst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171450" y="1785938"/>
            <a:ext cx="86868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kumimoji="0" lang="zh-TW" altLang="en-US" sz="2200" dirty="0">
                <a:latin typeface="+mn-lt"/>
                <a:ea typeface="+mn-ea"/>
              </a:rPr>
              <a:t> </a:t>
            </a:r>
            <a:endParaRPr kumimoji="0" lang="en-US" altLang="zh-TW" sz="2200" dirty="0">
              <a:latin typeface="+mn-lt"/>
              <a:ea typeface="+mn-ea"/>
            </a:endParaRP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buFont typeface="Wingdings 3" pitchFamily="18" charset="2"/>
              <a:buNone/>
              <a:defRPr/>
            </a:pPr>
            <a:r>
              <a:rPr kumimoji="0" lang="en-US" altLang="zh-TW" sz="2800" dirty="0">
                <a:latin typeface="+mn-lt"/>
                <a:ea typeface="+mn-ea"/>
              </a:rPr>
              <a:t>  </a:t>
            </a:r>
            <a:endParaRPr kumimoji="0" lang="zh-TW" altLang="en-US" sz="2800" dirty="0">
              <a:latin typeface="+mn-lt"/>
              <a:ea typeface="+mn-ea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23850" y="1938338"/>
            <a:ext cx="86868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buFont typeface="Wingdings" pitchFamily="2" charset="2"/>
              <a:buChar char="l"/>
              <a:defRPr/>
            </a:pPr>
            <a:r>
              <a:rPr lang="zh-TW" altLang="en-US" sz="2800" dirty="0"/>
              <a:t> 此實作會做出自訂的</a:t>
            </a:r>
            <a:r>
              <a:rPr lang="en-US" altLang="zh-TW" sz="2800" dirty="0" err="1"/>
              <a:t>Plugin</a:t>
            </a:r>
            <a:endParaRPr lang="en-US" altLang="zh-TW" sz="2800" dirty="0"/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buFont typeface="Wingdings" pitchFamily="2" charset="2"/>
              <a:buChar char="l"/>
              <a:defRPr/>
            </a:pPr>
            <a:r>
              <a:rPr lang="zh-TW" altLang="en-US" sz="2800" dirty="0"/>
              <a:t> 完成</a:t>
            </a:r>
            <a:r>
              <a:rPr lang="en-US" altLang="zh-TW" sz="2800" dirty="0" err="1"/>
              <a:t>plugin</a:t>
            </a:r>
            <a:r>
              <a:rPr lang="en-US" altLang="zh-TW" sz="2800" dirty="0"/>
              <a:t> </a:t>
            </a:r>
            <a:r>
              <a:rPr lang="zh-TW" altLang="en-US" sz="2800" dirty="0"/>
              <a:t>後，可由 </a:t>
            </a:r>
            <a:r>
              <a:rPr lang="en-US" altLang="zh-TW" sz="2800" dirty="0"/>
              <a:t>Console -&gt; Configuration</a:t>
            </a: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defRPr/>
            </a:pPr>
            <a:r>
              <a:rPr lang="en-US" altLang="zh-TW" sz="2800" dirty="0"/>
              <a:t>    -&gt;</a:t>
            </a:r>
            <a:r>
              <a:rPr lang="en-US" altLang="zh-TW" sz="2800" dirty="0" err="1"/>
              <a:t>Plugin</a:t>
            </a:r>
            <a:r>
              <a:rPr lang="en-US" altLang="zh-TW" sz="2800" dirty="0"/>
              <a:t> Management </a:t>
            </a:r>
            <a:r>
              <a:rPr lang="zh-TW" altLang="en-US" sz="2800" dirty="0"/>
              <a:t>執行安裝 </a:t>
            </a:r>
            <a:r>
              <a:rPr lang="en-US" altLang="zh-TW" sz="2800" dirty="0" err="1"/>
              <a:t>plugin</a:t>
            </a:r>
            <a:r>
              <a:rPr lang="en-US" altLang="zh-TW" sz="2800" dirty="0"/>
              <a:t> </a:t>
            </a:r>
            <a:r>
              <a:rPr lang="zh-TW" altLang="en-US" sz="2800" dirty="0"/>
              <a:t>動作</a:t>
            </a:r>
            <a:r>
              <a:rPr lang="en-US" altLang="zh-TW" sz="2800" dirty="0"/>
              <a:t> </a:t>
            </a:r>
            <a:endParaRPr kumimoji="0" lang="en-US" altLang="zh-TW" sz="2200" dirty="0">
              <a:latin typeface="+mn-lt"/>
              <a:ea typeface="+mn-ea"/>
            </a:endParaRPr>
          </a:p>
          <a:p>
            <a:pPr marL="365125" indent="-255588">
              <a:spcBef>
                <a:spcPts val="400"/>
              </a:spcBef>
              <a:buClr>
                <a:schemeClr val="tx1"/>
              </a:buClr>
              <a:buSzPct val="68000"/>
              <a:buFont typeface="Wingdings 3" pitchFamily="18" charset="2"/>
              <a:buNone/>
              <a:defRPr/>
            </a:pPr>
            <a:r>
              <a:rPr kumimoji="0" lang="en-US" altLang="zh-TW" sz="2800" dirty="0">
                <a:latin typeface="+mn-lt"/>
                <a:ea typeface="+mn-ea"/>
              </a:rPr>
              <a:t>  </a:t>
            </a:r>
            <a:endParaRPr kumimoji="0" lang="zh-TW" altLang="en-US" sz="2800" dirty="0"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329114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/>
              <a:t>Cacti</a:t>
            </a:r>
            <a:r>
              <a:rPr lang="zh-TW" altLang="en-US" dirty="0" smtClean="0"/>
              <a:t>的資料流</a:t>
            </a:r>
            <a:endParaRPr lang="zh-TW" altLang="en-US" dirty="0"/>
          </a:p>
        </p:txBody>
      </p:sp>
      <p:pic>
        <p:nvPicPr>
          <p:cNvPr id="1433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513" y="1376363"/>
            <a:ext cx="5816600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/>
              <a:t>最源頭是由 </a:t>
            </a:r>
            <a:r>
              <a:rPr lang="en-US" altLang="zh-TW" dirty="0" err="1" smtClean="0"/>
              <a:t>crontab</a:t>
            </a:r>
            <a:r>
              <a:rPr lang="en-US" altLang="zh-TW" dirty="0" smtClean="0"/>
              <a:t> </a:t>
            </a:r>
            <a:r>
              <a:rPr lang="zh-TW" altLang="en-US" dirty="0" smtClean="0"/>
              <a:t>的 </a:t>
            </a:r>
            <a:r>
              <a:rPr lang="en-US" altLang="zh-TW" dirty="0" smtClean="0"/>
              <a:t>poller.php</a:t>
            </a:r>
            <a:r>
              <a:rPr lang="zh-TW" altLang="en-US" dirty="0" smtClean="0"/>
              <a:t>所發動的</a:t>
            </a:r>
          </a:p>
          <a:p>
            <a:pPr eaLnBrk="1" hangingPunct="1"/>
            <a:r>
              <a:rPr lang="en-US" altLang="zh-TW" dirty="0" smtClean="0"/>
              <a:t>Poller.php </a:t>
            </a:r>
            <a:r>
              <a:rPr lang="zh-TW" altLang="en-US" dirty="0" smtClean="0"/>
              <a:t>到</a:t>
            </a:r>
            <a:r>
              <a:rPr lang="en-US" altLang="zh-TW" dirty="0" err="1" smtClean="0"/>
              <a:t>mysql</a:t>
            </a:r>
            <a:r>
              <a:rPr lang="en-US" altLang="zh-TW" dirty="0" smtClean="0"/>
              <a:t> </a:t>
            </a:r>
            <a:r>
              <a:rPr lang="zh-TW" altLang="en-US" dirty="0" smtClean="0"/>
              <a:t>裡將 </a:t>
            </a:r>
            <a:r>
              <a:rPr lang="en-US" altLang="zh-TW" dirty="0" err="1" smtClean="0"/>
              <a:t>poller_cache</a:t>
            </a:r>
            <a:r>
              <a:rPr lang="zh-TW" altLang="en-US" dirty="0" smtClean="0"/>
              <a:t>裡的 </a:t>
            </a:r>
            <a:r>
              <a:rPr lang="en-US" altLang="zh-TW" dirty="0" smtClean="0"/>
              <a:t>polling command </a:t>
            </a:r>
            <a:r>
              <a:rPr lang="zh-TW" altLang="en-US" dirty="0" smtClean="0"/>
              <a:t>逐條執行</a:t>
            </a:r>
          </a:p>
          <a:p>
            <a:pPr eaLnBrk="1" hangingPunct="1"/>
            <a:r>
              <a:rPr lang="en-US" altLang="zh-TW" dirty="0" err="1" smtClean="0"/>
              <a:t>Poller</a:t>
            </a:r>
            <a:r>
              <a:rPr lang="en-US" altLang="zh-TW" dirty="0" smtClean="0"/>
              <a:t> cache </a:t>
            </a:r>
            <a:r>
              <a:rPr lang="zh-TW" altLang="en-US" dirty="0" smtClean="0"/>
              <a:t>是由 </a:t>
            </a:r>
            <a:r>
              <a:rPr lang="en-US" altLang="zh-TW" dirty="0" smtClean="0"/>
              <a:t>Device </a:t>
            </a:r>
            <a:r>
              <a:rPr lang="zh-TW" altLang="en-US" dirty="0" smtClean="0"/>
              <a:t>裡的定義產生的</a:t>
            </a:r>
          </a:p>
          <a:p>
            <a:pPr eaLnBrk="1" hangingPunct="1">
              <a:buFont typeface="Wingdings 3" pitchFamily="18" charset="2"/>
              <a:buNone/>
            </a:pPr>
            <a:r>
              <a:rPr lang="en-US" altLang="zh-TW" dirty="0" smtClean="0"/>
              <a:t>   Device </a:t>
            </a:r>
            <a:r>
              <a:rPr lang="zh-TW" altLang="en-US" dirty="0" smtClean="0"/>
              <a:t>一定要有 </a:t>
            </a:r>
            <a:r>
              <a:rPr lang="en-US" altLang="zh-TW" dirty="0" smtClean="0"/>
              <a:t>IP </a:t>
            </a:r>
            <a:r>
              <a:rPr lang="zh-TW" altLang="en-US" dirty="0" smtClean="0"/>
              <a:t>嗎？ 可以是</a:t>
            </a:r>
            <a:r>
              <a:rPr lang="en-US" altLang="zh-TW" dirty="0" smtClean="0"/>
              <a:t>Mail inbox</a:t>
            </a:r>
            <a:r>
              <a:rPr lang="zh-TW" altLang="en-US" dirty="0" smtClean="0"/>
              <a:t>嗎？</a:t>
            </a:r>
            <a:endParaRPr lang="en-US" altLang="zh-TW" dirty="0" smtClean="0"/>
          </a:p>
          <a:p>
            <a:pPr eaLnBrk="1" hangingPunct="1"/>
            <a:r>
              <a:rPr lang="en-US" altLang="zh-TW" dirty="0" smtClean="0"/>
              <a:t>Poller.php </a:t>
            </a:r>
            <a:r>
              <a:rPr lang="zh-TW" altLang="en-US" dirty="0" smtClean="0"/>
              <a:t>可設定多個 </a:t>
            </a:r>
            <a:r>
              <a:rPr lang="en-US" altLang="zh-TW" dirty="0" smtClean="0"/>
              <a:t>thread </a:t>
            </a:r>
            <a:r>
              <a:rPr lang="zh-TW" altLang="en-US" dirty="0" smtClean="0"/>
              <a:t>增快</a:t>
            </a:r>
            <a:r>
              <a:rPr lang="en-US" altLang="zh-TW" dirty="0" smtClean="0"/>
              <a:t>polling</a:t>
            </a:r>
            <a:r>
              <a:rPr lang="zh-TW" altLang="en-US" dirty="0" smtClean="0"/>
              <a:t>速度</a:t>
            </a:r>
          </a:p>
          <a:p>
            <a:pPr eaLnBrk="1" hangingPunct="1">
              <a:buFont typeface="Wingdings 3" pitchFamily="18" charset="2"/>
              <a:buNone/>
            </a:pPr>
            <a:r>
              <a:rPr lang="en-US" altLang="zh-TW" dirty="0" smtClean="0"/>
              <a:t>   Console-&gt;Settings-&gt;</a:t>
            </a:r>
            <a:r>
              <a:rPr lang="en-US" altLang="zh-TW" dirty="0" err="1" smtClean="0"/>
              <a:t>Poller</a:t>
            </a:r>
            <a:endParaRPr lang="en-US" altLang="zh-TW" dirty="0" smtClean="0"/>
          </a:p>
        </p:txBody>
      </p:sp>
      <p:sp>
        <p:nvSpPr>
          <p:cNvPr id="36868" name="Rectangle 4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TW" altLang="en-US" dirty="0" smtClean="0">
                <a:effectLst/>
              </a:rPr>
              <a:t>資料的取得 </a:t>
            </a:r>
            <a:endParaRPr lang="en-US" altLang="zh-TW" dirty="0" smtClean="0">
              <a:effectLst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TW" altLang="en-US" dirty="0" smtClean="0">
                <a:effectLst/>
              </a:rPr>
              <a:t>資料的取得 </a:t>
            </a:r>
            <a:endParaRPr lang="en-US" altLang="zh-TW" dirty="0" smtClean="0">
              <a:effectLst/>
            </a:endParaRPr>
          </a:p>
        </p:txBody>
      </p:sp>
      <p:sp>
        <p:nvSpPr>
          <p:cNvPr id="1638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23888" indent="-514350" eaLnBrk="1" hangingPunct="1">
              <a:buFont typeface="Wingdings" pitchFamily="2" charset="2"/>
              <a:buChar char="l"/>
            </a:pPr>
            <a:r>
              <a:rPr lang="en-US" altLang="zh-TW" dirty="0" smtClean="0"/>
              <a:t>SNMP Query  	</a:t>
            </a:r>
          </a:p>
          <a:p>
            <a:pPr marL="1030288" lvl="2" indent="-400050" eaLnBrk="1" hangingPunct="1">
              <a:buFont typeface="Wingdings" pitchFamily="2" charset="2"/>
              <a:buChar char="u"/>
            </a:pPr>
            <a:r>
              <a:rPr lang="en-US" altLang="zh-TW" dirty="0" smtClean="0"/>
              <a:t>SNMP  OID  :   </a:t>
            </a:r>
            <a:r>
              <a:rPr lang="zh-TW" altLang="en-US" dirty="0" smtClean="0"/>
              <a:t>單一的 </a:t>
            </a:r>
            <a:r>
              <a:rPr lang="en-US" altLang="zh-TW" dirty="0" smtClean="0"/>
              <a:t>OID </a:t>
            </a:r>
            <a:r>
              <a:rPr lang="zh-TW" altLang="en-US" dirty="0" smtClean="0"/>
              <a:t>值，取得單一的值</a:t>
            </a:r>
          </a:p>
          <a:p>
            <a:pPr marL="1030288" lvl="2" indent="-400050" eaLnBrk="1" hangingPunct="1">
              <a:buFont typeface="Wingdings" pitchFamily="2" charset="2"/>
              <a:buChar char="u"/>
            </a:pPr>
            <a:r>
              <a:rPr lang="en-US" altLang="zh-TW" dirty="0" smtClean="0"/>
              <a:t>SNMP  Index : </a:t>
            </a:r>
            <a:r>
              <a:rPr lang="zh-TW" altLang="en-US" dirty="0" smtClean="0"/>
              <a:t>取得</a:t>
            </a:r>
            <a:r>
              <a:rPr lang="en-US" altLang="zh-TW" dirty="0" smtClean="0"/>
              <a:t>SNMP</a:t>
            </a:r>
            <a:r>
              <a:rPr lang="zh-TW" altLang="en-US" dirty="0" smtClean="0"/>
              <a:t>的 </a:t>
            </a:r>
            <a:endParaRPr lang="en-US" altLang="zh-TW" dirty="0" smtClean="0"/>
          </a:p>
          <a:p>
            <a:pPr marL="623888" indent="-514350" eaLnBrk="1" hangingPunct="1">
              <a:buFont typeface="Wingdings" pitchFamily="2" charset="2"/>
              <a:buNone/>
            </a:pPr>
            <a:endParaRPr lang="en-US" altLang="zh-TW" dirty="0" smtClean="0"/>
          </a:p>
          <a:p>
            <a:pPr marL="623888" indent="-514350" eaLnBrk="1" hangingPunct="1">
              <a:buFont typeface="Wingdings" pitchFamily="2" charset="2"/>
              <a:buChar char="l"/>
            </a:pPr>
            <a:r>
              <a:rPr lang="en-US" altLang="zh-TW" dirty="0" smtClean="0"/>
              <a:t>Script Query : </a:t>
            </a:r>
            <a:r>
              <a:rPr lang="zh-TW" altLang="en-US" dirty="0" smtClean="0"/>
              <a:t>用寫好的</a:t>
            </a:r>
            <a:r>
              <a:rPr lang="en-US" altLang="zh-TW" dirty="0" smtClean="0"/>
              <a:t>Shell Script</a:t>
            </a:r>
            <a:r>
              <a:rPr lang="zh-TW" altLang="en-US" dirty="0" smtClean="0"/>
              <a:t>透過</a:t>
            </a:r>
            <a:r>
              <a:rPr lang="en-US" altLang="zh-TW" dirty="0" err="1" smtClean="0"/>
              <a:t>rsh</a:t>
            </a:r>
            <a:r>
              <a:rPr lang="zh-TW" altLang="en-US" dirty="0" smtClean="0"/>
              <a:t>或</a:t>
            </a:r>
            <a:r>
              <a:rPr lang="en-US" altLang="zh-TW" dirty="0" err="1" smtClean="0"/>
              <a:t>ssh</a:t>
            </a:r>
            <a:r>
              <a:rPr lang="zh-TW" altLang="en-US" dirty="0" smtClean="0"/>
              <a:t>方式，將監控設備的資料取回 。</a:t>
            </a:r>
          </a:p>
          <a:p>
            <a:pPr marL="623888" indent="-514350" eaLnBrk="1" hangingPunct="1">
              <a:buFont typeface="Wingdings" pitchFamily="2" charset="2"/>
              <a:buNone/>
            </a:pPr>
            <a:r>
              <a:rPr lang="zh-TW" altLang="en-US" dirty="0" smtClean="0"/>
              <a:t>     </a:t>
            </a:r>
            <a:r>
              <a:rPr lang="en-US" altLang="zh-TW" dirty="0" smtClean="0"/>
              <a:t>- Perl </a:t>
            </a:r>
            <a:r>
              <a:rPr lang="zh-TW" altLang="en-US" dirty="0" smtClean="0"/>
              <a:t>、</a:t>
            </a:r>
            <a:r>
              <a:rPr lang="en-US" altLang="zh-TW" dirty="0" smtClean="0"/>
              <a:t>Java </a:t>
            </a:r>
            <a:r>
              <a:rPr lang="zh-TW" altLang="en-US" dirty="0" smtClean="0"/>
              <a:t>、</a:t>
            </a:r>
            <a:r>
              <a:rPr lang="en-US" altLang="zh-TW" dirty="0" smtClean="0"/>
              <a:t>WMI</a:t>
            </a:r>
          </a:p>
          <a:p>
            <a:pPr marL="623888" indent="-514350" eaLnBrk="1" hangingPunct="1">
              <a:buFont typeface="Wingdings" pitchFamily="2" charset="2"/>
              <a:buChar char="l"/>
            </a:pPr>
            <a:endParaRPr lang="en-US" altLang="zh-TW" dirty="0" smtClean="0"/>
          </a:p>
          <a:p>
            <a:pPr marL="623888" indent="-514350" eaLnBrk="1" hangingPunct="1">
              <a:buFont typeface="Wingdings" pitchFamily="2" charset="2"/>
              <a:buChar char="l"/>
            </a:pPr>
            <a:r>
              <a:rPr lang="en-US" altLang="zh-TW" dirty="0" smtClean="0"/>
              <a:t>PHP </a:t>
            </a:r>
            <a:r>
              <a:rPr lang="zh-TW" altLang="en-US" dirty="0" smtClean="0"/>
              <a:t>的 </a:t>
            </a:r>
            <a:r>
              <a:rPr lang="en-US" altLang="zh-TW" dirty="0" smtClean="0"/>
              <a:t>Extension : SOAP </a:t>
            </a:r>
          </a:p>
          <a:p>
            <a:pPr marL="623888" indent="-514350" eaLnBrk="1" hangingPunct="1">
              <a:buFont typeface="Wingdings" pitchFamily="2" charset="2"/>
              <a:buChar char="l"/>
            </a:pPr>
            <a:endParaRPr lang="en-US" altLang="zh-TW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TW" altLang="en-US" dirty="0" smtClean="0">
                <a:effectLst/>
              </a:rPr>
              <a:t>資料的取得 </a:t>
            </a:r>
          </a:p>
        </p:txBody>
      </p:sp>
      <p:sp>
        <p:nvSpPr>
          <p:cNvPr id="1741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481138"/>
            <a:ext cx="8229600" cy="4662487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眾多的採集資料方式，須遵照</a:t>
            </a:r>
            <a:r>
              <a:rPr lang="en-US" altLang="zh-TW" dirty="0" smtClean="0"/>
              <a:t>Cacti</a:t>
            </a:r>
            <a:r>
              <a:rPr lang="zh-TW" altLang="en-US" dirty="0" smtClean="0"/>
              <a:t>的兩種資料導入方法。</a:t>
            </a:r>
            <a:r>
              <a:rPr lang="en-US" altLang="zh-TW" dirty="0" smtClean="0"/>
              <a:t>(Cacti </a:t>
            </a:r>
            <a:r>
              <a:rPr lang="zh-TW" altLang="en-US" dirty="0" smtClean="0"/>
              <a:t>官網說明</a:t>
            </a:r>
            <a:r>
              <a:rPr lang="en-US" altLang="zh-TW" dirty="0" smtClean="0"/>
              <a:t>)</a:t>
            </a:r>
            <a:endParaRPr lang="zh-TW" altLang="en-US" dirty="0" smtClean="0"/>
          </a:p>
          <a:p>
            <a:pPr lvl="1" eaLnBrk="1" hangingPunct="1">
              <a:buFont typeface="Wingdings" pitchFamily="2" charset="2"/>
              <a:buChar char="l"/>
            </a:pPr>
            <a:r>
              <a:rPr lang="en-US" altLang="zh-TW" dirty="0" smtClean="0"/>
              <a:t> Data Input Methods : allow Cacti to retrieve data to insert into data sources and ultimately put on a graph. There are different ways for Cacti to retrieve data, the most popular being through an external script or from SNMP</a:t>
            </a:r>
          </a:p>
          <a:p>
            <a:pPr lvl="1" eaLnBrk="1" hangingPunct="1">
              <a:buFont typeface="Verdana" pitchFamily="34" charset="0"/>
              <a:buNone/>
            </a:pPr>
            <a:endParaRPr lang="en-US" altLang="zh-TW" dirty="0" smtClean="0"/>
          </a:p>
          <a:p>
            <a:pPr lvl="1" eaLnBrk="1" hangingPunct="1">
              <a:buFont typeface="Wingdings" pitchFamily="2" charset="2"/>
              <a:buChar char="l"/>
            </a:pPr>
            <a:r>
              <a:rPr lang="en-US" altLang="zh-TW" dirty="0" smtClean="0"/>
              <a:t> Data Query : Data queries are not a replacement for data input methods in Cacti. Instead they provide an easy way to query, or list data based upon an index, making the data easier to graph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資料取得方式</a:t>
            </a:r>
            <a:endParaRPr lang="zh-TW" altLang="en-US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500063" y="1928813"/>
            <a:ext cx="8229600" cy="428625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endParaRPr kumimoji="0" lang="zh-TW" altLang="en-US" sz="41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8436" name="文字方塊 6"/>
          <p:cNvSpPr txBox="1">
            <a:spLocks noChangeArrowheads="1"/>
          </p:cNvSpPr>
          <p:nvPr/>
        </p:nvSpPr>
        <p:spPr bwMode="auto">
          <a:xfrm>
            <a:off x="1000100" y="1142984"/>
            <a:ext cx="7643813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l"/>
            </a:pPr>
            <a:r>
              <a:rPr kumimoji="0" lang="en-US" altLang="zh-TW" dirty="0">
                <a:latin typeface="Lucida Sans Unicode" pitchFamily="34" charset="0"/>
                <a:ea typeface="微軟正黑體" pitchFamily="34" charset="-120"/>
              </a:rPr>
              <a:t>  </a:t>
            </a:r>
            <a:r>
              <a:rPr kumimoji="0" lang="en-US" altLang="zh-TW" sz="2800" dirty="0">
                <a:latin typeface="Lucida Sans Unicode" pitchFamily="34" charset="0"/>
                <a:ea typeface="微軟正黑體" pitchFamily="34" charset="-120"/>
              </a:rPr>
              <a:t>Data Input Methods :</a:t>
            </a:r>
          </a:p>
          <a:p>
            <a:pPr marL="800100" lvl="1" indent="-342900">
              <a:buFont typeface="Lucida Sans Unicode" pitchFamily="34" charset="0"/>
              <a:buAutoNum type="arabicPeriod"/>
            </a:pPr>
            <a:r>
              <a:rPr kumimoji="0" lang="en-US" altLang="zh-TW" sz="2800" dirty="0" err="1">
                <a:latin typeface="Lucida Sans Unicode" pitchFamily="34" charset="0"/>
                <a:ea typeface="微軟正黑體" pitchFamily="34" charset="-120"/>
              </a:rPr>
              <a:t>Wirte</a:t>
            </a:r>
            <a:r>
              <a:rPr kumimoji="0" lang="en-US" altLang="zh-TW" sz="2800" dirty="0">
                <a:latin typeface="Lucida Sans Unicode" pitchFamily="34" charset="0"/>
                <a:ea typeface="微軟正黑體" pitchFamily="34" charset="-120"/>
              </a:rPr>
              <a:t>  a script </a:t>
            </a:r>
          </a:p>
          <a:p>
            <a:pPr marL="800100" lvl="1" indent="-342900">
              <a:buFont typeface="Lucida Sans Unicode" pitchFamily="34" charset="0"/>
              <a:buAutoNum type="arabicPeriod"/>
            </a:pPr>
            <a:r>
              <a:rPr kumimoji="0" lang="en-US" altLang="zh-TW" sz="2800" dirty="0">
                <a:latin typeface="Lucida Sans Unicode" pitchFamily="34" charset="0"/>
                <a:ea typeface="微軟正黑體" pitchFamily="34" charset="-120"/>
              </a:rPr>
              <a:t>Create  a  Data Input Method</a:t>
            </a:r>
          </a:p>
          <a:p>
            <a:pPr marL="800100" lvl="1" indent="-342900">
              <a:buFont typeface="Lucida Sans Unicode" pitchFamily="34" charset="0"/>
              <a:buAutoNum type="arabicPeriod"/>
            </a:pPr>
            <a:r>
              <a:rPr kumimoji="0" lang="en-US" altLang="zh-TW" sz="2800" dirty="0">
                <a:latin typeface="Lucida Sans Unicode" pitchFamily="34" charset="0"/>
                <a:ea typeface="微軟正黑體" pitchFamily="34" charset="-120"/>
              </a:rPr>
              <a:t>Create  or choose a  Data Template </a:t>
            </a:r>
          </a:p>
          <a:p>
            <a:pPr marL="800100" lvl="1" indent="-342900">
              <a:buFont typeface="Lucida Sans Unicode" pitchFamily="34" charset="0"/>
              <a:buAutoNum type="arabicPeriod"/>
            </a:pPr>
            <a:r>
              <a:rPr kumimoji="0" lang="en-US" altLang="zh-TW" sz="2800" dirty="0">
                <a:latin typeface="Lucida Sans Unicode" pitchFamily="34" charset="0"/>
                <a:ea typeface="微軟正黑體" pitchFamily="34" charset="-120"/>
              </a:rPr>
              <a:t>Create  or choose a  Graph Template </a:t>
            </a:r>
          </a:p>
          <a:p>
            <a:r>
              <a:rPr kumimoji="0" lang="en-US" altLang="zh-TW" sz="2800" dirty="0">
                <a:latin typeface="Lucida Sans Unicode" pitchFamily="34" charset="0"/>
                <a:ea typeface="微軟正黑體" pitchFamily="34" charset="-120"/>
              </a:rPr>
              <a:t>     </a:t>
            </a:r>
          </a:p>
          <a:p>
            <a:pPr>
              <a:buFont typeface="Wingdings" pitchFamily="2" charset="2"/>
              <a:buChar char="l"/>
            </a:pPr>
            <a:r>
              <a:rPr kumimoji="0" lang="en-US" altLang="zh-TW" sz="2800" dirty="0">
                <a:latin typeface="Lucida Sans Unicode" pitchFamily="34" charset="0"/>
                <a:ea typeface="微軟正黑體" pitchFamily="34" charset="-120"/>
              </a:rPr>
              <a:t>  Data Query</a:t>
            </a:r>
          </a:p>
          <a:p>
            <a:pPr marL="800100" lvl="1" indent="-342900">
              <a:buFont typeface="Lucida Sans Unicode" pitchFamily="34" charset="0"/>
              <a:buAutoNum type="arabicPeriod"/>
            </a:pPr>
            <a:r>
              <a:rPr kumimoji="0" lang="en-US" altLang="zh-TW" sz="2800" dirty="0" err="1">
                <a:latin typeface="Lucida Sans Unicode" pitchFamily="34" charset="0"/>
                <a:ea typeface="微軟正黑體" pitchFamily="34" charset="-120"/>
              </a:rPr>
              <a:t>Wirte</a:t>
            </a:r>
            <a:r>
              <a:rPr kumimoji="0" lang="en-US" altLang="zh-TW" sz="2800" dirty="0">
                <a:latin typeface="Lucida Sans Unicode" pitchFamily="34" charset="0"/>
                <a:ea typeface="微軟正黑體" pitchFamily="34" charset="-120"/>
              </a:rPr>
              <a:t>  a script </a:t>
            </a:r>
          </a:p>
          <a:p>
            <a:pPr marL="800100" lvl="1" indent="-342900">
              <a:buFont typeface="Lucida Sans Unicode" pitchFamily="34" charset="0"/>
              <a:buAutoNum type="arabicPeriod"/>
            </a:pPr>
            <a:r>
              <a:rPr kumimoji="0" lang="en-US" altLang="zh-TW" sz="2800" dirty="0" err="1">
                <a:latin typeface="Lucida Sans Unicode" pitchFamily="34" charset="0"/>
                <a:ea typeface="微軟正黑體" pitchFamily="34" charset="-120"/>
              </a:rPr>
              <a:t>Wirte</a:t>
            </a:r>
            <a:r>
              <a:rPr kumimoji="0" lang="en-US" altLang="zh-TW" sz="2800" dirty="0">
                <a:latin typeface="Lucida Sans Unicode" pitchFamily="34" charset="0"/>
                <a:ea typeface="微軟正黑體" pitchFamily="34" charset="-120"/>
              </a:rPr>
              <a:t>  a  XML  file</a:t>
            </a:r>
          </a:p>
          <a:p>
            <a:pPr marL="800100" lvl="1" indent="-342900">
              <a:buFont typeface="Lucida Sans Unicode" pitchFamily="34" charset="0"/>
              <a:buAutoNum type="arabicPeriod"/>
            </a:pPr>
            <a:r>
              <a:rPr kumimoji="0" lang="en-US" altLang="zh-TW" sz="2800" dirty="0">
                <a:latin typeface="Lucida Sans Unicode" pitchFamily="34" charset="0"/>
                <a:ea typeface="微軟正黑體" pitchFamily="34" charset="-120"/>
              </a:rPr>
              <a:t>Create  a  Data Input Method</a:t>
            </a:r>
          </a:p>
          <a:p>
            <a:pPr marL="800100" lvl="1" indent="-342900">
              <a:buFont typeface="Lucida Sans Unicode" pitchFamily="34" charset="0"/>
              <a:buAutoNum type="arabicPeriod"/>
            </a:pPr>
            <a:r>
              <a:rPr kumimoji="0" lang="en-US" altLang="zh-TW" sz="2800" dirty="0">
                <a:latin typeface="Lucida Sans Unicode" pitchFamily="34" charset="0"/>
                <a:ea typeface="微軟正黑體" pitchFamily="34" charset="-120"/>
              </a:rPr>
              <a:t>Create  or choose a  Data Template </a:t>
            </a:r>
          </a:p>
          <a:p>
            <a:pPr marL="800100" lvl="1" indent="-342900">
              <a:buFont typeface="Lucida Sans Unicode" pitchFamily="34" charset="0"/>
              <a:buAutoNum type="arabicPeriod"/>
            </a:pPr>
            <a:r>
              <a:rPr kumimoji="0" lang="en-US" altLang="zh-TW" sz="2800" dirty="0">
                <a:latin typeface="Lucida Sans Unicode" pitchFamily="34" charset="0"/>
                <a:ea typeface="微軟正黑體" pitchFamily="34" charset="-120"/>
              </a:rPr>
              <a:t>Create  or choose a  Graph Template </a:t>
            </a:r>
          </a:p>
          <a:p>
            <a:r>
              <a:rPr kumimoji="0" lang="en-US" altLang="zh-TW" dirty="0">
                <a:latin typeface="Lucida Sans Unicode" pitchFamily="34" charset="0"/>
                <a:ea typeface="微軟正黑體" pitchFamily="34" charset="-120"/>
              </a:rPr>
              <a:t>    </a:t>
            </a:r>
            <a:endParaRPr kumimoji="0" lang="zh-TW" altLang="en-US" dirty="0">
              <a:latin typeface="Lucida Sans Unicode" pitchFamily="34" charset="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資料取得方式</a:t>
            </a:r>
            <a:r>
              <a:rPr lang="en-US" altLang="zh-TW" dirty="0" smtClean="0"/>
              <a:t>- Data Input Methods</a:t>
            </a:r>
            <a:endParaRPr lang="zh-TW" altLang="en-US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500063" y="1928813"/>
            <a:ext cx="8229600" cy="428625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endParaRPr kumimoji="0" lang="zh-TW" altLang="en-US" sz="41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8436" name="文字方塊 6"/>
          <p:cNvSpPr txBox="1">
            <a:spLocks noChangeArrowheads="1"/>
          </p:cNvSpPr>
          <p:nvPr/>
        </p:nvSpPr>
        <p:spPr bwMode="auto">
          <a:xfrm>
            <a:off x="357158" y="1785926"/>
            <a:ext cx="8358245" cy="338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l"/>
            </a:pPr>
            <a:r>
              <a:rPr lang="zh-TW" altLang="en-US" sz="2800" dirty="0" smtClean="0"/>
              <a:t>  資料是不具</a:t>
            </a:r>
            <a:r>
              <a:rPr lang="en-US" sz="2800" dirty="0" smtClean="0"/>
              <a:t>index</a:t>
            </a:r>
            <a:r>
              <a:rPr lang="zh-TW" altLang="en-US" sz="2800" dirty="0" smtClean="0"/>
              <a:t>概念的，即</a:t>
            </a:r>
            <a:r>
              <a:rPr lang="en-US" altLang="zh-TW" sz="2800" dirty="0" smtClean="0"/>
              <a:t>1 </a:t>
            </a:r>
            <a:r>
              <a:rPr lang="zh-TW" altLang="en-US" sz="2800" dirty="0" smtClean="0"/>
              <a:t>對 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的結構</a:t>
            </a:r>
            <a:endParaRPr lang="en-US" altLang="zh-TW" sz="2800" dirty="0" smtClean="0"/>
          </a:p>
          <a:p>
            <a:pPr>
              <a:buFont typeface="Wingdings" pitchFamily="2" charset="2"/>
              <a:buChar char="l"/>
            </a:pPr>
            <a:r>
              <a:rPr lang="zh-TW" altLang="en-US" sz="2800" dirty="0" smtClean="0"/>
              <a:t>  一次可抓取一到多個資料，回傳多筆須照格式</a:t>
            </a:r>
            <a:endParaRPr lang="en-US" altLang="zh-TW" sz="2800" dirty="0" smtClean="0"/>
          </a:p>
          <a:p>
            <a:r>
              <a:rPr lang="en-US" altLang="zh-TW" sz="2800" dirty="0" smtClean="0"/>
              <a:t>     var1:value1 var2:value2 ….</a:t>
            </a:r>
            <a:r>
              <a:rPr lang="en-US" altLang="zh-TW" sz="2800" dirty="0" err="1" smtClean="0"/>
              <a:t>varN:valueN</a:t>
            </a:r>
            <a:endParaRPr lang="en-US" altLang="zh-TW" sz="2800" dirty="0" smtClean="0"/>
          </a:p>
          <a:p>
            <a:pPr>
              <a:buFont typeface="Wingdings" pitchFamily="2" charset="2"/>
              <a:buChar char="l"/>
            </a:pPr>
            <a:r>
              <a:rPr lang="zh-TW" altLang="en-US" sz="2800" dirty="0" smtClean="0"/>
              <a:t>  擴展性問題 </a:t>
            </a:r>
            <a:r>
              <a:rPr lang="en-US" altLang="zh-TW" sz="2800" dirty="0" smtClean="0"/>
              <a:t>: </a:t>
            </a:r>
            <a:r>
              <a:rPr lang="zh-TW" altLang="en-US" sz="2800" dirty="0" smtClean="0"/>
              <a:t>日後若要再多抓一個欄位，須整個  </a:t>
            </a:r>
            <a:endParaRPr lang="en-US" altLang="zh-TW" sz="2800" dirty="0" smtClean="0"/>
          </a:p>
          <a:p>
            <a:r>
              <a:rPr lang="en-US" altLang="zh-TW" sz="2800" dirty="0" smtClean="0"/>
              <a:t>     Data Source </a:t>
            </a:r>
            <a:r>
              <a:rPr lang="zh-TW" altLang="en-US" sz="2800" dirty="0" smtClean="0"/>
              <a:t>重建</a:t>
            </a:r>
            <a:endParaRPr lang="en-US" altLang="zh-TW" sz="2800" dirty="0" smtClean="0"/>
          </a:p>
          <a:p>
            <a:pPr>
              <a:buFont typeface="Wingdings" pitchFamily="2" charset="2"/>
              <a:buChar char="l"/>
            </a:pPr>
            <a:r>
              <a:rPr lang="en-US" altLang="zh-TW" sz="2800" dirty="0" smtClean="0"/>
              <a:t>  </a:t>
            </a:r>
            <a:r>
              <a:rPr lang="zh-TW" altLang="en-US" sz="2800" dirty="0" smtClean="0"/>
              <a:t>若是遠端抓取資料，可減少網路往返的 </a:t>
            </a:r>
            <a:r>
              <a:rPr lang="en-US" altLang="zh-TW" sz="2800" dirty="0" smtClean="0"/>
              <a:t>traffic </a:t>
            </a:r>
          </a:p>
          <a:p>
            <a:pPr>
              <a:buFont typeface="Wingdings" pitchFamily="2" charset="2"/>
              <a:buChar char="l"/>
            </a:pPr>
            <a:endParaRPr kumimoji="0" lang="en-US" altLang="zh-TW" sz="2800" dirty="0">
              <a:latin typeface="Lucida Sans Unicode" pitchFamily="34" charset="0"/>
              <a:ea typeface="微軟正黑體" pitchFamily="34" charset="-120"/>
            </a:endParaRPr>
          </a:p>
          <a:p>
            <a:r>
              <a:rPr kumimoji="0" lang="en-US" altLang="zh-TW" dirty="0" smtClean="0">
                <a:latin typeface="Lucida Sans Unicode" pitchFamily="34" charset="0"/>
                <a:ea typeface="微軟正黑體" pitchFamily="34" charset="-120"/>
              </a:rPr>
              <a:t>    </a:t>
            </a:r>
            <a:endParaRPr kumimoji="0" lang="zh-TW" altLang="en-US" dirty="0">
              <a:latin typeface="Lucida Sans Unicode" pitchFamily="34" charset="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匯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匯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匯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匯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5.xml><?xml version="1.0" encoding="utf-8"?>
<a:themeOverride xmlns:a="http://schemas.openxmlformats.org/drawingml/2006/main">
  <a:clrScheme name="匯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6.xml><?xml version="1.0" encoding="utf-8"?>
<a:themeOverride xmlns:a="http://schemas.openxmlformats.org/drawingml/2006/main">
  <a:clrScheme name="匯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2449</TotalTime>
  <Words>2412</Words>
  <Application>Microsoft Office PowerPoint</Application>
  <PresentationFormat>如螢幕大小 (4:3)</PresentationFormat>
  <Paragraphs>352</Paragraphs>
  <Slides>30</Slides>
  <Notes>8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30</vt:i4>
      </vt:variant>
    </vt:vector>
  </HeadingPairs>
  <TitlesOfParts>
    <vt:vector size="31" baseType="lpstr">
      <vt:lpstr>匯合</vt:lpstr>
      <vt:lpstr>Cacti 第三天課程</vt:lpstr>
      <vt:lpstr>Cacti 到底是什麼？</vt:lpstr>
      <vt:lpstr>投影片 3</vt:lpstr>
      <vt:lpstr>Cacti的資料流</vt:lpstr>
      <vt:lpstr>資料的取得 </vt:lpstr>
      <vt:lpstr>資料的取得 </vt:lpstr>
      <vt:lpstr>資料的取得 </vt:lpstr>
      <vt:lpstr>資料取得方式</vt:lpstr>
      <vt:lpstr>資料取得方式- Data Input Methods</vt:lpstr>
      <vt:lpstr>資料取得方式- Data Queries</vt:lpstr>
      <vt:lpstr>資料的取得 </vt:lpstr>
      <vt:lpstr>資料的儲存</vt:lpstr>
      <vt:lpstr>資料的呈現</vt:lpstr>
      <vt:lpstr>資料的取得 – 實作 </vt:lpstr>
      <vt:lpstr>投影片 15</vt:lpstr>
      <vt:lpstr> Cacti 的 plugin </vt:lpstr>
      <vt:lpstr>投影片 17</vt:lpstr>
      <vt:lpstr>確認PA 的版本</vt:lpstr>
      <vt:lpstr>PA 的用處</vt:lpstr>
      <vt:lpstr>投影片 20</vt:lpstr>
      <vt:lpstr>投影片 21</vt:lpstr>
      <vt:lpstr>投影片 22</vt:lpstr>
      <vt:lpstr>Plugin Setup.php function說明</vt:lpstr>
      <vt:lpstr>Plugin Setup.php function說明</vt:lpstr>
      <vt:lpstr>Plugin Setup.php function說明</vt:lpstr>
      <vt:lpstr>Plugin Setup.php function說明</vt:lpstr>
      <vt:lpstr>Plugin Setup.php function說明</vt:lpstr>
      <vt:lpstr>Plugin Setup.php function說明</vt:lpstr>
      <vt:lpstr>Plugin myPlugin.php 說明</vt:lpstr>
      <vt:lpstr>Cacti Plugin 實作  - Lab 4</vt:lpstr>
    </vt:vector>
  </TitlesOfParts>
  <Company>yuta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yuta</dc:creator>
  <cp:lastModifiedBy>yuta</cp:lastModifiedBy>
  <cp:revision>239</cp:revision>
  <dcterms:created xsi:type="dcterms:W3CDTF">2011-10-19T08:49:27Z</dcterms:created>
  <dcterms:modified xsi:type="dcterms:W3CDTF">2011-11-09T09:19:36Z</dcterms:modified>
</cp:coreProperties>
</file>