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47"/>
  </p:notesMasterIdLst>
  <p:sldIdLst>
    <p:sldId id="662" r:id="rId2"/>
    <p:sldId id="550" r:id="rId3"/>
    <p:sldId id="619" r:id="rId4"/>
    <p:sldId id="657" r:id="rId5"/>
    <p:sldId id="658" r:id="rId6"/>
    <p:sldId id="659" r:id="rId7"/>
    <p:sldId id="664" r:id="rId8"/>
    <p:sldId id="674" r:id="rId9"/>
    <p:sldId id="660" r:id="rId10"/>
    <p:sldId id="661" r:id="rId11"/>
    <p:sldId id="629" r:id="rId12"/>
    <p:sldId id="621" r:id="rId13"/>
    <p:sldId id="653" r:id="rId14"/>
    <p:sldId id="680" r:id="rId15"/>
    <p:sldId id="605" r:id="rId16"/>
    <p:sldId id="606" r:id="rId17"/>
    <p:sldId id="607" r:id="rId18"/>
    <p:sldId id="608" r:id="rId19"/>
    <p:sldId id="586" r:id="rId20"/>
    <p:sldId id="587" r:id="rId21"/>
    <p:sldId id="588" r:id="rId22"/>
    <p:sldId id="592" r:id="rId23"/>
    <p:sldId id="589" r:id="rId24"/>
    <p:sldId id="672" r:id="rId25"/>
    <p:sldId id="681" r:id="rId26"/>
    <p:sldId id="671" r:id="rId27"/>
    <p:sldId id="590" r:id="rId28"/>
    <p:sldId id="667" r:id="rId29"/>
    <p:sldId id="591" r:id="rId30"/>
    <p:sldId id="675" r:id="rId31"/>
    <p:sldId id="676" r:id="rId32"/>
    <p:sldId id="682" r:id="rId33"/>
    <p:sldId id="668" r:id="rId34"/>
    <p:sldId id="678" r:id="rId35"/>
    <p:sldId id="670" r:id="rId36"/>
    <p:sldId id="679" r:id="rId37"/>
    <p:sldId id="683" r:id="rId38"/>
    <p:sldId id="594" r:id="rId39"/>
    <p:sldId id="595" r:id="rId40"/>
    <p:sldId id="669" r:id="rId41"/>
    <p:sldId id="665" r:id="rId42"/>
    <p:sldId id="597" r:id="rId43"/>
    <p:sldId id="624" r:id="rId44"/>
    <p:sldId id="625" r:id="rId45"/>
    <p:sldId id="650" r:id="rId46"/>
  </p:sldIdLst>
  <p:sldSz cx="14630400" cy="8229600"/>
  <p:notesSz cx="6858000" cy="9144000"/>
  <p:defaultTextStyle>
    <a:defPPr>
      <a:defRPr lang="en-US"/>
    </a:defPPr>
    <a:lvl1pPr marL="0" algn="l" defTabSz="1306221" rtl="0" eaLnBrk="1" latinLnBrk="0" hangingPunct="1">
      <a:defRPr sz="2600" kern="1200">
        <a:solidFill>
          <a:schemeClr val="tx1"/>
        </a:solidFill>
        <a:latin typeface="+mn-lt"/>
        <a:ea typeface="+mn-ea"/>
        <a:cs typeface="+mn-cs"/>
      </a:defRPr>
    </a:lvl1pPr>
    <a:lvl2pPr marL="653110" algn="l" defTabSz="1306221" rtl="0" eaLnBrk="1" latinLnBrk="0" hangingPunct="1">
      <a:defRPr sz="2600" kern="1200">
        <a:solidFill>
          <a:schemeClr val="tx1"/>
        </a:solidFill>
        <a:latin typeface="+mn-lt"/>
        <a:ea typeface="+mn-ea"/>
        <a:cs typeface="+mn-cs"/>
      </a:defRPr>
    </a:lvl2pPr>
    <a:lvl3pPr marL="1306221" algn="l" defTabSz="1306221" rtl="0" eaLnBrk="1" latinLnBrk="0" hangingPunct="1">
      <a:defRPr sz="2600" kern="1200">
        <a:solidFill>
          <a:schemeClr val="tx1"/>
        </a:solidFill>
        <a:latin typeface="+mn-lt"/>
        <a:ea typeface="+mn-ea"/>
        <a:cs typeface="+mn-cs"/>
      </a:defRPr>
    </a:lvl3pPr>
    <a:lvl4pPr marL="1959331" algn="l" defTabSz="1306221" rtl="0" eaLnBrk="1" latinLnBrk="0" hangingPunct="1">
      <a:defRPr sz="2600" kern="1200">
        <a:solidFill>
          <a:schemeClr val="tx1"/>
        </a:solidFill>
        <a:latin typeface="+mn-lt"/>
        <a:ea typeface="+mn-ea"/>
        <a:cs typeface="+mn-cs"/>
      </a:defRPr>
    </a:lvl4pPr>
    <a:lvl5pPr marL="2612442" algn="l" defTabSz="1306221" rtl="0" eaLnBrk="1" latinLnBrk="0" hangingPunct="1">
      <a:defRPr sz="2600" kern="1200">
        <a:solidFill>
          <a:schemeClr val="tx1"/>
        </a:solidFill>
        <a:latin typeface="+mn-lt"/>
        <a:ea typeface="+mn-ea"/>
        <a:cs typeface="+mn-cs"/>
      </a:defRPr>
    </a:lvl5pPr>
    <a:lvl6pPr marL="3265550" algn="l" defTabSz="1306221" rtl="0" eaLnBrk="1" latinLnBrk="0" hangingPunct="1">
      <a:defRPr sz="2600" kern="1200">
        <a:solidFill>
          <a:schemeClr val="tx1"/>
        </a:solidFill>
        <a:latin typeface="+mn-lt"/>
        <a:ea typeface="+mn-ea"/>
        <a:cs typeface="+mn-cs"/>
      </a:defRPr>
    </a:lvl6pPr>
    <a:lvl7pPr marL="3918661" algn="l" defTabSz="1306221" rtl="0" eaLnBrk="1" latinLnBrk="0" hangingPunct="1">
      <a:defRPr sz="2600" kern="1200">
        <a:solidFill>
          <a:schemeClr val="tx1"/>
        </a:solidFill>
        <a:latin typeface="+mn-lt"/>
        <a:ea typeface="+mn-ea"/>
        <a:cs typeface="+mn-cs"/>
      </a:defRPr>
    </a:lvl7pPr>
    <a:lvl8pPr marL="4571771" algn="l" defTabSz="1306221" rtl="0" eaLnBrk="1" latinLnBrk="0" hangingPunct="1">
      <a:defRPr sz="2600" kern="1200">
        <a:solidFill>
          <a:schemeClr val="tx1"/>
        </a:solidFill>
        <a:latin typeface="+mn-lt"/>
        <a:ea typeface="+mn-ea"/>
        <a:cs typeface="+mn-cs"/>
      </a:defRPr>
    </a:lvl8pPr>
    <a:lvl9pPr marL="5224882" algn="l" defTabSz="1306221" rtl="0" eaLnBrk="1" latinLnBrk="0" hangingPunct="1">
      <a:defRPr sz="2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92">
          <p15:clr>
            <a:srgbClr val="A4A3A4"/>
          </p15:clr>
        </p15:guide>
        <p15:guide id="2" pos="4608">
          <p15:clr>
            <a:srgbClr val="A4A3A4"/>
          </p15:clr>
        </p15:guide>
        <p15:guide id="3" orient="horz" pos="2147">
          <p15:clr>
            <a:srgbClr val="A4A3A4"/>
          </p15:clr>
        </p15:guide>
        <p15:guide id="4" orient="horz" pos="1189">
          <p15:clr>
            <a:srgbClr val="A4A3A4"/>
          </p15:clr>
        </p15:guide>
        <p15:guide id="5" pos="568">
          <p15:clr>
            <a:srgbClr val="A4A3A4"/>
          </p15:clr>
        </p15:guide>
        <p15:guide id="6" pos="761">
          <p15:clr>
            <a:srgbClr val="A4A3A4"/>
          </p15:clr>
        </p15:guide>
        <p15:guide id="7" orient="horz" pos="3675">
          <p15:clr>
            <a:srgbClr val="A4A3A4"/>
          </p15:clr>
        </p15:guide>
        <p15:guide id="8" orient="horz" pos="2720">
          <p15:clr>
            <a:srgbClr val="A4A3A4"/>
          </p15:clr>
        </p15:guide>
        <p15:guide id="9" orient="horz" pos="1403">
          <p15:clr>
            <a:srgbClr val="A4A3A4"/>
          </p15:clr>
        </p15:guide>
        <p15:guide id="10" pos="4708">
          <p15:clr>
            <a:srgbClr val="A4A3A4"/>
          </p15:clr>
        </p15:guide>
        <p15:guide id="11" pos="992">
          <p15:clr>
            <a:srgbClr val="A4A3A4"/>
          </p15:clr>
        </p15:guide>
        <p15:guide id="12" pos="6259">
          <p15:clr>
            <a:srgbClr val="A4A3A4"/>
          </p15:clr>
        </p15:guide>
        <p15:guide id="13" orient="horz" pos="3043">
          <p15:clr>
            <a:srgbClr val="A4A3A4"/>
          </p15:clr>
        </p15:guide>
        <p15:guide id="14" orient="horz" pos="1221">
          <p15:clr>
            <a:srgbClr val="A4A3A4"/>
          </p15:clr>
        </p15:guide>
        <p15:guide id="15" orient="horz" pos="3910">
          <p15:clr>
            <a:srgbClr val="A4A3A4"/>
          </p15:clr>
        </p15:guide>
        <p15:guide id="16" orient="horz" pos="2821">
          <p15:clr>
            <a:srgbClr val="A4A3A4"/>
          </p15:clr>
        </p15:guide>
        <p15:guide id="17" pos="3926">
          <p15:clr>
            <a:srgbClr val="A4A3A4"/>
          </p15:clr>
        </p15:guide>
        <p15:guide id="18" pos="1507">
          <p15:clr>
            <a:srgbClr val="A4A3A4"/>
          </p15:clr>
        </p15:guide>
        <p15:guide id="19" pos="345">
          <p15:clr>
            <a:srgbClr val="A4A3A4"/>
          </p15:clr>
        </p15:guide>
        <p15:guide id="20" pos="5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C3"/>
    <a:srgbClr val="81CFFF"/>
    <a:srgbClr val="004B8C"/>
    <a:srgbClr val="ABE1F7"/>
    <a:srgbClr val="404040"/>
    <a:srgbClr val="FFFFFF"/>
    <a:srgbClr val="C0E7FF"/>
    <a:srgbClr val="2DB4EB"/>
    <a:srgbClr val="737373"/>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68" autoAdjust="0"/>
    <p:restoredTop sz="96779" autoAdjust="0"/>
  </p:normalViewPr>
  <p:slideViewPr>
    <p:cSldViewPr snapToGrid="0" snapToObjects="1">
      <p:cViewPr>
        <p:scale>
          <a:sx n="70" d="100"/>
          <a:sy n="70" d="100"/>
        </p:scale>
        <p:origin x="-960" y="-174"/>
      </p:cViewPr>
      <p:guideLst>
        <p:guide orient="horz" pos="2592"/>
        <p:guide orient="horz" pos="2147"/>
        <p:guide orient="horz" pos="1189"/>
        <p:guide orient="horz" pos="3675"/>
        <p:guide orient="horz" pos="2720"/>
        <p:guide orient="horz" pos="1403"/>
        <p:guide orient="horz" pos="3043"/>
        <p:guide orient="horz" pos="1221"/>
        <p:guide orient="horz" pos="3910"/>
        <p:guide orient="horz" pos="2821"/>
        <p:guide pos="4608"/>
        <p:guide pos="568"/>
        <p:guide pos="761"/>
        <p:guide pos="4708"/>
        <p:guide pos="992"/>
        <p:guide pos="6259"/>
        <p:guide pos="3926"/>
        <p:guide pos="1507"/>
        <p:guide pos="345"/>
        <p:guide pos="566"/>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66" d="100"/>
        <a:sy n="66" d="100"/>
      </p:scale>
      <p:origin x="0" y="691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panose="020B0502020202020204" pitchFamily="34" charset="0"/>
              </a:defRPr>
            </a:lvl1pPr>
          </a:lstStyle>
          <a:p>
            <a:fld id="{FC56EF2E-C020-43B4-9C7D-D86EC5BEC128}" type="datetimeFigureOut">
              <a:rPr lang="en-US" smtClean="0"/>
              <a:pPr/>
              <a:t>8/2/2016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529CFC5E-5338-4F01-B9E1-06270F57A602}" type="slidenum">
              <a:rPr lang="en-US" smtClean="0"/>
              <a:pPr/>
              <a:t>‹#›</a:t>
            </a:fld>
            <a:endParaRPr lang="en-US" dirty="0"/>
          </a:p>
        </p:txBody>
      </p:sp>
    </p:spTree>
    <p:extLst>
      <p:ext uri="{BB962C8B-B14F-4D97-AF65-F5344CB8AC3E}">
        <p14:creationId xmlns:p14="http://schemas.microsoft.com/office/powerpoint/2010/main" val="3699432706"/>
      </p:ext>
    </p:extLst>
  </p:cSld>
  <p:clrMap bg1="lt1" tx1="dk1" bg2="lt2" tx2="dk2" accent1="accent1" accent2="accent2" accent3="accent3" accent4="accent4" accent5="accent5" accent6="accent6" hlink="hlink" folHlink="folHlink"/>
  <p:notesStyle>
    <a:lvl1pPr marL="0" algn="l" defTabSz="1306221" rtl="0" eaLnBrk="1" latinLnBrk="0" hangingPunct="1">
      <a:defRPr sz="1800" kern="1200">
        <a:solidFill>
          <a:schemeClr val="tx1"/>
        </a:solidFill>
        <a:latin typeface="Century Gothic" panose="020B0502020202020204" pitchFamily="34" charset="0"/>
        <a:ea typeface="+mn-ea"/>
        <a:cs typeface="+mn-cs"/>
      </a:defRPr>
    </a:lvl1pPr>
    <a:lvl2pPr marL="653110" algn="l" defTabSz="1306221" rtl="0" eaLnBrk="1" latinLnBrk="0" hangingPunct="1">
      <a:defRPr sz="1800" kern="1200">
        <a:solidFill>
          <a:schemeClr val="tx1"/>
        </a:solidFill>
        <a:latin typeface="Century Gothic" panose="020B0502020202020204" pitchFamily="34" charset="0"/>
        <a:ea typeface="+mn-ea"/>
        <a:cs typeface="+mn-cs"/>
      </a:defRPr>
    </a:lvl2pPr>
    <a:lvl3pPr marL="1306221" algn="l" defTabSz="1306221" rtl="0" eaLnBrk="1" latinLnBrk="0" hangingPunct="1">
      <a:defRPr sz="1800" kern="1200">
        <a:solidFill>
          <a:schemeClr val="tx1"/>
        </a:solidFill>
        <a:latin typeface="Century Gothic" panose="020B0502020202020204" pitchFamily="34" charset="0"/>
        <a:ea typeface="+mn-ea"/>
        <a:cs typeface="+mn-cs"/>
      </a:defRPr>
    </a:lvl3pPr>
    <a:lvl4pPr marL="1959331" algn="l" defTabSz="1306221" rtl="0" eaLnBrk="1" latinLnBrk="0" hangingPunct="1">
      <a:defRPr sz="1800" kern="1200">
        <a:solidFill>
          <a:schemeClr val="tx1"/>
        </a:solidFill>
        <a:latin typeface="Century Gothic" panose="020B0502020202020204" pitchFamily="34" charset="0"/>
        <a:ea typeface="+mn-ea"/>
        <a:cs typeface="+mn-cs"/>
      </a:defRPr>
    </a:lvl4pPr>
    <a:lvl5pPr marL="2612442" algn="l" defTabSz="1306221" rtl="0" eaLnBrk="1" latinLnBrk="0" hangingPunct="1">
      <a:defRPr sz="1800" kern="1200">
        <a:solidFill>
          <a:schemeClr val="tx1"/>
        </a:solidFill>
        <a:latin typeface="Century Gothic" panose="020B0502020202020204" pitchFamily="34" charset="0"/>
        <a:ea typeface="+mn-ea"/>
        <a:cs typeface="+mn-cs"/>
      </a:defRPr>
    </a:lvl5pPr>
    <a:lvl6pPr marL="3265550" algn="l" defTabSz="1306221" rtl="0" eaLnBrk="1" latinLnBrk="0" hangingPunct="1">
      <a:defRPr sz="1800" kern="1200">
        <a:solidFill>
          <a:schemeClr val="tx1"/>
        </a:solidFill>
        <a:latin typeface="+mn-lt"/>
        <a:ea typeface="+mn-ea"/>
        <a:cs typeface="+mn-cs"/>
      </a:defRPr>
    </a:lvl6pPr>
    <a:lvl7pPr marL="3918661" algn="l" defTabSz="1306221" rtl="0" eaLnBrk="1" latinLnBrk="0" hangingPunct="1">
      <a:defRPr sz="1800" kern="1200">
        <a:solidFill>
          <a:schemeClr val="tx1"/>
        </a:solidFill>
        <a:latin typeface="+mn-lt"/>
        <a:ea typeface="+mn-ea"/>
        <a:cs typeface="+mn-cs"/>
      </a:defRPr>
    </a:lvl7pPr>
    <a:lvl8pPr marL="4571771" algn="l" defTabSz="1306221" rtl="0" eaLnBrk="1" latinLnBrk="0" hangingPunct="1">
      <a:defRPr sz="1800" kern="1200">
        <a:solidFill>
          <a:schemeClr val="tx1"/>
        </a:solidFill>
        <a:latin typeface="+mn-lt"/>
        <a:ea typeface="+mn-ea"/>
        <a:cs typeface="+mn-cs"/>
      </a:defRPr>
    </a:lvl8pPr>
    <a:lvl9pPr marL="5224882" algn="l" defTabSz="130622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l"/>
            <a:r>
              <a:rPr lang="en-US" sz="1800" dirty="0" smtClean="0">
                <a:solidFill>
                  <a:srgbClr val="FFFFFF"/>
                </a:solidFill>
              </a:rPr>
              <a:t>Attack duration is more than 24 hours on average, sometimes lasting weeks. During this time a lot of collateral damage happens to the business;</a:t>
            </a:r>
            <a:r>
              <a:rPr lang="en-US" sz="1800" baseline="0" dirty="0" smtClean="0">
                <a:solidFill>
                  <a:srgbClr val="FFFFFF"/>
                </a:solidFill>
              </a:rPr>
              <a:t> overloaded customer support, delayed projects etc.</a:t>
            </a:r>
          </a:p>
          <a:p>
            <a:pPr algn="l"/>
            <a:endParaRPr lang="en-US" sz="1800" dirty="0" smtClean="0">
              <a:solidFill>
                <a:srgbClr val="FFFFFF"/>
              </a:solidFill>
            </a:endParaRPr>
          </a:p>
          <a:p>
            <a:pPr algn="l"/>
            <a:r>
              <a:rPr lang="en-US" sz="1800" dirty="0" smtClean="0">
                <a:solidFill>
                  <a:srgbClr val="FFFFFF"/>
                </a:solidFill>
              </a:rPr>
              <a:t>http://www.forbes.com/2010/02/01/brand-reputation-value-leadership-managing-ethisphere.html</a:t>
            </a:r>
          </a:p>
          <a:p>
            <a:pPr algn="l"/>
            <a:endParaRPr lang="en-US" sz="1800" dirty="0" smtClean="0">
              <a:solidFill>
                <a:srgbClr val="FFFFFF"/>
              </a:solidFill>
            </a:endParaRPr>
          </a:p>
          <a:p>
            <a:pPr algn="l"/>
            <a:r>
              <a:rPr lang="en-US" sz="1800" dirty="0" smtClean="0">
                <a:solidFill>
                  <a:srgbClr val="FFFFFF"/>
                </a:solidFill>
              </a:rPr>
              <a:t>£100,000/</a:t>
            </a:r>
            <a:r>
              <a:rPr lang="en-US" sz="1800" dirty="0" err="1" smtClean="0">
                <a:solidFill>
                  <a:srgbClr val="FFFFFF"/>
                </a:solidFill>
              </a:rPr>
              <a:t>hr</a:t>
            </a:r>
            <a:r>
              <a:rPr lang="en-US" sz="1800" dirty="0" smtClean="0">
                <a:solidFill>
                  <a:srgbClr val="FFFFFF"/>
                </a:solidFill>
              </a:rPr>
              <a:t/>
            </a:r>
            <a:br>
              <a:rPr lang="en-US" sz="1800" dirty="0" smtClean="0">
                <a:solidFill>
                  <a:srgbClr val="FFFFFF"/>
                </a:solidFill>
              </a:rPr>
            </a:br>
            <a:r>
              <a:rPr lang="en-US" sz="1200" dirty="0" err="1" smtClean="0">
                <a:solidFill>
                  <a:srgbClr val="FFFFFF"/>
                </a:solidFill>
              </a:rPr>
              <a:t>Neustar</a:t>
            </a:r>
            <a:r>
              <a:rPr lang="en-US" sz="1200" dirty="0" smtClean="0">
                <a:solidFill>
                  <a:srgbClr val="FFFFFF"/>
                </a:solidFill>
              </a:rPr>
              <a:t>, 2015</a:t>
            </a:r>
          </a:p>
          <a:p>
            <a:pPr algn="l"/>
            <a:r>
              <a:rPr lang="en-US" sz="1800" dirty="0" smtClean="0">
                <a:solidFill>
                  <a:srgbClr val="FFFFFF"/>
                </a:solidFill>
              </a:rPr>
              <a:t>$40,000/hour </a:t>
            </a:r>
            <a:br>
              <a:rPr lang="en-US" sz="1800" dirty="0" smtClean="0">
                <a:solidFill>
                  <a:srgbClr val="FFFFFF"/>
                </a:solidFill>
              </a:rPr>
            </a:br>
            <a:r>
              <a:rPr lang="en-US" sz="1200" dirty="0" err="1" smtClean="0">
                <a:solidFill>
                  <a:srgbClr val="FFFFFF"/>
                </a:solidFill>
              </a:rPr>
              <a:t>Incapsula</a:t>
            </a:r>
            <a:r>
              <a:rPr lang="en-US" sz="1200" dirty="0" smtClean="0">
                <a:solidFill>
                  <a:srgbClr val="FFFFFF"/>
                </a:solidFill>
              </a:rPr>
              <a:t>, 2014</a:t>
            </a:r>
          </a:p>
          <a:p>
            <a:pPr algn="l"/>
            <a:r>
              <a:rPr lang="en-US" sz="1800" dirty="0" smtClean="0">
                <a:solidFill>
                  <a:srgbClr val="FFFFFF"/>
                </a:solidFill>
              </a:rPr>
              <a:t>$22,000/minute average </a:t>
            </a:r>
            <a:br>
              <a:rPr lang="en-US" sz="1800" dirty="0" smtClean="0">
                <a:solidFill>
                  <a:srgbClr val="FFFFFF"/>
                </a:solidFill>
              </a:rPr>
            </a:br>
            <a:r>
              <a:rPr lang="en-US" sz="1200" dirty="0" err="1" smtClean="0">
                <a:solidFill>
                  <a:srgbClr val="FFFFFF"/>
                </a:solidFill>
              </a:rPr>
              <a:t>Ponemon</a:t>
            </a:r>
            <a:r>
              <a:rPr lang="en-US" sz="1200" dirty="0" smtClean="0">
                <a:solidFill>
                  <a:srgbClr val="FFFFFF"/>
                </a:solidFill>
              </a:rPr>
              <a:t>, 2015</a:t>
            </a:r>
          </a:p>
          <a:p>
            <a:pPr marL="0" marR="0" lvl="0" indent="0" algn="l" defTabSz="1306221"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Reputation damage</a:t>
            </a:r>
          </a:p>
          <a:p>
            <a:pPr marL="0" marR="0" lvl="0" indent="0" algn="l" defTabSz="1306221"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Avg. attack duration: &gt;24hrs </a:t>
            </a:r>
            <a:r>
              <a:rPr lang="en-US" sz="1200" dirty="0" smtClean="0">
                <a:solidFill>
                  <a:srgbClr val="FFFFFF"/>
                </a:solidFill>
              </a:rPr>
              <a:t>Akamai</a:t>
            </a:r>
          </a:p>
          <a:p>
            <a:pPr algn="l"/>
            <a:endParaRPr lang="en-US" dirty="0" smtClean="0"/>
          </a:p>
          <a:p>
            <a:pPr algn="l"/>
            <a:endParaRPr lang="en-US" dirty="0" smtClean="0"/>
          </a:p>
          <a:p>
            <a:pPr algn="l"/>
            <a:r>
              <a:rPr lang="en-US" dirty="0" smtClean="0"/>
              <a:t>http://security.radware.com/uploadedFiles/Resources_and_Content/Attack_Tools/CyberSecurityontheOffense.pdf</a:t>
            </a:r>
          </a:p>
          <a:p>
            <a:pPr algn="l"/>
            <a:r>
              <a:rPr lang="en-US" dirty="0" smtClean="0"/>
              <a:t>https://www.stateoftheinternet.com/downloads/pdfs/2015-ponemon-institute-the-cost-of-ddos-attacks.pdf</a:t>
            </a:r>
          </a:p>
          <a:p>
            <a:pPr algn="l"/>
            <a:r>
              <a:rPr lang="en-US" dirty="0" err="1" smtClean="0"/>
              <a:t>Ponemon</a:t>
            </a:r>
            <a:r>
              <a:rPr lang="en-US" dirty="0" smtClean="0"/>
              <a:t>: check 2015</a:t>
            </a:r>
            <a:r>
              <a:rPr lang="en-US" baseline="0" dirty="0" smtClean="0"/>
              <a:t> </a:t>
            </a:r>
            <a:endParaRPr lang="en-US" dirty="0" smtClean="0"/>
          </a:p>
          <a:p>
            <a:pPr algn="l"/>
            <a:endParaRPr lang="en-US" dirty="0" smtClean="0"/>
          </a:p>
          <a:p>
            <a:pPr lvl="0" algn="l"/>
            <a:r>
              <a:rPr lang="en-US" sz="1800" dirty="0" smtClean="0"/>
              <a:t>£100,000/</a:t>
            </a:r>
            <a:r>
              <a:rPr lang="en-US" sz="1800" dirty="0" err="1" smtClean="0"/>
              <a:t>hr</a:t>
            </a:r>
            <a:r>
              <a:rPr lang="en-US" sz="1800" dirty="0" smtClean="0"/>
              <a:t/>
            </a:r>
            <a:br>
              <a:rPr lang="en-US" sz="1800" dirty="0" smtClean="0"/>
            </a:br>
            <a:r>
              <a:rPr lang="en-US" sz="1200" dirty="0" err="1" smtClean="0"/>
              <a:t>Neustar</a:t>
            </a:r>
            <a:r>
              <a:rPr lang="en-US" sz="1200" dirty="0" smtClean="0"/>
              <a:t>, 2015</a:t>
            </a:r>
            <a:endParaRPr lang="en-US" sz="1800" dirty="0" smtClean="0"/>
          </a:p>
          <a:p>
            <a:pPr lvl="0" algn="l"/>
            <a:r>
              <a:rPr lang="en-US" sz="1800" dirty="0" smtClean="0"/>
              <a:t>$40,000/hour </a:t>
            </a:r>
            <a:r>
              <a:rPr lang="en-US" sz="1200" dirty="0" err="1" smtClean="0"/>
              <a:t>Incapsula</a:t>
            </a:r>
            <a:r>
              <a:rPr lang="en-US" sz="1200" dirty="0" smtClean="0"/>
              <a:t>, 2014</a:t>
            </a:r>
          </a:p>
          <a:p>
            <a:pPr lvl="0" algn="l"/>
            <a:r>
              <a:rPr lang="en-US" sz="1800" dirty="0" smtClean="0"/>
              <a:t>$22,000/minute average </a:t>
            </a:r>
            <a:endParaRPr lang="en-US" dirty="0" smtClean="0"/>
          </a:p>
          <a:p>
            <a:pPr algn="l"/>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1</a:t>
            </a:fld>
            <a:endParaRPr lang="en-US" dirty="0"/>
          </a:p>
        </p:txBody>
      </p:sp>
    </p:spTree>
    <p:extLst>
      <p:ext uri="{BB962C8B-B14F-4D97-AF65-F5344CB8AC3E}">
        <p14:creationId xmlns:p14="http://schemas.microsoft.com/office/powerpoint/2010/main" val="404980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CFEB98-D0D7-4333-B8DD-1808183D18C5}"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25997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Inline provides</a:t>
            </a:r>
            <a:r>
              <a:rPr lang="en-US" baseline="0" dirty="0" smtClean="0"/>
              <a:t> much more traffic statistics since we see the return traffic. Also, the need for 3</a:t>
            </a:r>
            <a:r>
              <a:rPr lang="en-US" baseline="30000" dirty="0" smtClean="0"/>
              <a:t>rd</a:t>
            </a:r>
            <a:r>
              <a:rPr lang="en-US" baseline="0" dirty="0" smtClean="0"/>
              <a:t> party flow analysis is reduced or eliminated. They can provide extra value for real-time threshold tuning, reporting etc.</a:t>
            </a:r>
          </a:p>
          <a:p>
            <a:r>
              <a:rPr lang="en-US" dirty="0" smtClean="0"/>
              <a:t>Can be used to scale firewall or existing DDoS mitigation device</a:t>
            </a:r>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16</a:t>
            </a:fld>
            <a:endParaRPr lang="en-US" dirty="0"/>
          </a:p>
        </p:txBody>
      </p:sp>
    </p:spTree>
    <p:extLst>
      <p:ext uri="{BB962C8B-B14F-4D97-AF65-F5344CB8AC3E}">
        <p14:creationId xmlns:p14="http://schemas.microsoft.com/office/powerpoint/2010/main" val="122784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the</a:t>
            </a:r>
            <a:r>
              <a:rPr lang="en-US" baseline="0" dirty="0" smtClean="0"/>
              <a:t> classic deployment model. Popular when customers only want an extra element in path of traffic only when really necessary. But mostly done to oversubscribe mitigation vs uplink bandwidth, classic mitigation solutions can’t scale </a:t>
            </a:r>
            <a:r>
              <a:rPr lang="en-US" baseline="0" dirty="0" err="1" smtClean="0"/>
              <a:t>andare</a:t>
            </a:r>
            <a:r>
              <a:rPr lang="en-US" baseline="0" dirty="0" smtClean="0"/>
              <a:t> very expensive. Due to its capacity and performance, Thunder TPS is uniquely positioned to be in the path of traffic all the time for always-on protection</a:t>
            </a:r>
          </a:p>
          <a:p>
            <a:r>
              <a:rPr lang="en-US" baseline="0" dirty="0" smtClean="0"/>
              <a:t>Partners for flow-based detection: </a:t>
            </a:r>
            <a:r>
              <a:rPr lang="en-US" baseline="0" dirty="0" err="1" smtClean="0"/>
              <a:t>FlowTraq</a:t>
            </a:r>
            <a:r>
              <a:rPr lang="en-US" baseline="0" dirty="0" smtClean="0"/>
              <a:t> and </a:t>
            </a:r>
            <a:r>
              <a:rPr lang="en-US" baseline="0" dirty="0" err="1" smtClean="0"/>
              <a:t>GenieNRM</a:t>
            </a:r>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17</a:t>
            </a:fld>
            <a:endParaRPr lang="en-US" dirty="0"/>
          </a:p>
        </p:txBody>
      </p:sp>
    </p:spTree>
    <p:extLst>
      <p:ext uri="{BB962C8B-B14F-4D97-AF65-F5344CB8AC3E}">
        <p14:creationId xmlns:p14="http://schemas.microsoft.com/office/powerpoint/2010/main" val="215766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18</a:t>
            </a:fld>
            <a:endParaRPr lang="en-US" dirty="0"/>
          </a:p>
        </p:txBody>
      </p:sp>
    </p:spTree>
    <p:extLst>
      <p:ext uri="{BB962C8B-B14F-4D97-AF65-F5344CB8AC3E}">
        <p14:creationId xmlns:p14="http://schemas.microsoft.com/office/powerpoint/2010/main" val="403604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21</a:t>
            </a:fld>
            <a:endParaRPr lang="en-US" dirty="0"/>
          </a:p>
        </p:txBody>
      </p:sp>
    </p:spTree>
    <p:extLst>
      <p:ext uri="{BB962C8B-B14F-4D97-AF65-F5344CB8AC3E}">
        <p14:creationId xmlns:p14="http://schemas.microsoft.com/office/powerpoint/2010/main" val="291370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A10 Threat Intelligence Service</a:t>
            </a:r>
            <a:r>
              <a:rPr lang="en-US" baseline="0" dirty="0" smtClean="0"/>
              <a:t> is an optional service subscription for Thunder TPS. It takes information for many feeds that get correlated, and mixed with their own intelligence based on honeypots and customer logs</a:t>
            </a:r>
            <a:endParaRPr lang="en-US" dirty="0" smtClean="0"/>
          </a:p>
        </p:txBody>
      </p:sp>
      <p:sp>
        <p:nvSpPr>
          <p:cNvPr id="4" name="Slide Number Placeholder 3"/>
          <p:cNvSpPr>
            <a:spLocks noGrp="1"/>
          </p:cNvSpPr>
          <p:nvPr>
            <p:ph type="sldNum" sz="quarter" idx="10"/>
          </p:nvPr>
        </p:nvSpPr>
        <p:spPr/>
        <p:txBody>
          <a:bodyPr/>
          <a:lstStyle/>
          <a:p>
            <a:fld id="{529CFC5E-5338-4F01-B9E1-06270F57A602}" type="slidenum">
              <a:rPr lang="en-US" smtClean="0"/>
              <a:pPr/>
              <a:t>22</a:t>
            </a:fld>
            <a:endParaRPr lang="en-US" dirty="0"/>
          </a:p>
        </p:txBody>
      </p:sp>
    </p:spTree>
    <p:extLst>
      <p:ext uri="{BB962C8B-B14F-4D97-AF65-F5344CB8AC3E}">
        <p14:creationId xmlns:p14="http://schemas.microsoft.com/office/powerpoint/2010/main" val="1466523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24</a:t>
            </a:fld>
            <a:endParaRPr lang="en-US"/>
          </a:p>
        </p:txBody>
      </p:sp>
    </p:spTree>
    <p:extLst>
      <p:ext uri="{BB962C8B-B14F-4D97-AF65-F5344CB8AC3E}">
        <p14:creationId xmlns:p14="http://schemas.microsoft.com/office/powerpoint/2010/main" val="285012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25</a:t>
            </a:fld>
            <a:endParaRPr lang="en-US"/>
          </a:p>
        </p:txBody>
      </p:sp>
    </p:spTree>
    <p:extLst>
      <p:ext uri="{BB962C8B-B14F-4D97-AF65-F5344CB8AC3E}">
        <p14:creationId xmlns:p14="http://schemas.microsoft.com/office/powerpoint/2010/main" val="285012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29</a:t>
            </a:fld>
            <a:endParaRPr lang="en-US" dirty="0"/>
          </a:p>
        </p:txBody>
      </p:sp>
    </p:spTree>
    <p:extLst>
      <p:ext uri="{BB962C8B-B14F-4D97-AF65-F5344CB8AC3E}">
        <p14:creationId xmlns:p14="http://schemas.microsoft.com/office/powerpoint/2010/main" val="3764581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31</a:t>
            </a:fld>
            <a:endParaRPr lang="en-US"/>
          </a:p>
        </p:txBody>
      </p:sp>
    </p:spTree>
    <p:extLst>
      <p:ext uri="{BB962C8B-B14F-4D97-AF65-F5344CB8AC3E}">
        <p14:creationId xmlns:p14="http://schemas.microsoft.com/office/powerpoint/2010/main" val="285012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2</a:t>
            </a:fld>
            <a:endParaRPr lang="en-US" dirty="0"/>
          </a:p>
        </p:txBody>
      </p:sp>
    </p:spTree>
    <p:extLst>
      <p:ext uri="{BB962C8B-B14F-4D97-AF65-F5344CB8AC3E}">
        <p14:creationId xmlns:p14="http://schemas.microsoft.com/office/powerpoint/2010/main" val="3003629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32</a:t>
            </a:fld>
            <a:endParaRPr lang="en-US"/>
          </a:p>
        </p:txBody>
      </p:sp>
    </p:spTree>
    <p:extLst>
      <p:ext uri="{BB962C8B-B14F-4D97-AF65-F5344CB8AC3E}">
        <p14:creationId xmlns:p14="http://schemas.microsoft.com/office/powerpoint/2010/main" val="285012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34</a:t>
            </a:fld>
            <a:endParaRPr lang="en-US"/>
          </a:p>
        </p:txBody>
      </p:sp>
    </p:spTree>
    <p:extLst>
      <p:ext uri="{BB962C8B-B14F-4D97-AF65-F5344CB8AC3E}">
        <p14:creationId xmlns:p14="http://schemas.microsoft.com/office/powerpoint/2010/main" val="2850128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sz="1100" dirty="0">
                <a:solidFill>
                  <a:srgbClr val="FFFF00"/>
                </a:solidFill>
              </a:rPr>
              <a:t>Packet, session, and ratio metrics enable comprehensive profiling and facilitate detection of anomalies</a:t>
            </a:r>
          </a:p>
          <a:p>
            <a:endParaRPr lang="en-US" sz="1100" dirty="0"/>
          </a:p>
        </p:txBody>
      </p:sp>
      <p:sp>
        <p:nvSpPr>
          <p:cNvPr id="4" name="Slide Number Placeholder 3"/>
          <p:cNvSpPr>
            <a:spLocks noGrp="1"/>
          </p:cNvSpPr>
          <p:nvPr>
            <p:ph type="sldNum" sz="quarter" idx="10"/>
          </p:nvPr>
        </p:nvSpPr>
        <p:spPr/>
        <p:txBody>
          <a:bodyPr/>
          <a:lstStyle/>
          <a:p>
            <a:fld id="{9ABD76AD-15A0-5048-A8D1-5A579BDE29F2}" type="slidenum">
              <a:rPr lang="en-US" smtClean="0"/>
              <a:t>40</a:t>
            </a:fld>
            <a:endParaRPr lang="en-US"/>
          </a:p>
        </p:txBody>
      </p:sp>
    </p:spTree>
    <p:extLst>
      <p:ext uri="{BB962C8B-B14F-4D97-AF65-F5344CB8AC3E}">
        <p14:creationId xmlns:p14="http://schemas.microsoft.com/office/powerpoint/2010/main" val="408488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D76AD-15A0-5048-A8D1-5A579BDE29F2}" type="slidenum">
              <a:rPr lang="en-US" smtClean="0"/>
              <a:t>41</a:t>
            </a:fld>
            <a:endParaRPr lang="en-US"/>
          </a:p>
        </p:txBody>
      </p:sp>
    </p:spTree>
    <p:extLst>
      <p:ext uri="{BB962C8B-B14F-4D97-AF65-F5344CB8AC3E}">
        <p14:creationId xmlns:p14="http://schemas.microsoft.com/office/powerpoint/2010/main" val="3426934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42</a:t>
            </a:fld>
            <a:endParaRPr lang="en-US" dirty="0"/>
          </a:p>
        </p:txBody>
      </p:sp>
    </p:spTree>
    <p:extLst>
      <p:ext uri="{BB962C8B-B14F-4D97-AF65-F5344CB8AC3E}">
        <p14:creationId xmlns:p14="http://schemas.microsoft.com/office/powerpoint/2010/main" val="394018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data based on list prices</a:t>
            </a:r>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3</a:t>
            </a:fld>
            <a:endParaRPr lang="en-US" dirty="0"/>
          </a:p>
        </p:txBody>
      </p:sp>
    </p:spTree>
    <p:extLst>
      <p:ext uri="{BB962C8B-B14F-4D97-AF65-F5344CB8AC3E}">
        <p14:creationId xmlns:p14="http://schemas.microsoft.com/office/powerpoint/2010/main" val="45530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data based on list prices</a:t>
            </a:r>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9</a:t>
            </a:fld>
            <a:endParaRPr lang="en-US" dirty="0"/>
          </a:p>
        </p:txBody>
      </p:sp>
    </p:spTree>
    <p:extLst>
      <p:ext uri="{BB962C8B-B14F-4D97-AF65-F5344CB8AC3E}">
        <p14:creationId xmlns:p14="http://schemas.microsoft.com/office/powerpoint/2010/main" val="45530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data based on list prices</a:t>
            </a:r>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10</a:t>
            </a:fld>
            <a:endParaRPr lang="en-US" dirty="0"/>
          </a:p>
        </p:txBody>
      </p:sp>
    </p:spTree>
    <p:extLst>
      <p:ext uri="{BB962C8B-B14F-4D97-AF65-F5344CB8AC3E}">
        <p14:creationId xmlns:p14="http://schemas.microsoft.com/office/powerpoint/2010/main" val="45530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data based on list prices</a:t>
            </a:r>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11</a:t>
            </a:fld>
            <a:endParaRPr lang="en-US" dirty="0"/>
          </a:p>
        </p:txBody>
      </p:sp>
    </p:spTree>
    <p:extLst>
      <p:ext uri="{BB962C8B-B14F-4D97-AF65-F5344CB8AC3E}">
        <p14:creationId xmlns:p14="http://schemas.microsoft.com/office/powerpoint/2010/main" val="45530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data based on list prices</a:t>
            </a:r>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12</a:t>
            </a:fld>
            <a:endParaRPr lang="en-US" dirty="0"/>
          </a:p>
        </p:txBody>
      </p:sp>
    </p:spTree>
    <p:extLst>
      <p:ext uri="{BB962C8B-B14F-4D97-AF65-F5344CB8AC3E}">
        <p14:creationId xmlns:p14="http://schemas.microsoft.com/office/powerpoint/2010/main" val="45530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data based on list prices</a:t>
            </a:r>
            <a:endParaRPr lang="en-US" dirty="0"/>
          </a:p>
        </p:txBody>
      </p:sp>
      <p:sp>
        <p:nvSpPr>
          <p:cNvPr id="4" name="Slide Number Placeholder 3"/>
          <p:cNvSpPr>
            <a:spLocks noGrp="1"/>
          </p:cNvSpPr>
          <p:nvPr>
            <p:ph type="sldNum" sz="quarter" idx="10"/>
          </p:nvPr>
        </p:nvSpPr>
        <p:spPr/>
        <p:txBody>
          <a:bodyPr/>
          <a:lstStyle/>
          <a:p>
            <a:fld id="{B58B6E61-B6E4-AC48-9C1D-E866CD95A455}" type="slidenum">
              <a:rPr lang="en-US" smtClean="0"/>
              <a:pPr/>
              <a:t>13</a:t>
            </a:fld>
            <a:endParaRPr lang="en-US" dirty="0"/>
          </a:p>
        </p:txBody>
      </p:sp>
    </p:spTree>
    <p:extLst>
      <p:ext uri="{BB962C8B-B14F-4D97-AF65-F5344CB8AC3E}">
        <p14:creationId xmlns:p14="http://schemas.microsoft.com/office/powerpoint/2010/main" val="45530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CFEB98-D0D7-4333-B8DD-1808183D18C5}"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259972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Master">
    <p:spTree>
      <p:nvGrpSpPr>
        <p:cNvPr id="1" name=""/>
        <p:cNvGrpSpPr/>
        <p:nvPr/>
      </p:nvGrpSpPr>
      <p:grpSpPr>
        <a:xfrm>
          <a:off x="0" y="0"/>
          <a:ext cx="0" cy="0"/>
          <a:chOff x="0" y="0"/>
          <a:chExt cx="0" cy="0"/>
        </a:xfrm>
      </p:grpSpPr>
      <p:sp>
        <p:nvSpPr>
          <p:cNvPr id="11" name="Rectangle 10"/>
          <p:cNvSpPr/>
          <p:nvPr userDrawn="1"/>
        </p:nvSpPr>
        <p:spPr bwMode="invGray">
          <a:xfrm>
            <a:off x="0" y="0"/>
            <a:ext cx="14630400" cy="7532845"/>
          </a:xfrm>
          <a:prstGeom prst="rect">
            <a:avLst/>
          </a:prstGeom>
          <a:gradFill>
            <a:gsLst>
              <a:gs pos="0">
                <a:schemeClr val="tx2"/>
              </a:gs>
              <a:gs pos="70000">
                <a:schemeClr val="tx2">
                  <a:lumMod val="75000"/>
                </a:schemeClr>
              </a:gs>
              <a:gs pos="100000">
                <a:schemeClr val="tx2">
                  <a:lumMod val="50000"/>
                </a:schemeClr>
              </a:gs>
            </a:gsLst>
            <a:lin ang="5400000" scaled="0"/>
          </a:gradFill>
          <a:ln w="25400" cap="flat" cmpd="sng" algn="ctr">
            <a:noFill/>
            <a:prstDash val="solid"/>
          </a:ln>
          <a:effectLst/>
        </p:spPr>
        <p:txBody>
          <a:bodyPr rtlCol="0" anchor="ctr"/>
          <a:lstStyle/>
          <a:p>
            <a:pPr algn="ctr" defTabSz="1306220"/>
            <a:endParaRPr lang="en-US" dirty="0">
              <a:solidFill>
                <a:sysClr val="window" lastClr="FFFFFF"/>
              </a:solidFill>
              <a:latin typeface="Century Gothic" panose="020B0502020202020204" pitchFamily="34" charset="0"/>
            </a:endParaRPr>
          </a:p>
        </p:txBody>
      </p:sp>
      <p:sp>
        <p:nvSpPr>
          <p:cNvPr id="25" name="Rectangle 24"/>
          <p:cNvSpPr/>
          <p:nvPr userDrawn="1"/>
        </p:nvSpPr>
        <p:spPr>
          <a:xfrm>
            <a:off x="0" y="7376491"/>
            <a:ext cx="14630400" cy="2743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26" name="TextBox 25"/>
          <p:cNvSpPr txBox="1"/>
          <p:nvPr userDrawn="1"/>
        </p:nvSpPr>
        <p:spPr>
          <a:xfrm>
            <a:off x="5625383" y="7801680"/>
            <a:ext cx="3379638" cy="274298"/>
          </a:xfrm>
          <a:prstGeom prst="rect">
            <a:avLst/>
          </a:prstGeom>
        </p:spPr>
        <p:txBody>
          <a:bodyPr vert="horz" lIns="91440" tIns="45720" rIns="91440" bIns="45720" rtlCol="0" anchor="ctr"/>
          <a:lstStyle/>
          <a:p>
            <a:pPr marL="0" marR="0" lvl="0" indent="0" algn="ctr" defTabSz="130622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Confidential   |   </a:t>
            </a:r>
            <a:r>
              <a:rPr kumimoji="0" lang="en-US" sz="1300" b="0" i="0" u="none" strike="noStrike" kern="1200" cap="none" spc="0" normalizeH="0" baseline="30000" noProof="0" dirty="0" smtClean="0">
                <a:ln>
                  <a:noFill/>
                </a:ln>
                <a:solidFill>
                  <a:schemeClr val="tx1">
                    <a:lumMod val="75000"/>
                    <a:lumOff val="25000"/>
                  </a:schemeClr>
                </a:solidFill>
                <a:effectLst/>
                <a:uLnTx/>
                <a:uFillTx/>
                <a:latin typeface="Century Gothic" panose="020B0502020202020204" pitchFamily="34" charset="0"/>
                <a:ea typeface="+mn-ea"/>
                <a:cs typeface="+mn-cs"/>
              </a:rPr>
              <a:t>©</a:t>
            </a: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A10 Networks, Inc. </a:t>
            </a:r>
          </a:p>
        </p:txBody>
      </p:sp>
      <p:sp>
        <p:nvSpPr>
          <p:cNvPr id="2" name="Title 1"/>
          <p:cNvSpPr>
            <a:spLocks noGrp="1"/>
          </p:cNvSpPr>
          <p:nvPr>
            <p:ph type="ctrTitle" hasCustomPrompt="1"/>
          </p:nvPr>
        </p:nvSpPr>
        <p:spPr bwMode="black">
          <a:xfrm>
            <a:off x="835547" y="1889910"/>
            <a:ext cx="7873025" cy="1764030"/>
          </a:xfrm>
          <a:prstGeom prst="rect">
            <a:avLst/>
          </a:prstGeom>
        </p:spPr>
        <p:txBody>
          <a:bodyPr lIns="0"/>
          <a:lstStyle>
            <a:lvl1pPr algn="l">
              <a:lnSpc>
                <a:spcPct val="90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black">
          <a:xfrm>
            <a:off x="835547" y="3961180"/>
            <a:ext cx="7834620" cy="576075"/>
          </a:xfrm>
        </p:spPr>
        <p:txBody>
          <a:bodyPr lIns="0"/>
          <a:lstStyle>
            <a:lvl1pPr marL="0" indent="0" algn="l">
              <a:spcBef>
                <a:spcPts val="200"/>
              </a:spcBef>
              <a:spcAft>
                <a:spcPts val="0"/>
              </a:spcAft>
              <a:buNone/>
              <a:defRPr sz="2800" b="0" baseline="0">
                <a:solidFill>
                  <a:schemeClr val="bg1"/>
                </a:solidFill>
                <a:latin typeface="Century Gothic" panose="020B0502020202020204" pitchFamily="34" charset="0"/>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Master Subtitle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843" y="6155526"/>
            <a:ext cx="2114487" cy="1167667"/>
          </a:xfrm>
          <a:prstGeom prst="rect">
            <a:avLst/>
          </a:prstGeom>
        </p:spPr>
      </p:pic>
    </p:spTree>
    <p:extLst>
      <p:ext uri="{BB962C8B-B14F-4D97-AF65-F5344CB8AC3E}">
        <p14:creationId xmlns:p14="http://schemas.microsoft.com/office/powerpoint/2010/main" val="31385854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otone chart with sub and text">
    <p:spTree>
      <p:nvGrpSpPr>
        <p:cNvPr id="1" name=""/>
        <p:cNvGrpSpPr/>
        <p:nvPr/>
      </p:nvGrpSpPr>
      <p:grpSpPr>
        <a:xfrm>
          <a:off x="0" y="0"/>
          <a:ext cx="0" cy="0"/>
          <a:chOff x="0" y="0"/>
          <a:chExt cx="0" cy="0"/>
        </a:xfrm>
      </p:grpSpPr>
      <p:sp>
        <p:nvSpPr>
          <p:cNvPr id="13" name="Chart Placeholder 12"/>
          <p:cNvSpPr>
            <a:spLocks noGrp="1"/>
          </p:cNvSpPr>
          <p:nvPr>
            <p:ph type="chart" sz="quarter" idx="13"/>
          </p:nvPr>
        </p:nvSpPr>
        <p:spPr>
          <a:xfrm>
            <a:off x="6624124" y="2271360"/>
            <a:ext cx="7373761" cy="4570194"/>
          </a:xfrm>
          <a:noFill/>
        </p:spPr>
        <p:txBody>
          <a:bodyPr anchor="ctr" anchorCtr="0"/>
          <a:lstStyle>
            <a:lvl1pPr algn="ctr">
              <a:defRPr/>
            </a:lvl1pPr>
          </a:lstStyle>
          <a:p>
            <a:endParaRPr lang="en-US" dirty="0"/>
          </a:p>
        </p:txBody>
      </p:sp>
      <p:sp>
        <p:nvSpPr>
          <p:cNvPr id="25" name="Text Placeholder 16"/>
          <p:cNvSpPr>
            <a:spLocks noGrp="1"/>
          </p:cNvSpPr>
          <p:nvPr>
            <p:ph type="body" sz="quarter" idx="15" hasCustomPrompt="1"/>
          </p:nvPr>
        </p:nvSpPr>
        <p:spPr>
          <a:xfrm>
            <a:off x="786350" y="1913315"/>
            <a:ext cx="5338295" cy="5364815"/>
          </a:xfrm>
        </p:spPr>
        <p:txBody>
          <a:bodyPr/>
          <a:lstStyle>
            <a:lvl1pPr marL="111125" indent="-111125">
              <a:buFont typeface="Myriad Pro" pitchFamily="34" charset="0"/>
              <a:buChar char=" "/>
              <a:defRPr sz="2600"/>
            </a:lvl1pPr>
            <a:lvl2pPr marL="682625" indent="-280988">
              <a:lnSpc>
                <a:spcPct val="95000"/>
              </a:lnSpc>
              <a:spcBef>
                <a:spcPts val="400"/>
              </a:spcBef>
              <a:spcAft>
                <a:spcPts val="0"/>
              </a:spcAft>
              <a:buFont typeface="Wingdings" pitchFamily="2" charset="2"/>
              <a:buChar char="§"/>
              <a:defRPr lang="en-US" sz="2400" kern="1200" dirty="0" smtClean="0">
                <a:solidFill>
                  <a:schemeClr val="bg1"/>
                </a:solidFill>
                <a:latin typeface="Century Gothic" panose="020B0502020202020204" pitchFamily="34" charset="0"/>
                <a:ea typeface="+mn-ea"/>
                <a:cs typeface="+mn-cs"/>
              </a:defRPr>
            </a:lvl2pPr>
            <a:lvl3pPr>
              <a:lnSpc>
                <a:spcPct val="95000"/>
              </a:lnSpc>
              <a:spcBef>
                <a:spcPts val="400"/>
              </a:spcBef>
              <a:spcAft>
                <a:spcPts val="0"/>
              </a:spcAft>
              <a:buFont typeface="Myriad Pro" pitchFamily="34" charset="0"/>
              <a:buChar char="–"/>
              <a:defRPr>
                <a:solidFill>
                  <a:schemeClr val="accent2"/>
                </a:solidFill>
              </a:defRPr>
            </a:lvl3pPr>
          </a:lstStyle>
          <a:p>
            <a:pPr lvl="0"/>
            <a:r>
              <a:rPr lang="en-US" dirty="0" smtClean="0"/>
              <a:t>First level</a:t>
            </a:r>
          </a:p>
          <a:p>
            <a:pPr marL="682625" lvl="1" indent="-280988" algn="l" defTabSz="1306220" rtl="0" eaLnBrk="1" latinLnBrk="0" hangingPunct="1">
              <a:lnSpc>
                <a:spcPct val="95000"/>
              </a:lnSpc>
              <a:spcBef>
                <a:spcPts val="1200"/>
              </a:spcBef>
              <a:spcAft>
                <a:spcPts val="0"/>
              </a:spcAft>
              <a:buClr>
                <a:schemeClr val="accent4"/>
              </a:buClr>
              <a:buFont typeface="Wingdings" panose="05000000000000000000" pitchFamily="2" charset="2"/>
              <a:buChar char="§"/>
            </a:pPr>
            <a:r>
              <a:rPr lang="en-US" dirty="0" smtClean="0"/>
              <a:t>Second level</a:t>
            </a:r>
          </a:p>
        </p:txBody>
      </p:sp>
      <p:sp>
        <p:nvSpPr>
          <p:cNvPr id="6" name="Content Placeholder 4"/>
          <p:cNvSpPr>
            <a:spLocks noGrp="1"/>
          </p:cNvSpPr>
          <p:nvPr>
            <p:ph sz="quarter" idx="14"/>
          </p:nvPr>
        </p:nvSpPr>
        <p:spPr>
          <a:xfrm>
            <a:off x="786349" y="1323241"/>
            <a:ext cx="12404815" cy="422290"/>
          </a:xfrm>
        </p:spPr>
        <p:txBody>
          <a:bodyPr/>
          <a:lstStyle>
            <a:lvl1pPr marL="111125" indent="-111125">
              <a:defRPr b="1">
                <a:solidFill>
                  <a:srgbClr val="2DB4EB"/>
                </a:solidFill>
              </a:defRPr>
            </a:lvl1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6334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4" name="Chart Placeholder 12"/>
          <p:cNvSpPr>
            <a:spLocks noGrp="1"/>
          </p:cNvSpPr>
          <p:nvPr>
            <p:ph type="chart" sz="quarter" idx="13"/>
          </p:nvPr>
        </p:nvSpPr>
        <p:spPr>
          <a:xfrm>
            <a:off x="1427105" y="1631092"/>
            <a:ext cx="11776190" cy="5389870"/>
          </a:xfrm>
          <a:noFill/>
        </p:spPr>
        <p:txBody>
          <a:bodyPr anchor="ctr" anchorCtr="0"/>
          <a:lstStyle>
            <a:lvl1pPr algn="ctr">
              <a:buNone/>
              <a:defRPr/>
            </a:lvl1p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8102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24748" y="1940012"/>
            <a:ext cx="12780906" cy="4541602"/>
          </a:xfrm>
        </p:spPr>
        <p:txBody>
          <a:bodyPr anchor="ctr" anchorCtr="0"/>
          <a:lstStyle>
            <a:lvl1pPr algn="ctr">
              <a:buNone/>
              <a:defRPr>
                <a:solidFill>
                  <a:schemeClr val="accent2"/>
                </a:solidFill>
              </a:defRPr>
            </a:lvl1p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94740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No Confidential">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1170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Blue">
    <p:spTree>
      <p:nvGrpSpPr>
        <p:cNvPr id="1" name=""/>
        <p:cNvGrpSpPr/>
        <p:nvPr/>
      </p:nvGrpSpPr>
      <p:grpSpPr>
        <a:xfrm>
          <a:off x="0" y="0"/>
          <a:ext cx="0" cy="0"/>
          <a:chOff x="0" y="0"/>
          <a:chExt cx="0" cy="0"/>
        </a:xfrm>
      </p:grpSpPr>
      <p:sp>
        <p:nvSpPr>
          <p:cNvPr id="6" name="Rectangle 5"/>
          <p:cNvSpPr/>
          <p:nvPr userDrawn="1"/>
        </p:nvSpPr>
        <p:spPr bwMode="invGray">
          <a:xfrm>
            <a:off x="0" y="0"/>
            <a:ext cx="14630400" cy="8229600"/>
          </a:xfrm>
          <a:prstGeom prst="rect">
            <a:avLst/>
          </a:prstGeom>
          <a:gradFill>
            <a:gsLst>
              <a:gs pos="0">
                <a:schemeClr val="tx2"/>
              </a:gs>
              <a:gs pos="70000">
                <a:schemeClr val="tx2">
                  <a:lumMod val="75000"/>
                </a:schemeClr>
              </a:gs>
              <a:gs pos="100000">
                <a:schemeClr val="tx2">
                  <a:lumMod val="50000"/>
                </a:schemeClr>
              </a:gs>
            </a:gsLst>
            <a:lin ang="5400000" scaled="0"/>
          </a:gradFill>
          <a:ln w="25400" cap="flat" cmpd="sng" algn="ctr">
            <a:noFill/>
            <a:prstDash val="solid"/>
          </a:ln>
          <a:effectLst/>
        </p:spPr>
        <p:txBody>
          <a:bodyPr rtlCol="0" anchor="ctr"/>
          <a:lstStyle/>
          <a:p>
            <a:pPr algn="ctr" defTabSz="1306220"/>
            <a:endParaRPr lang="en-US" dirty="0">
              <a:solidFill>
                <a:sysClr val="window" lastClr="FFFFFF"/>
              </a:solidFill>
              <a:latin typeface="Century Gothic" panose="020B0502020202020204" pitchFamily="34" charset="0"/>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526" b="12574"/>
          <a:stretch/>
        </p:blipFill>
        <p:spPr bwMode="invGray">
          <a:xfrm>
            <a:off x="5497769" y="4037991"/>
            <a:ext cx="9132631" cy="4191610"/>
          </a:xfrm>
          <a:prstGeom prst="rect">
            <a:avLst/>
          </a:prstGeom>
        </p:spPr>
      </p:pic>
      <p:sp>
        <p:nvSpPr>
          <p:cNvPr id="14" name="Title 1"/>
          <p:cNvSpPr>
            <a:spLocks noGrp="1"/>
          </p:cNvSpPr>
          <p:nvPr>
            <p:ph type="title" hasCustomPrompt="1"/>
          </p:nvPr>
        </p:nvSpPr>
        <p:spPr bwMode="black">
          <a:xfrm>
            <a:off x="2165304" y="1426450"/>
            <a:ext cx="8222296" cy="1634490"/>
          </a:xfrm>
          <a:prstGeom prst="rect">
            <a:avLst/>
          </a:prstGeom>
        </p:spPr>
        <p:txBody>
          <a:bodyPr anchor="b" anchorCtr="0"/>
          <a:lstStyle>
            <a:lvl1pPr algn="l">
              <a:defRPr kumimoji="0" lang="en-US" sz="48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pPr marL="0" marR="0" lvl="0" indent="0" algn="l" defTabSz="130622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5" name="Text Placeholder 2"/>
          <p:cNvSpPr>
            <a:spLocks noGrp="1"/>
          </p:cNvSpPr>
          <p:nvPr>
            <p:ph type="body" idx="1"/>
          </p:nvPr>
        </p:nvSpPr>
        <p:spPr bwMode="black">
          <a:xfrm>
            <a:off x="2165304" y="3444990"/>
            <a:ext cx="8222296" cy="943050"/>
          </a:xfrm>
        </p:spPr>
        <p:txBody>
          <a:bodyPr anchor="t" anchorCtr="0"/>
          <a:lstStyle>
            <a:lvl1pPr marL="0" indent="0" algn="l" defTabSz="1306220" rtl="0" eaLnBrk="1" latinLnBrk="0" hangingPunct="1">
              <a:lnSpc>
                <a:spcPct val="90000"/>
              </a:lnSpc>
              <a:spcBef>
                <a:spcPts val="0"/>
              </a:spcBef>
              <a:spcAft>
                <a:spcPts val="0"/>
              </a:spcAft>
              <a:buClr>
                <a:schemeClr val="accent1"/>
              </a:buClr>
              <a:buFont typeface="Arial" pitchFamily="34" charset="0"/>
              <a:buNone/>
              <a:defRPr lang="en-US" sz="2800" b="0" kern="1200" baseline="0" dirty="0" smtClean="0">
                <a:solidFill>
                  <a:schemeClr val="bg1"/>
                </a:solidFill>
                <a:latin typeface="Century Gothic" panose="020B0502020202020204" pitchFamily="34" charset="0"/>
                <a:ea typeface="+mn-ea"/>
                <a:cs typeface="+mn-cs"/>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4949499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Grey">
    <p:spTree>
      <p:nvGrpSpPr>
        <p:cNvPr id="1" name=""/>
        <p:cNvGrpSpPr/>
        <p:nvPr/>
      </p:nvGrpSpPr>
      <p:grpSpPr>
        <a:xfrm>
          <a:off x="0" y="0"/>
          <a:ext cx="0" cy="0"/>
          <a:chOff x="0" y="0"/>
          <a:chExt cx="0" cy="0"/>
        </a:xfrm>
      </p:grpSpPr>
      <p:sp>
        <p:nvSpPr>
          <p:cNvPr id="3" name="Rectangle 2"/>
          <p:cNvSpPr/>
          <p:nvPr userDrawn="1"/>
        </p:nvSpPr>
        <p:spPr bwMode="invGray">
          <a:xfrm>
            <a:off x="0" y="0"/>
            <a:ext cx="14630400" cy="8229600"/>
          </a:xfrm>
          <a:prstGeom prst="rect">
            <a:avLst/>
          </a:prstGeom>
          <a:gradFill>
            <a:gsLst>
              <a:gs pos="0">
                <a:schemeClr val="accent2"/>
              </a:gs>
              <a:gs pos="70000">
                <a:schemeClr val="accent2">
                  <a:lumMod val="75000"/>
                </a:schemeClr>
              </a:gs>
              <a:gs pos="100000">
                <a:schemeClr val="accent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6220"/>
            <a:endParaRPr lang="en-US" dirty="0">
              <a:solidFill>
                <a:prstClr val="white"/>
              </a:solidFill>
              <a:latin typeface="Century Gothic" panose="020B0502020202020204" pitchFamily="34" charset="0"/>
            </a:endParaRPr>
          </a:p>
        </p:txBody>
      </p:sp>
      <p:sp>
        <p:nvSpPr>
          <p:cNvPr id="10" name="Title 1"/>
          <p:cNvSpPr>
            <a:spLocks noGrp="1"/>
          </p:cNvSpPr>
          <p:nvPr>
            <p:ph type="title" hasCustomPrompt="1"/>
          </p:nvPr>
        </p:nvSpPr>
        <p:spPr bwMode="black">
          <a:xfrm>
            <a:off x="2165304" y="1426450"/>
            <a:ext cx="8222296" cy="1634490"/>
          </a:xfrm>
          <a:prstGeom prst="rect">
            <a:avLst/>
          </a:prstGeom>
        </p:spPr>
        <p:txBody>
          <a:bodyPr anchor="b" anchorCtr="0"/>
          <a:lstStyle>
            <a:lvl1pPr algn="l">
              <a:defRPr kumimoji="0" lang="en-US" sz="48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pPr marL="0" marR="0" lvl="0" indent="0" algn="l" defTabSz="130622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1" name="Text Placeholder 2"/>
          <p:cNvSpPr>
            <a:spLocks noGrp="1"/>
          </p:cNvSpPr>
          <p:nvPr>
            <p:ph type="body" idx="1"/>
          </p:nvPr>
        </p:nvSpPr>
        <p:spPr bwMode="black">
          <a:xfrm>
            <a:off x="2165304" y="3444990"/>
            <a:ext cx="8222296" cy="943050"/>
          </a:xfrm>
        </p:spPr>
        <p:txBody>
          <a:bodyPr anchor="t" anchorCtr="0"/>
          <a:lstStyle>
            <a:lvl1pPr marL="0" indent="0" algn="l" defTabSz="1306220" rtl="0" eaLnBrk="1" latinLnBrk="0" hangingPunct="1">
              <a:lnSpc>
                <a:spcPct val="90000"/>
              </a:lnSpc>
              <a:spcBef>
                <a:spcPts val="0"/>
              </a:spcBef>
              <a:spcAft>
                <a:spcPts val="0"/>
              </a:spcAft>
              <a:buClr>
                <a:schemeClr val="accent1"/>
              </a:buClr>
              <a:buFont typeface="Arial" pitchFamily="34" charset="0"/>
              <a:buNone/>
              <a:defRPr lang="en-US" sz="2800" b="0" kern="1200" baseline="0" dirty="0" smtClean="0">
                <a:solidFill>
                  <a:schemeClr val="bg1"/>
                </a:solidFill>
                <a:latin typeface="Century Gothic" panose="020B0502020202020204" pitchFamily="34" charset="0"/>
                <a:ea typeface="+mn-ea"/>
                <a:cs typeface="+mn-cs"/>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smtClean="0"/>
              <a:t>Click to edit Master text styles</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3526" b="12574"/>
          <a:stretch/>
        </p:blipFill>
        <p:spPr bwMode="invGray">
          <a:xfrm>
            <a:off x="5497769" y="4037990"/>
            <a:ext cx="9132631" cy="4191610"/>
          </a:xfrm>
          <a:prstGeom prst="rect">
            <a:avLst/>
          </a:prstGeom>
        </p:spPr>
      </p:pic>
    </p:spTree>
    <p:extLst>
      <p:ext uri="{BB962C8B-B14F-4D97-AF65-F5344CB8AC3E}">
        <p14:creationId xmlns:p14="http://schemas.microsoft.com/office/powerpoint/2010/main" val="26074962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2">
    <p:spTree>
      <p:nvGrpSpPr>
        <p:cNvPr id="1" name=""/>
        <p:cNvGrpSpPr/>
        <p:nvPr/>
      </p:nvGrpSpPr>
      <p:grpSpPr>
        <a:xfrm>
          <a:off x="0" y="0"/>
          <a:ext cx="0" cy="0"/>
          <a:chOff x="0" y="0"/>
          <a:chExt cx="0" cy="0"/>
        </a:xfrm>
      </p:grpSpPr>
      <p:sp>
        <p:nvSpPr>
          <p:cNvPr id="15" name="Rectangle 14"/>
          <p:cNvSpPr/>
          <p:nvPr userDrawn="1"/>
        </p:nvSpPr>
        <p:spPr bwMode="invGray">
          <a:xfrm>
            <a:off x="0" y="-1"/>
            <a:ext cx="14644038" cy="8229601"/>
          </a:xfrm>
          <a:prstGeom prst="rect">
            <a:avLst/>
          </a:prstGeom>
          <a:gradFill>
            <a:gsLst>
              <a:gs pos="0">
                <a:schemeClr val="tx2"/>
              </a:gs>
              <a:gs pos="70000">
                <a:schemeClr val="tx2">
                  <a:lumMod val="75000"/>
                </a:schemeClr>
              </a:gs>
              <a:gs pos="100000">
                <a:schemeClr val="tx2">
                  <a:lumMod val="50000"/>
                </a:schemeClr>
              </a:gs>
            </a:gsLst>
            <a:lin ang="5400000" scaled="0"/>
          </a:gradFill>
          <a:ln w="25400" cap="flat" cmpd="sng" algn="ctr">
            <a:noFill/>
            <a:prstDash val="solid"/>
          </a:ln>
          <a:effectLst/>
        </p:spPr>
        <p:txBody>
          <a:bodyPr rtlCol="0" anchor="ctr"/>
          <a:lstStyle/>
          <a:p>
            <a:pPr algn="ctr" defTabSz="1306220"/>
            <a:endParaRPr lang="en-US" dirty="0">
              <a:solidFill>
                <a:sysClr val="window" lastClr="FFFFFF"/>
              </a:solidFill>
              <a:latin typeface="Century Gothic" panose="020B0502020202020204" pitchFamily="34"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0961" t="21505" r="21228" b="14350"/>
          <a:stretch/>
        </p:blipFill>
        <p:spPr bwMode="invGray">
          <a:xfrm>
            <a:off x="-13638" y="1"/>
            <a:ext cx="14644038" cy="8229600"/>
          </a:xfrm>
          <a:prstGeom prst="rect">
            <a:avLst/>
          </a:prstGeom>
        </p:spPr>
      </p:pic>
      <p:grpSp>
        <p:nvGrpSpPr>
          <p:cNvPr id="18" name="Group 17"/>
          <p:cNvGrpSpPr/>
          <p:nvPr userDrawn="1"/>
        </p:nvGrpSpPr>
        <p:grpSpPr bwMode="invGray">
          <a:xfrm>
            <a:off x="0" y="1"/>
            <a:ext cx="14630400" cy="7887956"/>
            <a:chOff x="0" y="1"/>
            <a:chExt cx="14630400" cy="7887956"/>
          </a:xfrm>
        </p:grpSpPr>
        <p:sp>
          <p:nvSpPr>
            <p:cNvPr id="19" name="Rectangle 18"/>
            <p:cNvSpPr/>
            <p:nvPr/>
          </p:nvSpPr>
          <p:spPr bwMode="invGray">
            <a:xfrm>
              <a:off x="0" y="4793064"/>
              <a:ext cx="14630400" cy="3094893"/>
            </a:xfrm>
            <a:prstGeom prst="rect">
              <a:avLst/>
            </a:prstGeom>
            <a:gradFill flip="none" rotWithShape="1">
              <a:gsLst>
                <a:gs pos="0">
                  <a:schemeClr val="tx2">
                    <a:lumMod val="50000"/>
                  </a:schemeClr>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6220"/>
              <a:endParaRPr lang="en-US" dirty="0">
                <a:solidFill>
                  <a:prstClr val="white"/>
                </a:solidFill>
                <a:latin typeface="Century Gothic" panose="020B0502020202020204" pitchFamily="34" charset="0"/>
              </a:endParaRPr>
            </a:p>
          </p:txBody>
        </p:sp>
        <p:sp>
          <p:nvSpPr>
            <p:cNvPr id="20" name="Rectangle 19"/>
            <p:cNvSpPr/>
            <p:nvPr/>
          </p:nvSpPr>
          <p:spPr bwMode="invGray">
            <a:xfrm>
              <a:off x="0" y="1"/>
              <a:ext cx="14630400" cy="1826838"/>
            </a:xfrm>
            <a:prstGeom prst="rect">
              <a:avLst/>
            </a:prstGeom>
            <a:gradFill flip="none" rotWithShape="1">
              <a:gsLst>
                <a:gs pos="0">
                  <a:schemeClr val="tx2">
                    <a:lumMod val="50000"/>
                    <a:alpha val="50000"/>
                  </a:schemeClr>
                </a:gs>
                <a:gs pos="100000">
                  <a:schemeClr val="accent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6220"/>
              <a:endParaRPr lang="en-US" dirty="0">
                <a:solidFill>
                  <a:prstClr val="white"/>
                </a:solidFill>
                <a:latin typeface="Century Gothic" panose="020B0502020202020204" pitchFamily="34" charset="0"/>
              </a:endParaRPr>
            </a:p>
          </p:txBody>
        </p:sp>
      </p:grpSp>
      <p:sp>
        <p:nvSpPr>
          <p:cNvPr id="27" name="Rectangle 26"/>
          <p:cNvSpPr/>
          <p:nvPr userDrawn="1"/>
        </p:nvSpPr>
        <p:spPr bwMode="invGray">
          <a:xfrm>
            <a:off x="0" y="7785072"/>
            <a:ext cx="14630400" cy="444528"/>
          </a:xfrm>
          <a:prstGeom prst="rect">
            <a:avLst/>
          </a:prstGeom>
          <a:solidFill>
            <a:schemeClr val="tx2">
              <a:lumMod val="50000"/>
            </a:schemeClr>
          </a:solidFill>
          <a:ln w="25400" cap="flat" cmpd="sng" algn="ctr">
            <a:noFill/>
            <a:prstDash val="solid"/>
          </a:ln>
          <a:effectLst/>
        </p:spPr>
        <p:txBody>
          <a:bodyPr rtlCol="0" anchor="ctr"/>
          <a:lstStyle/>
          <a:p>
            <a:pPr algn="ctr" defTabSz="914400">
              <a:defRPr/>
            </a:pPr>
            <a:endParaRPr lang="en-US" sz="1800" kern="0" dirty="0">
              <a:solidFill>
                <a:sysClr val="window" lastClr="FFFFFF"/>
              </a:solidFill>
              <a:latin typeface="Century Gothic" panose="020B0502020202020204" pitchFamily="34" charset="0"/>
            </a:endParaRPr>
          </a:p>
        </p:txBody>
      </p:sp>
      <p:sp>
        <p:nvSpPr>
          <p:cNvPr id="28" name="Rectangle 27"/>
          <p:cNvSpPr/>
          <p:nvPr userDrawn="1"/>
        </p:nvSpPr>
        <p:spPr bwMode="invGray">
          <a:xfrm flipV="1">
            <a:off x="0" y="7721970"/>
            <a:ext cx="14644038" cy="73150"/>
          </a:xfrm>
          <a:prstGeom prst="rect">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a:spLocks noGrp="1"/>
          </p:cNvSpPr>
          <p:nvPr>
            <p:ph type="title" hasCustomPrompt="1"/>
          </p:nvPr>
        </p:nvSpPr>
        <p:spPr bwMode="invGray">
          <a:xfrm>
            <a:off x="1513471" y="4887385"/>
            <a:ext cx="10986404" cy="1288845"/>
          </a:xfrm>
          <a:prstGeom prst="rect">
            <a:avLst/>
          </a:prstGeom>
        </p:spPr>
        <p:txBody>
          <a:bodyPr anchor="t" anchorCtr="0"/>
          <a:lstStyle>
            <a:lvl1pPr algn="l">
              <a:defRPr kumimoji="0" lang="en-US" sz="6000" b="0"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defRPr>
            </a:lvl1pPr>
          </a:lstStyle>
          <a:p>
            <a:pPr marL="0" marR="0" lvl="0" indent="0" algn="l" defTabSz="1306220" rtl="0" eaLnBrk="1" fontAlgn="auto" latinLnBrk="0" hangingPunct="1">
              <a:lnSpc>
                <a:spcPct val="90000"/>
              </a:lnSpc>
              <a:spcBef>
                <a:spcPct val="0"/>
              </a:spcBef>
              <a:spcAft>
                <a:spcPts val="0"/>
              </a:spcAft>
              <a:buClrTx/>
              <a:buSzTx/>
              <a:buFontTx/>
              <a:buNone/>
              <a:tabLst/>
              <a:defRPr/>
            </a:pPr>
            <a:r>
              <a:rPr lang="en-US" dirty="0" smtClean="0"/>
              <a:t>THANK YOU</a:t>
            </a:r>
            <a:endParaRPr lang="en-US" dirty="0"/>
          </a:p>
        </p:txBody>
      </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117" y="1892874"/>
            <a:ext cx="2382597" cy="1315723"/>
          </a:xfrm>
          <a:prstGeom prst="rect">
            <a:avLst/>
          </a:prstGeom>
        </p:spPr>
      </p:pic>
    </p:spTree>
    <p:extLst>
      <p:ext uri="{BB962C8B-B14F-4D97-AF65-F5344CB8AC3E}">
        <p14:creationId xmlns:p14="http://schemas.microsoft.com/office/powerpoint/2010/main" val="29570093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3249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losing Slide 2">
    <p:spTree>
      <p:nvGrpSpPr>
        <p:cNvPr id="1" name=""/>
        <p:cNvGrpSpPr/>
        <p:nvPr/>
      </p:nvGrpSpPr>
      <p:grpSpPr>
        <a:xfrm>
          <a:off x="0" y="0"/>
          <a:ext cx="0" cy="0"/>
          <a:chOff x="0" y="0"/>
          <a:chExt cx="0" cy="0"/>
        </a:xfrm>
      </p:grpSpPr>
      <p:sp>
        <p:nvSpPr>
          <p:cNvPr id="30" name="Rectangle 29"/>
          <p:cNvSpPr/>
          <p:nvPr userDrawn="1"/>
        </p:nvSpPr>
        <p:spPr>
          <a:xfrm>
            <a:off x="2" y="-1"/>
            <a:ext cx="14657832" cy="8229602"/>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defTabSz="2089952"/>
            <a:endParaRPr lang="en-US" sz="4200" dirty="0">
              <a:solidFill>
                <a:srgbClr val="FFFFFF"/>
              </a:solidFill>
              <a:latin typeface="Century Gothic" panose="020B0502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0961" t="21505" r="21228" b="14350"/>
          <a:stretch/>
        </p:blipFill>
        <p:spPr>
          <a:xfrm>
            <a:off x="0" y="5"/>
            <a:ext cx="14648688" cy="8232213"/>
          </a:xfrm>
          <a:prstGeom prst="rect">
            <a:avLst/>
          </a:prstGeom>
        </p:spPr>
      </p:pic>
      <p:sp>
        <p:nvSpPr>
          <p:cNvPr id="3" name="Rectangle 2"/>
          <p:cNvSpPr/>
          <p:nvPr userDrawn="1"/>
        </p:nvSpPr>
        <p:spPr>
          <a:xfrm>
            <a:off x="2" y="4793064"/>
            <a:ext cx="14657832" cy="3094893"/>
          </a:xfrm>
          <a:prstGeom prst="rect">
            <a:avLst/>
          </a:prstGeom>
          <a:gradFill flip="none" rotWithShape="1">
            <a:gsLst>
              <a:gs pos="0">
                <a:schemeClr val="accent1">
                  <a:shade val="30000"/>
                  <a:satMod val="115000"/>
                </a:schemeClr>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731520"/>
            <a:endParaRPr lang="en-US" sz="2900" dirty="0">
              <a:solidFill>
                <a:prstClr val="white"/>
              </a:solidFill>
              <a:latin typeface="Century Gothic" panose="020B0502020202020204" pitchFamily="34" charset="0"/>
            </a:endParaRPr>
          </a:p>
        </p:txBody>
      </p:sp>
      <p:sp>
        <p:nvSpPr>
          <p:cNvPr id="13" name="Rectangle 12"/>
          <p:cNvSpPr/>
          <p:nvPr userDrawn="1"/>
        </p:nvSpPr>
        <p:spPr>
          <a:xfrm>
            <a:off x="2" y="7785074"/>
            <a:ext cx="14657832" cy="466344"/>
          </a:xfrm>
          <a:prstGeom prst="rect">
            <a:avLst/>
          </a:prstGeom>
          <a:solidFill>
            <a:schemeClr val="tx2">
              <a:lumMod val="50000"/>
            </a:schemeClr>
          </a:solidFill>
          <a:ln w="25400" cap="flat" cmpd="sng" algn="ctr">
            <a:noFill/>
            <a:prstDash val="solid"/>
          </a:ln>
          <a:effectLst/>
        </p:spPr>
        <p:txBody>
          <a:bodyPr lIns="91440" tIns="45720" rIns="91440" bIns="45720" rtlCol="0" anchor="ctr"/>
          <a:lstStyle/>
          <a:p>
            <a:pPr algn="ctr" defTabSz="914400">
              <a:defRPr/>
            </a:pPr>
            <a:endParaRPr lang="en-US" sz="1800" kern="0" dirty="0">
              <a:solidFill>
                <a:sysClr val="window" lastClr="FFFFFF"/>
              </a:solidFill>
              <a:latin typeface="Century Gothic" panose="020B0502020202020204" pitchFamily="34" charset="0"/>
            </a:endParaRPr>
          </a:p>
        </p:txBody>
      </p:sp>
      <p:sp>
        <p:nvSpPr>
          <p:cNvPr id="14" name="Rectangle 13"/>
          <p:cNvSpPr/>
          <p:nvPr userDrawn="1"/>
        </p:nvSpPr>
        <p:spPr>
          <a:xfrm flipV="1">
            <a:off x="2" y="7721972"/>
            <a:ext cx="14657832" cy="73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defTabSz="731520"/>
            <a:endParaRPr lang="en-US" sz="2900" dirty="0">
              <a:solidFill>
                <a:srgbClr val="FFFFFF"/>
              </a:solidFill>
              <a:latin typeface="Century Gothic" panose="020B0502020202020204" pitchFamily="34" charset="0"/>
            </a:endParaRPr>
          </a:p>
        </p:txBody>
      </p:sp>
      <p:sp>
        <p:nvSpPr>
          <p:cNvPr id="16" name="Rectangle 15"/>
          <p:cNvSpPr/>
          <p:nvPr userDrawn="1"/>
        </p:nvSpPr>
        <p:spPr>
          <a:xfrm>
            <a:off x="2" y="2"/>
            <a:ext cx="14657832" cy="1826838"/>
          </a:xfrm>
          <a:prstGeom prst="rect">
            <a:avLst/>
          </a:prstGeom>
          <a:gradFill flip="none" rotWithShape="1">
            <a:gsLst>
              <a:gs pos="0">
                <a:schemeClr val="accent1">
                  <a:shade val="30000"/>
                  <a:satMod val="115000"/>
                  <a:alpha val="52000"/>
                </a:schemeClr>
              </a:gs>
              <a:gs pos="100000">
                <a:schemeClr val="accent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731520"/>
            <a:endParaRPr lang="en-US" sz="2900" dirty="0">
              <a:solidFill>
                <a:prstClr val="white"/>
              </a:solidFill>
              <a:latin typeface="Century Gothic" panose="020B0502020202020204" pitchFamily="34" charset="0"/>
            </a:endParaRPr>
          </a:p>
        </p:txBody>
      </p:sp>
      <p:grpSp>
        <p:nvGrpSpPr>
          <p:cNvPr id="32" name="Group 31"/>
          <p:cNvGrpSpPr/>
          <p:nvPr userDrawn="1"/>
        </p:nvGrpSpPr>
        <p:grpSpPr bwMode="gray">
          <a:xfrm>
            <a:off x="1523129" y="1826839"/>
            <a:ext cx="2559253" cy="1354054"/>
            <a:chOff x="11078890" y="2628173"/>
            <a:chExt cx="4530726" cy="2397125"/>
          </a:xfrm>
        </p:grpSpPr>
        <p:sp>
          <p:nvSpPr>
            <p:cNvPr id="33" name="Freeform 7"/>
            <p:cNvSpPr>
              <a:spLocks/>
            </p:cNvSpPr>
            <p:nvPr/>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pPr defTabSz="731520"/>
              <a:endParaRPr lang="en-US" sz="2900" dirty="0">
                <a:solidFill>
                  <a:prstClr val="black"/>
                </a:solidFill>
                <a:latin typeface="Century Gothic" panose="020B0502020202020204" pitchFamily="34" charset="0"/>
              </a:endParaRPr>
            </a:p>
          </p:txBody>
        </p:sp>
        <p:sp>
          <p:nvSpPr>
            <p:cNvPr id="34" name="Freeform 8"/>
            <p:cNvSpPr>
              <a:spLocks noEditPoints="1"/>
            </p:cNvSpPr>
            <p:nvPr/>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731520"/>
              <a:endParaRPr lang="en-US" sz="2900" dirty="0">
                <a:solidFill>
                  <a:prstClr val="black"/>
                </a:solidFill>
                <a:latin typeface="Century Gothic" panose="020B0502020202020204" pitchFamily="34" charset="0"/>
              </a:endParaRPr>
            </a:p>
          </p:txBody>
        </p:sp>
        <p:sp>
          <p:nvSpPr>
            <p:cNvPr id="35" name="Freeform 9"/>
            <p:cNvSpPr>
              <a:spLocks noEditPoints="1"/>
            </p:cNvSpPr>
            <p:nvPr/>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731520"/>
              <a:endParaRPr lang="en-US" sz="2900" dirty="0">
                <a:solidFill>
                  <a:prstClr val="black"/>
                </a:solidFill>
                <a:latin typeface="Century Gothic" panose="020B0502020202020204" pitchFamily="34" charset="0"/>
              </a:endParaRPr>
            </a:p>
          </p:txBody>
        </p:sp>
        <p:sp>
          <p:nvSpPr>
            <p:cNvPr id="36" name="Freeform 10"/>
            <p:cNvSpPr>
              <a:spLocks/>
            </p:cNvSpPr>
            <p:nvPr/>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731520"/>
              <a:endParaRPr lang="en-US" sz="2900" dirty="0">
                <a:solidFill>
                  <a:prstClr val="black"/>
                </a:solidFill>
                <a:latin typeface="Century Gothic" panose="020B0502020202020204" pitchFamily="34" charset="0"/>
              </a:endParaRPr>
            </a:p>
          </p:txBody>
        </p:sp>
        <p:sp>
          <p:nvSpPr>
            <p:cNvPr id="37" name="Freeform 11"/>
            <p:cNvSpPr>
              <a:spLocks/>
            </p:cNvSpPr>
            <p:nvPr/>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pPr defTabSz="731520"/>
              <a:endParaRPr lang="en-US" sz="2900" dirty="0">
                <a:solidFill>
                  <a:prstClr val="black"/>
                </a:solidFill>
                <a:latin typeface="Century Gothic" panose="020B0502020202020204" pitchFamily="34" charset="0"/>
              </a:endParaRPr>
            </a:p>
          </p:txBody>
        </p:sp>
      </p:grpSp>
      <p:sp>
        <p:nvSpPr>
          <p:cNvPr id="4" name="Title 1"/>
          <p:cNvSpPr>
            <a:spLocks noGrp="1"/>
          </p:cNvSpPr>
          <p:nvPr>
            <p:ph type="title" hasCustomPrompt="1"/>
          </p:nvPr>
        </p:nvSpPr>
        <p:spPr bwMode="gray">
          <a:xfrm>
            <a:off x="8460711" y="4887387"/>
            <a:ext cx="5683941" cy="1288845"/>
          </a:xfrm>
          <a:prstGeom prst="rect">
            <a:avLst/>
          </a:prstGeom>
        </p:spPr>
        <p:txBody>
          <a:bodyPr anchor="t" anchorCtr="0"/>
          <a:lstStyle>
            <a:lvl1pPr algn="l">
              <a:defRPr kumimoji="0" lang="en-US" sz="6100" b="0"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defRPr>
            </a:lvl1pPr>
          </a:lstStyle>
          <a:p>
            <a:pPr marL="0" marR="0" lvl="0" indent="0" algn="l" defTabSz="1306221"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4888485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sz="half" idx="10"/>
          </p:nvPr>
        </p:nvSpPr>
        <p:spPr>
          <a:xfrm>
            <a:off x="673841" y="1636520"/>
            <a:ext cx="13406202" cy="5686520"/>
          </a:xfrm>
        </p:spPr>
        <p:txBody>
          <a:bodyPr/>
          <a:lstStyle>
            <a:lvl1pPr>
              <a:defRPr sz="2600">
                <a:solidFill>
                  <a:schemeClr val="tx1">
                    <a:lumMod val="75000"/>
                    <a:lumOff val="25000"/>
                  </a:schemeClr>
                </a:solidFill>
              </a:defRPr>
            </a:lvl1pPr>
            <a:lvl2pPr>
              <a:defRPr sz="2200" b="0">
                <a:solidFill>
                  <a:schemeClr val="tx1">
                    <a:lumMod val="75000"/>
                    <a:lumOff val="25000"/>
                  </a:schemeClr>
                </a:solidFill>
              </a:defRPr>
            </a:lvl2pPr>
            <a:lvl3pPr>
              <a:defRPr sz="1800" b="0">
                <a:solidFill>
                  <a:schemeClr val="tx1">
                    <a:lumMod val="75000"/>
                    <a:lumOff val="25000"/>
                  </a:schemeClr>
                </a:solidFill>
              </a:defRPr>
            </a:lvl3pPr>
            <a:lvl4pPr>
              <a:defRPr sz="1600" b="0">
                <a:solidFill>
                  <a:schemeClr val="tx1">
                    <a:lumMod val="75000"/>
                    <a:lumOff val="25000"/>
                  </a:schemeClr>
                </a:solidFill>
              </a:defRPr>
            </a:lvl4pPr>
            <a:lvl5pPr>
              <a:defRPr sz="1400" b="0">
                <a:solidFill>
                  <a:schemeClr val="tx1">
                    <a:lumMod val="75000"/>
                    <a:lumOff val="25000"/>
                  </a:schemeClr>
                </a:solidFill>
              </a:defRPr>
            </a:lvl5pPr>
            <a:lvl6pPr>
              <a:defRPr sz="2600"/>
            </a:lvl6pPr>
            <a:lvl7pPr>
              <a:defRPr sz="1400" b="0">
                <a:solidFill>
                  <a:schemeClr val="tx1">
                    <a:lumMod val="75000"/>
                    <a:lumOff val="25000"/>
                  </a:schemeClr>
                </a:solidFill>
              </a:defRPr>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5" name="Title 1"/>
          <p:cNvSpPr>
            <a:spLocks noGrp="1"/>
          </p:cNvSpPr>
          <p:nvPr>
            <p:ph type="title"/>
          </p:nvPr>
        </p:nvSpPr>
        <p:spPr>
          <a:xfrm>
            <a:off x="674011" y="241231"/>
            <a:ext cx="13426710" cy="729694"/>
          </a:xfrm>
        </p:spPr>
        <p:txBody>
          <a:bodyPr/>
          <a:lstStyle/>
          <a:p>
            <a:r>
              <a:rPr lang="en-US" smtClean="0"/>
              <a:t>Click to edit Master title style</a:t>
            </a:r>
            <a:endParaRPr lang="en-US"/>
          </a:p>
        </p:txBody>
      </p:sp>
    </p:spTree>
    <p:extLst>
      <p:ext uri="{BB962C8B-B14F-4D97-AF65-F5344CB8AC3E}">
        <p14:creationId xmlns:p14="http://schemas.microsoft.com/office/powerpoint/2010/main" val="4112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Master">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77366" y="1887538"/>
            <a:ext cx="13953035" cy="634144"/>
          </a:xfrm>
          <a:solidFill>
            <a:schemeClr val="accent1">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5" name="Text Placeholder 6"/>
          <p:cNvSpPr>
            <a:spLocks noGrp="1"/>
          </p:cNvSpPr>
          <p:nvPr>
            <p:ph type="body" sz="quarter" idx="11"/>
          </p:nvPr>
        </p:nvSpPr>
        <p:spPr>
          <a:xfrm>
            <a:off x="677366" y="2779330"/>
            <a:ext cx="13953035" cy="634144"/>
          </a:xfrm>
          <a:solidFill>
            <a:schemeClr val="accent1">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6" name="Text Placeholder 6"/>
          <p:cNvSpPr>
            <a:spLocks noGrp="1"/>
          </p:cNvSpPr>
          <p:nvPr>
            <p:ph type="body" sz="quarter" idx="12"/>
          </p:nvPr>
        </p:nvSpPr>
        <p:spPr>
          <a:xfrm>
            <a:off x="677366" y="3671120"/>
            <a:ext cx="13953035" cy="634144"/>
          </a:xfrm>
          <a:solidFill>
            <a:schemeClr val="accent1">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8" name="Text Placeholder 6"/>
          <p:cNvSpPr>
            <a:spLocks noGrp="1"/>
          </p:cNvSpPr>
          <p:nvPr>
            <p:ph type="body" sz="quarter" idx="13"/>
          </p:nvPr>
        </p:nvSpPr>
        <p:spPr>
          <a:xfrm>
            <a:off x="677366" y="4562910"/>
            <a:ext cx="13953035" cy="634144"/>
          </a:xfrm>
          <a:solidFill>
            <a:schemeClr val="accent1">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9" name="Text Placeholder 6"/>
          <p:cNvSpPr>
            <a:spLocks noGrp="1"/>
          </p:cNvSpPr>
          <p:nvPr>
            <p:ph type="body" sz="quarter" idx="14"/>
          </p:nvPr>
        </p:nvSpPr>
        <p:spPr>
          <a:xfrm>
            <a:off x="677366" y="5454702"/>
            <a:ext cx="13953035" cy="634144"/>
          </a:xfrm>
          <a:solidFill>
            <a:schemeClr val="accent1">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23090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40709" y="198599"/>
            <a:ext cx="13853994" cy="625606"/>
          </a:xfr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2"/>
          </p:nvPr>
        </p:nvSpPr>
        <p:spPr>
          <a:xfrm>
            <a:off x="440493" y="1391715"/>
            <a:ext cx="13854210" cy="589822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marL="1277621" indent="-269240">
              <a:spcBef>
                <a:spcPts val="0"/>
              </a:spcBef>
              <a:spcAft>
                <a:spcPts val="960"/>
              </a:spcAft>
              <a:buClr>
                <a:schemeClr val="accent1"/>
              </a:buClr>
              <a:defRPr>
                <a:solidFill>
                  <a:schemeClr val="tx1">
                    <a:lumMod val="65000"/>
                    <a:lumOff val="35000"/>
                  </a:schemeClr>
                </a:solidFill>
                <a:latin typeface="Century Gothic" panose="020B0502020202020204" pitchFamily="34" charset="0"/>
              </a:defRPr>
            </a:lvl4pPr>
            <a:lvl5pPr marL="1549400" indent="-271781">
              <a:spcBef>
                <a:spcPts val="0"/>
              </a:spcBef>
              <a:spcAft>
                <a:spcPts val="960"/>
              </a:spcAft>
              <a:buClr>
                <a:schemeClr val="accent1"/>
              </a:buClr>
              <a:buFont typeface="Lucida Grande"/>
              <a:buChar char="-"/>
              <a:defRPr>
                <a:solidFill>
                  <a:schemeClr val="tx1">
                    <a:lumMod val="65000"/>
                    <a:lumOff val="35000"/>
                  </a:schemeClr>
                </a:solidFill>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60448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Text-Confidential">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bwMode="black">
          <a:xfrm>
            <a:off x="786350" y="1323241"/>
            <a:ext cx="12366822" cy="5415105"/>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bwMode="black"/>
        <p:txBody>
          <a:bodyPr/>
          <a:lstStyle/>
          <a:p>
            <a:r>
              <a:rPr lang="en-US" smtClean="0"/>
              <a:t>Click to edit Master title style</a:t>
            </a:r>
            <a:endParaRPr lang="en-US"/>
          </a:p>
        </p:txBody>
      </p:sp>
    </p:spTree>
    <p:extLst>
      <p:ext uri="{BB962C8B-B14F-4D97-AF65-F5344CB8AC3E}">
        <p14:creationId xmlns:p14="http://schemas.microsoft.com/office/powerpoint/2010/main" val="1593870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Text-Confidential">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786350" y="1913315"/>
            <a:ext cx="12366410" cy="470146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4"/>
          <p:cNvSpPr>
            <a:spLocks noGrp="1"/>
          </p:cNvSpPr>
          <p:nvPr>
            <p:ph sz="quarter" idx="14"/>
          </p:nvPr>
        </p:nvSpPr>
        <p:spPr bwMode="black">
          <a:xfrm>
            <a:off x="786349" y="1323241"/>
            <a:ext cx="12404815" cy="422290"/>
          </a:xfrm>
        </p:spPr>
        <p:txBody>
          <a:bodyPr/>
          <a:lstStyle>
            <a:lvl1pPr marL="111125" indent="-111125">
              <a:defRPr b="1">
                <a:solidFill>
                  <a:schemeClr val="bg2"/>
                </a:solidFill>
              </a:defRPr>
            </a:lvl1pPr>
          </a:lstStyle>
          <a:p>
            <a:pPr lvl="0"/>
            <a:r>
              <a:rPr lang="en-US" dirty="0" smtClean="0"/>
              <a:t>Click to edit Master text styles</a:t>
            </a:r>
            <a:endParaRPr lang="en-US" dirty="0"/>
          </a:p>
        </p:txBody>
      </p:sp>
      <p:sp>
        <p:nvSpPr>
          <p:cNvPr id="4" name="Title 3"/>
          <p:cNvSpPr>
            <a:spLocks noGrp="1"/>
          </p:cNvSpPr>
          <p:nvPr>
            <p:ph type="title"/>
          </p:nvPr>
        </p:nvSpPr>
        <p:spPr bwMode="black"/>
        <p:txBody>
          <a:bodyPr/>
          <a:lstStyle/>
          <a:p>
            <a:r>
              <a:rPr lang="en-US" smtClean="0"/>
              <a:t>Click to edit Master title style</a:t>
            </a:r>
            <a:endParaRPr lang="en-US"/>
          </a:p>
        </p:txBody>
      </p:sp>
    </p:spTree>
    <p:extLst>
      <p:ext uri="{BB962C8B-B14F-4D97-AF65-F5344CB8AC3E}">
        <p14:creationId xmlns:p14="http://schemas.microsoft.com/office/powerpoint/2010/main" val="425894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Confidential">
    <p:spTree>
      <p:nvGrpSpPr>
        <p:cNvPr id="1" name=""/>
        <p:cNvGrpSpPr/>
        <p:nvPr/>
      </p:nvGrpSpPr>
      <p:grpSpPr>
        <a:xfrm>
          <a:off x="0" y="0"/>
          <a:ext cx="0" cy="0"/>
          <a:chOff x="0" y="0"/>
          <a:chExt cx="0" cy="0"/>
        </a:xfrm>
      </p:grpSpPr>
      <p:sp>
        <p:nvSpPr>
          <p:cNvPr id="3" name="Title 2"/>
          <p:cNvSpPr>
            <a:spLocks noGrp="1"/>
          </p:cNvSpPr>
          <p:nvPr>
            <p:ph type="title"/>
          </p:nvPr>
        </p:nvSpPr>
        <p:spPr bwMode="black"/>
        <p:txBody>
          <a:bodyPr/>
          <a:lstStyle/>
          <a:p>
            <a:r>
              <a:rPr lang="en-US" smtClean="0"/>
              <a:t>Click to edit Master title style</a:t>
            </a:r>
            <a:endParaRPr lang="en-US"/>
          </a:p>
        </p:txBody>
      </p:sp>
    </p:spTree>
    <p:extLst>
      <p:ext uri="{BB962C8B-B14F-4D97-AF65-F5344CB8AC3E}">
        <p14:creationId xmlns:p14="http://schemas.microsoft.com/office/powerpoint/2010/main" val="2977010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6350" y="1323241"/>
            <a:ext cx="6106394" cy="6004316"/>
          </a:xfrm>
        </p:spPr>
        <p:txBody>
          <a:bodyPr/>
          <a:lstStyle>
            <a:lvl1pPr>
              <a:defRPr sz="2600"/>
            </a:lvl1pPr>
            <a:lvl2pPr>
              <a:defRPr sz="2400"/>
            </a:lvl2pPr>
            <a:lvl3pPr>
              <a:defRPr sz="2000"/>
            </a:lvl3pPr>
            <a:lvl4pPr>
              <a:defRPr sz="1800"/>
            </a:lvl4pPr>
            <a:lvl5pPr>
              <a:defRPr sz="18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7266747" y="1323241"/>
            <a:ext cx="6106395" cy="6004316"/>
          </a:xfrm>
        </p:spPr>
        <p:txBody>
          <a:bodyPr/>
          <a:lstStyle>
            <a:lvl1pPr>
              <a:defRPr sz="2600"/>
            </a:lvl1pPr>
            <a:lvl2pPr>
              <a:defRPr sz="2400"/>
            </a:lvl2pPr>
            <a:lvl3pPr>
              <a:defRPr sz="2000"/>
            </a:lvl3pPr>
            <a:lvl4pPr>
              <a:defRPr sz="1800"/>
            </a:lvl4pPr>
            <a:lvl5pPr>
              <a:defRPr sz="18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52983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6350" y="1913315"/>
            <a:ext cx="6106349" cy="5438955"/>
          </a:xfrm>
        </p:spPr>
        <p:txBody>
          <a:bodyPr/>
          <a:lstStyle>
            <a:lvl1pPr>
              <a:defRPr sz="26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7274444" y="1913315"/>
            <a:ext cx="6108747" cy="5438955"/>
          </a:xfrm>
        </p:spPr>
        <p:txBody>
          <a:bodyPr/>
          <a:lstStyle>
            <a:lvl1pPr>
              <a:defRPr sz="26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4"/>
          <p:cNvSpPr>
            <a:spLocks noGrp="1"/>
          </p:cNvSpPr>
          <p:nvPr>
            <p:ph sz="quarter" idx="14"/>
          </p:nvPr>
        </p:nvSpPr>
        <p:spPr>
          <a:xfrm>
            <a:off x="786349" y="1323241"/>
            <a:ext cx="6221611" cy="422290"/>
          </a:xfrm>
        </p:spPr>
        <p:txBody>
          <a:bodyPr/>
          <a:lstStyle>
            <a:lvl1pPr marL="111125" indent="-111125">
              <a:defRPr b="1">
                <a:solidFill>
                  <a:srgbClr val="2DB4EB"/>
                </a:solidFill>
              </a:defRPr>
            </a:lvl1pPr>
          </a:lstStyle>
          <a:p>
            <a:pPr lvl="0"/>
            <a:r>
              <a:rPr lang="en-US" dirty="0" smtClean="0"/>
              <a:t>Click to edit Master text styles</a:t>
            </a:r>
            <a:endParaRPr lang="en-US" dirty="0"/>
          </a:p>
        </p:txBody>
      </p:sp>
      <p:sp>
        <p:nvSpPr>
          <p:cNvPr id="8" name="Content Placeholder 4"/>
          <p:cNvSpPr>
            <a:spLocks noGrp="1"/>
          </p:cNvSpPr>
          <p:nvPr>
            <p:ph sz="quarter" idx="15"/>
          </p:nvPr>
        </p:nvSpPr>
        <p:spPr>
          <a:xfrm>
            <a:off x="7276794" y="1323241"/>
            <a:ext cx="6221611" cy="422290"/>
          </a:xfrm>
        </p:spPr>
        <p:txBody>
          <a:bodyPr/>
          <a:lstStyle>
            <a:lvl1pPr marL="111125" indent="-111125">
              <a:defRPr b="1">
                <a:solidFill>
                  <a:srgbClr val="2DB4EB"/>
                </a:solidFill>
              </a:defRPr>
            </a:lvl1pPr>
          </a:lstStyle>
          <a:p>
            <a:pPr lvl="0"/>
            <a:r>
              <a:rPr lang="en-US" dirty="0" smtClean="0"/>
              <a:t>Click to edit Master text styles</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96252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Title, Sub and Conten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8467349" y="1848904"/>
            <a:ext cx="6158791" cy="4685411"/>
          </a:xfrm>
          <a:noFill/>
          <a:ln w="254000">
            <a:noFill/>
          </a:ln>
          <a:effectLst/>
        </p:spPr>
        <p:txBody>
          <a:bodyPr anchor="ctr" anchorCtr="0"/>
          <a:lstStyle>
            <a:lvl1pPr algn="ctr">
              <a:buNone/>
              <a:defRPr sz="6000"/>
            </a:lvl1pPr>
          </a:lstStyle>
          <a:p>
            <a:endParaRPr lang="en-US"/>
          </a:p>
        </p:txBody>
      </p:sp>
      <p:sp>
        <p:nvSpPr>
          <p:cNvPr id="7" name="Text Placeholder 3"/>
          <p:cNvSpPr>
            <a:spLocks noGrp="1"/>
          </p:cNvSpPr>
          <p:nvPr>
            <p:ph type="body" sz="quarter" idx="11"/>
          </p:nvPr>
        </p:nvSpPr>
        <p:spPr>
          <a:xfrm>
            <a:off x="786350" y="1913315"/>
            <a:ext cx="6528850" cy="5451312"/>
          </a:xfrm>
        </p:spPr>
        <p:txBody>
          <a:bodyPr/>
          <a:lstStyle>
            <a:lvl1pPr marL="111125" indent="-111125">
              <a:lnSpc>
                <a:spcPct val="95000"/>
              </a:lnSpc>
              <a:spcBef>
                <a:spcPts val="900"/>
              </a:spcBef>
              <a:spcAft>
                <a:spcPts val="0"/>
              </a:spcAft>
              <a:buFont typeface="Myriad Pro" pitchFamily="34" charset="0"/>
              <a:buChar char=" "/>
              <a:defRPr lang="en-US" sz="2600" kern="1200" dirty="0" smtClean="0">
                <a:solidFill>
                  <a:schemeClr val="bg1"/>
                </a:solidFill>
                <a:latin typeface="Century Gothic" panose="020B0502020202020204" pitchFamily="34" charset="0"/>
                <a:ea typeface="+mn-ea"/>
                <a:cs typeface="+mn-cs"/>
              </a:defRPr>
            </a:lvl1pPr>
          </a:lstStyle>
          <a:p>
            <a:pPr marL="111125" lvl="0" indent="-111125" algn="l" defTabSz="1306220" rtl="0" eaLnBrk="1" latinLnBrk="0" hangingPunct="1">
              <a:lnSpc>
                <a:spcPct val="95000"/>
              </a:lnSpc>
              <a:spcBef>
                <a:spcPts val="1200"/>
              </a:spcBef>
              <a:spcAft>
                <a:spcPts val="0"/>
              </a:spcAft>
              <a:buClr>
                <a:schemeClr val="accent4"/>
              </a:buClr>
              <a:buSzPct val="25000"/>
              <a:buFont typeface="Myriad Pro" pitchFamily="34" charset="0"/>
              <a:buChar char=" "/>
            </a:pPr>
            <a:r>
              <a:rPr lang="en-US" dirty="0" smtClean="0"/>
              <a:t>Click to edit Master text styles</a:t>
            </a:r>
          </a:p>
          <a:p>
            <a:pPr lvl="1"/>
            <a:endParaRPr lang="en-US" dirty="0" smtClean="0"/>
          </a:p>
          <a:p>
            <a:pPr lvl="2"/>
            <a:endParaRPr lang="en-US" dirty="0" smtClean="0"/>
          </a:p>
        </p:txBody>
      </p:sp>
      <p:sp>
        <p:nvSpPr>
          <p:cNvPr id="3" name="Content Placeholder 2"/>
          <p:cNvSpPr>
            <a:spLocks noGrp="1"/>
          </p:cNvSpPr>
          <p:nvPr>
            <p:ph sz="quarter" idx="13"/>
          </p:nvPr>
        </p:nvSpPr>
        <p:spPr>
          <a:xfrm>
            <a:off x="786350" y="1323241"/>
            <a:ext cx="12366410" cy="499710"/>
          </a:xfrm>
        </p:spPr>
        <p:txBody>
          <a:bodyPr/>
          <a:lstStyle>
            <a:lvl1pPr>
              <a:defRPr b="1">
                <a:solidFill>
                  <a:schemeClr val="bg2"/>
                </a:solidFill>
              </a:defRPr>
            </a:lvl1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3367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8467349" y="1848904"/>
            <a:ext cx="6158791" cy="4685411"/>
          </a:xfrm>
          <a:noFill/>
          <a:ln w="254000">
            <a:noFill/>
          </a:ln>
          <a:effectLst/>
        </p:spPr>
        <p:txBody>
          <a:bodyPr anchor="ctr" anchorCtr="0"/>
          <a:lstStyle>
            <a:lvl1pPr algn="ctr">
              <a:buNone/>
              <a:defRPr sz="6000"/>
            </a:lvl1pPr>
          </a:lstStyle>
          <a:p>
            <a:endParaRPr lang="en-US"/>
          </a:p>
        </p:txBody>
      </p:sp>
      <p:sp>
        <p:nvSpPr>
          <p:cNvPr id="7" name="Text Placeholder 3"/>
          <p:cNvSpPr>
            <a:spLocks noGrp="1"/>
          </p:cNvSpPr>
          <p:nvPr>
            <p:ph type="body" sz="quarter" idx="11"/>
          </p:nvPr>
        </p:nvSpPr>
        <p:spPr>
          <a:xfrm>
            <a:off x="786350" y="1323241"/>
            <a:ext cx="6528850" cy="5917818"/>
          </a:xfrm>
        </p:spPr>
        <p:txBody>
          <a:bodyPr/>
          <a:lstStyle>
            <a:lvl1pPr marL="111125" indent="-111125">
              <a:lnSpc>
                <a:spcPct val="95000"/>
              </a:lnSpc>
              <a:spcBef>
                <a:spcPts val="900"/>
              </a:spcBef>
              <a:spcAft>
                <a:spcPts val="0"/>
              </a:spcAft>
              <a:buFont typeface="Myriad Pro" pitchFamily="34" charset="0"/>
              <a:buChar char=" "/>
              <a:defRPr lang="en-US" sz="2600" kern="1200" dirty="0" smtClean="0">
                <a:solidFill>
                  <a:schemeClr val="bg1"/>
                </a:solidFill>
                <a:latin typeface="Century Gothic" panose="020B0502020202020204" pitchFamily="34" charset="0"/>
                <a:ea typeface="+mn-ea"/>
                <a:cs typeface="+mn-cs"/>
              </a:defRPr>
            </a:lvl1pPr>
          </a:lstStyle>
          <a:p>
            <a:pPr marL="111125" lvl="0" indent="-111125" algn="l" defTabSz="1306220" rtl="0" eaLnBrk="1" latinLnBrk="0" hangingPunct="1">
              <a:lnSpc>
                <a:spcPct val="95000"/>
              </a:lnSpc>
              <a:spcBef>
                <a:spcPts val="1200"/>
              </a:spcBef>
              <a:spcAft>
                <a:spcPts val="0"/>
              </a:spcAft>
              <a:buClr>
                <a:schemeClr val="accent4"/>
              </a:buClr>
              <a:buSzPct val="25000"/>
              <a:buFont typeface="Myriad Pro" pitchFamily="34" charset="0"/>
              <a:buChar char=" "/>
            </a:pPr>
            <a:r>
              <a:rPr lang="en-US" dirty="0" smtClean="0"/>
              <a:t>Click to edit Master text styles</a:t>
            </a:r>
          </a:p>
          <a:p>
            <a:pPr lvl="1"/>
            <a:endParaRPr lang="en-US" dirty="0" smtClean="0"/>
          </a:p>
          <a:p>
            <a:pPr lvl="2"/>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19045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invGray">
          <a:xfrm>
            <a:off x="0" y="0"/>
            <a:ext cx="14630400" cy="8229600"/>
          </a:xfrm>
          <a:prstGeom prst="rect">
            <a:avLst/>
          </a:prstGeom>
          <a:gradFill>
            <a:gsLst>
              <a:gs pos="0">
                <a:schemeClr val="tx2"/>
              </a:gs>
              <a:gs pos="70000">
                <a:schemeClr val="tx2">
                  <a:lumMod val="75000"/>
                </a:schemeClr>
              </a:gs>
              <a:gs pos="100000">
                <a:schemeClr val="tx2">
                  <a:lumMod val="50000"/>
                </a:schemeClr>
              </a:gs>
            </a:gsLst>
            <a:lin ang="5400000" scaled="0"/>
          </a:gradFill>
          <a:ln w="25400" cap="flat" cmpd="sng" algn="ctr">
            <a:noFill/>
            <a:prstDash val="solid"/>
          </a:ln>
          <a:effectLst/>
        </p:spPr>
        <p:txBody>
          <a:bodyPr rtlCol="0" anchor="ctr"/>
          <a:lstStyle/>
          <a:p>
            <a:pPr algn="ctr" defTabSz="1306220"/>
            <a:endParaRPr lang="en-US" dirty="0">
              <a:solidFill>
                <a:sysClr val="window" lastClr="FFFFFF"/>
              </a:solidFill>
              <a:latin typeface="Century Gothic" panose="020B0502020202020204" pitchFamily="34" charset="0"/>
            </a:endParaRPr>
          </a:p>
        </p:txBody>
      </p:sp>
      <p:sp>
        <p:nvSpPr>
          <p:cNvPr id="39" name="Title Placeholder 38"/>
          <p:cNvSpPr>
            <a:spLocks noGrp="1"/>
          </p:cNvSpPr>
          <p:nvPr>
            <p:ph type="title"/>
          </p:nvPr>
        </p:nvSpPr>
        <p:spPr>
          <a:xfrm>
            <a:off x="901566" y="241231"/>
            <a:ext cx="12366409" cy="729694"/>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6350" y="1323241"/>
            <a:ext cx="12366410" cy="5431155"/>
          </a:xfrm>
          <a:prstGeom prst="rect">
            <a:avLst/>
          </a:prstGeom>
          <a:noFill/>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0487654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Lst>
  <p:timing>
    <p:tnLst>
      <p:par>
        <p:cTn id="1" dur="indefinite" restart="never" nodeType="tmRoot"/>
      </p:par>
    </p:tnLst>
  </p:timing>
  <p:txStyles>
    <p:titleStyle>
      <a:lvl1pPr algn="l" defTabSz="1306220" rtl="0" eaLnBrk="1" latinLnBrk="0" hangingPunct="1">
        <a:lnSpc>
          <a:spcPct val="95000"/>
        </a:lnSpc>
        <a:spcBef>
          <a:spcPct val="0"/>
        </a:spcBef>
        <a:spcAft>
          <a:spcPts val="200"/>
        </a:spcAft>
        <a:buNone/>
        <a:defRPr kumimoji="0" lang="en-US" sz="36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p:titleStyle>
    <p:bodyStyle>
      <a:lvl1pPr marL="111125" indent="-111125" algn="l" defTabSz="1306220" rtl="0" eaLnBrk="1" latinLnBrk="0" hangingPunct="1">
        <a:lnSpc>
          <a:spcPct val="95000"/>
        </a:lnSpc>
        <a:spcBef>
          <a:spcPts val="1200"/>
        </a:spcBef>
        <a:spcAft>
          <a:spcPts val="0"/>
        </a:spcAft>
        <a:buClr>
          <a:schemeClr val="accent4"/>
        </a:buClr>
        <a:buSzPct val="25000"/>
        <a:buFont typeface="Myriad Pro" pitchFamily="34" charset="0"/>
        <a:buChar char=" "/>
        <a:defRPr sz="2600" kern="1200">
          <a:solidFill>
            <a:schemeClr val="bg1"/>
          </a:solidFill>
          <a:latin typeface="Century Gothic" panose="020B0502020202020204" pitchFamily="34" charset="0"/>
          <a:ea typeface="+mn-ea"/>
          <a:cs typeface="+mn-cs"/>
        </a:defRPr>
      </a:lvl1pPr>
      <a:lvl2pPr marL="682625" indent="-280988" algn="l" defTabSz="1306220" rtl="0" eaLnBrk="1" latinLnBrk="0" hangingPunct="1">
        <a:lnSpc>
          <a:spcPct val="95000"/>
        </a:lnSpc>
        <a:spcBef>
          <a:spcPts val="500"/>
        </a:spcBef>
        <a:spcAft>
          <a:spcPts val="0"/>
        </a:spcAft>
        <a:buClr>
          <a:schemeClr val="accent4"/>
        </a:buClr>
        <a:buFont typeface="Wingdings" panose="05000000000000000000" pitchFamily="2" charset="2"/>
        <a:buChar char="§"/>
        <a:defRPr sz="2400" kern="1200">
          <a:solidFill>
            <a:schemeClr val="bg1"/>
          </a:solidFill>
          <a:latin typeface="Century Gothic" panose="020B0502020202020204" pitchFamily="34" charset="0"/>
          <a:ea typeface="+mn-ea"/>
          <a:cs typeface="+mn-cs"/>
        </a:defRPr>
      </a:lvl2pPr>
      <a:lvl3pPr marL="974725" indent="-292100" algn="l" defTabSz="1306220" rtl="0" eaLnBrk="1" latinLnBrk="0" hangingPunct="1">
        <a:lnSpc>
          <a:spcPct val="95000"/>
        </a:lnSpc>
        <a:spcBef>
          <a:spcPts val="400"/>
        </a:spcBef>
        <a:spcAft>
          <a:spcPts val="0"/>
        </a:spcAft>
        <a:buClr>
          <a:schemeClr val="accent4"/>
        </a:buClr>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2285886" indent="-326555" algn="l" defTabSz="130622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938996" indent="-326555" algn="l" defTabSz="130622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44.png"/><Relationship Id="rId11" Type="http://schemas.openxmlformats.org/officeDocument/2006/relationships/image" Target="../media/image46.png"/><Relationship Id="rId5" Type="http://schemas.openxmlformats.org/officeDocument/2006/relationships/image" Target="../media/image39.png"/><Relationship Id="rId10" Type="http://schemas.openxmlformats.org/officeDocument/2006/relationships/image" Target="../media/image7.png"/><Relationship Id="rId4" Type="http://schemas.openxmlformats.org/officeDocument/2006/relationships/image" Target="../media/image43.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6.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7.png"/><Relationship Id="rId11"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9.png"/><Relationship Id="rId21" Type="http://schemas.openxmlformats.org/officeDocument/2006/relationships/image" Target="../media/image4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3.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19.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1.png"/><Relationship Id="rId9" Type="http://schemas.openxmlformats.org/officeDocument/2006/relationships/image" Target="../media/image54.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2.pn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71.png"/><Relationship Id="rId2" Type="http://schemas.openxmlformats.org/officeDocument/2006/relationships/image" Target="../media/image34.png"/><Relationship Id="rId1" Type="http://schemas.openxmlformats.org/officeDocument/2006/relationships/slideLayout" Target="../slideLayouts/slideLayout19.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image" Target="../media/image37.png"/><Relationship Id="rId10" Type="http://schemas.openxmlformats.org/officeDocument/2006/relationships/image" Target="../media/image69.png"/><Relationship Id="rId4" Type="http://schemas.openxmlformats.org/officeDocument/2006/relationships/image" Target="../media/image39.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73.png"/><Relationship Id="rId3" Type="http://schemas.openxmlformats.org/officeDocument/2006/relationships/image" Target="../media/image34.png"/><Relationship Id="rId7" Type="http://schemas.openxmlformats.org/officeDocument/2006/relationships/image" Target="../media/image67.png"/><Relationship Id="rId12"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7.png"/><Relationship Id="rId11" Type="http://schemas.openxmlformats.org/officeDocument/2006/relationships/image" Target="../media/image69.png"/><Relationship Id="rId5" Type="http://schemas.openxmlformats.org/officeDocument/2006/relationships/image" Target="../media/image39.png"/><Relationship Id="rId10" Type="http://schemas.openxmlformats.org/officeDocument/2006/relationships/image" Target="../media/image68.png"/><Relationship Id="rId4" Type="http://schemas.openxmlformats.org/officeDocument/2006/relationships/image" Target="../media/image35.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9.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image" Target="../media/image37.png"/><Relationship Id="rId10" Type="http://schemas.openxmlformats.org/officeDocument/2006/relationships/image" Target="../media/image69.png"/><Relationship Id="rId4" Type="http://schemas.openxmlformats.org/officeDocument/2006/relationships/image" Target="../media/image39.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81.png"/><Relationship Id="rId1" Type="http://schemas.openxmlformats.org/officeDocument/2006/relationships/slideLayout" Target="../slideLayouts/slideLayout19.xml"/><Relationship Id="rId6" Type="http://schemas.openxmlformats.org/officeDocument/2006/relationships/image" Target="../media/image67.png"/><Relationship Id="rId5" Type="http://schemas.openxmlformats.org/officeDocument/2006/relationships/image" Target="../media/image37.png"/><Relationship Id="rId4" Type="http://schemas.openxmlformats.org/officeDocument/2006/relationships/image" Target="../media/image39.png"/><Relationship Id="rId9" Type="http://schemas.openxmlformats.org/officeDocument/2006/relationships/image" Target="../media/image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82.png"/><Relationship Id="rId3" Type="http://schemas.openxmlformats.org/officeDocument/2006/relationships/image" Target="../media/image34.png"/><Relationship Id="rId7" Type="http://schemas.openxmlformats.org/officeDocument/2006/relationships/image" Target="../media/image67.png"/><Relationship Id="rId12"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7.png"/><Relationship Id="rId11" Type="http://schemas.openxmlformats.org/officeDocument/2006/relationships/image" Target="../media/image69.png"/><Relationship Id="rId5" Type="http://schemas.openxmlformats.org/officeDocument/2006/relationships/image" Target="../media/image39.png"/><Relationship Id="rId10" Type="http://schemas.openxmlformats.org/officeDocument/2006/relationships/image" Target="../media/image68.png"/><Relationship Id="rId4" Type="http://schemas.openxmlformats.org/officeDocument/2006/relationships/image" Target="../media/image35.png"/><Relationship Id="rId9" Type="http://schemas.openxmlformats.org/officeDocument/2006/relationships/image" Target="../media/image12.png"/><Relationship Id="rId14" Type="http://schemas.openxmlformats.org/officeDocument/2006/relationships/image" Target="../media/image8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79.png"/><Relationship Id="rId5" Type="http://schemas.openxmlformats.org/officeDocument/2006/relationships/image" Target="../media/image86.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86.png"/><Relationship Id="rId5" Type="http://schemas.openxmlformats.org/officeDocument/2006/relationships/image" Target="../media/image37.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2.png"/><Relationship Id="rId3" Type="http://schemas.openxmlformats.org/officeDocument/2006/relationships/image" Target="../media/image37.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84.png"/><Relationship Id="rId11" Type="http://schemas.openxmlformats.org/officeDocument/2006/relationships/image" Target="../media/image96.png"/><Relationship Id="rId5" Type="http://schemas.openxmlformats.org/officeDocument/2006/relationships/image" Target="../media/image35.png"/><Relationship Id="rId15" Type="http://schemas.openxmlformats.org/officeDocument/2006/relationships/image" Target="../media/image98.png"/><Relationship Id="rId10" Type="http://schemas.openxmlformats.org/officeDocument/2006/relationships/image" Target="../media/image95.png"/><Relationship Id="rId4" Type="http://schemas.openxmlformats.org/officeDocument/2006/relationships/image" Target="../media/image93.png"/><Relationship Id="rId9" Type="http://schemas.openxmlformats.org/officeDocument/2006/relationships/image" Target="../media/image48.png"/><Relationship Id="rId14" Type="http://schemas.openxmlformats.org/officeDocument/2006/relationships/image" Target="../media/image97.png"/></Relationships>
</file>

<file path=ppt/slides/_rels/slide4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8.png"/><Relationship Id="rId7" Type="http://schemas.openxmlformats.org/officeDocument/2006/relationships/image" Target="../media/image69.png"/><Relationship Id="rId12"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00.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103.png"/><Relationship Id="rId4" Type="http://schemas.openxmlformats.org/officeDocument/2006/relationships/image" Target="../media/image99.png"/><Relationship Id="rId9" Type="http://schemas.openxmlformats.org/officeDocument/2006/relationships/image" Target="../media/image102.jpg"/></Relationships>
</file>

<file path=ppt/slides/_rels/slide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613406" y="3137932"/>
            <a:ext cx="1883666" cy="1883664"/>
            <a:chOff x="7620178" y="3191581"/>
            <a:chExt cx="1838195" cy="1838195"/>
          </a:xfrm>
        </p:grpSpPr>
        <p:sp>
          <p:nvSpPr>
            <p:cNvPr id="4" name="Oval 3"/>
            <p:cNvSpPr/>
            <p:nvPr/>
          </p:nvSpPr>
          <p:spPr>
            <a:xfrm>
              <a:off x="7620178" y="3191581"/>
              <a:ext cx="1838195" cy="1838195"/>
            </a:xfrm>
            <a:prstGeom prst="ellipse">
              <a:avLst/>
            </a:prstGeom>
            <a:solidFill>
              <a:schemeClr val="tx2">
                <a:lumMod val="50000"/>
                <a:alpha val="86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sp>
          <p:nvSpPr>
            <p:cNvPr id="11" name="Oval 10"/>
            <p:cNvSpPr/>
            <p:nvPr/>
          </p:nvSpPr>
          <p:spPr>
            <a:xfrm>
              <a:off x="7772578" y="3343981"/>
              <a:ext cx="1518585" cy="1518585"/>
            </a:xfrm>
            <a:prstGeom prst="ellipse">
              <a:avLst/>
            </a:prstGeom>
            <a:solidFill>
              <a:schemeClr val="bg2">
                <a:alpha val="57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grpSp>
      <p:grpSp>
        <p:nvGrpSpPr>
          <p:cNvPr id="19" name="Group 18"/>
          <p:cNvGrpSpPr/>
          <p:nvPr/>
        </p:nvGrpSpPr>
        <p:grpSpPr>
          <a:xfrm>
            <a:off x="9490759" y="3137932"/>
            <a:ext cx="1883666" cy="1883664"/>
            <a:chOff x="9482591" y="3191581"/>
            <a:chExt cx="1838195" cy="1838195"/>
          </a:xfrm>
        </p:grpSpPr>
        <p:sp>
          <p:nvSpPr>
            <p:cNvPr id="9" name="Oval 8"/>
            <p:cNvSpPr/>
            <p:nvPr/>
          </p:nvSpPr>
          <p:spPr>
            <a:xfrm>
              <a:off x="9482591" y="3191581"/>
              <a:ext cx="1838195" cy="1838195"/>
            </a:xfrm>
            <a:prstGeom prst="ellipse">
              <a:avLst/>
            </a:prstGeom>
            <a:solidFill>
              <a:schemeClr val="tx2">
                <a:lumMod val="50000"/>
                <a:alpha val="86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sp>
          <p:nvSpPr>
            <p:cNvPr id="12" name="Oval 11"/>
            <p:cNvSpPr/>
            <p:nvPr/>
          </p:nvSpPr>
          <p:spPr>
            <a:xfrm>
              <a:off x="9644199" y="3343981"/>
              <a:ext cx="1518585" cy="1518585"/>
            </a:xfrm>
            <a:prstGeom prst="ellipse">
              <a:avLst/>
            </a:prstGeom>
            <a:solidFill>
              <a:schemeClr val="bg2">
                <a:alpha val="57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grpSp>
      <p:grpSp>
        <p:nvGrpSpPr>
          <p:cNvPr id="21" name="Group 20"/>
          <p:cNvGrpSpPr/>
          <p:nvPr/>
        </p:nvGrpSpPr>
        <p:grpSpPr>
          <a:xfrm>
            <a:off x="11336149" y="3137932"/>
            <a:ext cx="1883666" cy="1883664"/>
            <a:chOff x="11371773" y="3191581"/>
            <a:chExt cx="1838195" cy="1838195"/>
          </a:xfrm>
        </p:grpSpPr>
        <p:sp>
          <p:nvSpPr>
            <p:cNvPr id="10" name="Oval 9"/>
            <p:cNvSpPr/>
            <p:nvPr/>
          </p:nvSpPr>
          <p:spPr>
            <a:xfrm>
              <a:off x="11371773" y="3191581"/>
              <a:ext cx="1838195" cy="1838195"/>
            </a:xfrm>
            <a:prstGeom prst="ellipse">
              <a:avLst/>
            </a:prstGeom>
            <a:solidFill>
              <a:schemeClr val="tx2">
                <a:lumMod val="50000"/>
                <a:alpha val="86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sp>
          <p:nvSpPr>
            <p:cNvPr id="13" name="Oval 12"/>
            <p:cNvSpPr/>
            <p:nvPr/>
          </p:nvSpPr>
          <p:spPr>
            <a:xfrm>
              <a:off x="11532531" y="3343981"/>
              <a:ext cx="1518585" cy="1518585"/>
            </a:xfrm>
            <a:prstGeom prst="ellipse">
              <a:avLst/>
            </a:prstGeom>
            <a:solidFill>
              <a:schemeClr val="bg2">
                <a:alpha val="57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grpSp>
      <p:cxnSp>
        <p:nvCxnSpPr>
          <p:cNvPr id="17" name="Straight Connector 16"/>
          <p:cNvCxnSpPr/>
          <p:nvPr/>
        </p:nvCxnSpPr>
        <p:spPr>
          <a:xfrm>
            <a:off x="0" y="5495556"/>
            <a:ext cx="1463040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22" name="Picture 21" descr="ICON-0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6555" y="3619156"/>
            <a:ext cx="406041" cy="943265"/>
          </a:xfrm>
          <a:prstGeom prst="rect">
            <a:avLst/>
          </a:prstGeom>
        </p:spPr>
      </p:pic>
      <p:pic>
        <p:nvPicPr>
          <p:cNvPr id="23" name="Picture 22" descr="ICON-0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15662" y="3746262"/>
            <a:ext cx="780849" cy="687148"/>
          </a:xfrm>
          <a:prstGeom prst="rect">
            <a:avLst/>
          </a:prstGeom>
        </p:spPr>
      </p:pic>
      <p:pic>
        <p:nvPicPr>
          <p:cNvPr id="6" name="Picture 5" descr="ICON Library-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6471" y="3577131"/>
            <a:ext cx="803670" cy="907514"/>
          </a:xfrm>
          <a:prstGeom prst="rect">
            <a:avLst/>
          </a:prstGeom>
        </p:spPr>
      </p:pic>
      <p:sp>
        <p:nvSpPr>
          <p:cNvPr id="24" name="Title 3"/>
          <p:cNvSpPr txBox="1">
            <a:spLocks/>
          </p:cNvSpPr>
          <p:nvPr/>
        </p:nvSpPr>
        <p:spPr bwMode="black">
          <a:xfrm>
            <a:off x="523624" y="5722354"/>
            <a:ext cx="11778779" cy="733038"/>
          </a:xfrm>
          <a:prstGeom prst="rect">
            <a:avLst/>
          </a:prstGeom>
        </p:spPr>
        <p:txBody>
          <a:bodyPr vert="horz" lIns="0" tIns="0" rIns="0" bIns="0" rtlCol="0" anchor="b" anchorCtr="0">
            <a:noAutofit/>
          </a:bodyPr>
          <a:lstStyle>
            <a:lvl1pPr algn="l" defTabSz="1306220" rtl="0" eaLnBrk="1" latinLnBrk="0" hangingPunct="1">
              <a:lnSpc>
                <a:spcPct val="95000"/>
              </a:lnSpc>
              <a:spcBef>
                <a:spcPct val="0"/>
              </a:spcBef>
              <a:spcAft>
                <a:spcPts val="200"/>
              </a:spcAft>
              <a:buNone/>
              <a:defRPr kumimoji="0" lang="en-US" sz="36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r>
              <a:rPr lang="en-US" altLang="zh-TW" sz="4000" dirty="0" err="1" smtClean="0"/>
              <a:t>DDoS</a:t>
            </a:r>
            <a:r>
              <a:rPr lang="en-US" altLang="zh-TW" sz="4000" dirty="0" smtClean="0"/>
              <a:t> </a:t>
            </a:r>
            <a:r>
              <a:rPr lang="zh-TW" altLang="en-US" sz="4000" dirty="0" smtClean="0"/>
              <a:t>攻擊進階</a:t>
            </a:r>
            <a:r>
              <a:rPr lang="zh-TW" altLang="en-US" sz="4000" dirty="0" smtClean="0"/>
              <a:t>防護</a:t>
            </a:r>
            <a:endParaRPr lang="zh-TW" altLang="en-US" sz="40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92"/>
            <a:ext cx="14630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3"/>
          <p:cNvSpPr txBox="1">
            <a:spLocks/>
          </p:cNvSpPr>
          <p:nvPr/>
        </p:nvSpPr>
        <p:spPr bwMode="black">
          <a:xfrm>
            <a:off x="523624" y="6698779"/>
            <a:ext cx="11848073" cy="493591"/>
          </a:xfrm>
          <a:prstGeom prst="rect">
            <a:avLst/>
          </a:prstGeom>
        </p:spPr>
        <p:txBody>
          <a:bodyPr vert="horz" lIns="0" tIns="0" rIns="0" bIns="0" rtlCol="0" anchor="b" anchorCtr="0">
            <a:noAutofit/>
          </a:bodyPr>
          <a:lstStyle>
            <a:lvl1pPr algn="l" defTabSz="1306220" rtl="0" eaLnBrk="1" latinLnBrk="0" hangingPunct="1">
              <a:lnSpc>
                <a:spcPct val="95000"/>
              </a:lnSpc>
              <a:spcBef>
                <a:spcPct val="0"/>
              </a:spcBef>
              <a:spcAft>
                <a:spcPts val="200"/>
              </a:spcAft>
              <a:buNone/>
              <a:defRPr kumimoji="0" lang="en-US" sz="36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r>
              <a:rPr lang="en-US" altLang="zh-TW" sz="2400" dirty="0" smtClean="0"/>
              <a:t>A10 </a:t>
            </a:r>
            <a:r>
              <a:rPr lang="zh-TW" altLang="en-US" sz="2400" dirty="0" smtClean="0"/>
              <a:t>台灣區技術經理 陳志緯</a:t>
            </a:r>
            <a:endParaRPr lang="zh-TW" altLang="en-US" sz="2400" dirty="0"/>
          </a:p>
        </p:txBody>
      </p:sp>
    </p:spTree>
    <p:extLst>
      <p:ext uri="{BB962C8B-B14F-4D97-AF65-F5344CB8AC3E}">
        <p14:creationId xmlns:p14="http://schemas.microsoft.com/office/powerpoint/2010/main" val="1800159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smtClean="0"/>
              <a:t>DDoS</a:t>
            </a:r>
            <a:r>
              <a:rPr lang="en-US" altLang="zh-TW" dirty="0" smtClean="0"/>
              <a:t> </a:t>
            </a:r>
            <a:r>
              <a:rPr lang="zh-TW" altLang="en-US" dirty="0" smtClean="0"/>
              <a:t>攻擊來源</a:t>
            </a:r>
            <a:r>
              <a:rPr lang="zh-TW" altLang="en-US" dirty="0"/>
              <a:t> </a:t>
            </a:r>
            <a:r>
              <a:rPr lang="en-US" altLang="zh-TW" dirty="0" smtClean="0"/>
              <a:t>– CCTV </a:t>
            </a:r>
            <a:r>
              <a:rPr lang="zh-TW" altLang="en-US" dirty="0" smtClean="0"/>
              <a:t>影像監視系統</a:t>
            </a:r>
            <a:endParaRPr lang="en-US" dirty="0"/>
          </a:p>
        </p:txBody>
      </p:sp>
      <p:sp>
        <p:nvSpPr>
          <p:cNvPr id="79" name="TextBox 7"/>
          <p:cNvSpPr txBox="1"/>
          <p:nvPr/>
        </p:nvSpPr>
        <p:spPr>
          <a:xfrm>
            <a:off x="901565" y="6513080"/>
            <a:ext cx="5212631" cy="415498"/>
          </a:xfrm>
          <a:prstGeom prst="rect">
            <a:avLst/>
          </a:prstGeom>
          <a:noFill/>
        </p:spPr>
        <p:txBody>
          <a:bodyPr wrap="square" rtlCol="0">
            <a:spAutoFit/>
          </a:bodyPr>
          <a:lstStyle/>
          <a:p>
            <a:r>
              <a:rPr lang="en-US" sz="2100" dirty="0" smtClean="0">
                <a:solidFill>
                  <a:schemeClr val="accent3"/>
                </a:solidFill>
              </a:rPr>
              <a:t>Source: SUCURI BLOG , </a:t>
            </a:r>
            <a:r>
              <a:rPr lang="en-US" altLang="zh-TW" sz="2100" dirty="0" smtClean="0">
                <a:solidFill>
                  <a:schemeClr val="accent3"/>
                </a:solidFill>
              </a:rPr>
              <a:t>Q2 2016</a:t>
            </a:r>
            <a:endParaRPr lang="en-US" altLang="zh-TW" sz="2100" dirty="0">
              <a:solidFill>
                <a:schemeClr val="accent3"/>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04" y="1315367"/>
            <a:ext cx="7082375" cy="500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589" y="1315366"/>
            <a:ext cx="5170653" cy="500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297356" y="5854892"/>
            <a:ext cx="6263504" cy="1603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8163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smtClean="0"/>
              <a:t>DDoS</a:t>
            </a:r>
            <a:r>
              <a:rPr lang="en-US" altLang="zh-TW" dirty="0" smtClean="0"/>
              <a:t> </a:t>
            </a:r>
            <a:r>
              <a:rPr lang="zh-TW" altLang="en-US" dirty="0" smtClean="0"/>
              <a:t>攻擊目標</a:t>
            </a:r>
            <a:endParaRPr lang="en-US" dirty="0"/>
          </a:p>
        </p:txBody>
      </p:sp>
      <p:sp>
        <p:nvSpPr>
          <p:cNvPr id="79" name="TextBox 7"/>
          <p:cNvSpPr txBox="1"/>
          <p:nvPr/>
        </p:nvSpPr>
        <p:spPr>
          <a:xfrm>
            <a:off x="901566" y="6405159"/>
            <a:ext cx="4598482" cy="415498"/>
          </a:xfrm>
          <a:prstGeom prst="rect">
            <a:avLst/>
          </a:prstGeom>
          <a:noFill/>
        </p:spPr>
        <p:txBody>
          <a:bodyPr wrap="square" rtlCol="0">
            <a:spAutoFit/>
          </a:bodyPr>
          <a:lstStyle/>
          <a:p>
            <a:r>
              <a:rPr lang="en-US" sz="2100" dirty="0" smtClean="0">
                <a:solidFill>
                  <a:schemeClr val="accent3"/>
                </a:solidFill>
              </a:rPr>
              <a:t>Source: Akamai</a:t>
            </a:r>
            <a:r>
              <a:rPr lang="zh-TW" altLang="en-US" sz="2100" dirty="0" smtClean="0">
                <a:solidFill>
                  <a:schemeClr val="accent3"/>
                </a:solidFill>
              </a:rPr>
              <a:t> </a:t>
            </a:r>
            <a:r>
              <a:rPr lang="en-US" altLang="zh-TW" sz="2100" dirty="0" smtClean="0">
                <a:solidFill>
                  <a:schemeClr val="accent3"/>
                </a:solidFill>
              </a:rPr>
              <a:t>Q4 2014</a:t>
            </a:r>
            <a:endParaRPr lang="en-US" sz="2100" dirty="0" smtClean="0">
              <a:solidFill>
                <a:schemeClr val="accent3"/>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66" y="1227674"/>
            <a:ext cx="7609703" cy="506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312" y="1173083"/>
            <a:ext cx="4353493" cy="237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609" y="3857991"/>
            <a:ext cx="4219366" cy="239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7301552" y="4189863"/>
            <a:ext cx="1078173" cy="7506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8" name="矩形 7"/>
          <p:cNvSpPr/>
          <p:nvPr/>
        </p:nvSpPr>
        <p:spPr>
          <a:xfrm>
            <a:off x="2308746" y="2308082"/>
            <a:ext cx="1078173" cy="7506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7517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1000"/>
                                        <p:tgtEl>
                                          <p:spTgt spid="2052"/>
                                        </p:tgtEl>
                                      </p:cBhvr>
                                    </p:animEffect>
                                    <p:anim calcmode="lin" valueType="num">
                                      <p:cBhvr>
                                        <p:cTn id="11" dur="1000" fill="hold"/>
                                        <p:tgtEl>
                                          <p:spTgt spid="2052"/>
                                        </p:tgtEl>
                                        <p:attrNameLst>
                                          <p:attrName>ppt_x</p:attrName>
                                        </p:attrNameLst>
                                      </p:cBhvr>
                                      <p:tavLst>
                                        <p:tav tm="0">
                                          <p:val>
                                            <p:strVal val="#ppt_x"/>
                                          </p:val>
                                        </p:tav>
                                        <p:tav tm="100000">
                                          <p:val>
                                            <p:strVal val="#ppt_x"/>
                                          </p:val>
                                        </p:tav>
                                      </p:tavLst>
                                    </p:anim>
                                    <p:anim calcmode="lin" valueType="num">
                                      <p:cBhvr>
                                        <p:cTn id="1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par>
                          <p:cTn id="17" fill="hold">
                            <p:stCondLst>
                              <p:cond delay="0"/>
                            </p:stCondLst>
                            <p:childTnLst>
                              <p:par>
                                <p:cTn id="18" presetID="42" presetClass="entr" presetSubtype="0" fill="hold" nodeType="after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1000"/>
                                        <p:tgtEl>
                                          <p:spTgt spid="2053"/>
                                        </p:tgtEl>
                                      </p:cBhvr>
                                    </p:animEffect>
                                    <p:anim calcmode="lin" valueType="num">
                                      <p:cBhvr>
                                        <p:cTn id="21" dur="1000" fill="hold"/>
                                        <p:tgtEl>
                                          <p:spTgt spid="2053"/>
                                        </p:tgtEl>
                                        <p:attrNameLst>
                                          <p:attrName>ppt_x</p:attrName>
                                        </p:attrNameLst>
                                      </p:cBhvr>
                                      <p:tavLst>
                                        <p:tav tm="0">
                                          <p:val>
                                            <p:strVal val="#ppt_x"/>
                                          </p:val>
                                        </p:tav>
                                        <p:tav tm="100000">
                                          <p:val>
                                            <p:strVal val="#ppt_x"/>
                                          </p:val>
                                        </p:tav>
                                      </p:tavLst>
                                    </p:anim>
                                    <p:anim calcmode="lin" valueType="num">
                                      <p:cBhvr>
                                        <p:cTn id="22"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頻</a:t>
            </a:r>
            <a:r>
              <a:rPr lang="zh-TW" altLang="en-US" dirty="0" smtClean="0"/>
              <a:t>寬型 </a:t>
            </a:r>
            <a:r>
              <a:rPr lang="en-US" altLang="zh-TW" dirty="0" err="1" smtClean="0"/>
              <a:t>DDoS</a:t>
            </a:r>
            <a:r>
              <a:rPr lang="en-US" altLang="zh-TW" dirty="0" smtClean="0"/>
              <a:t> </a:t>
            </a:r>
            <a:r>
              <a:rPr lang="zh-TW" altLang="en-US" dirty="0" smtClean="0"/>
              <a:t>攻擊</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66" y="1186949"/>
            <a:ext cx="6864010" cy="553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
          <p:cNvSpPr txBox="1"/>
          <p:nvPr/>
        </p:nvSpPr>
        <p:spPr>
          <a:xfrm>
            <a:off x="860622" y="6826984"/>
            <a:ext cx="4598482" cy="415498"/>
          </a:xfrm>
          <a:prstGeom prst="rect">
            <a:avLst/>
          </a:prstGeom>
          <a:noFill/>
        </p:spPr>
        <p:txBody>
          <a:bodyPr wrap="square" rtlCol="0">
            <a:spAutoFit/>
          </a:bodyPr>
          <a:lstStyle/>
          <a:p>
            <a:r>
              <a:rPr lang="en-US" sz="2100" dirty="0" smtClean="0">
                <a:solidFill>
                  <a:schemeClr val="accent3"/>
                </a:solidFill>
              </a:rPr>
              <a:t>Source: </a:t>
            </a:r>
            <a:r>
              <a:rPr lang="en-US" altLang="zh-TW" sz="2100" dirty="0" smtClean="0">
                <a:solidFill>
                  <a:schemeClr val="accent3"/>
                </a:solidFill>
              </a:rPr>
              <a:t>Akamai</a:t>
            </a:r>
            <a:endParaRPr lang="en-US" sz="2100" dirty="0" smtClean="0">
              <a:solidFill>
                <a:schemeClr val="accent3"/>
              </a:solidFill>
            </a:endParaRPr>
          </a:p>
        </p:txBody>
      </p:sp>
      <p:sp>
        <p:nvSpPr>
          <p:cNvPr id="3" name="矩形 2"/>
          <p:cNvSpPr/>
          <p:nvPr/>
        </p:nvSpPr>
        <p:spPr>
          <a:xfrm>
            <a:off x="8195569" y="954933"/>
            <a:ext cx="4554452" cy="2862322"/>
          </a:xfrm>
          <a:prstGeom prst="rect">
            <a:avLst/>
          </a:prstGeom>
        </p:spPr>
        <p:txBody>
          <a:bodyPr wrap="none">
            <a:spAutoFit/>
          </a:bodyPr>
          <a:lstStyle/>
          <a:p>
            <a:pPr>
              <a:lnSpc>
                <a:spcPct val="150000"/>
              </a:lnSpc>
            </a:pPr>
            <a:r>
              <a:rPr kumimoji="1" lang="en-US" altLang="zh-TW" sz="2400" b="1" dirty="0" smtClean="0">
                <a:solidFill>
                  <a:schemeClr val="accent4"/>
                </a:solidFill>
              </a:rPr>
              <a:t>1 </a:t>
            </a:r>
            <a:r>
              <a:rPr kumimoji="1" lang="en-US" altLang="zh-TW" sz="2400" b="1" dirty="0" err="1" smtClean="0">
                <a:solidFill>
                  <a:schemeClr val="accent4"/>
                </a:solidFill>
              </a:rPr>
              <a:t>Gbps</a:t>
            </a:r>
            <a:r>
              <a:rPr kumimoji="1" lang="en-US" altLang="zh-TW" sz="2400" b="1" dirty="0" smtClean="0">
                <a:solidFill>
                  <a:schemeClr val="accent4"/>
                </a:solidFill>
              </a:rPr>
              <a:t> </a:t>
            </a:r>
            <a:r>
              <a:rPr kumimoji="1" lang="en-US" altLang="zh-TW" sz="2400" dirty="0" err="1" smtClean="0">
                <a:solidFill>
                  <a:schemeClr val="bg1"/>
                </a:solidFill>
              </a:rPr>
              <a:t>DDoS</a:t>
            </a:r>
            <a:r>
              <a:rPr kumimoji="1" lang="en-US" altLang="zh-TW" sz="2400" dirty="0" smtClean="0">
                <a:solidFill>
                  <a:schemeClr val="bg1"/>
                </a:solidFill>
              </a:rPr>
              <a:t> Traffic :</a:t>
            </a:r>
          </a:p>
          <a:p>
            <a:pPr>
              <a:lnSpc>
                <a:spcPct val="150000"/>
              </a:lnSpc>
            </a:pPr>
            <a:r>
              <a:rPr kumimoji="1" lang="en-US" altLang="zh-TW" sz="2400" dirty="0" smtClean="0">
                <a:solidFill>
                  <a:schemeClr val="bg1"/>
                </a:solidFill>
              </a:rPr>
              <a:t>SYN Flood (0.5Kb</a:t>
            </a:r>
            <a:r>
              <a:rPr kumimoji="1" lang="en-US" altLang="zh-TW" sz="2400" dirty="0">
                <a:solidFill>
                  <a:schemeClr val="bg1"/>
                </a:solidFill>
              </a:rPr>
              <a:t>) : </a:t>
            </a:r>
            <a:r>
              <a:rPr kumimoji="1" lang="en-US" altLang="zh-TW" sz="2400" dirty="0" smtClean="0">
                <a:solidFill>
                  <a:schemeClr val="accent4"/>
                </a:solidFill>
              </a:rPr>
              <a:t>2M PPS</a:t>
            </a:r>
          </a:p>
          <a:p>
            <a:pPr>
              <a:lnSpc>
                <a:spcPct val="150000"/>
              </a:lnSpc>
            </a:pPr>
            <a:r>
              <a:rPr kumimoji="1" lang="en-US" altLang="zh-TW" sz="2400" dirty="0" smtClean="0">
                <a:solidFill>
                  <a:schemeClr val="bg1"/>
                </a:solidFill>
              </a:rPr>
              <a:t>ICMP Flood(2Kb</a:t>
            </a:r>
            <a:r>
              <a:rPr kumimoji="1" lang="en-US" altLang="zh-TW" sz="2400" dirty="0">
                <a:solidFill>
                  <a:schemeClr val="bg1"/>
                </a:solidFill>
              </a:rPr>
              <a:t>) </a:t>
            </a:r>
            <a:r>
              <a:rPr kumimoji="1" lang="en-US" altLang="zh-TW" sz="2400" dirty="0" smtClean="0">
                <a:solidFill>
                  <a:schemeClr val="bg1"/>
                </a:solidFill>
              </a:rPr>
              <a:t> : </a:t>
            </a:r>
            <a:r>
              <a:rPr kumimoji="1" lang="en-US" altLang="zh-TW" sz="2400" dirty="0" smtClean="0">
                <a:solidFill>
                  <a:schemeClr val="accent4"/>
                </a:solidFill>
              </a:rPr>
              <a:t>500K PPS</a:t>
            </a:r>
          </a:p>
          <a:p>
            <a:pPr>
              <a:lnSpc>
                <a:spcPct val="150000"/>
              </a:lnSpc>
            </a:pPr>
            <a:r>
              <a:rPr kumimoji="1" lang="en-US" altLang="zh-TW" sz="2400" dirty="0" smtClean="0">
                <a:solidFill>
                  <a:schemeClr val="bg1"/>
                </a:solidFill>
              </a:rPr>
              <a:t>DNS Flood (10Kb) : </a:t>
            </a:r>
            <a:r>
              <a:rPr kumimoji="1" lang="en-US" altLang="zh-TW" sz="2400" dirty="0">
                <a:solidFill>
                  <a:schemeClr val="accent4"/>
                </a:solidFill>
              </a:rPr>
              <a:t>1</a:t>
            </a:r>
            <a:r>
              <a:rPr kumimoji="1" lang="en-US" altLang="zh-TW" sz="2400" dirty="0" smtClean="0">
                <a:solidFill>
                  <a:schemeClr val="accent4"/>
                </a:solidFill>
              </a:rPr>
              <a:t>00K QPS</a:t>
            </a:r>
          </a:p>
          <a:p>
            <a:pPr>
              <a:lnSpc>
                <a:spcPct val="150000"/>
              </a:lnSpc>
            </a:pPr>
            <a:r>
              <a:rPr kumimoji="1" lang="en-US" altLang="zh-TW" sz="2400" dirty="0" smtClean="0">
                <a:solidFill>
                  <a:schemeClr val="bg1"/>
                </a:solidFill>
              </a:rPr>
              <a:t>UDP Flood (2Kb)   : </a:t>
            </a:r>
            <a:r>
              <a:rPr kumimoji="1" lang="en-US" altLang="zh-TW" sz="2400" dirty="0">
                <a:solidFill>
                  <a:schemeClr val="accent4"/>
                </a:solidFill>
              </a:rPr>
              <a:t>500K</a:t>
            </a:r>
            <a:r>
              <a:rPr kumimoji="1" lang="en-US" altLang="zh-TW" sz="2400" dirty="0" smtClean="0">
                <a:solidFill>
                  <a:schemeClr val="accent4"/>
                </a:solidFill>
              </a:rPr>
              <a:t> PPS</a:t>
            </a:r>
            <a:endParaRPr lang="zh-TW" altLang="en-US" sz="2400" dirty="0">
              <a:solidFill>
                <a:schemeClr val="accent4"/>
              </a:solidFill>
            </a:endParaRPr>
          </a:p>
        </p:txBody>
      </p:sp>
      <p:pic>
        <p:nvPicPr>
          <p:cNvPr id="122" name="Content Placeholder 8"/>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7792872" y="3735423"/>
            <a:ext cx="6400800" cy="3294351"/>
          </a:xfrm>
          <a:prstGeom prst="rect">
            <a:avLst/>
          </a:prstGeom>
        </p:spPr>
      </p:pic>
    </p:spTree>
    <p:extLst>
      <p:ext uri="{BB962C8B-B14F-4D97-AF65-F5344CB8AC3E}">
        <p14:creationId xmlns:p14="http://schemas.microsoft.com/office/powerpoint/2010/main" val="320716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smtClean="0"/>
              <a:t>DDoS</a:t>
            </a:r>
            <a:r>
              <a:rPr lang="en-US" altLang="zh-TW" dirty="0" smtClean="0"/>
              <a:t> </a:t>
            </a:r>
            <a:r>
              <a:rPr lang="zh-TW" altLang="en-US" dirty="0" smtClean="0"/>
              <a:t>攻擊類型比例</a:t>
            </a:r>
            <a:endParaRPr lang="en-US" dirty="0"/>
          </a:p>
        </p:txBody>
      </p:sp>
      <p:sp>
        <p:nvSpPr>
          <p:cNvPr id="79" name="TextBox 7"/>
          <p:cNvSpPr txBox="1"/>
          <p:nvPr/>
        </p:nvSpPr>
        <p:spPr>
          <a:xfrm>
            <a:off x="901566" y="6867928"/>
            <a:ext cx="4598482" cy="415498"/>
          </a:xfrm>
          <a:prstGeom prst="rect">
            <a:avLst/>
          </a:prstGeom>
          <a:noFill/>
        </p:spPr>
        <p:txBody>
          <a:bodyPr wrap="square" rtlCol="0">
            <a:spAutoFit/>
          </a:bodyPr>
          <a:lstStyle/>
          <a:p>
            <a:r>
              <a:rPr lang="en-US" sz="2100" dirty="0" smtClean="0">
                <a:solidFill>
                  <a:schemeClr val="accent3"/>
                </a:solidFill>
              </a:rPr>
              <a:t>Source: IDG, 2016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65" y="1284078"/>
            <a:ext cx="10344190" cy="552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29" descr="ADC_3rd Par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507" y="6092675"/>
            <a:ext cx="2061507" cy="536334"/>
          </a:xfrm>
          <a:prstGeom prst="rect">
            <a:avLst/>
          </a:prstGeom>
        </p:spPr>
      </p:pic>
      <p:grpSp>
        <p:nvGrpSpPr>
          <p:cNvPr id="138" name="Group 78"/>
          <p:cNvGrpSpPr/>
          <p:nvPr/>
        </p:nvGrpSpPr>
        <p:grpSpPr>
          <a:xfrm>
            <a:off x="7214305" y="5036095"/>
            <a:ext cx="387670" cy="888410"/>
            <a:chOff x="5363206" y="1741221"/>
            <a:chExt cx="532564" cy="1313029"/>
          </a:xfrm>
        </p:grpSpPr>
        <p:pic>
          <p:nvPicPr>
            <p:cNvPr id="139"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40" name="TextBox 80"/>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41" name="Group 81"/>
          <p:cNvGrpSpPr/>
          <p:nvPr/>
        </p:nvGrpSpPr>
        <p:grpSpPr>
          <a:xfrm>
            <a:off x="7827402" y="5036095"/>
            <a:ext cx="387670" cy="888410"/>
            <a:chOff x="5363206" y="1741221"/>
            <a:chExt cx="532564" cy="1313029"/>
          </a:xfrm>
        </p:grpSpPr>
        <p:pic>
          <p:nvPicPr>
            <p:cNvPr id="142"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43" name="TextBox 83"/>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44" name="Group 84"/>
          <p:cNvGrpSpPr/>
          <p:nvPr/>
        </p:nvGrpSpPr>
        <p:grpSpPr>
          <a:xfrm>
            <a:off x="8440499" y="5036095"/>
            <a:ext cx="387670" cy="888410"/>
            <a:chOff x="5363206" y="1741221"/>
            <a:chExt cx="532564" cy="1313029"/>
          </a:xfrm>
        </p:grpSpPr>
        <p:pic>
          <p:nvPicPr>
            <p:cNvPr id="145"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46" name="TextBox 86"/>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47" name="Group 87"/>
          <p:cNvGrpSpPr/>
          <p:nvPr/>
        </p:nvGrpSpPr>
        <p:grpSpPr>
          <a:xfrm>
            <a:off x="9053596" y="5036095"/>
            <a:ext cx="387670" cy="888410"/>
            <a:chOff x="5363206" y="1741221"/>
            <a:chExt cx="532564" cy="1313029"/>
          </a:xfrm>
        </p:grpSpPr>
        <p:pic>
          <p:nvPicPr>
            <p:cNvPr id="148"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49" name="TextBox 89"/>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50" name="Group 90"/>
          <p:cNvGrpSpPr/>
          <p:nvPr/>
        </p:nvGrpSpPr>
        <p:grpSpPr>
          <a:xfrm>
            <a:off x="9666694" y="5036095"/>
            <a:ext cx="387670" cy="888410"/>
            <a:chOff x="5363206" y="1741221"/>
            <a:chExt cx="532564" cy="1313029"/>
          </a:xfrm>
        </p:grpSpPr>
        <p:pic>
          <p:nvPicPr>
            <p:cNvPr id="151"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52" name="TextBox 92"/>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spTree>
    <p:extLst>
      <p:ext uri="{BB962C8B-B14F-4D97-AF65-F5344CB8AC3E}">
        <p14:creationId xmlns:p14="http://schemas.microsoft.com/office/powerpoint/2010/main" val="352271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ppt_y</p:attrName>
                                        </p:attrNameLst>
                                      </p:cBhvr>
                                      <p:tavLst>
                                        <p:tav tm="0">
                                          <p:val>
                                            <p:strVal val="#ppt_y-#ppt_h*1.125000"/>
                                          </p:val>
                                        </p:tav>
                                        <p:tav tm="100000">
                                          <p:val>
                                            <p:strVal val="#ppt_y"/>
                                          </p:val>
                                        </p:tav>
                                      </p:tavLst>
                                    </p:anim>
                                    <p:animEffect transition="in" filter="wipe(down)">
                                      <p:cBhvr>
                                        <p:cTn id="8" dur="500"/>
                                        <p:tgtEl>
                                          <p:spTgt spid="138"/>
                                        </p:tgtEl>
                                      </p:cBhvr>
                                    </p:animEffect>
                                  </p:childTnLst>
                                </p:cTn>
                              </p:par>
                              <p:par>
                                <p:cTn id="9" presetID="12" presetClass="entr" presetSubtype="1" fill="hold" nodeType="withEffect">
                                  <p:stCondLst>
                                    <p:cond delay="10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p:tgtEl>
                                          <p:spTgt spid="141"/>
                                        </p:tgtEl>
                                        <p:attrNameLst>
                                          <p:attrName>ppt_y</p:attrName>
                                        </p:attrNameLst>
                                      </p:cBhvr>
                                      <p:tavLst>
                                        <p:tav tm="0">
                                          <p:val>
                                            <p:strVal val="#ppt_y-#ppt_h*1.125000"/>
                                          </p:val>
                                        </p:tav>
                                        <p:tav tm="100000">
                                          <p:val>
                                            <p:strVal val="#ppt_y"/>
                                          </p:val>
                                        </p:tav>
                                      </p:tavLst>
                                    </p:anim>
                                    <p:animEffect transition="in" filter="wipe(down)">
                                      <p:cBhvr>
                                        <p:cTn id="12" dur="500"/>
                                        <p:tgtEl>
                                          <p:spTgt spid="141"/>
                                        </p:tgtEl>
                                      </p:cBhvr>
                                    </p:animEffect>
                                  </p:childTnLst>
                                </p:cTn>
                              </p:par>
                              <p:par>
                                <p:cTn id="13" presetID="12" presetClass="entr" presetSubtype="1" fill="hold" nodeType="withEffect">
                                  <p:stCondLst>
                                    <p:cond delay="200"/>
                                  </p:stCondLst>
                                  <p:childTnLst>
                                    <p:set>
                                      <p:cBhvr>
                                        <p:cTn id="14" dur="1" fill="hold">
                                          <p:stCondLst>
                                            <p:cond delay="0"/>
                                          </p:stCondLst>
                                        </p:cTn>
                                        <p:tgtEl>
                                          <p:spTgt spid="144"/>
                                        </p:tgtEl>
                                        <p:attrNameLst>
                                          <p:attrName>style.visibility</p:attrName>
                                        </p:attrNameLst>
                                      </p:cBhvr>
                                      <p:to>
                                        <p:strVal val="visible"/>
                                      </p:to>
                                    </p:set>
                                    <p:anim calcmode="lin" valueType="num">
                                      <p:cBhvr additive="base">
                                        <p:cTn id="15" dur="500"/>
                                        <p:tgtEl>
                                          <p:spTgt spid="144"/>
                                        </p:tgtEl>
                                        <p:attrNameLst>
                                          <p:attrName>ppt_y</p:attrName>
                                        </p:attrNameLst>
                                      </p:cBhvr>
                                      <p:tavLst>
                                        <p:tav tm="0">
                                          <p:val>
                                            <p:strVal val="#ppt_y-#ppt_h*1.125000"/>
                                          </p:val>
                                        </p:tav>
                                        <p:tav tm="100000">
                                          <p:val>
                                            <p:strVal val="#ppt_y"/>
                                          </p:val>
                                        </p:tav>
                                      </p:tavLst>
                                    </p:anim>
                                    <p:animEffect transition="in" filter="wipe(down)">
                                      <p:cBhvr>
                                        <p:cTn id="16" dur="500"/>
                                        <p:tgtEl>
                                          <p:spTgt spid="144"/>
                                        </p:tgtEl>
                                      </p:cBhvr>
                                    </p:animEffect>
                                  </p:childTnLst>
                                </p:cTn>
                              </p:par>
                              <p:par>
                                <p:cTn id="17" presetID="12" presetClass="entr" presetSubtype="1" fill="hold" nodeType="withEffect">
                                  <p:stCondLst>
                                    <p:cond delay="30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500"/>
                                        <p:tgtEl>
                                          <p:spTgt spid="147"/>
                                        </p:tgtEl>
                                        <p:attrNameLst>
                                          <p:attrName>ppt_y</p:attrName>
                                        </p:attrNameLst>
                                      </p:cBhvr>
                                      <p:tavLst>
                                        <p:tav tm="0">
                                          <p:val>
                                            <p:strVal val="#ppt_y-#ppt_h*1.125000"/>
                                          </p:val>
                                        </p:tav>
                                        <p:tav tm="100000">
                                          <p:val>
                                            <p:strVal val="#ppt_y"/>
                                          </p:val>
                                        </p:tav>
                                      </p:tavLst>
                                    </p:anim>
                                    <p:animEffect transition="in" filter="wipe(down)">
                                      <p:cBhvr>
                                        <p:cTn id="20" dur="500"/>
                                        <p:tgtEl>
                                          <p:spTgt spid="147"/>
                                        </p:tgtEl>
                                      </p:cBhvr>
                                    </p:animEffect>
                                  </p:childTnLst>
                                </p:cTn>
                              </p:par>
                              <p:par>
                                <p:cTn id="21" presetID="12" presetClass="entr" presetSubtype="1" fill="hold" nodeType="withEffect">
                                  <p:stCondLst>
                                    <p:cond delay="400"/>
                                  </p:stCondLst>
                                  <p:childTnLst>
                                    <p:set>
                                      <p:cBhvr>
                                        <p:cTn id="22" dur="1" fill="hold">
                                          <p:stCondLst>
                                            <p:cond delay="0"/>
                                          </p:stCondLst>
                                        </p:cTn>
                                        <p:tgtEl>
                                          <p:spTgt spid="150"/>
                                        </p:tgtEl>
                                        <p:attrNameLst>
                                          <p:attrName>style.visibility</p:attrName>
                                        </p:attrNameLst>
                                      </p:cBhvr>
                                      <p:to>
                                        <p:strVal val="visible"/>
                                      </p:to>
                                    </p:set>
                                    <p:anim calcmode="lin" valueType="num">
                                      <p:cBhvr additive="base">
                                        <p:cTn id="23" dur="500"/>
                                        <p:tgtEl>
                                          <p:spTgt spid="150"/>
                                        </p:tgtEl>
                                        <p:attrNameLst>
                                          <p:attrName>ppt_y</p:attrName>
                                        </p:attrNameLst>
                                      </p:cBhvr>
                                      <p:tavLst>
                                        <p:tav tm="0">
                                          <p:val>
                                            <p:strVal val="#ppt_y-#ppt_h*1.125000"/>
                                          </p:val>
                                        </p:tav>
                                        <p:tav tm="100000">
                                          <p:val>
                                            <p:strVal val="#ppt_y"/>
                                          </p:val>
                                        </p:tav>
                                      </p:tavLst>
                                    </p:anim>
                                    <p:animEffect transition="in" filter="wipe(down)">
                                      <p:cBhvr>
                                        <p:cTn id="24"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42" name="直線接點 141"/>
          <p:cNvCxnSpPr/>
          <p:nvPr/>
        </p:nvCxnSpPr>
        <p:spPr>
          <a:xfrm>
            <a:off x="995814" y="2633504"/>
            <a:ext cx="9959016" cy="0"/>
          </a:xfrm>
          <a:prstGeom prst="line">
            <a:avLst/>
          </a:prstGeom>
          <a:ln>
            <a:solidFill>
              <a:schemeClr val="accent2">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60366" y="241231"/>
            <a:ext cx="7853087" cy="729694"/>
          </a:xfrm>
        </p:spPr>
        <p:txBody>
          <a:bodyPr/>
          <a:lstStyle/>
          <a:p>
            <a:r>
              <a:rPr lang="zh-TW" altLang="en-US" dirty="0" smtClean="0"/>
              <a:t>多層次</a:t>
            </a:r>
            <a:r>
              <a:rPr lang="en-US" altLang="zh-TW" dirty="0" smtClean="0"/>
              <a:t>(Multi-Layer)</a:t>
            </a:r>
            <a:r>
              <a:rPr lang="zh-TW" altLang="en-US" dirty="0" smtClean="0"/>
              <a:t> </a:t>
            </a:r>
            <a:r>
              <a:rPr lang="en-US" altLang="zh-TW" dirty="0" err="1" smtClean="0"/>
              <a:t>DDoS</a:t>
            </a:r>
            <a:r>
              <a:rPr lang="zh-TW" altLang="en-US" dirty="0" smtClean="0"/>
              <a:t> 防禦網路</a:t>
            </a:r>
            <a:endParaRPr lang="en-US" dirty="0"/>
          </a:p>
        </p:txBody>
      </p:sp>
      <p:sp>
        <p:nvSpPr>
          <p:cNvPr id="36" name="Slide Number Placeholder 3"/>
          <p:cNvSpPr txBox="1">
            <a:spLocks/>
          </p:cNvSpPr>
          <p:nvPr/>
        </p:nvSpPr>
        <p:spPr bwMode="auto">
          <a:xfrm>
            <a:off x="12544428" y="7940040"/>
            <a:ext cx="260984" cy="289560"/>
          </a:xfrm>
          <a:prstGeom prst="rect">
            <a:avLst/>
          </a:prstGeom>
          <a:extLst/>
        </p:spPr>
        <p:txBody>
          <a:bodyPr vert="horz" wrap="none" lIns="77130" tIns="38566" rIns="77130" bIns="38566" numCol="1" anchor="t" anchorCtr="0" compatLnSpc="1">
            <a:prstTxWarp prst="textNoShape">
              <a:avLst/>
            </a:prstTxWarp>
          </a:bodyPr>
          <a:lstStyle>
            <a:defPPr>
              <a:defRPr lang="en-US"/>
            </a:defPPr>
            <a:lvl1pPr algn="ctr" defTabSz="912813" rtl="0" fontAlgn="base">
              <a:spcBef>
                <a:spcPct val="0"/>
              </a:spcBef>
              <a:spcAft>
                <a:spcPct val="0"/>
              </a:spcAft>
              <a:defRPr sz="1100" kern="1200">
                <a:solidFill>
                  <a:srgbClr val="4D4D4D"/>
                </a:solidFill>
                <a:latin typeface="Arial" pitchFamily="34" charset="0"/>
                <a:ea typeface="MS PGothic" pitchFamily="34" charset="-128"/>
                <a:cs typeface="Helvetica Neue Bold Condensed"/>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771D42C4-E153-408A-935F-501CFE45FFE1}" type="slidenum">
              <a:rPr lang="en-US" sz="1320"/>
              <a:pPr/>
              <a:t>14</a:t>
            </a:fld>
            <a:endParaRPr lang="en-US" sz="1320"/>
          </a:p>
        </p:txBody>
      </p:sp>
      <p:cxnSp>
        <p:nvCxnSpPr>
          <p:cNvPr id="39" name="Straight Connector 99"/>
          <p:cNvCxnSpPr/>
          <p:nvPr/>
        </p:nvCxnSpPr>
        <p:spPr bwMode="auto">
          <a:xfrm>
            <a:off x="3180468" y="3748959"/>
            <a:ext cx="1393589" cy="0"/>
          </a:xfrm>
          <a:prstGeom prst="line">
            <a:avLst/>
          </a:prstGeom>
          <a:noFill/>
          <a:ln w="9525" cap="flat" cmpd="sng" algn="ctr">
            <a:solidFill>
              <a:schemeClr val="tx1"/>
            </a:solidFill>
            <a:prstDash val="solid"/>
            <a:round/>
            <a:headEnd type="none" w="med" len="med"/>
            <a:tailEnd type="none" w="med" len="med"/>
          </a:ln>
          <a:effectLst/>
        </p:spPr>
      </p:cxnSp>
      <p:sp>
        <p:nvSpPr>
          <p:cNvPr id="40" name="Rounded Rectangle 103"/>
          <p:cNvSpPr/>
          <p:nvPr/>
        </p:nvSpPr>
        <p:spPr bwMode="auto">
          <a:xfrm>
            <a:off x="1969992" y="2675444"/>
            <a:ext cx="3772045" cy="2636030"/>
          </a:xfrm>
          <a:prstGeom prst="roundRect">
            <a:avLst>
              <a:gd name="adj" fmla="val 5980"/>
            </a:avLst>
          </a:prstGeom>
          <a:noFill/>
          <a:ln w="9525" cap="flat" cmpd="sng" algn="ctr">
            <a:solidFill>
              <a:srgbClr val="0078C3"/>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cxnSp>
        <p:nvCxnSpPr>
          <p:cNvPr id="42" name="Straight Connector 105"/>
          <p:cNvCxnSpPr/>
          <p:nvPr/>
        </p:nvCxnSpPr>
        <p:spPr bwMode="auto">
          <a:xfrm>
            <a:off x="3180468" y="3748959"/>
            <a:ext cx="2785000" cy="0"/>
          </a:xfrm>
          <a:prstGeom prst="line">
            <a:avLst/>
          </a:prstGeom>
          <a:noFill/>
          <a:ln w="28575" cap="flat" cmpd="sng" algn="ctr">
            <a:solidFill>
              <a:srgbClr val="FF6600"/>
            </a:solidFill>
            <a:prstDash val="solid"/>
            <a:round/>
            <a:headEnd type="none" w="med" len="med"/>
            <a:tailEnd type="triangle" w="med" len="med"/>
          </a:ln>
          <a:effectLst/>
        </p:spPr>
      </p:cxnSp>
      <p:grpSp>
        <p:nvGrpSpPr>
          <p:cNvPr id="43" name="Group 107"/>
          <p:cNvGrpSpPr/>
          <p:nvPr/>
        </p:nvGrpSpPr>
        <p:grpSpPr>
          <a:xfrm>
            <a:off x="4372052" y="2777782"/>
            <a:ext cx="500610" cy="3134115"/>
            <a:chOff x="2076316" y="1785069"/>
            <a:chExt cx="312881" cy="1958822"/>
          </a:xfrm>
        </p:grpSpPr>
        <p:cxnSp>
          <p:nvCxnSpPr>
            <p:cNvPr id="46" name="Straight Connector 108"/>
            <p:cNvCxnSpPr/>
            <p:nvPr/>
          </p:nvCxnSpPr>
          <p:spPr bwMode="auto">
            <a:xfrm>
              <a:off x="2389197" y="1785075"/>
              <a:ext cx="0" cy="1958816"/>
            </a:xfrm>
            <a:prstGeom prst="line">
              <a:avLst/>
            </a:prstGeom>
            <a:noFill/>
            <a:ln w="9525" cap="flat" cmpd="sng" algn="ctr">
              <a:solidFill>
                <a:schemeClr val="tx1"/>
              </a:solidFill>
              <a:prstDash val="solid"/>
              <a:round/>
              <a:headEnd type="none" w="med" len="med"/>
              <a:tailEnd type="none" w="med" len="med"/>
            </a:ln>
            <a:effectLst/>
          </p:spPr>
        </p:cxnSp>
        <p:cxnSp>
          <p:nvCxnSpPr>
            <p:cNvPr id="48" name="Straight Connector 110"/>
            <p:cNvCxnSpPr/>
            <p:nvPr/>
          </p:nvCxnSpPr>
          <p:spPr bwMode="auto">
            <a:xfrm flipH="1">
              <a:off x="2076316" y="1785069"/>
              <a:ext cx="312880" cy="0"/>
            </a:xfrm>
            <a:prstGeom prst="line">
              <a:avLst/>
            </a:prstGeom>
            <a:noFill/>
            <a:ln w="9525" cap="flat" cmpd="sng" algn="ctr">
              <a:noFill/>
              <a:prstDash val="solid"/>
              <a:round/>
              <a:headEnd type="none" w="med" len="med"/>
              <a:tailEnd type="none" w="med" len="med"/>
            </a:ln>
            <a:effectLst/>
          </p:spPr>
        </p:cxnSp>
      </p:grpSp>
      <p:grpSp>
        <p:nvGrpSpPr>
          <p:cNvPr id="49" name="Group 111"/>
          <p:cNvGrpSpPr/>
          <p:nvPr/>
        </p:nvGrpSpPr>
        <p:grpSpPr>
          <a:xfrm>
            <a:off x="2909540" y="2777782"/>
            <a:ext cx="619779" cy="3134115"/>
            <a:chOff x="1162246" y="1785069"/>
            <a:chExt cx="387362" cy="1958822"/>
          </a:xfrm>
        </p:grpSpPr>
        <p:cxnSp>
          <p:nvCxnSpPr>
            <p:cNvPr id="50" name="Straight Connector 112"/>
            <p:cNvCxnSpPr/>
            <p:nvPr/>
          </p:nvCxnSpPr>
          <p:spPr bwMode="auto">
            <a:xfrm>
              <a:off x="1162246" y="1785074"/>
              <a:ext cx="0" cy="1958817"/>
            </a:xfrm>
            <a:prstGeom prst="line">
              <a:avLst/>
            </a:prstGeom>
            <a:noFill/>
            <a:ln w="9525" cap="flat" cmpd="sng" algn="ctr">
              <a:solidFill>
                <a:schemeClr val="tx1"/>
              </a:solidFill>
              <a:prstDash val="solid"/>
              <a:round/>
              <a:headEnd type="none" w="med" len="med"/>
              <a:tailEnd type="none" w="med" len="med"/>
            </a:ln>
            <a:effectLst/>
          </p:spPr>
        </p:cxnSp>
        <p:cxnSp>
          <p:nvCxnSpPr>
            <p:cNvPr id="51" name="Straight Connector 113"/>
            <p:cNvCxnSpPr/>
            <p:nvPr/>
          </p:nvCxnSpPr>
          <p:spPr bwMode="auto">
            <a:xfrm>
              <a:off x="1162246" y="1785069"/>
              <a:ext cx="387362" cy="0"/>
            </a:xfrm>
            <a:prstGeom prst="line">
              <a:avLst/>
            </a:prstGeom>
            <a:noFill/>
            <a:ln w="9525" cap="flat" cmpd="sng" algn="ctr">
              <a:solidFill>
                <a:srgbClr val="000000"/>
              </a:solidFill>
              <a:prstDash val="solid"/>
              <a:round/>
              <a:headEnd type="none" w="med" len="med"/>
              <a:tailEnd type="none" w="med" len="med"/>
            </a:ln>
            <a:effectLst/>
          </p:spPr>
        </p:cxnSp>
      </p:grpSp>
      <p:grpSp>
        <p:nvGrpSpPr>
          <p:cNvPr id="52" name="Group 114"/>
          <p:cNvGrpSpPr/>
          <p:nvPr/>
        </p:nvGrpSpPr>
        <p:grpSpPr>
          <a:xfrm flipH="1">
            <a:off x="4457140" y="2231773"/>
            <a:ext cx="756917" cy="329322"/>
            <a:chOff x="466048" y="1447251"/>
            <a:chExt cx="598235" cy="273857"/>
          </a:xfrm>
        </p:grpSpPr>
        <p:cxnSp>
          <p:nvCxnSpPr>
            <p:cNvPr id="53" name="Straight Connector 115"/>
            <p:cNvCxnSpPr/>
            <p:nvPr/>
          </p:nvCxnSpPr>
          <p:spPr bwMode="auto">
            <a:xfrm>
              <a:off x="466048" y="1447251"/>
              <a:ext cx="0" cy="273857"/>
            </a:xfrm>
            <a:prstGeom prst="line">
              <a:avLst/>
            </a:prstGeom>
            <a:noFill/>
            <a:ln w="9525" cap="flat" cmpd="sng" algn="ctr">
              <a:solidFill>
                <a:srgbClr val="000000"/>
              </a:solidFill>
              <a:prstDash val="solid"/>
              <a:round/>
              <a:headEnd type="none" w="med" len="med"/>
              <a:tailEnd type="none" w="med" len="med"/>
            </a:ln>
            <a:effectLst/>
          </p:spPr>
        </p:cxnSp>
        <p:cxnSp>
          <p:nvCxnSpPr>
            <p:cNvPr id="54" name="Straight Connector 116"/>
            <p:cNvCxnSpPr/>
            <p:nvPr/>
          </p:nvCxnSpPr>
          <p:spPr bwMode="auto">
            <a:xfrm>
              <a:off x="466048" y="1721108"/>
              <a:ext cx="598235" cy="0"/>
            </a:xfrm>
            <a:prstGeom prst="line">
              <a:avLst/>
            </a:prstGeom>
            <a:noFill/>
            <a:ln w="9525" cap="flat" cmpd="sng" algn="ctr">
              <a:solidFill>
                <a:srgbClr val="000000"/>
              </a:solidFill>
              <a:prstDash val="solid"/>
              <a:round/>
              <a:headEnd type="none" w="med" len="med"/>
              <a:tailEnd type="none" w="med" len="med"/>
            </a:ln>
            <a:effectLst/>
          </p:spPr>
        </p:cxnSp>
      </p:grpSp>
      <p:grpSp>
        <p:nvGrpSpPr>
          <p:cNvPr id="55" name="Group 117"/>
          <p:cNvGrpSpPr/>
          <p:nvPr/>
        </p:nvGrpSpPr>
        <p:grpSpPr>
          <a:xfrm>
            <a:off x="2541633" y="2237274"/>
            <a:ext cx="756917" cy="329322"/>
            <a:chOff x="466048" y="1447251"/>
            <a:chExt cx="598235" cy="273857"/>
          </a:xfrm>
        </p:grpSpPr>
        <p:cxnSp>
          <p:nvCxnSpPr>
            <p:cNvPr id="56" name="Straight Connector 118"/>
            <p:cNvCxnSpPr/>
            <p:nvPr/>
          </p:nvCxnSpPr>
          <p:spPr bwMode="auto">
            <a:xfrm>
              <a:off x="466048" y="1447251"/>
              <a:ext cx="0" cy="273857"/>
            </a:xfrm>
            <a:prstGeom prst="line">
              <a:avLst/>
            </a:prstGeom>
            <a:noFill/>
            <a:ln w="9525" cap="flat" cmpd="sng" algn="ctr">
              <a:solidFill>
                <a:srgbClr val="000000"/>
              </a:solidFill>
              <a:prstDash val="solid"/>
              <a:round/>
              <a:headEnd type="none" w="med" len="med"/>
              <a:tailEnd type="none" w="med" len="med"/>
            </a:ln>
            <a:effectLst/>
          </p:spPr>
        </p:cxnSp>
        <p:cxnSp>
          <p:nvCxnSpPr>
            <p:cNvPr id="57" name="Straight Connector 119"/>
            <p:cNvCxnSpPr/>
            <p:nvPr/>
          </p:nvCxnSpPr>
          <p:spPr bwMode="auto">
            <a:xfrm>
              <a:off x="466048" y="1721108"/>
              <a:ext cx="598235" cy="0"/>
            </a:xfrm>
            <a:prstGeom prst="line">
              <a:avLst/>
            </a:prstGeom>
            <a:noFill/>
            <a:ln w="9525" cap="flat" cmpd="sng" algn="ctr">
              <a:solidFill>
                <a:srgbClr val="000000"/>
              </a:solidFill>
              <a:prstDash val="solid"/>
              <a:round/>
              <a:headEnd type="none" w="med" len="med"/>
              <a:tailEnd type="none" w="med" len="med"/>
            </a:ln>
            <a:effectLst/>
          </p:spPr>
        </p:cxnSp>
      </p:grpSp>
      <p:sp>
        <p:nvSpPr>
          <p:cNvPr id="58" name="Rounded Rectangle 120"/>
          <p:cNvSpPr/>
          <p:nvPr/>
        </p:nvSpPr>
        <p:spPr bwMode="auto">
          <a:xfrm>
            <a:off x="1969993" y="5449265"/>
            <a:ext cx="1886022" cy="2130284"/>
          </a:xfrm>
          <a:prstGeom prst="roundRect">
            <a:avLst>
              <a:gd name="adj" fmla="val 5980"/>
            </a:avLst>
          </a:prstGeom>
          <a:noFill/>
          <a:ln w="9525" cap="flat" cmpd="sng" algn="ctr">
            <a:solidFill>
              <a:srgbClr val="0078C3"/>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pic>
        <p:nvPicPr>
          <p:cNvPr id="59" name="Picture 121"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459" y="7122227"/>
            <a:ext cx="1073502" cy="273402"/>
          </a:xfrm>
          <a:prstGeom prst="rect">
            <a:avLst/>
          </a:prstGeom>
        </p:spPr>
      </p:pic>
      <p:pic>
        <p:nvPicPr>
          <p:cNvPr id="60" name="Picture 123"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666" y="7117964"/>
            <a:ext cx="1073502" cy="273402"/>
          </a:xfrm>
          <a:prstGeom prst="rect">
            <a:avLst/>
          </a:prstGeom>
        </p:spPr>
      </p:pic>
      <p:grpSp>
        <p:nvGrpSpPr>
          <p:cNvPr id="61" name="Group 124"/>
          <p:cNvGrpSpPr/>
          <p:nvPr/>
        </p:nvGrpSpPr>
        <p:grpSpPr>
          <a:xfrm>
            <a:off x="2541633" y="1945713"/>
            <a:ext cx="765058" cy="620882"/>
            <a:chOff x="1451669" y="1447314"/>
            <a:chExt cx="478161" cy="535243"/>
          </a:xfrm>
        </p:grpSpPr>
        <p:cxnSp>
          <p:nvCxnSpPr>
            <p:cNvPr id="62" name="Straight Connector 125"/>
            <p:cNvCxnSpPr/>
            <p:nvPr/>
          </p:nvCxnSpPr>
          <p:spPr bwMode="auto">
            <a:xfrm>
              <a:off x="1451669" y="1447314"/>
              <a:ext cx="0" cy="535243"/>
            </a:xfrm>
            <a:prstGeom prst="line">
              <a:avLst/>
            </a:prstGeom>
            <a:noFill/>
            <a:ln w="28575" cap="rnd" cmpd="sng" algn="ctr">
              <a:solidFill>
                <a:srgbClr val="FF6600"/>
              </a:solidFill>
              <a:prstDash val="solid"/>
              <a:round/>
              <a:headEnd type="none" w="med" len="med"/>
              <a:tailEnd type="none" w="med" len="med"/>
            </a:ln>
            <a:effectLst/>
          </p:spPr>
        </p:cxnSp>
        <p:cxnSp>
          <p:nvCxnSpPr>
            <p:cNvPr id="63" name="Straight Connector 126"/>
            <p:cNvCxnSpPr/>
            <p:nvPr/>
          </p:nvCxnSpPr>
          <p:spPr bwMode="auto">
            <a:xfrm>
              <a:off x="1451669" y="1982557"/>
              <a:ext cx="478161" cy="0"/>
            </a:xfrm>
            <a:prstGeom prst="line">
              <a:avLst/>
            </a:prstGeom>
            <a:noFill/>
            <a:ln w="28575" cap="flat" cmpd="sng" algn="ctr">
              <a:solidFill>
                <a:srgbClr val="FF6600"/>
              </a:solidFill>
              <a:prstDash val="solid"/>
              <a:round/>
              <a:headEnd type="none" w="med" len="med"/>
              <a:tailEnd type="triangle" w="med" len="med"/>
            </a:ln>
            <a:effectLst/>
          </p:spPr>
        </p:cxnSp>
      </p:grpSp>
      <p:grpSp>
        <p:nvGrpSpPr>
          <p:cNvPr id="64" name="Group 127"/>
          <p:cNvGrpSpPr/>
          <p:nvPr/>
        </p:nvGrpSpPr>
        <p:grpSpPr>
          <a:xfrm>
            <a:off x="1969993" y="1610213"/>
            <a:ext cx="1113701" cy="627061"/>
            <a:chOff x="1094394" y="1206030"/>
            <a:chExt cx="835436" cy="470386"/>
          </a:xfrm>
        </p:grpSpPr>
        <p:pic>
          <p:nvPicPr>
            <p:cNvPr id="65" name="Picture 128" descr="Attacker_sin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394" y="1206030"/>
              <a:ext cx="346600" cy="470386"/>
            </a:xfrm>
            <a:prstGeom prst="rect">
              <a:avLst/>
            </a:prstGeom>
          </p:spPr>
        </p:pic>
        <p:pic>
          <p:nvPicPr>
            <p:cNvPr id="66" name="Picture 129" descr="Attacker_sin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11" y="1206030"/>
              <a:ext cx="346600" cy="470386"/>
            </a:xfrm>
            <a:prstGeom prst="rect">
              <a:avLst/>
            </a:prstGeom>
          </p:spPr>
        </p:pic>
        <p:pic>
          <p:nvPicPr>
            <p:cNvPr id="67" name="Picture 130" descr="Attacker_sin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230" y="1206030"/>
              <a:ext cx="346600" cy="470386"/>
            </a:xfrm>
            <a:prstGeom prst="rect">
              <a:avLst/>
            </a:prstGeom>
          </p:spPr>
        </p:pic>
      </p:grpSp>
      <p:grpSp>
        <p:nvGrpSpPr>
          <p:cNvPr id="68" name="Group 131"/>
          <p:cNvGrpSpPr/>
          <p:nvPr/>
        </p:nvGrpSpPr>
        <p:grpSpPr>
          <a:xfrm flipH="1">
            <a:off x="4448999" y="1945713"/>
            <a:ext cx="765058" cy="620882"/>
            <a:chOff x="1451669" y="1447314"/>
            <a:chExt cx="478161" cy="535243"/>
          </a:xfrm>
        </p:grpSpPr>
        <p:cxnSp>
          <p:nvCxnSpPr>
            <p:cNvPr id="69" name="Straight Connector 132"/>
            <p:cNvCxnSpPr/>
            <p:nvPr/>
          </p:nvCxnSpPr>
          <p:spPr bwMode="auto">
            <a:xfrm>
              <a:off x="1451669" y="1447314"/>
              <a:ext cx="0" cy="535243"/>
            </a:xfrm>
            <a:prstGeom prst="line">
              <a:avLst/>
            </a:prstGeom>
            <a:noFill/>
            <a:ln w="28575" cap="rnd" cmpd="sng" algn="ctr">
              <a:solidFill>
                <a:srgbClr val="008000"/>
              </a:solidFill>
              <a:prstDash val="solid"/>
              <a:round/>
              <a:headEnd type="none" w="med" len="med"/>
              <a:tailEnd type="none" w="med" len="med"/>
            </a:ln>
            <a:effectLst/>
          </p:spPr>
        </p:cxnSp>
        <p:cxnSp>
          <p:nvCxnSpPr>
            <p:cNvPr id="70" name="Straight Connector 133"/>
            <p:cNvCxnSpPr/>
            <p:nvPr/>
          </p:nvCxnSpPr>
          <p:spPr bwMode="auto">
            <a:xfrm>
              <a:off x="1451669" y="1982557"/>
              <a:ext cx="478161" cy="0"/>
            </a:xfrm>
            <a:prstGeom prst="line">
              <a:avLst/>
            </a:prstGeom>
            <a:noFill/>
            <a:ln w="28575" cap="flat" cmpd="sng" algn="ctr">
              <a:solidFill>
                <a:srgbClr val="008000"/>
              </a:solidFill>
              <a:prstDash val="solid"/>
              <a:round/>
              <a:headEnd type="none" w="med" len="med"/>
              <a:tailEnd type="triangle" w="med" len="med"/>
            </a:ln>
            <a:effectLst/>
          </p:spPr>
        </p:cxnSp>
      </p:grpSp>
      <p:grpSp>
        <p:nvGrpSpPr>
          <p:cNvPr id="71" name="Group 134"/>
          <p:cNvGrpSpPr/>
          <p:nvPr/>
        </p:nvGrpSpPr>
        <p:grpSpPr>
          <a:xfrm>
            <a:off x="4628337" y="1618465"/>
            <a:ext cx="1113701" cy="613309"/>
            <a:chOff x="2755859" y="1211188"/>
            <a:chExt cx="835436" cy="460070"/>
          </a:xfrm>
        </p:grpSpPr>
        <p:pic>
          <p:nvPicPr>
            <p:cNvPr id="72" name="Picture 1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5859" y="1211188"/>
              <a:ext cx="346600" cy="460070"/>
            </a:xfrm>
            <a:prstGeom prst="rect">
              <a:avLst/>
            </a:prstGeom>
          </p:spPr>
        </p:pic>
        <p:pic>
          <p:nvPicPr>
            <p:cNvPr id="73" name="Picture 1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6476" y="1211188"/>
              <a:ext cx="346600" cy="460070"/>
            </a:xfrm>
            <a:prstGeom prst="rect">
              <a:avLst/>
            </a:prstGeom>
          </p:spPr>
        </p:pic>
        <p:pic>
          <p:nvPicPr>
            <p:cNvPr id="74"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695" y="1211188"/>
              <a:ext cx="346600" cy="460070"/>
            </a:xfrm>
            <a:prstGeom prst="rect">
              <a:avLst/>
            </a:prstGeom>
          </p:spPr>
        </p:pic>
      </p:grpSp>
      <p:grpSp>
        <p:nvGrpSpPr>
          <p:cNvPr id="75" name="Group 138"/>
          <p:cNvGrpSpPr/>
          <p:nvPr/>
        </p:nvGrpSpPr>
        <p:grpSpPr>
          <a:xfrm flipV="1">
            <a:off x="2909540" y="2777781"/>
            <a:ext cx="765060" cy="4273923"/>
            <a:chOff x="1451668" y="-832782"/>
            <a:chExt cx="478162" cy="2815339"/>
          </a:xfrm>
        </p:grpSpPr>
        <p:cxnSp>
          <p:nvCxnSpPr>
            <p:cNvPr id="76" name="Straight Connector 139"/>
            <p:cNvCxnSpPr/>
            <p:nvPr/>
          </p:nvCxnSpPr>
          <p:spPr bwMode="auto">
            <a:xfrm>
              <a:off x="1451668" y="-832782"/>
              <a:ext cx="1" cy="2815337"/>
            </a:xfrm>
            <a:prstGeom prst="line">
              <a:avLst/>
            </a:prstGeom>
            <a:noFill/>
            <a:ln w="28575" cap="flat" cmpd="sng" algn="ctr">
              <a:solidFill>
                <a:srgbClr val="FF6600"/>
              </a:solidFill>
              <a:prstDash val="solid"/>
              <a:round/>
              <a:headEnd type="triangle" w="med" len="med"/>
              <a:tailEnd type="none" w="med" len="med"/>
            </a:ln>
            <a:effectLst/>
          </p:spPr>
        </p:cxnSp>
        <p:cxnSp>
          <p:nvCxnSpPr>
            <p:cNvPr id="77" name="Straight Connector 140"/>
            <p:cNvCxnSpPr/>
            <p:nvPr/>
          </p:nvCxnSpPr>
          <p:spPr bwMode="auto">
            <a:xfrm>
              <a:off x="1451669" y="1982557"/>
              <a:ext cx="478161" cy="0"/>
            </a:xfrm>
            <a:prstGeom prst="line">
              <a:avLst/>
            </a:prstGeom>
            <a:noFill/>
            <a:ln w="28575" cap="rnd" cmpd="sng" algn="ctr">
              <a:solidFill>
                <a:srgbClr val="FF6600"/>
              </a:solidFill>
              <a:prstDash val="solid"/>
              <a:round/>
              <a:headEnd type="none" w="med" len="med"/>
              <a:tailEnd type="none" w="med" len="med"/>
            </a:ln>
            <a:effectLst/>
          </p:spPr>
        </p:cxnSp>
      </p:grpSp>
      <p:grpSp>
        <p:nvGrpSpPr>
          <p:cNvPr id="78" name="Group 141"/>
          <p:cNvGrpSpPr/>
          <p:nvPr/>
        </p:nvGrpSpPr>
        <p:grpSpPr>
          <a:xfrm flipH="1" flipV="1">
            <a:off x="4107603" y="2777785"/>
            <a:ext cx="765058" cy="3687485"/>
            <a:chOff x="1451669" y="-467761"/>
            <a:chExt cx="478161" cy="2450318"/>
          </a:xfrm>
        </p:grpSpPr>
        <p:cxnSp>
          <p:nvCxnSpPr>
            <p:cNvPr id="79" name="Straight Connector 142"/>
            <p:cNvCxnSpPr/>
            <p:nvPr/>
          </p:nvCxnSpPr>
          <p:spPr bwMode="auto">
            <a:xfrm flipH="1">
              <a:off x="1451669" y="-467761"/>
              <a:ext cx="0" cy="2450314"/>
            </a:xfrm>
            <a:prstGeom prst="line">
              <a:avLst/>
            </a:prstGeom>
            <a:noFill/>
            <a:ln w="28575" cap="flat" cmpd="sng" algn="ctr">
              <a:solidFill>
                <a:srgbClr val="008000"/>
              </a:solidFill>
              <a:prstDash val="solid"/>
              <a:round/>
              <a:headEnd type="triangle" w="med" len="med"/>
              <a:tailEnd type="none" w="med" len="med"/>
            </a:ln>
            <a:effectLst/>
          </p:spPr>
        </p:cxnSp>
        <p:cxnSp>
          <p:nvCxnSpPr>
            <p:cNvPr id="80" name="Straight Connector 143"/>
            <p:cNvCxnSpPr/>
            <p:nvPr/>
          </p:nvCxnSpPr>
          <p:spPr bwMode="auto">
            <a:xfrm>
              <a:off x="1451669" y="1982557"/>
              <a:ext cx="478161" cy="0"/>
            </a:xfrm>
            <a:prstGeom prst="line">
              <a:avLst/>
            </a:prstGeom>
            <a:noFill/>
            <a:ln w="28575" cap="rnd" cmpd="sng" algn="ctr">
              <a:solidFill>
                <a:srgbClr val="008000"/>
              </a:solidFill>
              <a:prstDash val="solid"/>
              <a:round/>
              <a:headEnd type="none" w="med" len="med"/>
              <a:tailEnd type="none" w="med" len="med"/>
            </a:ln>
            <a:effectLst/>
          </p:spPr>
        </p:cxnSp>
      </p:grpSp>
      <p:pic>
        <p:nvPicPr>
          <p:cNvPr id="8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717" y="3483506"/>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717" y="6371237"/>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146"/>
          <p:cNvSpPr txBox="1"/>
          <p:nvPr/>
        </p:nvSpPr>
        <p:spPr>
          <a:xfrm>
            <a:off x="3047638" y="3911132"/>
            <a:ext cx="1718347" cy="393954"/>
          </a:xfrm>
          <a:prstGeom prst="rect">
            <a:avLst/>
          </a:prstGeom>
          <a:noFill/>
        </p:spPr>
        <p:txBody>
          <a:bodyPr wrap="square" lIns="146304" tIns="73152" rIns="146304" bIns="73152" rtlCol="0">
            <a:spAutoFit/>
          </a:bodyPr>
          <a:lstStyle/>
          <a:p>
            <a:pPr algn="ctr"/>
            <a:r>
              <a:rPr lang="en-US" sz="1600" b="1" dirty="0">
                <a:solidFill>
                  <a:schemeClr val="bg1"/>
                </a:solidFill>
              </a:rPr>
              <a:t>Core Network</a:t>
            </a:r>
          </a:p>
        </p:txBody>
      </p:sp>
      <p:sp>
        <p:nvSpPr>
          <p:cNvPr id="84" name="TextBox 147"/>
          <p:cNvSpPr txBox="1"/>
          <p:nvPr/>
        </p:nvSpPr>
        <p:spPr>
          <a:xfrm>
            <a:off x="3161919" y="6408460"/>
            <a:ext cx="1504130" cy="393954"/>
          </a:xfrm>
          <a:prstGeom prst="rect">
            <a:avLst/>
          </a:prstGeom>
          <a:noFill/>
        </p:spPr>
        <p:txBody>
          <a:bodyPr wrap="none" lIns="146304" tIns="73152" rIns="146304" bIns="73152" rtlCol="0">
            <a:spAutoFit/>
          </a:bodyPr>
          <a:lstStyle/>
          <a:p>
            <a:pPr algn="ctr"/>
            <a:r>
              <a:rPr lang="en-US" sz="1600" b="1" dirty="0" smtClean="0">
                <a:solidFill>
                  <a:schemeClr val="bg1"/>
                </a:solidFill>
              </a:rPr>
              <a:t>Data Center</a:t>
            </a:r>
            <a:endParaRPr lang="en-US" sz="1600" b="1" dirty="0">
              <a:solidFill>
                <a:schemeClr val="bg1"/>
              </a:solidFill>
            </a:endParaRPr>
          </a:p>
        </p:txBody>
      </p:sp>
      <p:sp>
        <p:nvSpPr>
          <p:cNvPr id="85" name="TextBox 148"/>
          <p:cNvSpPr txBox="1"/>
          <p:nvPr/>
        </p:nvSpPr>
        <p:spPr>
          <a:xfrm>
            <a:off x="2362458" y="7332203"/>
            <a:ext cx="1068397" cy="344710"/>
          </a:xfrm>
          <a:prstGeom prst="rect">
            <a:avLst/>
          </a:prstGeom>
          <a:noFill/>
        </p:spPr>
        <p:txBody>
          <a:bodyPr wrap="square" lIns="146304" tIns="73152" rIns="146304" bIns="73152" rtlCol="0">
            <a:spAutoFit/>
          </a:bodyPr>
          <a:lstStyle/>
          <a:p>
            <a:pPr algn="ctr"/>
            <a:r>
              <a:rPr lang="en-US" sz="1300" b="1" dirty="0">
                <a:solidFill>
                  <a:schemeClr val="bg1"/>
                </a:solidFill>
              </a:rPr>
              <a:t>Services</a:t>
            </a:r>
          </a:p>
        </p:txBody>
      </p:sp>
      <p:cxnSp>
        <p:nvCxnSpPr>
          <p:cNvPr id="86" name="Straight Connector 149"/>
          <p:cNvCxnSpPr/>
          <p:nvPr/>
        </p:nvCxnSpPr>
        <p:spPr bwMode="auto">
          <a:xfrm>
            <a:off x="3180468" y="4710271"/>
            <a:ext cx="1393589" cy="0"/>
          </a:xfrm>
          <a:prstGeom prst="line">
            <a:avLst/>
          </a:prstGeom>
          <a:noFill/>
          <a:ln w="9525" cap="flat" cmpd="sng" algn="ctr">
            <a:solidFill>
              <a:schemeClr val="tx1"/>
            </a:solidFill>
            <a:prstDash val="solid"/>
            <a:round/>
            <a:headEnd type="none" w="med" len="med"/>
            <a:tailEnd type="none" w="med" len="med"/>
          </a:ln>
          <a:effectLst/>
        </p:spPr>
      </p:cxnSp>
      <p:pic>
        <p:nvPicPr>
          <p:cNvPr id="87"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24472" y="3458596"/>
            <a:ext cx="1752600" cy="46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717" y="4422873"/>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Straight Connector 153"/>
          <p:cNvCxnSpPr/>
          <p:nvPr/>
        </p:nvCxnSpPr>
        <p:spPr>
          <a:xfrm flipV="1">
            <a:off x="5136836" y="3559046"/>
            <a:ext cx="828632" cy="370"/>
          </a:xfrm>
          <a:prstGeom prst="line">
            <a:avLst/>
          </a:prstGeom>
          <a:ln w="28575" cmpd="sng">
            <a:solidFill>
              <a:srgbClr val="008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90" name="Group 154"/>
          <p:cNvGrpSpPr/>
          <p:nvPr/>
        </p:nvGrpSpPr>
        <p:grpSpPr>
          <a:xfrm>
            <a:off x="5131756" y="3960062"/>
            <a:ext cx="1049267" cy="750210"/>
            <a:chOff x="2551131" y="2523994"/>
            <a:chExt cx="655792" cy="344197"/>
          </a:xfrm>
        </p:grpSpPr>
        <p:cxnSp>
          <p:nvCxnSpPr>
            <p:cNvPr id="91" name="Straight Connector 155"/>
            <p:cNvCxnSpPr/>
            <p:nvPr/>
          </p:nvCxnSpPr>
          <p:spPr>
            <a:xfrm flipH="1">
              <a:off x="2551131" y="2868191"/>
              <a:ext cx="655792" cy="0"/>
            </a:xfrm>
            <a:prstGeom prst="line">
              <a:avLst/>
            </a:prstGeom>
            <a:ln w="28575" cmpd="sng">
              <a:solidFill>
                <a:srgbClr val="008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Connector 156"/>
            <p:cNvCxnSpPr/>
            <p:nvPr/>
          </p:nvCxnSpPr>
          <p:spPr>
            <a:xfrm flipV="1">
              <a:off x="3202955" y="2523994"/>
              <a:ext cx="0" cy="341252"/>
            </a:xfrm>
            <a:prstGeom prst="line">
              <a:avLst/>
            </a:prstGeom>
            <a:ln w="28575" cap="rnd" cmpd="sng">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97" name="Group 161"/>
          <p:cNvGrpSpPr/>
          <p:nvPr/>
        </p:nvGrpSpPr>
        <p:grpSpPr>
          <a:xfrm>
            <a:off x="2909539" y="2858651"/>
            <a:ext cx="4077854" cy="616349"/>
            <a:chOff x="1162245" y="1835611"/>
            <a:chExt cx="2548659" cy="385218"/>
          </a:xfrm>
        </p:grpSpPr>
        <p:grpSp>
          <p:nvGrpSpPr>
            <p:cNvPr id="98" name="Group 162"/>
            <p:cNvGrpSpPr/>
            <p:nvPr/>
          </p:nvGrpSpPr>
          <p:grpSpPr>
            <a:xfrm>
              <a:off x="1162245" y="1835611"/>
              <a:ext cx="2548659" cy="339992"/>
              <a:chOff x="1630439" y="2200700"/>
              <a:chExt cx="2274878" cy="339992"/>
            </a:xfrm>
          </p:grpSpPr>
          <p:sp>
            <p:nvSpPr>
              <p:cNvPr id="102" name="Bent-Up Arrow 166"/>
              <p:cNvSpPr/>
              <p:nvPr/>
            </p:nvSpPr>
            <p:spPr bwMode="auto">
              <a:xfrm rot="10800000">
                <a:off x="2746581" y="2200700"/>
                <a:ext cx="1158736" cy="339992"/>
              </a:xfrm>
              <a:prstGeom prst="bentUpArrow">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03" name="Rectangle 167"/>
              <p:cNvSpPr/>
              <p:nvPr/>
            </p:nvSpPr>
            <p:spPr bwMode="auto">
              <a:xfrm>
                <a:off x="3820572" y="2200700"/>
                <a:ext cx="84745" cy="324423"/>
              </a:xfrm>
              <a:prstGeom prst="rect">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solidFill>
                    <a:srgbClr val="0078C3"/>
                  </a:solidFill>
                  <a:latin typeface="Arial" pitchFamily="29" charset="0"/>
                </a:endParaRPr>
              </a:p>
            </p:txBody>
          </p:sp>
          <p:sp>
            <p:nvSpPr>
              <p:cNvPr id="104" name="Bent-Up Arrow 168"/>
              <p:cNvSpPr/>
              <p:nvPr/>
            </p:nvSpPr>
            <p:spPr bwMode="auto">
              <a:xfrm rot="10800000">
                <a:off x="1630439" y="2200700"/>
                <a:ext cx="1413392" cy="339992"/>
              </a:xfrm>
              <a:prstGeom prst="bentUpArrow">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grpSp>
        <p:grpSp>
          <p:nvGrpSpPr>
            <p:cNvPr id="99" name="Group 163"/>
            <p:cNvGrpSpPr/>
            <p:nvPr/>
          </p:nvGrpSpPr>
          <p:grpSpPr>
            <a:xfrm>
              <a:off x="2643779" y="1913052"/>
              <a:ext cx="715622" cy="307777"/>
              <a:chOff x="3104950" y="2263325"/>
              <a:chExt cx="715622" cy="307777"/>
            </a:xfrm>
          </p:grpSpPr>
          <p:sp>
            <p:nvSpPr>
              <p:cNvPr id="100" name="Rounded Rectangle 164"/>
              <p:cNvSpPr/>
              <p:nvPr/>
            </p:nvSpPr>
            <p:spPr bwMode="auto">
              <a:xfrm>
                <a:off x="3121934" y="2303684"/>
                <a:ext cx="607529" cy="221439"/>
              </a:xfrm>
              <a:prstGeom prst="roundRect">
                <a:avLst>
                  <a:gd name="adj" fmla="val 7775"/>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01" name="TextBox 165"/>
              <p:cNvSpPr txBox="1"/>
              <p:nvPr/>
            </p:nvSpPr>
            <p:spPr>
              <a:xfrm>
                <a:off x="3104950" y="2263325"/>
                <a:ext cx="715622" cy="307777"/>
              </a:xfrm>
              <a:prstGeom prst="rect">
                <a:avLst/>
              </a:prstGeom>
              <a:solidFill>
                <a:schemeClr val="tx2">
                  <a:lumMod val="75000"/>
                </a:schemeClr>
              </a:solidFill>
            </p:spPr>
            <p:txBody>
              <a:bodyPr wrap="square" rtlCol="0">
                <a:spAutoFit/>
              </a:bodyPr>
              <a:lstStyle/>
              <a:p>
                <a:r>
                  <a:rPr lang="en-US" sz="1300" dirty="0">
                    <a:solidFill>
                      <a:schemeClr val="bg1"/>
                    </a:solidFill>
                  </a:rPr>
                  <a:t>Traffic Redirection</a:t>
                </a:r>
              </a:p>
            </p:txBody>
          </p:sp>
        </p:grpSp>
      </p:grpSp>
      <p:pic>
        <p:nvPicPr>
          <p:cNvPr id="109" name="Picture 1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2459" y="7131247"/>
            <a:ext cx="1073502" cy="272411"/>
          </a:xfrm>
          <a:prstGeom prst="rect">
            <a:avLst/>
          </a:prstGeom>
        </p:spPr>
      </p:pic>
      <p:pic>
        <p:nvPicPr>
          <p:cNvPr id="110" name="Picture 1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5666" y="7122722"/>
            <a:ext cx="1073502" cy="272411"/>
          </a:xfrm>
          <a:prstGeom prst="rect">
            <a:avLst/>
          </a:prstGeom>
        </p:spPr>
      </p:pic>
      <p:grpSp>
        <p:nvGrpSpPr>
          <p:cNvPr id="111" name="Group 176"/>
          <p:cNvGrpSpPr/>
          <p:nvPr/>
        </p:nvGrpSpPr>
        <p:grpSpPr>
          <a:xfrm flipV="1">
            <a:off x="2909539" y="2775230"/>
            <a:ext cx="765058" cy="708274"/>
            <a:chOff x="1451669" y="1516000"/>
            <a:chExt cx="478161" cy="466557"/>
          </a:xfrm>
        </p:grpSpPr>
        <p:cxnSp>
          <p:nvCxnSpPr>
            <p:cNvPr id="112" name="Straight Connector 177"/>
            <p:cNvCxnSpPr/>
            <p:nvPr/>
          </p:nvCxnSpPr>
          <p:spPr bwMode="auto">
            <a:xfrm flipH="1">
              <a:off x="1455227" y="1516000"/>
              <a:ext cx="1" cy="466555"/>
            </a:xfrm>
            <a:prstGeom prst="line">
              <a:avLst/>
            </a:prstGeom>
            <a:noFill/>
            <a:ln w="28575" cap="flat" cmpd="sng" algn="ctr">
              <a:solidFill>
                <a:srgbClr val="FF6600"/>
              </a:solidFill>
              <a:prstDash val="solid"/>
              <a:round/>
              <a:headEnd type="triangle" w="med" len="med"/>
              <a:tailEnd type="none" w="med" len="med"/>
            </a:ln>
            <a:effectLst/>
          </p:spPr>
        </p:cxnSp>
        <p:cxnSp>
          <p:nvCxnSpPr>
            <p:cNvPr id="113" name="Straight Connector 178"/>
            <p:cNvCxnSpPr/>
            <p:nvPr/>
          </p:nvCxnSpPr>
          <p:spPr bwMode="auto">
            <a:xfrm>
              <a:off x="1451669" y="1982557"/>
              <a:ext cx="478161" cy="0"/>
            </a:xfrm>
            <a:prstGeom prst="line">
              <a:avLst/>
            </a:prstGeom>
            <a:noFill/>
            <a:ln w="28575" cap="rnd" cmpd="sng" algn="ctr">
              <a:solidFill>
                <a:srgbClr val="FF6600"/>
              </a:solidFill>
              <a:prstDash val="solid"/>
              <a:round/>
              <a:headEnd type="none" w="med" len="med"/>
              <a:tailEnd type="none" w="med" len="med"/>
            </a:ln>
            <a:effectLst/>
          </p:spPr>
        </p:cxnSp>
      </p:grpSp>
      <p:grpSp>
        <p:nvGrpSpPr>
          <p:cNvPr id="114" name="Group 179"/>
          <p:cNvGrpSpPr/>
          <p:nvPr/>
        </p:nvGrpSpPr>
        <p:grpSpPr>
          <a:xfrm>
            <a:off x="4449277" y="2256158"/>
            <a:ext cx="695507" cy="4795547"/>
            <a:chOff x="3371010" y="1285330"/>
            <a:chExt cx="478160" cy="2997217"/>
          </a:xfrm>
        </p:grpSpPr>
        <p:grpSp>
          <p:nvGrpSpPr>
            <p:cNvPr id="115" name="Group 180"/>
            <p:cNvGrpSpPr/>
            <p:nvPr/>
          </p:nvGrpSpPr>
          <p:grpSpPr>
            <a:xfrm flipH="1">
              <a:off x="3371010" y="1285330"/>
              <a:ext cx="478160" cy="138619"/>
              <a:chOff x="1436015" y="1658843"/>
              <a:chExt cx="478160" cy="191198"/>
            </a:xfrm>
          </p:grpSpPr>
          <p:cxnSp>
            <p:nvCxnSpPr>
              <p:cNvPr id="119" name="Straight Connector 184"/>
              <p:cNvCxnSpPr/>
              <p:nvPr/>
            </p:nvCxnSpPr>
            <p:spPr bwMode="auto">
              <a:xfrm flipH="1">
                <a:off x="1451667" y="1658843"/>
                <a:ext cx="3918" cy="191198"/>
              </a:xfrm>
              <a:prstGeom prst="line">
                <a:avLst/>
              </a:prstGeom>
              <a:noFill/>
              <a:ln w="28575" cap="rnd" cmpd="sng" algn="ctr">
                <a:solidFill>
                  <a:srgbClr val="FAB900"/>
                </a:solidFill>
                <a:prstDash val="solid"/>
                <a:round/>
                <a:headEnd type="triangle" w="med" len="med"/>
                <a:tailEnd type="none" w="med" len="med"/>
              </a:ln>
              <a:effectLst/>
            </p:spPr>
          </p:cxnSp>
          <p:cxnSp>
            <p:nvCxnSpPr>
              <p:cNvPr id="120" name="Straight Connector 185"/>
              <p:cNvCxnSpPr/>
              <p:nvPr/>
            </p:nvCxnSpPr>
            <p:spPr bwMode="auto">
              <a:xfrm>
                <a:off x="1436015" y="1850035"/>
                <a:ext cx="478160" cy="0"/>
              </a:xfrm>
              <a:prstGeom prst="line">
                <a:avLst/>
              </a:prstGeom>
              <a:noFill/>
              <a:ln w="28575" cap="flat" cmpd="sng" algn="ctr">
                <a:solidFill>
                  <a:srgbClr val="FAB900"/>
                </a:solidFill>
                <a:prstDash val="solid"/>
                <a:round/>
                <a:headEnd type="none" w="med" len="med"/>
                <a:tailEnd type="none" w="med" len="med"/>
              </a:ln>
              <a:effectLst/>
            </p:spPr>
          </p:cxnSp>
        </p:grpSp>
        <p:grpSp>
          <p:nvGrpSpPr>
            <p:cNvPr id="116" name="Group 181"/>
            <p:cNvGrpSpPr/>
            <p:nvPr/>
          </p:nvGrpSpPr>
          <p:grpSpPr>
            <a:xfrm flipH="1" flipV="1">
              <a:off x="3384442" y="1645280"/>
              <a:ext cx="235703" cy="2637267"/>
              <a:chOff x="1451667" y="-814219"/>
              <a:chExt cx="235703" cy="2803925"/>
            </a:xfrm>
          </p:grpSpPr>
          <p:cxnSp>
            <p:nvCxnSpPr>
              <p:cNvPr id="117" name="Straight Connector 182"/>
              <p:cNvCxnSpPr/>
              <p:nvPr/>
            </p:nvCxnSpPr>
            <p:spPr bwMode="auto">
              <a:xfrm flipH="1">
                <a:off x="1451667" y="-814219"/>
                <a:ext cx="1" cy="2803920"/>
              </a:xfrm>
              <a:prstGeom prst="line">
                <a:avLst/>
              </a:prstGeom>
              <a:noFill/>
              <a:ln w="28575" cap="flat" cmpd="sng" algn="ctr">
                <a:solidFill>
                  <a:srgbClr val="FAB900"/>
                </a:solidFill>
                <a:prstDash val="solid"/>
                <a:round/>
                <a:headEnd type="none" w="med" len="med"/>
                <a:tailEnd type="none" w="med" len="med"/>
              </a:ln>
              <a:effectLst/>
            </p:spPr>
          </p:cxnSp>
          <p:cxnSp>
            <p:nvCxnSpPr>
              <p:cNvPr id="118" name="Straight Connector 183"/>
              <p:cNvCxnSpPr/>
              <p:nvPr/>
            </p:nvCxnSpPr>
            <p:spPr bwMode="auto">
              <a:xfrm flipV="1">
                <a:off x="1451668" y="1989706"/>
                <a:ext cx="235702" cy="0"/>
              </a:xfrm>
              <a:prstGeom prst="line">
                <a:avLst/>
              </a:prstGeom>
              <a:noFill/>
              <a:ln w="28575" cap="rnd" cmpd="sng" algn="ctr">
                <a:solidFill>
                  <a:srgbClr val="FAB900"/>
                </a:solidFill>
                <a:prstDash val="solid"/>
                <a:round/>
                <a:headEnd type="none" w="med" len="med"/>
                <a:tailEnd type="triangle" w="med" len="med"/>
              </a:ln>
              <a:effectLst/>
            </p:spPr>
          </p:cxnSp>
        </p:grpSp>
      </p:grpSp>
      <p:grpSp>
        <p:nvGrpSpPr>
          <p:cNvPr id="121" name="Group 186"/>
          <p:cNvGrpSpPr/>
          <p:nvPr/>
        </p:nvGrpSpPr>
        <p:grpSpPr>
          <a:xfrm flipH="1" flipV="1">
            <a:off x="4107603" y="2777794"/>
            <a:ext cx="765058" cy="719161"/>
            <a:chOff x="1451669" y="1504677"/>
            <a:chExt cx="478161" cy="477880"/>
          </a:xfrm>
        </p:grpSpPr>
        <p:cxnSp>
          <p:nvCxnSpPr>
            <p:cNvPr id="122" name="Straight Connector 187"/>
            <p:cNvCxnSpPr/>
            <p:nvPr/>
          </p:nvCxnSpPr>
          <p:spPr bwMode="auto">
            <a:xfrm flipH="1">
              <a:off x="1451670" y="1504677"/>
              <a:ext cx="1029" cy="468941"/>
            </a:xfrm>
            <a:prstGeom prst="line">
              <a:avLst/>
            </a:prstGeom>
            <a:noFill/>
            <a:ln w="28575" cap="flat" cmpd="sng" algn="ctr">
              <a:solidFill>
                <a:srgbClr val="008000"/>
              </a:solidFill>
              <a:prstDash val="solid"/>
              <a:round/>
              <a:headEnd type="triangle" w="med" len="med"/>
              <a:tailEnd type="none" w="med" len="med"/>
            </a:ln>
            <a:effectLst/>
          </p:spPr>
        </p:cxnSp>
        <p:cxnSp>
          <p:nvCxnSpPr>
            <p:cNvPr id="123" name="Straight Connector 188"/>
            <p:cNvCxnSpPr/>
            <p:nvPr/>
          </p:nvCxnSpPr>
          <p:spPr bwMode="auto">
            <a:xfrm>
              <a:off x="1451669" y="1982557"/>
              <a:ext cx="478161" cy="0"/>
            </a:xfrm>
            <a:prstGeom prst="line">
              <a:avLst/>
            </a:prstGeom>
            <a:noFill/>
            <a:ln w="28575" cap="rnd" cmpd="sng" algn="ctr">
              <a:solidFill>
                <a:srgbClr val="008000"/>
              </a:solidFill>
              <a:prstDash val="solid"/>
              <a:round/>
              <a:headEnd type="none" w="med" len="med"/>
              <a:tailEnd type="none" w="med" len="med"/>
            </a:ln>
            <a:effectLst/>
          </p:spPr>
        </p:cxnSp>
      </p:grpSp>
      <p:pic>
        <p:nvPicPr>
          <p:cNvPr id="124" name="Picture 189" descr="Cloud_Intern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2490" y="2164960"/>
            <a:ext cx="1147645" cy="748245"/>
          </a:xfrm>
          <a:prstGeom prst="rect">
            <a:avLst/>
          </a:prstGeom>
        </p:spPr>
      </p:pic>
      <p:cxnSp>
        <p:nvCxnSpPr>
          <p:cNvPr id="125" name="Straight Connector 190"/>
          <p:cNvCxnSpPr/>
          <p:nvPr/>
        </p:nvCxnSpPr>
        <p:spPr bwMode="auto">
          <a:xfrm flipV="1">
            <a:off x="4875279" y="4710273"/>
            <a:ext cx="0" cy="2341431"/>
          </a:xfrm>
          <a:prstGeom prst="line">
            <a:avLst/>
          </a:prstGeom>
          <a:noFill/>
          <a:ln w="28575" cap="flat" cmpd="sng" algn="ctr">
            <a:solidFill>
              <a:srgbClr val="008000"/>
            </a:solidFill>
            <a:prstDash val="solid"/>
            <a:round/>
            <a:headEnd type="triangle" w="med" len="med"/>
            <a:tailEnd type="none" w="med" len="med"/>
          </a:ln>
          <a:effectLst/>
        </p:spPr>
      </p:cxnSp>
      <p:pic>
        <p:nvPicPr>
          <p:cNvPr id="1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191" y="3483506"/>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191" y="4422873"/>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840" y="6371237"/>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039732" y="5574548"/>
            <a:ext cx="1724413" cy="45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 name="Rectangle 177"/>
          <p:cNvSpPr/>
          <p:nvPr/>
        </p:nvSpPr>
        <p:spPr bwMode="auto">
          <a:xfrm>
            <a:off x="2507012" y="6017677"/>
            <a:ext cx="773936" cy="172355"/>
          </a:xfrm>
          <a:prstGeom prst="rect">
            <a:avLst/>
          </a:prstGeom>
          <a:solidFill>
            <a:schemeClr val="bg1"/>
          </a:solidFill>
          <a:ln w="9525" cap="flat" cmpd="sng" algn="ctr">
            <a:no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31" name="TextBox 178"/>
          <p:cNvSpPr txBox="1"/>
          <p:nvPr/>
        </p:nvSpPr>
        <p:spPr>
          <a:xfrm>
            <a:off x="2064330" y="6023322"/>
            <a:ext cx="1705792" cy="320088"/>
          </a:xfrm>
          <a:prstGeom prst="rect">
            <a:avLst/>
          </a:prstGeom>
          <a:solidFill>
            <a:schemeClr val="tx2">
              <a:lumMod val="75000"/>
            </a:schemeClr>
          </a:solidFill>
        </p:spPr>
        <p:txBody>
          <a:bodyPr wrap="square" lIns="146304" tIns="73152" rIns="146304" bIns="73152" rtlCol="0">
            <a:spAutoFit/>
          </a:bodyPr>
          <a:lstStyle/>
          <a:p>
            <a:pPr algn="ctr"/>
            <a:r>
              <a:rPr lang="en-US" sz="1100" b="1" dirty="0">
                <a:solidFill>
                  <a:schemeClr val="bg1"/>
                </a:solidFill>
              </a:rPr>
              <a:t>Thunder TPS CPE</a:t>
            </a:r>
          </a:p>
        </p:txBody>
      </p:sp>
      <p:pic>
        <p:nvPicPr>
          <p:cNvPr id="1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67401" y="5565019"/>
            <a:ext cx="1724413" cy="45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 name="Rectangle 177"/>
          <p:cNvSpPr/>
          <p:nvPr/>
        </p:nvSpPr>
        <p:spPr bwMode="auto">
          <a:xfrm>
            <a:off x="4434681" y="6008148"/>
            <a:ext cx="773936" cy="172355"/>
          </a:xfrm>
          <a:prstGeom prst="rect">
            <a:avLst/>
          </a:prstGeom>
          <a:solidFill>
            <a:schemeClr val="bg1"/>
          </a:solidFill>
          <a:ln w="9525" cap="flat" cmpd="sng" algn="ctr">
            <a:no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34" name="TextBox 178"/>
          <p:cNvSpPr txBox="1"/>
          <p:nvPr/>
        </p:nvSpPr>
        <p:spPr>
          <a:xfrm>
            <a:off x="3991999" y="6027045"/>
            <a:ext cx="1705792" cy="320088"/>
          </a:xfrm>
          <a:prstGeom prst="rect">
            <a:avLst/>
          </a:prstGeom>
          <a:solidFill>
            <a:schemeClr val="tx2">
              <a:lumMod val="75000"/>
            </a:schemeClr>
          </a:solidFill>
        </p:spPr>
        <p:txBody>
          <a:bodyPr wrap="square" lIns="146304" tIns="73152" rIns="146304" bIns="73152" rtlCol="0">
            <a:spAutoFit/>
          </a:bodyPr>
          <a:lstStyle/>
          <a:p>
            <a:pPr algn="ctr"/>
            <a:r>
              <a:rPr lang="en-US" sz="1100" b="1" dirty="0">
                <a:solidFill>
                  <a:schemeClr val="bg1"/>
                </a:solidFill>
              </a:rPr>
              <a:t>Thunder TPS CPE</a:t>
            </a:r>
          </a:p>
        </p:txBody>
      </p:sp>
      <p:sp>
        <p:nvSpPr>
          <p:cNvPr id="135" name="TextBox 148"/>
          <p:cNvSpPr txBox="1"/>
          <p:nvPr/>
        </p:nvSpPr>
        <p:spPr>
          <a:xfrm>
            <a:off x="4321391" y="7345804"/>
            <a:ext cx="1068397" cy="344710"/>
          </a:xfrm>
          <a:prstGeom prst="rect">
            <a:avLst/>
          </a:prstGeom>
          <a:noFill/>
        </p:spPr>
        <p:txBody>
          <a:bodyPr wrap="square" lIns="146304" tIns="73152" rIns="146304" bIns="73152" rtlCol="0">
            <a:spAutoFit/>
          </a:bodyPr>
          <a:lstStyle/>
          <a:p>
            <a:pPr algn="ctr"/>
            <a:r>
              <a:rPr lang="en-US" sz="1300" b="1" dirty="0">
                <a:solidFill>
                  <a:schemeClr val="bg1"/>
                </a:solidFill>
              </a:rPr>
              <a:t>Services</a:t>
            </a:r>
          </a:p>
        </p:txBody>
      </p:sp>
      <p:sp>
        <p:nvSpPr>
          <p:cNvPr id="136" name="Rounded Rectangle 120"/>
          <p:cNvSpPr/>
          <p:nvPr/>
        </p:nvSpPr>
        <p:spPr bwMode="auto">
          <a:xfrm>
            <a:off x="3908127" y="5453475"/>
            <a:ext cx="1886022" cy="2130284"/>
          </a:xfrm>
          <a:prstGeom prst="roundRect">
            <a:avLst>
              <a:gd name="adj" fmla="val 5980"/>
            </a:avLst>
          </a:prstGeom>
          <a:noFill/>
          <a:ln w="9525" cap="flat" cmpd="sng" algn="ctr">
            <a:solidFill>
              <a:srgbClr val="0078C3"/>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pic>
        <p:nvPicPr>
          <p:cNvPr id="137" name="Picture 131" descr="Thunder_TPS.png"/>
          <p:cNvPicPr>
            <a:picLocks noChangeAspect="1"/>
          </p:cNvPicPr>
          <p:nvPr/>
        </p:nvPicPr>
        <p:blipFill>
          <a:blip r:embed="rId10" cstate="print">
            <a:lum bright="100000"/>
            <a:extLst>
              <a:ext uri="{28A0092B-C50C-407E-A947-70E740481C1C}">
                <a14:useLocalDpi xmlns:a14="http://schemas.microsoft.com/office/drawing/2010/main" val="0"/>
              </a:ext>
            </a:extLst>
          </a:blip>
          <a:stretch>
            <a:fillRect/>
          </a:stretch>
        </p:blipFill>
        <p:spPr>
          <a:xfrm>
            <a:off x="6349844" y="3959300"/>
            <a:ext cx="1101554" cy="204362"/>
          </a:xfrm>
          <a:prstGeom prst="rect">
            <a:avLst/>
          </a:prstGeom>
        </p:spPr>
      </p:pic>
      <p:cxnSp>
        <p:nvCxnSpPr>
          <p:cNvPr id="7" name="直線接點 6"/>
          <p:cNvCxnSpPr/>
          <p:nvPr/>
        </p:nvCxnSpPr>
        <p:spPr>
          <a:xfrm>
            <a:off x="1037200" y="5414891"/>
            <a:ext cx="9959016" cy="0"/>
          </a:xfrm>
          <a:prstGeom prst="line">
            <a:avLst/>
          </a:prstGeom>
          <a:ln>
            <a:solidFill>
              <a:schemeClr val="accent2">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3" name="群組 2"/>
          <p:cNvGrpSpPr/>
          <p:nvPr/>
        </p:nvGrpSpPr>
        <p:grpSpPr>
          <a:xfrm>
            <a:off x="5678970" y="4223393"/>
            <a:ext cx="2251945" cy="1744712"/>
            <a:chOff x="7357674" y="4223393"/>
            <a:chExt cx="2251945" cy="1744712"/>
          </a:xfrm>
        </p:grpSpPr>
        <p:grpSp>
          <p:nvGrpSpPr>
            <p:cNvPr id="94" name="Group 158"/>
            <p:cNvGrpSpPr/>
            <p:nvPr/>
          </p:nvGrpSpPr>
          <p:grpSpPr>
            <a:xfrm>
              <a:off x="7935774" y="4223393"/>
              <a:ext cx="1673845" cy="1355979"/>
              <a:chOff x="3553002" y="2688576"/>
              <a:chExt cx="1046153" cy="717454"/>
            </a:xfrm>
          </p:grpSpPr>
          <p:sp>
            <p:nvSpPr>
              <p:cNvPr id="95" name="Up Arrow 159"/>
              <p:cNvSpPr/>
              <p:nvPr/>
            </p:nvSpPr>
            <p:spPr bwMode="auto">
              <a:xfrm>
                <a:off x="3553002" y="2688576"/>
                <a:ext cx="207339" cy="717454"/>
              </a:xfrm>
              <a:prstGeom prst="upArrow">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96" name="TextBox 160"/>
              <p:cNvSpPr txBox="1"/>
              <p:nvPr/>
            </p:nvSpPr>
            <p:spPr>
              <a:xfrm>
                <a:off x="3758590" y="2906932"/>
                <a:ext cx="840565" cy="366403"/>
              </a:xfrm>
              <a:prstGeom prst="rect">
                <a:avLst/>
              </a:prstGeom>
              <a:noFill/>
            </p:spPr>
            <p:txBody>
              <a:bodyPr wrap="square" rtlCol="0">
                <a:spAutoFit/>
              </a:bodyPr>
              <a:lstStyle/>
              <a:p>
                <a:r>
                  <a:rPr lang="en-US" sz="1300" dirty="0" smtClean="0">
                    <a:solidFill>
                      <a:schemeClr val="bg1"/>
                    </a:solidFill>
                  </a:rPr>
                  <a:t>Scripts </a:t>
                </a:r>
                <a:r>
                  <a:rPr lang="en-US" sz="1300" dirty="0">
                    <a:solidFill>
                      <a:schemeClr val="bg1"/>
                    </a:solidFill>
                  </a:rPr>
                  <a:t>/</a:t>
                </a:r>
                <a:br>
                  <a:rPr lang="en-US" sz="1300" dirty="0">
                    <a:solidFill>
                      <a:schemeClr val="bg1"/>
                    </a:solidFill>
                  </a:rPr>
                </a:br>
                <a:r>
                  <a:rPr lang="en-US" sz="1300" dirty="0">
                    <a:solidFill>
                      <a:schemeClr val="bg1"/>
                    </a:solidFill>
                  </a:rPr>
                  <a:t>Manual Action</a:t>
                </a:r>
              </a:p>
            </p:txBody>
          </p:sp>
        </p:grpSp>
        <p:sp>
          <p:nvSpPr>
            <p:cNvPr id="93" name="TextBox 157"/>
            <p:cNvSpPr txBox="1"/>
            <p:nvPr/>
          </p:nvSpPr>
          <p:spPr>
            <a:xfrm>
              <a:off x="7357674" y="5620317"/>
              <a:ext cx="1079726" cy="347788"/>
            </a:xfrm>
            <a:prstGeom prst="rect">
              <a:avLst/>
            </a:prstGeom>
            <a:noFill/>
          </p:spPr>
          <p:txBody>
            <a:bodyPr wrap="square" lIns="146304" tIns="73152" rIns="146304" bIns="73152" rtlCol="0">
              <a:spAutoFit/>
            </a:bodyPr>
            <a:lstStyle/>
            <a:p>
              <a:pPr algn="ctr"/>
              <a:r>
                <a:rPr lang="en-US" sz="1300" b="1" dirty="0" smtClean="0">
                  <a:solidFill>
                    <a:schemeClr val="bg1"/>
                  </a:solidFill>
                </a:rPr>
                <a:t>Signaling</a:t>
              </a:r>
              <a:endParaRPr lang="en-US" sz="1300" b="1" dirty="0">
                <a:solidFill>
                  <a:schemeClr val="bg1"/>
                </a:solidFill>
              </a:endParaRPr>
            </a:p>
          </p:txBody>
        </p:sp>
      </p:grpSp>
      <p:grpSp>
        <p:nvGrpSpPr>
          <p:cNvPr id="138" name="群組 137"/>
          <p:cNvGrpSpPr/>
          <p:nvPr/>
        </p:nvGrpSpPr>
        <p:grpSpPr>
          <a:xfrm>
            <a:off x="6181023" y="1317727"/>
            <a:ext cx="1476358" cy="1208719"/>
            <a:chOff x="8349283" y="736980"/>
            <a:chExt cx="2111089" cy="1614906"/>
          </a:xfrm>
        </p:grpSpPr>
        <p:pic>
          <p:nvPicPr>
            <p:cNvPr id="139" name="Picture 88" descr=" AP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66887" y="1357724"/>
              <a:ext cx="1289792" cy="844362"/>
            </a:xfrm>
            <a:prstGeom prst="rect">
              <a:avLst/>
            </a:prstGeom>
          </p:spPr>
        </p:pic>
        <p:sp>
          <p:nvSpPr>
            <p:cNvPr id="140" name="TextBox 110"/>
            <p:cNvSpPr txBox="1">
              <a:spLocks noChangeAspect="1"/>
            </p:cNvSpPr>
            <p:nvPr/>
          </p:nvSpPr>
          <p:spPr>
            <a:xfrm>
              <a:off x="8452767" y="746778"/>
              <a:ext cx="1876196" cy="640068"/>
            </a:xfrm>
            <a:prstGeom prst="rect">
              <a:avLst/>
            </a:prstGeom>
            <a:noFill/>
          </p:spPr>
          <p:txBody>
            <a:bodyPr wrap="square" rtlCol="0">
              <a:spAutoFit/>
            </a:bodyPr>
            <a:lstStyle/>
            <a:p>
              <a:pPr algn="ctr"/>
              <a:r>
                <a:rPr lang="en-US" sz="1200" b="1" dirty="0" err="1" smtClean="0">
                  <a:solidFill>
                    <a:schemeClr val="bg1"/>
                  </a:solidFill>
                </a:rPr>
                <a:t>Verisign</a:t>
              </a:r>
              <a:endParaRPr lang="en-US" sz="1200" b="1" dirty="0" smtClean="0">
                <a:solidFill>
                  <a:schemeClr val="bg1"/>
                </a:solidFill>
              </a:endParaRPr>
            </a:p>
            <a:p>
              <a:pPr algn="ctr"/>
              <a:r>
                <a:rPr lang="en-US" sz="1200" b="1" dirty="0" err="1" smtClean="0">
                  <a:solidFill>
                    <a:schemeClr val="bg1"/>
                  </a:solidFill>
                </a:rPr>
                <a:t>OpenHybrid</a:t>
              </a:r>
              <a:endParaRPr lang="en-US" sz="1200" b="1" dirty="0" smtClean="0">
                <a:solidFill>
                  <a:schemeClr val="bg1"/>
                </a:solidFill>
              </a:endParaRPr>
            </a:p>
          </p:txBody>
        </p:sp>
        <p:sp>
          <p:nvSpPr>
            <p:cNvPr id="141" name="圓角矩形 140"/>
            <p:cNvSpPr/>
            <p:nvPr/>
          </p:nvSpPr>
          <p:spPr>
            <a:xfrm>
              <a:off x="8349283" y="736980"/>
              <a:ext cx="2111089" cy="161490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grpSp>
        <p:nvGrpSpPr>
          <p:cNvPr id="146" name="群組 145"/>
          <p:cNvGrpSpPr/>
          <p:nvPr/>
        </p:nvGrpSpPr>
        <p:grpSpPr>
          <a:xfrm>
            <a:off x="6411873" y="2614478"/>
            <a:ext cx="2026306" cy="699828"/>
            <a:chOff x="7586112" y="4223393"/>
            <a:chExt cx="2026306" cy="1606711"/>
          </a:xfrm>
        </p:grpSpPr>
        <p:grpSp>
          <p:nvGrpSpPr>
            <p:cNvPr id="147" name="Group 158"/>
            <p:cNvGrpSpPr/>
            <p:nvPr/>
          </p:nvGrpSpPr>
          <p:grpSpPr>
            <a:xfrm>
              <a:off x="7935772" y="4223393"/>
              <a:ext cx="1676646" cy="1355979"/>
              <a:chOff x="3553002" y="2688576"/>
              <a:chExt cx="1047904" cy="717454"/>
            </a:xfrm>
          </p:grpSpPr>
          <p:sp>
            <p:nvSpPr>
              <p:cNvPr id="149" name="Up Arrow 159"/>
              <p:cNvSpPr/>
              <p:nvPr/>
            </p:nvSpPr>
            <p:spPr bwMode="auto">
              <a:xfrm>
                <a:off x="3553002" y="2688576"/>
                <a:ext cx="207339" cy="717454"/>
              </a:xfrm>
              <a:prstGeom prst="upArrow">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50" name="TextBox 160"/>
              <p:cNvSpPr txBox="1"/>
              <p:nvPr/>
            </p:nvSpPr>
            <p:spPr>
              <a:xfrm>
                <a:off x="3760341" y="2694726"/>
                <a:ext cx="840565" cy="366403"/>
              </a:xfrm>
              <a:prstGeom prst="rect">
                <a:avLst/>
              </a:prstGeom>
              <a:noFill/>
            </p:spPr>
            <p:txBody>
              <a:bodyPr wrap="square" rtlCol="0">
                <a:spAutoFit/>
              </a:bodyPr>
              <a:lstStyle/>
              <a:p>
                <a:r>
                  <a:rPr lang="en-US" sz="1300" dirty="0" smtClean="0">
                    <a:solidFill>
                      <a:schemeClr val="bg1"/>
                    </a:solidFill>
                  </a:rPr>
                  <a:t>Scripts </a:t>
                </a:r>
                <a:r>
                  <a:rPr lang="en-US" sz="1300" dirty="0">
                    <a:solidFill>
                      <a:schemeClr val="bg1"/>
                    </a:solidFill>
                  </a:rPr>
                  <a:t>/</a:t>
                </a:r>
                <a:br>
                  <a:rPr lang="en-US" sz="1300" dirty="0">
                    <a:solidFill>
                      <a:schemeClr val="bg1"/>
                    </a:solidFill>
                  </a:rPr>
                </a:br>
                <a:r>
                  <a:rPr lang="en-US" sz="1300" dirty="0">
                    <a:solidFill>
                      <a:schemeClr val="bg1"/>
                    </a:solidFill>
                  </a:rPr>
                  <a:t>Manual Action</a:t>
                </a:r>
              </a:p>
            </p:txBody>
          </p:sp>
        </p:grpSp>
        <p:sp>
          <p:nvSpPr>
            <p:cNvPr id="148" name="TextBox 157"/>
            <p:cNvSpPr txBox="1"/>
            <p:nvPr/>
          </p:nvSpPr>
          <p:spPr>
            <a:xfrm>
              <a:off x="7586112" y="5482316"/>
              <a:ext cx="1079726" cy="347788"/>
            </a:xfrm>
            <a:prstGeom prst="rect">
              <a:avLst/>
            </a:prstGeom>
            <a:noFill/>
          </p:spPr>
          <p:txBody>
            <a:bodyPr wrap="square" lIns="146304" tIns="73152" rIns="146304" bIns="73152" rtlCol="0">
              <a:spAutoFit/>
            </a:bodyPr>
            <a:lstStyle/>
            <a:p>
              <a:pPr algn="ctr"/>
              <a:r>
                <a:rPr lang="en-US" sz="1300" b="1" dirty="0" smtClean="0">
                  <a:solidFill>
                    <a:schemeClr val="bg1"/>
                  </a:solidFill>
                </a:rPr>
                <a:t>Signaling</a:t>
              </a:r>
              <a:endParaRPr lang="en-US" sz="1300" b="1" dirty="0">
                <a:solidFill>
                  <a:schemeClr val="bg1"/>
                </a:solidFill>
              </a:endParaRPr>
            </a:p>
          </p:txBody>
        </p:sp>
      </p:grpSp>
      <p:sp>
        <p:nvSpPr>
          <p:cNvPr id="4" name="矩形 3"/>
          <p:cNvSpPr/>
          <p:nvPr/>
        </p:nvSpPr>
        <p:spPr>
          <a:xfrm>
            <a:off x="8525954" y="1042491"/>
            <a:ext cx="4279458" cy="1323439"/>
          </a:xfrm>
          <a:prstGeom prst="rect">
            <a:avLst/>
          </a:prstGeom>
        </p:spPr>
        <p:txBody>
          <a:bodyPr wrap="square">
            <a:spAutoFit/>
          </a:bodyPr>
          <a:lstStyle/>
          <a:p>
            <a:pPr marL="342900" indent="-342900">
              <a:buFont typeface="Wingdings" pitchFamily="2" charset="2"/>
              <a:buChar char="ü"/>
            </a:pPr>
            <a:r>
              <a:rPr lang="en-US" altLang="zh-TW" sz="2000" dirty="0" smtClean="0">
                <a:solidFill>
                  <a:schemeClr val="accent4"/>
                </a:solidFill>
              </a:rPr>
              <a:t>Huge Bandwidth </a:t>
            </a:r>
            <a:r>
              <a:rPr lang="en-US" altLang="zh-TW" sz="2000" dirty="0">
                <a:solidFill>
                  <a:schemeClr val="accent4"/>
                </a:solidFill>
              </a:rPr>
              <a:t>Attack</a:t>
            </a:r>
          </a:p>
          <a:p>
            <a:endParaRPr lang="en-US" altLang="zh-TW" sz="2000" dirty="0" smtClean="0">
              <a:solidFill>
                <a:schemeClr val="bg1"/>
              </a:solidFill>
            </a:endParaRPr>
          </a:p>
          <a:p>
            <a:r>
              <a:rPr lang="en-US" altLang="zh-TW" sz="2000" dirty="0" smtClean="0">
                <a:solidFill>
                  <a:schemeClr val="bg1"/>
                </a:solidFill>
              </a:rPr>
              <a:t>High Latency ?  </a:t>
            </a:r>
          </a:p>
          <a:p>
            <a:r>
              <a:rPr lang="en-US" altLang="zh-TW" sz="2000" dirty="0" smtClean="0">
                <a:solidFill>
                  <a:schemeClr val="bg1"/>
                </a:solidFill>
              </a:rPr>
              <a:t>Poor Customization ?  </a:t>
            </a:r>
          </a:p>
        </p:txBody>
      </p:sp>
      <p:sp>
        <p:nvSpPr>
          <p:cNvPr id="151" name="矩形 150"/>
          <p:cNvSpPr/>
          <p:nvPr/>
        </p:nvSpPr>
        <p:spPr>
          <a:xfrm>
            <a:off x="8516365" y="3196264"/>
            <a:ext cx="4289047" cy="1631216"/>
          </a:xfrm>
          <a:prstGeom prst="rect">
            <a:avLst/>
          </a:prstGeom>
        </p:spPr>
        <p:txBody>
          <a:bodyPr wrap="square">
            <a:spAutoFit/>
          </a:bodyPr>
          <a:lstStyle/>
          <a:p>
            <a:pPr marL="342900" indent="-342900">
              <a:buFont typeface="Wingdings" pitchFamily="2" charset="2"/>
              <a:buChar char="ü"/>
            </a:pPr>
            <a:r>
              <a:rPr lang="en-US" altLang="zh-TW" sz="2000" dirty="0">
                <a:solidFill>
                  <a:schemeClr val="accent4"/>
                </a:solidFill>
              </a:rPr>
              <a:t>Bandwidth Attack </a:t>
            </a:r>
            <a:endParaRPr lang="en-US" altLang="zh-TW" sz="2000" dirty="0" smtClean="0">
              <a:solidFill>
                <a:schemeClr val="accent4"/>
              </a:solidFill>
            </a:endParaRPr>
          </a:p>
          <a:p>
            <a:pPr marL="342900" indent="-342900">
              <a:buFont typeface="Wingdings" pitchFamily="2" charset="2"/>
              <a:buChar char="ü"/>
            </a:pPr>
            <a:r>
              <a:rPr lang="en-US" altLang="zh-TW" sz="2000" dirty="0" smtClean="0">
                <a:solidFill>
                  <a:schemeClr val="accent4"/>
                </a:solidFill>
              </a:rPr>
              <a:t>Low Latency</a:t>
            </a:r>
          </a:p>
          <a:p>
            <a:r>
              <a:rPr lang="en-US" altLang="zh-TW" sz="2000" dirty="0" smtClean="0">
                <a:solidFill>
                  <a:schemeClr val="bg1"/>
                </a:solidFill>
              </a:rPr>
              <a:t> </a:t>
            </a:r>
          </a:p>
          <a:p>
            <a:r>
              <a:rPr lang="en-US" altLang="zh-TW" sz="2000" dirty="0" smtClean="0">
                <a:solidFill>
                  <a:schemeClr val="bg1"/>
                </a:solidFill>
              </a:rPr>
              <a:t>Limited Customization ?</a:t>
            </a:r>
          </a:p>
          <a:p>
            <a:r>
              <a:rPr lang="en-US" altLang="zh-TW" sz="2000" dirty="0" smtClean="0">
                <a:solidFill>
                  <a:schemeClr val="bg1"/>
                </a:solidFill>
              </a:rPr>
              <a:t>Huge Bandwidth Attack ?</a:t>
            </a:r>
          </a:p>
        </p:txBody>
      </p:sp>
      <p:sp>
        <p:nvSpPr>
          <p:cNvPr id="152" name="矩形 151"/>
          <p:cNvSpPr/>
          <p:nvPr/>
        </p:nvSpPr>
        <p:spPr>
          <a:xfrm>
            <a:off x="8516365" y="5975519"/>
            <a:ext cx="4158555" cy="1323439"/>
          </a:xfrm>
          <a:prstGeom prst="rect">
            <a:avLst/>
          </a:prstGeom>
        </p:spPr>
        <p:txBody>
          <a:bodyPr wrap="square">
            <a:spAutoFit/>
          </a:bodyPr>
          <a:lstStyle/>
          <a:p>
            <a:pPr marL="342900" indent="-342900">
              <a:buFont typeface="Wingdings" pitchFamily="2" charset="2"/>
              <a:buChar char="ü"/>
            </a:pPr>
            <a:r>
              <a:rPr lang="en-US" altLang="zh-TW" sz="2000" dirty="0" smtClean="0">
                <a:solidFill>
                  <a:schemeClr val="accent4"/>
                </a:solidFill>
              </a:rPr>
              <a:t>No Latency</a:t>
            </a:r>
            <a:endParaRPr lang="en-US" altLang="zh-TW" sz="2000" dirty="0">
              <a:solidFill>
                <a:schemeClr val="accent4"/>
              </a:solidFill>
            </a:endParaRPr>
          </a:p>
          <a:p>
            <a:pPr marL="342900" indent="-342900">
              <a:buFont typeface="Wingdings" pitchFamily="2" charset="2"/>
              <a:buChar char="ü"/>
            </a:pPr>
            <a:r>
              <a:rPr lang="en-US" altLang="zh-TW" sz="2000" dirty="0" smtClean="0">
                <a:solidFill>
                  <a:schemeClr val="accent4"/>
                </a:solidFill>
              </a:rPr>
              <a:t>Full Customization</a:t>
            </a:r>
          </a:p>
          <a:p>
            <a:endParaRPr lang="en-US" altLang="zh-TW" sz="2000" dirty="0">
              <a:solidFill>
                <a:schemeClr val="bg1"/>
              </a:solidFill>
            </a:endParaRPr>
          </a:p>
          <a:p>
            <a:r>
              <a:rPr lang="en-US" altLang="zh-TW" sz="2000" dirty="0" smtClean="0">
                <a:solidFill>
                  <a:schemeClr val="bg1"/>
                </a:solidFill>
              </a:rPr>
              <a:t>Bandwidth Attack ?  </a:t>
            </a:r>
            <a:endParaRPr lang="en-US" altLang="zh-TW" sz="2000" dirty="0">
              <a:solidFill>
                <a:schemeClr val="bg1"/>
              </a:solidFill>
            </a:endParaRPr>
          </a:p>
        </p:txBody>
      </p:sp>
    </p:spTree>
    <p:extLst>
      <p:ext uri="{BB962C8B-B14F-4D97-AF65-F5344CB8AC3E}">
        <p14:creationId xmlns:p14="http://schemas.microsoft.com/office/powerpoint/2010/main" val="212343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up)">
                                      <p:cBhvr>
                                        <p:cTn id="14" dur="500"/>
                                        <p:tgtEl>
                                          <p:spTgt spid="75"/>
                                        </p:tgtEl>
                                      </p:cBhvr>
                                    </p:animEffect>
                                  </p:childTnLst>
                                </p:cTn>
                              </p:par>
                              <p:par>
                                <p:cTn id="15" presetID="22" presetClass="entr" presetSubtype="1"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down)">
                                      <p:cBhvr>
                                        <p:cTn id="21" dur="500"/>
                                        <p:tgtEl>
                                          <p:spTgt spid="109"/>
                                        </p:tgtEl>
                                      </p:cBhvr>
                                    </p:animEffect>
                                  </p:childTnLst>
                                </p:cTn>
                              </p:par>
                              <p:par>
                                <p:cTn id="22" presetID="22" presetClass="entr" presetSubtype="4" fill="hold" nodeType="with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down)">
                                      <p:cBhvr>
                                        <p:cTn id="24" dur="500"/>
                                        <p:tgtEl>
                                          <p:spTgt spid="110"/>
                                        </p:tgtEl>
                                      </p:cBhvr>
                                    </p:animEffect>
                                  </p:childTnLst>
                                </p:cTn>
                              </p:par>
                            </p:childTnLst>
                          </p:cTn>
                        </p:par>
                        <p:par>
                          <p:cTn id="25" fill="hold">
                            <p:stCondLst>
                              <p:cond delay="1500"/>
                            </p:stCondLst>
                            <p:childTnLst>
                              <p:par>
                                <p:cTn id="26" presetID="35" presetClass="emph" presetSubtype="0" fill="hold" nodeType="afterEffect">
                                  <p:stCondLst>
                                    <p:cond delay="0"/>
                                  </p:stCondLst>
                                  <p:childTnLst>
                                    <p:anim calcmode="discrete" valueType="str">
                                      <p:cBhvr>
                                        <p:cTn id="27" dur="1000" fill="hold"/>
                                        <p:tgtEl>
                                          <p:spTgt spid="109"/>
                                        </p:tgtEl>
                                        <p:attrNameLst>
                                          <p:attrName>style.visibility</p:attrName>
                                        </p:attrNameLst>
                                      </p:cBhvr>
                                      <p:tavLst>
                                        <p:tav tm="0">
                                          <p:val>
                                            <p:strVal val="hidden"/>
                                          </p:val>
                                        </p:tav>
                                        <p:tav tm="50000">
                                          <p:val>
                                            <p:strVal val="visible"/>
                                          </p:val>
                                        </p:tav>
                                      </p:tavLst>
                                    </p:anim>
                                  </p:childTnLst>
                                </p:cTn>
                              </p:par>
                              <p:par>
                                <p:cTn id="28" presetID="35" presetClass="emph" presetSubtype="0" fill="hold" nodeType="withEffect">
                                  <p:stCondLst>
                                    <p:cond delay="0"/>
                                  </p:stCondLst>
                                  <p:childTnLst>
                                    <p:anim calcmode="discrete" valueType="str">
                                      <p:cBhvr>
                                        <p:cTn id="29" dur="1000" fill="hold"/>
                                        <p:tgtEl>
                                          <p:spTgt spid="110"/>
                                        </p:tgtEl>
                                        <p:attrNameLst>
                                          <p:attrName>style.visibility</p:attrName>
                                        </p:attrNameLst>
                                      </p:cBhvr>
                                      <p:tavLst>
                                        <p:tav tm="0">
                                          <p:val>
                                            <p:strVal val="hidden"/>
                                          </p:val>
                                        </p:tav>
                                        <p:tav tm="50000">
                                          <p:val>
                                            <p:strVal val="visible"/>
                                          </p:val>
                                        </p:tav>
                                      </p:tavLst>
                                    </p:anim>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wipe(right)">
                                      <p:cBhvr>
                                        <p:cTn id="37" dur="500"/>
                                        <p:tgtEl>
                                          <p:spTgt spid="97"/>
                                        </p:tgtEl>
                                      </p:cBhvr>
                                    </p:animEffect>
                                  </p:childTnLst>
                                </p:cTn>
                              </p:par>
                            </p:childTnLst>
                          </p:cTn>
                        </p:par>
                        <p:par>
                          <p:cTn id="38" fill="hold">
                            <p:stCondLst>
                              <p:cond delay="3500"/>
                            </p:stCondLst>
                            <p:childTnLst>
                              <p:par>
                                <p:cTn id="39" presetID="10" presetClass="exit" presetSubtype="0" fill="hold" nodeType="afterEffect">
                                  <p:stCondLst>
                                    <p:cond delay="0"/>
                                  </p:stCondLst>
                                  <p:childTnLst>
                                    <p:animEffect transition="out" filter="fade">
                                      <p:cBhvr>
                                        <p:cTn id="40" dur="500"/>
                                        <p:tgtEl>
                                          <p:spTgt spid="97"/>
                                        </p:tgtEl>
                                      </p:cBhvr>
                                    </p:animEffect>
                                    <p:set>
                                      <p:cBhvr>
                                        <p:cTn id="41" dur="1" fill="hold">
                                          <p:stCondLst>
                                            <p:cond delay="499"/>
                                          </p:stCondLst>
                                        </p:cTn>
                                        <p:tgtEl>
                                          <p:spTgt spid="97"/>
                                        </p:tgtEl>
                                        <p:attrNameLst>
                                          <p:attrName>style.visibility</p:attrName>
                                        </p:attrNameLst>
                                      </p:cBhvr>
                                      <p:to>
                                        <p:strVal val="hidden"/>
                                      </p:to>
                                    </p:set>
                                  </p:childTnLst>
                                </p:cTn>
                              </p:par>
                            </p:childTnLst>
                          </p:cTn>
                        </p:par>
                        <p:par>
                          <p:cTn id="42" fill="hold">
                            <p:stCondLst>
                              <p:cond delay="4000"/>
                            </p:stCondLst>
                            <p:childTnLst>
                              <p:par>
                                <p:cTn id="43" presetID="1" presetClass="exit" presetSubtype="0" fill="hold" nodeType="afterEffect">
                                  <p:stCondLst>
                                    <p:cond delay="0"/>
                                  </p:stCondLst>
                                  <p:childTnLst>
                                    <p:set>
                                      <p:cBhvr>
                                        <p:cTn id="44" dur="1" fill="hold">
                                          <p:stCondLst>
                                            <p:cond delay="0"/>
                                          </p:stCondLst>
                                        </p:cTn>
                                        <p:tgtEl>
                                          <p:spTgt spid="7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10"/>
                                        </p:tgtEl>
                                        <p:attrNameLst>
                                          <p:attrName>style.visibility</p:attrName>
                                        </p:attrNameLst>
                                      </p:cBhvr>
                                      <p:to>
                                        <p:strVal val="hidden"/>
                                      </p:to>
                                    </p:set>
                                  </p:childTnLst>
                                </p:cTn>
                              </p:par>
                              <p:par>
                                <p:cTn id="51" presetID="2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left)">
                                      <p:cBhvr>
                                        <p:cTn id="53" dur="500"/>
                                        <p:tgtEl>
                                          <p:spTgt spid="61"/>
                                        </p:tgtEl>
                                      </p:cBhvr>
                                    </p:animEffect>
                                  </p:childTnLst>
                                </p:cTn>
                              </p:par>
                              <p:par>
                                <p:cTn id="54" presetID="22" presetClass="entr" presetSubtype="2"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right)">
                                      <p:cBhvr>
                                        <p:cTn id="56" dur="500"/>
                                        <p:tgtEl>
                                          <p:spTgt spid="68"/>
                                        </p:tgtEl>
                                      </p:cBhvr>
                                    </p:animEffect>
                                  </p:childTnLst>
                                </p:cTn>
                              </p:par>
                            </p:childTnLst>
                          </p:cTn>
                        </p:par>
                        <p:par>
                          <p:cTn id="57" fill="hold">
                            <p:stCondLst>
                              <p:cond delay="4500"/>
                            </p:stCondLst>
                            <p:childTnLst>
                              <p:par>
                                <p:cTn id="58" presetID="22" presetClass="entr" presetSubtype="2" fill="hold"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right)">
                                      <p:cBhvr>
                                        <p:cTn id="60" dur="500"/>
                                        <p:tgtEl>
                                          <p:spTgt spid="111"/>
                                        </p:tgtEl>
                                      </p:cBhvr>
                                    </p:animEffect>
                                  </p:childTnLst>
                                </p:cTn>
                              </p:par>
                              <p:par>
                                <p:cTn id="61" presetID="22" presetClass="entr" presetSubtype="1" fill="hold" nodeType="with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up)">
                                      <p:cBhvr>
                                        <p:cTn id="63" dur="500"/>
                                        <p:tgtEl>
                                          <p:spTgt spid="121"/>
                                        </p:tgtEl>
                                      </p:cBhvr>
                                    </p:animEffect>
                                  </p:childTnLst>
                                </p:cTn>
                              </p:par>
                            </p:childTnLst>
                          </p:cTn>
                        </p:par>
                        <p:par>
                          <p:cTn id="64" fill="hold">
                            <p:stCondLst>
                              <p:cond delay="5000"/>
                            </p:stCondLst>
                            <p:childTnLst>
                              <p:par>
                                <p:cTn id="65" presetID="22" presetClass="entr" presetSubtype="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par>
                                <p:cTn id="68" presetID="22" presetClass="entr" presetSubtype="4"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down)">
                                      <p:cBhvr>
                                        <p:cTn id="70" dur="500"/>
                                        <p:tgtEl>
                                          <p:spTgt spid="89"/>
                                        </p:tgtEl>
                                      </p:cBhvr>
                                    </p:animEffect>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wipe(up)">
                                      <p:cBhvr>
                                        <p:cTn id="74" dur="500"/>
                                        <p:tgtEl>
                                          <p:spTgt spid="90"/>
                                        </p:tgtEl>
                                      </p:cBhvr>
                                    </p:animEffect>
                                  </p:childTnLst>
                                </p:cTn>
                              </p:par>
                            </p:childTnLst>
                          </p:cTn>
                        </p:par>
                        <p:par>
                          <p:cTn id="75" fill="hold">
                            <p:stCondLst>
                              <p:cond delay="6000"/>
                            </p:stCondLst>
                            <p:childTnLst>
                              <p:par>
                                <p:cTn id="76" presetID="22" presetClass="entr" presetSubtype="1" fill="hold" nodeType="afterEffect">
                                  <p:stCondLst>
                                    <p:cond delay="0"/>
                                  </p:stCondLst>
                                  <p:childTnLst>
                                    <p:set>
                                      <p:cBhvr>
                                        <p:cTn id="77" dur="1" fill="hold">
                                          <p:stCondLst>
                                            <p:cond delay="0"/>
                                          </p:stCondLst>
                                        </p:cTn>
                                        <p:tgtEl>
                                          <p:spTgt spid="125"/>
                                        </p:tgtEl>
                                        <p:attrNameLst>
                                          <p:attrName>style.visibility</p:attrName>
                                        </p:attrNameLst>
                                      </p:cBhvr>
                                      <p:to>
                                        <p:strVal val="visible"/>
                                      </p:to>
                                    </p:set>
                                    <p:animEffect transition="in" filter="wipe(up)">
                                      <p:cBhvr>
                                        <p:cTn id="78" dur="500"/>
                                        <p:tgtEl>
                                          <p:spTgt spid="125"/>
                                        </p:tgtEl>
                                      </p:cBhvr>
                                    </p:animEffect>
                                  </p:childTnLst>
                                </p:cTn>
                              </p:par>
                            </p:childTnLst>
                          </p:cTn>
                        </p:par>
                        <p:par>
                          <p:cTn id="79" fill="hold">
                            <p:stCondLst>
                              <p:cond delay="6500"/>
                            </p:stCondLst>
                            <p:childTnLst>
                              <p:par>
                                <p:cTn id="80" presetID="22" presetClass="entr" presetSubtype="4" fill="hold" nodeType="after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wipe(down)">
                                      <p:cBhvr>
                                        <p:cTn id="82" dur="500"/>
                                        <p:tgtEl>
                                          <p:spTgt spid="114"/>
                                        </p:tgtEl>
                                      </p:cBhvr>
                                    </p:animEffec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146"/>
                                        </p:tgtEl>
                                        <p:attrNameLst>
                                          <p:attrName>style.visibility</p:attrName>
                                        </p:attrNameLst>
                                      </p:cBhvr>
                                      <p:to>
                                        <p:strVal val="visible"/>
                                      </p:to>
                                    </p:set>
                                    <p:animEffect transition="in" filter="fade">
                                      <p:cBhvr>
                                        <p:cTn id="86" dur="500"/>
                                        <p:tgtEl>
                                          <p:spTgt spid="146"/>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fade">
                                      <p:cBhvr>
                                        <p:cTn id="90" dur="500"/>
                                        <p:tgtEl>
                                          <p:spTgt spid="152"/>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151"/>
                                        </p:tgtEl>
                                        <p:attrNameLst>
                                          <p:attrName>style.visibility</p:attrName>
                                        </p:attrNameLst>
                                      </p:cBhvr>
                                      <p:to>
                                        <p:strVal val="visible"/>
                                      </p:to>
                                    </p:set>
                                    <p:animEffect transition="in" filter="fade">
                                      <p:cBhvr>
                                        <p:cTn id="94" dur="500"/>
                                        <p:tgtEl>
                                          <p:spTgt spid="151"/>
                                        </p:tgtEl>
                                      </p:cBhvr>
                                    </p:animEffect>
                                  </p:childTnLst>
                                </p:cTn>
                              </p:par>
                            </p:childTnLst>
                          </p:cTn>
                        </p:par>
                        <p:par>
                          <p:cTn id="95" fill="hold">
                            <p:stCondLst>
                              <p:cond delay="8500"/>
                            </p:stCondLst>
                            <p:childTnLst>
                              <p:par>
                                <p:cTn id="96" presetID="10" presetClass="entr" presetSubtype="0" fill="hold" grpId="0"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1" grpId="0"/>
      <p:bldP spid="1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6" y="241231"/>
            <a:ext cx="7853087" cy="729694"/>
          </a:xfrm>
        </p:spPr>
        <p:txBody>
          <a:bodyPr/>
          <a:lstStyle/>
          <a:p>
            <a:r>
              <a:rPr lang="zh-TW" altLang="en-US" dirty="0" smtClean="0"/>
              <a:t>多層次</a:t>
            </a:r>
            <a:r>
              <a:rPr lang="en-US" altLang="zh-TW" dirty="0" smtClean="0"/>
              <a:t>(Multi-Layer)</a:t>
            </a:r>
            <a:r>
              <a:rPr lang="zh-TW" altLang="en-US" dirty="0" smtClean="0"/>
              <a:t> </a:t>
            </a:r>
            <a:r>
              <a:rPr lang="en-US" altLang="zh-TW" dirty="0" err="1" smtClean="0"/>
              <a:t>DDoS</a:t>
            </a:r>
            <a:r>
              <a:rPr lang="zh-TW" altLang="en-US" dirty="0" smtClean="0"/>
              <a:t> 防禦網路</a:t>
            </a:r>
            <a:endParaRPr lang="en-US" dirty="0"/>
          </a:p>
        </p:txBody>
      </p:sp>
      <p:sp>
        <p:nvSpPr>
          <p:cNvPr id="36" name="Slide Number Placeholder 3"/>
          <p:cNvSpPr txBox="1">
            <a:spLocks/>
          </p:cNvSpPr>
          <p:nvPr/>
        </p:nvSpPr>
        <p:spPr bwMode="auto">
          <a:xfrm>
            <a:off x="12544428" y="7940040"/>
            <a:ext cx="260984" cy="289560"/>
          </a:xfrm>
          <a:prstGeom prst="rect">
            <a:avLst/>
          </a:prstGeom>
          <a:extLst/>
        </p:spPr>
        <p:txBody>
          <a:bodyPr vert="horz" wrap="none" lIns="77130" tIns="38566" rIns="77130" bIns="38566" numCol="1" anchor="t" anchorCtr="0" compatLnSpc="1">
            <a:prstTxWarp prst="textNoShape">
              <a:avLst/>
            </a:prstTxWarp>
          </a:bodyPr>
          <a:lstStyle>
            <a:defPPr>
              <a:defRPr lang="en-US"/>
            </a:defPPr>
            <a:lvl1pPr algn="ctr" defTabSz="912813" rtl="0" fontAlgn="base">
              <a:spcBef>
                <a:spcPct val="0"/>
              </a:spcBef>
              <a:spcAft>
                <a:spcPct val="0"/>
              </a:spcAft>
              <a:defRPr sz="1100" kern="1200">
                <a:solidFill>
                  <a:srgbClr val="4D4D4D"/>
                </a:solidFill>
                <a:latin typeface="Arial" pitchFamily="34" charset="0"/>
                <a:ea typeface="MS PGothic" pitchFamily="34" charset="-128"/>
                <a:cs typeface="Helvetica Neue Bold Condensed"/>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771D42C4-E153-408A-935F-501CFE45FFE1}" type="slidenum">
              <a:rPr lang="en-US" sz="1320"/>
              <a:pPr/>
              <a:t>15</a:t>
            </a:fld>
            <a:endParaRPr lang="en-US" sz="1320"/>
          </a:p>
        </p:txBody>
      </p:sp>
      <p:cxnSp>
        <p:nvCxnSpPr>
          <p:cNvPr id="39" name="Straight Connector 99"/>
          <p:cNvCxnSpPr/>
          <p:nvPr/>
        </p:nvCxnSpPr>
        <p:spPr bwMode="auto">
          <a:xfrm>
            <a:off x="4859172" y="3748959"/>
            <a:ext cx="1393589" cy="0"/>
          </a:xfrm>
          <a:prstGeom prst="line">
            <a:avLst/>
          </a:prstGeom>
          <a:noFill/>
          <a:ln w="9525" cap="flat" cmpd="sng" algn="ctr">
            <a:solidFill>
              <a:schemeClr val="tx1"/>
            </a:solidFill>
            <a:prstDash val="solid"/>
            <a:round/>
            <a:headEnd type="none" w="med" len="med"/>
            <a:tailEnd type="none" w="med" len="med"/>
          </a:ln>
          <a:effectLst/>
        </p:spPr>
      </p:cxnSp>
      <p:sp>
        <p:nvSpPr>
          <p:cNvPr id="40" name="Rounded Rectangle 103"/>
          <p:cNvSpPr/>
          <p:nvPr/>
        </p:nvSpPr>
        <p:spPr bwMode="auto">
          <a:xfrm>
            <a:off x="3648696" y="2675444"/>
            <a:ext cx="3772045" cy="2636030"/>
          </a:xfrm>
          <a:prstGeom prst="roundRect">
            <a:avLst>
              <a:gd name="adj" fmla="val 5980"/>
            </a:avLst>
          </a:prstGeom>
          <a:noFill/>
          <a:ln w="9525" cap="flat" cmpd="sng" algn="ctr">
            <a:solidFill>
              <a:srgbClr val="0078C3"/>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cxnSp>
        <p:nvCxnSpPr>
          <p:cNvPr id="42" name="Straight Connector 105"/>
          <p:cNvCxnSpPr/>
          <p:nvPr/>
        </p:nvCxnSpPr>
        <p:spPr bwMode="auto">
          <a:xfrm>
            <a:off x="4859172" y="3748959"/>
            <a:ext cx="2785000" cy="0"/>
          </a:xfrm>
          <a:prstGeom prst="line">
            <a:avLst/>
          </a:prstGeom>
          <a:noFill/>
          <a:ln w="28575" cap="flat" cmpd="sng" algn="ctr">
            <a:solidFill>
              <a:srgbClr val="FF6600"/>
            </a:solidFill>
            <a:prstDash val="solid"/>
            <a:round/>
            <a:headEnd type="none" w="med" len="med"/>
            <a:tailEnd type="triangle" w="med" len="med"/>
          </a:ln>
          <a:effectLst/>
        </p:spPr>
      </p:cxnSp>
      <p:grpSp>
        <p:nvGrpSpPr>
          <p:cNvPr id="43" name="Group 107"/>
          <p:cNvGrpSpPr/>
          <p:nvPr/>
        </p:nvGrpSpPr>
        <p:grpSpPr>
          <a:xfrm>
            <a:off x="6050756" y="2777782"/>
            <a:ext cx="500610" cy="3134115"/>
            <a:chOff x="2076316" y="1785069"/>
            <a:chExt cx="312881" cy="1958822"/>
          </a:xfrm>
        </p:grpSpPr>
        <p:cxnSp>
          <p:nvCxnSpPr>
            <p:cNvPr id="46" name="Straight Connector 108"/>
            <p:cNvCxnSpPr/>
            <p:nvPr/>
          </p:nvCxnSpPr>
          <p:spPr bwMode="auto">
            <a:xfrm>
              <a:off x="2389197" y="1785075"/>
              <a:ext cx="0" cy="1958816"/>
            </a:xfrm>
            <a:prstGeom prst="line">
              <a:avLst/>
            </a:prstGeom>
            <a:noFill/>
            <a:ln w="9525" cap="flat" cmpd="sng" algn="ctr">
              <a:solidFill>
                <a:schemeClr val="tx1"/>
              </a:solidFill>
              <a:prstDash val="solid"/>
              <a:round/>
              <a:headEnd type="none" w="med" len="med"/>
              <a:tailEnd type="none" w="med" len="med"/>
            </a:ln>
            <a:effectLst/>
          </p:spPr>
        </p:cxnSp>
        <p:cxnSp>
          <p:nvCxnSpPr>
            <p:cNvPr id="48" name="Straight Connector 110"/>
            <p:cNvCxnSpPr/>
            <p:nvPr/>
          </p:nvCxnSpPr>
          <p:spPr bwMode="auto">
            <a:xfrm flipH="1">
              <a:off x="2076316" y="1785069"/>
              <a:ext cx="312880" cy="0"/>
            </a:xfrm>
            <a:prstGeom prst="line">
              <a:avLst/>
            </a:prstGeom>
            <a:noFill/>
            <a:ln w="9525" cap="flat" cmpd="sng" algn="ctr">
              <a:noFill/>
              <a:prstDash val="solid"/>
              <a:round/>
              <a:headEnd type="none" w="med" len="med"/>
              <a:tailEnd type="none" w="med" len="med"/>
            </a:ln>
            <a:effectLst/>
          </p:spPr>
        </p:cxnSp>
      </p:grpSp>
      <p:grpSp>
        <p:nvGrpSpPr>
          <p:cNvPr id="49" name="Group 111"/>
          <p:cNvGrpSpPr/>
          <p:nvPr/>
        </p:nvGrpSpPr>
        <p:grpSpPr>
          <a:xfrm>
            <a:off x="4588244" y="2777782"/>
            <a:ext cx="619779" cy="3134115"/>
            <a:chOff x="1162246" y="1785069"/>
            <a:chExt cx="387362" cy="1958822"/>
          </a:xfrm>
        </p:grpSpPr>
        <p:cxnSp>
          <p:nvCxnSpPr>
            <p:cNvPr id="50" name="Straight Connector 112"/>
            <p:cNvCxnSpPr/>
            <p:nvPr/>
          </p:nvCxnSpPr>
          <p:spPr bwMode="auto">
            <a:xfrm>
              <a:off x="1162246" y="1785074"/>
              <a:ext cx="0" cy="1958817"/>
            </a:xfrm>
            <a:prstGeom prst="line">
              <a:avLst/>
            </a:prstGeom>
            <a:noFill/>
            <a:ln w="9525" cap="flat" cmpd="sng" algn="ctr">
              <a:solidFill>
                <a:schemeClr val="tx1"/>
              </a:solidFill>
              <a:prstDash val="solid"/>
              <a:round/>
              <a:headEnd type="none" w="med" len="med"/>
              <a:tailEnd type="none" w="med" len="med"/>
            </a:ln>
            <a:effectLst/>
          </p:spPr>
        </p:cxnSp>
        <p:cxnSp>
          <p:nvCxnSpPr>
            <p:cNvPr id="51" name="Straight Connector 113"/>
            <p:cNvCxnSpPr/>
            <p:nvPr/>
          </p:nvCxnSpPr>
          <p:spPr bwMode="auto">
            <a:xfrm>
              <a:off x="1162246" y="1785069"/>
              <a:ext cx="387362" cy="0"/>
            </a:xfrm>
            <a:prstGeom prst="line">
              <a:avLst/>
            </a:prstGeom>
            <a:noFill/>
            <a:ln w="9525" cap="flat" cmpd="sng" algn="ctr">
              <a:solidFill>
                <a:srgbClr val="000000"/>
              </a:solidFill>
              <a:prstDash val="solid"/>
              <a:round/>
              <a:headEnd type="none" w="med" len="med"/>
              <a:tailEnd type="none" w="med" len="med"/>
            </a:ln>
            <a:effectLst/>
          </p:spPr>
        </p:cxnSp>
      </p:grpSp>
      <p:grpSp>
        <p:nvGrpSpPr>
          <p:cNvPr id="52" name="Group 114"/>
          <p:cNvGrpSpPr/>
          <p:nvPr/>
        </p:nvGrpSpPr>
        <p:grpSpPr>
          <a:xfrm flipH="1">
            <a:off x="6135844" y="2231773"/>
            <a:ext cx="756917" cy="329322"/>
            <a:chOff x="466048" y="1447251"/>
            <a:chExt cx="598235" cy="273857"/>
          </a:xfrm>
        </p:grpSpPr>
        <p:cxnSp>
          <p:nvCxnSpPr>
            <p:cNvPr id="53" name="Straight Connector 115"/>
            <p:cNvCxnSpPr/>
            <p:nvPr/>
          </p:nvCxnSpPr>
          <p:spPr bwMode="auto">
            <a:xfrm>
              <a:off x="466048" y="1447251"/>
              <a:ext cx="0" cy="273857"/>
            </a:xfrm>
            <a:prstGeom prst="line">
              <a:avLst/>
            </a:prstGeom>
            <a:noFill/>
            <a:ln w="9525" cap="flat" cmpd="sng" algn="ctr">
              <a:solidFill>
                <a:srgbClr val="000000"/>
              </a:solidFill>
              <a:prstDash val="solid"/>
              <a:round/>
              <a:headEnd type="none" w="med" len="med"/>
              <a:tailEnd type="none" w="med" len="med"/>
            </a:ln>
            <a:effectLst/>
          </p:spPr>
        </p:cxnSp>
        <p:cxnSp>
          <p:nvCxnSpPr>
            <p:cNvPr id="54" name="Straight Connector 116"/>
            <p:cNvCxnSpPr/>
            <p:nvPr/>
          </p:nvCxnSpPr>
          <p:spPr bwMode="auto">
            <a:xfrm>
              <a:off x="466048" y="1721108"/>
              <a:ext cx="598235" cy="0"/>
            </a:xfrm>
            <a:prstGeom prst="line">
              <a:avLst/>
            </a:prstGeom>
            <a:noFill/>
            <a:ln w="9525" cap="flat" cmpd="sng" algn="ctr">
              <a:solidFill>
                <a:srgbClr val="000000"/>
              </a:solidFill>
              <a:prstDash val="solid"/>
              <a:round/>
              <a:headEnd type="none" w="med" len="med"/>
              <a:tailEnd type="none" w="med" len="med"/>
            </a:ln>
            <a:effectLst/>
          </p:spPr>
        </p:cxnSp>
      </p:grpSp>
      <p:grpSp>
        <p:nvGrpSpPr>
          <p:cNvPr id="55" name="Group 117"/>
          <p:cNvGrpSpPr/>
          <p:nvPr/>
        </p:nvGrpSpPr>
        <p:grpSpPr>
          <a:xfrm>
            <a:off x="4220337" y="2237274"/>
            <a:ext cx="756917" cy="329322"/>
            <a:chOff x="466048" y="1447251"/>
            <a:chExt cx="598235" cy="273857"/>
          </a:xfrm>
        </p:grpSpPr>
        <p:cxnSp>
          <p:nvCxnSpPr>
            <p:cNvPr id="56" name="Straight Connector 118"/>
            <p:cNvCxnSpPr/>
            <p:nvPr/>
          </p:nvCxnSpPr>
          <p:spPr bwMode="auto">
            <a:xfrm>
              <a:off x="466048" y="1447251"/>
              <a:ext cx="0" cy="273857"/>
            </a:xfrm>
            <a:prstGeom prst="line">
              <a:avLst/>
            </a:prstGeom>
            <a:noFill/>
            <a:ln w="9525" cap="flat" cmpd="sng" algn="ctr">
              <a:solidFill>
                <a:srgbClr val="000000"/>
              </a:solidFill>
              <a:prstDash val="solid"/>
              <a:round/>
              <a:headEnd type="none" w="med" len="med"/>
              <a:tailEnd type="none" w="med" len="med"/>
            </a:ln>
            <a:effectLst/>
          </p:spPr>
        </p:cxnSp>
        <p:cxnSp>
          <p:nvCxnSpPr>
            <p:cNvPr id="57" name="Straight Connector 119"/>
            <p:cNvCxnSpPr/>
            <p:nvPr/>
          </p:nvCxnSpPr>
          <p:spPr bwMode="auto">
            <a:xfrm>
              <a:off x="466048" y="1721108"/>
              <a:ext cx="598235" cy="0"/>
            </a:xfrm>
            <a:prstGeom prst="line">
              <a:avLst/>
            </a:prstGeom>
            <a:noFill/>
            <a:ln w="9525" cap="flat" cmpd="sng" algn="ctr">
              <a:solidFill>
                <a:srgbClr val="000000"/>
              </a:solidFill>
              <a:prstDash val="solid"/>
              <a:round/>
              <a:headEnd type="none" w="med" len="med"/>
              <a:tailEnd type="none" w="med" len="med"/>
            </a:ln>
            <a:effectLst/>
          </p:spPr>
        </p:cxnSp>
      </p:grpSp>
      <p:sp>
        <p:nvSpPr>
          <p:cNvPr id="58" name="Rounded Rectangle 120"/>
          <p:cNvSpPr/>
          <p:nvPr/>
        </p:nvSpPr>
        <p:spPr bwMode="auto">
          <a:xfrm>
            <a:off x="3648697" y="5449265"/>
            <a:ext cx="1886022" cy="2130284"/>
          </a:xfrm>
          <a:prstGeom prst="roundRect">
            <a:avLst>
              <a:gd name="adj" fmla="val 5980"/>
            </a:avLst>
          </a:prstGeom>
          <a:noFill/>
          <a:ln w="9525" cap="flat" cmpd="sng" algn="ctr">
            <a:solidFill>
              <a:srgbClr val="0078C3"/>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pic>
        <p:nvPicPr>
          <p:cNvPr id="59" name="Picture 121"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163" y="7122227"/>
            <a:ext cx="1073502" cy="273402"/>
          </a:xfrm>
          <a:prstGeom prst="rect">
            <a:avLst/>
          </a:prstGeom>
        </p:spPr>
      </p:pic>
      <p:pic>
        <p:nvPicPr>
          <p:cNvPr id="60" name="Picture 123"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370" y="7117964"/>
            <a:ext cx="1073502" cy="273402"/>
          </a:xfrm>
          <a:prstGeom prst="rect">
            <a:avLst/>
          </a:prstGeom>
        </p:spPr>
      </p:pic>
      <p:grpSp>
        <p:nvGrpSpPr>
          <p:cNvPr id="61" name="Group 124"/>
          <p:cNvGrpSpPr/>
          <p:nvPr/>
        </p:nvGrpSpPr>
        <p:grpSpPr>
          <a:xfrm>
            <a:off x="4220337" y="1945713"/>
            <a:ext cx="765058" cy="620882"/>
            <a:chOff x="1451669" y="1447314"/>
            <a:chExt cx="478161" cy="535243"/>
          </a:xfrm>
        </p:grpSpPr>
        <p:cxnSp>
          <p:nvCxnSpPr>
            <p:cNvPr id="62" name="Straight Connector 125"/>
            <p:cNvCxnSpPr/>
            <p:nvPr/>
          </p:nvCxnSpPr>
          <p:spPr bwMode="auto">
            <a:xfrm>
              <a:off x="1451669" y="1447314"/>
              <a:ext cx="0" cy="535243"/>
            </a:xfrm>
            <a:prstGeom prst="line">
              <a:avLst/>
            </a:prstGeom>
            <a:noFill/>
            <a:ln w="28575" cap="rnd" cmpd="sng" algn="ctr">
              <a:solidFill>
                <a:srgbClr val="FF6600"/>
              </a:solidFill>
              <a:prstDash val="solid"/>
              <a:round/>
              <a:headEnd type="none" w="med" len="med"/>
              <a:tailEnd type="none" w="med" len="med"/>
            </a:ln>
            <a:effectLst/>
          </p:spPr>
        </p:cxnSp>
        <p:cxnSp>
          <p:nvCxnSpPr>
            <p:cNvPr id="63" name="Straight Connector 126"/>
            <p:cNvCxnSpPr/>
            <p:nvPr/>
          </p:nvCxnSpPr>
          <p:spPr bwMode="auto">
            <a:xfrm>
              <a:off x="1451669" y="1982557"/>
              <a:ext cx="478161" cy="0"/>
            </a:xfrm>
            <a:prstGeom prst="line">
              <a:avLst/>
            </a:prstGeom>
            <a:noFill/>
            <a:ln w="28575" cap="flat" cmpd="sng" algn="ctr">
              <a:solidFill>
                <a:srgbClr val="FF6600"/>
              </a:solidFill>
              <a:prstDash val="solid"/>
              <a:round/>
              <a:headEnd type="none" w="med" len="med"/>
              <a:tailEnd type="triangle" w="med" len="med"/>
            </a:ln>
            <a:effectLst/>
          </p:spPr>
        </p:cxnSp>
      </p:grpSp>
      <p:grpSp>
        <p:nvGrpSpPr>
          <p:cNvPr id="64" name="Group 127"/>
          <p:cNvGrpSpPr/>
          <p:nvPr/>
        </p:nvGrpSpPr>
        <p:grpSpPr>
          <a:xfrm>
            <a:off x="3648697" y="1610213"/>
            <a:ext cx="1113701" cy="627061"/>
            <a:chOff x="1094394" y="1206030"/>
            <a:chExt cx="835436" cy="470386"/>
          </a:xfrm>
        </p:grpSpPr>
        <p:pic>
          <p:nvPicPr>
            <p:cNvPr id="65" name="Picture 128" descr="Attacker_sin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394" y="1206030"/>
              <a:ext cx="346600" cy="470386"/>
            </a:xfrm>
            <a:prstGeom prst="rect">
              <a:avLst/>
            </a:prstGeom>
          </p:spPr>
        </p:pic>
        <p:pic>
          <p:nvPicPr>
            <p:cNvPr id="66" name="Picture 129" descr="Attacker_sin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11" y="1206030"/>
              <a:ext cx="346600" cy="470386"/>
            </a:xfrm>
            <a:prstGeom prst="rect">
              <a:avLst/>
            </a:prstGeom>
          </p:spPr>
        </p:pic>
        <p:pic>
          <p:nvPicPr>
            <p:cNvPr id="67" name="Picture 130" descr="Attacker_sin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230" y="1206030"/>
              <a:ext cx="346600" cy="470386"/>
            </a:xfrm>
            <a:prstGeom prst="rect">
              <a:avLst/>
            </a:prstGeom>
          </p:spPr>
        </p:pic>
      </p:grpSp>
      <p:grpSp>
        <p:nvGrpSpPr>
          <p:cNvPr id="68" name="Group 131"/>
          <p:cNvGrpSpPr/>
          <p:nvPr/>
        </p:nvGrpSpPr>
        <p:grpSpPr>
          <a:xfrm flipH="1">
            <a:off x="6127703" y="1945713"/>
            <a:ext cx="765058" cy="620882"/>
            <a:chOff x="1451669" y="1447314"/>
            <a:chExt cx="478161" cy="535243"/>
          </a:xfrm>
        </p:grpSpPr>
        <p:cxnSp>
          <p:nvCxnSpPr>
            <p:cNvPr id="69" name="Straight Connector 132"/>
            <p:cNvCxnSpPr/>
            <p:nvPr/>
          </p:nvCxnSpPr>
          <p:spPr bwMode="auto">
            <a:xfrm>
              <a:off x="1451669" y="1447314"/>
              <a:ext cx="0" cy="535243"/>
            </a:xfrm>
            <a:prstGeom prst="line">
              <a:avLst/>
            </a:prstGeom>
            <a:noFill/>
            <a:ln w="28575" cap="rnd" cmpd="sng" algn="ctr">
              <a:solidFill>
                <a:srgbClr val="008000"/>
              </a:solidFill>
              <a:prstDash val="solid"/>
              <a:round/>
              <a:headEnd type="none" w="med" len="med"/>
              <a:tailEnd type="none" w="med" len="med"/>
            </a:ln>
            <a:effectLst/>
          </p:spPr>
        </p:cxnSp>
        <p:cxnSp>
          <p:nvCxnSpPr>
            <p:cNvPr id="70" name="Straight Connector 133"/>
            <p:cNvCxnSpPr/>
            <p:nvPr/>
          </p:nvCxnSpPr>
          <p:spPr bwMode="auto">
            <a:xfrm>
              <a:off x="1451669" y="1982557"/>
              <a:ext cx="478161" cy="0"/>
            </a:xfrm>
            <a:prstGeom prst="line">
              <a:avLst/>
            </a:prstGeom>
            <a:noFill/>
            <a:ln w="28575" cap="flat" cmpd="sng" algn="ctr">
              <a:solidFill>
                <a:srgbClr val="008000"/>
              </a:solidFill>
              <a:prstDash val="solid"/>
              <a:round/>
              <a:headEnd type="none" w="med" len="med"/>
              <a:tailEnd type="triangle" w="med" len="med"/>
            </a:ln>
            <a:effectLst/>
          </p:spPr>
        </p:cxnSp>
      </p:grpSp>
      <p:grpSp>
        <p:nvGrpSpPr>
          <p:cNvPr id="71" name="Group 134"/>
          <p:cNvGrpSpPr/>
          <p:nvPr/>
        </p:nvGrpSpPr>
        <p:grpSpPr>
          <a:xfrm>
            <a:off x="6307041" y="1618465"/>
            <a:ext cx="1113701" cy="613309"/>
            <a:chOff x="2755859" y="1211188"/>
            <a:chExt cx="835436" cy="460070"/>
          </a:xfrm>
        </p:grpSpPr>
        <p:pic>
          <p:nvPicPr>
            <p:cNvPr id="72" name="Picture 1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5859" y="1211188"/>
              <a:ext cx="346600" cy="460070"/>
            </a:xfrm>
            <a:prstGeom prst="rect">
              <a:avLst/>
            </a:prstGeom>
          </p:spPr>
        </p:pic>
        <p:pic>
          <p:nvPicPr>
            <p:cNvPr id="73" name="Picture 1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6476" y="1211188"/>
              <a:ext cx="346600" cy="460070"/>
            </a:xfrm>
            <a:prstGeom prst="rect">
              <a:avLst/>
            </a:prstGeom>
          </p:spPr>
        </p:pic>
        <p:pic>
          <p:nvPicPr>
            <p:cNvPr id="74"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695" y="1211188"/>
              <a:ext cx="346600" cy="460070"/>
            </a:xfrm>
            <a:prstGeom prst="rect">
              <a:avLst/>
            </a:prstGeom>
          </p:spPr>
        </p:pic>
      </p:grpSp>
      <p:grpSp>
        <p:nvGrpSpPr>
          <p:cNvPr id="75" name="Group 138"/>
          <p:cNvGrpSpPr/>
          <p:nvPr/>
        </p:nvGrpSpPr>
        <p:grpSpPr>
          <a:xfrm flipV="1">
            <a:off x="4588244" y="2777781"/>
            <a:ext cx="765060" cy="4273923"/>
            <a:chOff x="1451668" y="-832782"/>
            <a:chExt cx="478162" cy="2815339"/>
          </a:xfrm>
        </p:grpSpPr>
        <p:cxnSp>
          <p:nvCxnSpPr>
            <p:cNvPr id="76" name="Straight Connector 139"/>
            <p:cNvCxnSpPr/>
            <p:nvPr/>
          </p:nvCxnSpPr>
          <p:spPr bwMode="auto">
            <a:xfrm>
              <a:off x="1451668" y="-832782"/>
              <a:ext cx="1" cy="2815337"/>
            </a:xfrm>
            <a:prstGeom prst="line">
              <a:avLst/>
            </a:prstGeom>
            <a:noFill/>
            <a:ln w="28575" cap="flat" cmpd="sng" algn="ctr">
              <a:solidFill>
                <a:srgbClr val="FF6600"/>
              </a:solidFill>
              <a:prstDash val="solid"/>
              <a:round/>
              <a:headEnd type="triangle" w="med" len="med"/>
              <a:tailEnd type="none" w="med" len="med"/>
            </a:ln>
            <a:effectLst/>
          </p:spPr>
        </p:cxnSp>
        <p:cxnSp>
          <p:nvCxnSpPr>
            <p:cNvPr id="77" name="Straight Connector 140"/>
            <p:cNvCxnSpPr/>
            <p:nvPr/>
          </p:nvCxnSpPr>
          <p:spPr bwMode="auto">
            <a:xfrm>
              <a:off x="1451669" y="1982557"/>
              <a:ext cx="478161" cy="0"/>
            </a:xfrm>
            <a:prstGeom prst="line">
              <a:avLst/>
            </a:prstGeom>
            <a:noFill/>
            <a:ln w="28575" cap="rnd" cmpd="sng" algn="ctr">
              <a:solidFill>
                <a:srgbClr val="FF6600"/>
              </a:solidFill>
              <a:prstDash val="solid"/>
              <a:round/>
              <a:headEnd type="none" w="med" len="med"/>
              <a:tailEnd type="none" w="med" len="med"/>
            </a:ln>
            <a:effectLst/>
          </p:spPr>
        </p:cxnSp>
      </p:grpSp>
      <p:grpSp>
        <p:nvGrpSpPr>
          <p:cNvPr id="78" name="Group 141"/>
          <p:cNvGrpSpPr/>
          <p:nvPr/>
        </p:nvGrpSpPr>
        <p:grpSpPr>
          <a:xfrm flipH="1" flipV="1">
            <a:off x="5786307" y="2777785"/>
            <a:ext cx="765058" cy="3687485"/>
            <a:chOff x="1451669" y="-467761"/>
            <a:chExt cx="478161" cy="2450318"/>
          </a:xfrm>
        </p:grpSpPr>
        <p:cxnSp>
          <p:nvCxnSpPr>
            <p:cNvPr id="79" name="Straight Connector 142"/>
            <p:cNvCxnSpPr/>
            <p:nvPr/>
          </p:nvCxnSpPr>
          <p:spPr bwMode="auto">
            <a:xfrm flipH="1">
              <a:off x="1451669" y="-467761"/>
              <a:ext cx="0" cy="2450314"/>
            </a:xfrm>
            <a:prstGeom prst="line">
              <a:avLst/>
            </a:prstGeom>
            <a:noFill/>
            <a:ln w="28575" cap="flat" cmpd="sng" algn="ctr">
              <a:solidFill>
                <a:srgbClr val="008000"/>
              </a:solidFill>
              <a:prstDash val="solid"/>
              <a:round/>
              <a:headEnd type="triangle" w="med" len="med"/>
              <a:tailEnd type="none" w="med" len="med"/>
            </a:ln>
            <a:effectLst/>
          </p:spPr>
        </p:cxnSp>
        <p:cxnSp>
          <p:nvCxnSpPr>
            <p:cNvPr id="80" name="Straight Connector 143"/>
            <p:cNvCxnSpPr/>
            <p:nvPr/>
          </p:nvCxnSpPr>
          <p:spPr bwMode="auto">
            <a:xfrm>
              <a:off x="1451669" y="1982557"/>
              <a:ext cx="478161" cy="0"/>
            </a:xfrm>
            <a:prstGeom prst="line">
              <a:avLst/>
            </a:prstGeom>
            <a:noFill/>
            <a:ln w="28575" cap="rnd" cmpd="sng" algn="ctr">
              <a:solidFill>
                <a:srgbClr val="008000"/>
              </a:solidFill>
              <a:prstDash val="solid"/>
              <a:round/>
              <a:headEnd type="none" w="med" len="med"/>
              <a:tailEnd type="none" w="med" len="med"/>
            </a:ln>
            <a:effectLst/>
          </p:spPr>
        </p:cxnSp>
      </p:grpSp>
      <p:pic>
        <p:nvPicPr>
          <p:cNvPr id="8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2421" y="3483506"/>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2421" y="6371237"/>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146"/>
          <p:cNvSpPr txBox="1"/>
          <p:nvPr/>
        </p:nvSpPr>
        <p:spPr>
          <a:xfrm>
            <a:off x="4726342" y="3911132"/>
            <a:ext cx="1718347" cy="393954"/>
          </a:xfrm>
          <a:prstGeom prst="rect">
            <a:avLst/>
          </a:prstGeom>
          <a:noFill/>
        </p:spPr>
        <p:txBody>
          <a:bodyPr wrap="square" lIns="146304" tIns="73152" rIns="146304" bIns="73152" rtlCol="0">
            <a:spAutoFit/>
          </a:bodyPr>
          <a:lstStyle/>
          <a:p>
            <a:pPr algn="ctr"/>
            <a:r>
              <a:rPr lang="en-US" sz="1600" b="1" dirty="0">
                <a:solidFill>
                  <a:schemeClr val="bg1"/>
                </a:solidFill>
              </a:rPr>
              <a:t>Core Network</a:t>
            </a:r>
          </a:p>
        </p:txBody>
      </p:sp>
      <p:sp>
        <p:nvSpPr>
          <p:cNvPr id="84" name="TextBox 147"/>
          <p:cNvSpPr txBox="1"/>
          <p:nvPr/>
        </p:nvSpPr>
        <p:spPr>
          <a:xfrm>
            <a:off x="4840623" y="6408460"/>
            <a:ext cx="1504130" cy="393954"/>
          </a:xfrm>
          <a:prstGeom prst="rect">
            <a:avLst/>
          </a:prstGeom>
          <a:noFill/>
        </p:spPr>
        <p:txBody>
          <a:bodyPr wrap="none" lIns="146304" tIns="73152" rIns="146304" bIns="73152" rtlCol="0">
            <a:spAutoFit/>
          </a:bodyPr>
          <a:lstStyle/>
          <a:p>
            <a:pPr algn="ctr"/>
            <a:r>
              <a:rPr lang="en-US" sz="1600" b="1" dirty="0" smtClean="0">
                <a:solidFill>
                  <a:schemeClr val="bg1"/>
                </a:solidFill>
              </a:rPr>
              <a:t>Data Center</a:t>
            </a:r>
            <a:endParaRPr lang="en-US" sz="1600" b="1" dirty="0">
              <a:solidFill>
                <a:schemeClr val="bg1"/>
              </a:solidFill>
            </a:endParaRPr>
          </a:p>
        </p:txBody>
      </p:sp>
      <p:sp>
        <p:nvSpPr>
          <p:cNvPr id="85" name="TextBox 148"/>
          <p:cNvSpPr txBox="1"/>
          <p:nvPr/>
        </p:nvSpPr>
        <p:spPr>
          <a:xfrm>
            <a:off x="4041162" y="7332203"/>
            <a:ext cx="1068397" cy="344710"/>
          </a:xfrm>
          <a:prstGeom prst="rect">
            <a:avLst/>
          </a:prstGeom>
          <a:noFill/>
        </p:spPr>
        <p:txBody>
          <a:bodyPr wrap="square" lIns="146304" tIns="73152" rIns="146304" bIns="73152" rtlCol="0">
            <a:spAutoFit/>
          </a:bodyPr>
          <a:lstStyle/>
          <a:p>
            <a:pPr algn="ctr"/>
            <a:r>
              <a:rPr lang="en-US" sz="1300" b="1" dirty="0">
                <a:solidFill>
                  <a:schemeClr val="bg1"/>
                </a:solidFill>
              </a:rPr>
              <a:t>Services</a:t>
            </a:r>
          </a:p>
        </p:txBody>
      </p:sp>
      <p:cxnSp>
        <p:nvCxnSpPr>
          <p:cNvPr id="86" name="Straight Connector 149"/>
          <p:cNvCxnSpPr/>
          <p:nvPr/>
        </p:nvCxnSpPr>
        <p:spPr bwMode="auto">
          <a:xfrm>
            <a:off x="4859172" y="4710271"/>
            <a:ext cx="1393589" cy="0"/>
          </a:xfrm>
          <a:prstGeom prst="line">
            <a:avLst/>
          </a:prstGeom>
          <a:noFill/>
          <a:ln w="9525" cap="flat" cmpd="sng" algn="ctr">
            <a:solidFill>
              <a:schemeClr val="tx1"/>
            </a:solidFill>
            <a:prstDash val="solid"/>
            <a:round/>
            <a:headEnd type="none" w="med" len="med"/>
            <a:tailEnd type="none" w="med" len="med"/>
          </a:ln>
          <a:effectLst/>
        </p:spPr>
      </p:cxnSp>
      <p:pic>
        <p:nvPicPr>
          <p:cNvPr id="87"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703176" y="3458596"/>
            <a:ext cx="1752600" cy="46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2421" y="4422873"/>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Straight Connector 153"/>
          <p:cNvCxnSpPr/>
          <p:nvPr/>
        </p:nvCxnSpPr>
        <p:spPr>
          <a:xfrm flipV="1">
            <a:off x="6815540" y="3559046"/>
            <a:ext cx="828632" cy="370"/>
          </a:xfrm>
          <a:prstGeom prst="line">
            <a:avLst/>
          </a:prstGeom>
          <a:ln w="28575" cmpd="sng">
            <a:solidFill>
              <a:srgbClr val="008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90" name="Group 154"/>
          <p:cNvGrpSpPr/>
          <p:nvPr/>
        </p:nvGrpSpPr>
        <p:grpSpPr>
          <a:xfrm>
            <a:off x="6810460" y="3960062"/>
            <a:ext cx="1049267" cy="750210"/>
            <a:chOff x="2551131" y="2523994"/>
            <a:chExt cx="655792" cy="344197"/>
          </a:xfrm>
        </p:grpSpPr>
        <p:cxnSp>
          <p:nvCxnSpPr>
            <p:cNvPr id="91" name="Straight Connector 155"/>
            <p:cNvCxnSpPr/>
            <p:nvPr/>
          </p:nvCxnSpPr>
          <p:spPr>
            <a:xfrm flipH="1">
              <a:off x="2551131" y="2868191"/>
              <a:ext cx="655792" cy="0"/>
            </a:xfrm>
            <a:prstGeom prst="line">
              <a:avLst/>
            </a:prstGeom>
            <a:ln w="28575" cmpd="sng">
              <a:solidFill>
                <a:srgbClr val="008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Connector 156"/>
            <p:cNvCxnSpPr/>
            <p:nvPr/>
          </p:nvCxnSpPr>
          <p:spPr>
            <a:xfrm flipV="1">
              <a:off x="3202955" y="2523994"/>
              <a:ext cx="0" cy="341252"/>
            </a:xfrm>
            <a:prstGeom prst="line">
              <a:avLst/>
            </a:prstGeom>
            <a:ln w="28575" cap="rnd" cmpd="sng">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94" name="Group 158"/>
          <p:cNvGrpSpPr/>
          <p:nvPr/>
        </p:nvGrpSpPr>
        <p:grpSpPr>
          <a:xfrm>
            <a:off x="8413454" y="4223394"/>
            <a:ext cx="1523717" cy="946540"/>
            <a:chOff x="3553002" y="2688576"/>
            <a:chExt cx="952323" cy="717454"/>
          </a:xfrm>
        </p:grpSpPr>
        <p:sp>
          <p:nvSpPr>
            <p:cNvPr id="95" name="Up Arrow 159"/>
            <p:cNvSpPr/>
            <p:nvPr/>
          </p:nvSpPr>
          <p:spPr bwMode="auto">
            <a:xfrm>
              <a:off x="3553002" y="2688576"/>
              <a:ext cx="207339" cy="717454"/>
            </a:xfrm>
            <a:prstGeom prst="upArrow">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96" name="TextBox 160"/>
            <p:cNvSpPr txBox="1"/>
            <p:nvPr/>
          </p:nvSpPr>
          <p:spPr>
            <a:xfrm>
              <a:off x="3664760" y="2935816"/>
              <a:ext cx="840565" cy="432811"/>
            </a:xfrm>
            <a:prstGeom prst="rect">
              <a:avLst/>
            </a:prstGeom>
            <a:noFill/>
          </p:spPr>
          <p:txBody>
            <a:bodyPr wrap="square" rtlCol="0">
              <a:spAutoFit/>
            </a:bodyPr>
            <a:lstStyle/>
            <a:p>
              <a:r>
                <a:rPr lang="en-US" sz="1300" dirty="0">
                  <a:solidFill>
                    <a:srgbClr val="204181"/>
                  </a:solidFill>
                </a:rPr>
                <a:t>aXAPI /</a:t>
              </a:r>
              <a:br>
                <a:rPr lang="en-US" sz="1300" dirty="0">
                  <a:solidFill>
                    <a:srgbClr val="204181"/>
                  </a:solidFill>
                </a:rPr>
              </a:br>
              <a:r>
                <a:rPr lang="en-US" sz="1300" dirty="0">
                  <a:solidFill>
                    <a:srgbClr val="204181"/>
                  </a:solidFill>
                </a:rPr>
                <a:t>Manual Action</a:t>
              </a:r>
            </a:p>
          </p:txBody>
        </p:sp>
      </p:grpSp>
      <p:grpSp>
        <p:nvGrpSpPr>
          <p:cNvPr id="97" name="Group 161"/>
          <p:cNvGrpSpPr/>
          <p:nvPr/>
        </p:nvGrpSpPr>
        <p:grpSpPr>
          <a:xfrm>
            <a:off x="4588243" y="2858651"/>
            <a:ext cx="4077854" cy="616349"/>
            <a:chOff x="1162245" y="1835611"/>
            <a:chExt cx="2548659" cy="385218"/>
          </a:xfrm>
        </p:grpSpPr>
        <p:grpSp>
          <p:nvGrpSpPr>
            <p:cNvPr id="98" name="Group 162"/>
            <p:cNvGrpSpPr/>
            <p:nvPr/>
          </p:nvGrpSpPr>
          <p:grpSpPr>
            <a:xfrm>
              <a:off x="1162245" y="1835611"/>
              <a:ext cx="2548659" cy="339992"/>
              <a:chOff x="1630439" y="2200700"/>
              <a:chExt cx="2274878" cy="339992"/>
            </a:xfrm>
          </p:grpSpPr>
          <p:sp>
            <p:nvSpPr>
              <p:cNvPr id="102" name="Bent-Up Arrow 166"/>
              <p:cNvSpPr/>
              <p:nvPr/>
            </p:nvSpPr>
            <p:spPr bwMode="auto">
              <a:xfrm rot="10800000">
                <a:off x="2746581" y="2200700"/>
                <a:ext cx="1158736" cy="339992"/>
              </a:xfrm>
              <a:prstGeom prst="bentUpArrow">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03" name="Rectangle 167"/>
              <p:cNvSpPr/>
              <p:nvPr/>
            </p:nvSpPr>
            <p:spPr bwMode="auto">
              <a:xfrm>
                <a:off x="3820572" y="2200700"/>
                <a:ext cx="84745" cy="324423"/>
              </a:xfrm>
              <a:prstGeom prst="rect">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solidFill>
                    <a:srgbClr val="0078C3"/>
                  </a:solidFill>
                  <a:latin typeface="Arial" pitchFamily="29" charset="0"/>
                </a:endParaRPr>
              </a:p>
            </p:txBody>
          </p:sp>
          <p:sp>
            <p:nvSpPr>
              <p:cNvPr id="104" name="Bent-Up Arrow 168"/>
              <p:cNvSpPr/>
              <p:nvPr/>
            </p:nvSpPr>
            <p:spPr bwMode="auto">
              <a:xfrm rot="10800000">
                <a:off x="1630439" y="2200700"/>
                <a:ext cx="1413392" cy="339992"/>
              </a:xfrm>
              <a:prstGeom prst="bentUpArrow">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grpSp>
        <p:grpSp>
          <p:nvGrpSpPr>
            <p:cNvPr id="99" name="Group 163"/>
            <p:cNvGrpSpPr/>
            <p:nvPr/>
          </p:nvGrpSpPr>
          <p:grpSpPr>
            <a:xfrm>
              <a:off x="2643779" y="1913052"/>
              <a:ext cx="715622" cy="307777"/>
              <a:chOff x="3104950" y="2263325"/>
              <a:chExt cx="715622" cy="307777"/>
            </a:xfrm>
          </p:grpSpPr>
          <p:sp>
            <p:nvSpPr>
              <p:cNvPr id="100" name="Rounded Rectangle 164"/>
              <p:cNvSpPr/>
              <p:nvPr/>
            </p:nvSpPr>
            <p:spPr bwMode="auto">
              <a:xfrm>
                <a:off x="3121934" y="2303684"/>
                <a:ext cx="607529" cy="221439"/>
              </a:xfrm>
              <a:prstGeom prst="roundRect">
                <a:avLst>
                  <a:gd name="adj" fmla="val 7775"/>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01" name="TextBox 165"/>
              <p:cNvSpPr txBox="1"/>
              <p:nvPr/>
            </p:nvSpPr>
            <p:spPr>
              <a:xfrm>
                <a:off x="3104950" y="2263325"/>
                <a:ext cx="715622" cy="307777"/>
              </a:xfrm>
              <a:prstGeom prst="rect">
                <a:avLst/>
              </a:prstGeom>
              <a:solidFill>
                <a:schemeClr val="tx2">
                  <a:lumMod val="75000"/>
                </a:schemeClr>
              </a:solidFill>
            </p:spPr>
            <p:txBody>
              <a:bodyPr wrap="square" rtlCol="0">
                <a:spAutoFit/>
              </a:bodyPr>
              <a:lstStyle/>
              <a:p>
                <a:r>
                  <a:rPr lang="en-US" sz="1300" dirty="0">
                    <a:solidFill>
                      <a:schemeClr val="bg1"/>
                    </a:solidFill>
                  </a:rPr>
                  <a:t>Traffic Redirection</a:t>
                </a:r>
              </a:p>
            </p:txBody>
          </p:sp>
        </p:grpSp>
      </p:grpSp>
      <p:grpSp>
        <p:nvGrpSpPr>
          <p:cNvPr id="105" name="Group 169"/>
          <p:cNvGrpSpPr/>
          <p:nvPr/>
        </p:nvGrpSpPr>
        <p:grpSpPr>
          <a:xfrm>
            <a:off x="6748766" y="4736497"/>
            <a:ext cx="1566475" cy="543988"/>
            <a:chOff x="2512572" y="3086036"/>
            <a:chExt cx="979047" cy="339992"/>
          </a:xfrm>
        </p:grpSpPr>
        <p:sp>
          <p:nvSpPr>
            <p:cNvPr id="106" name="TextBox 170"/>
            <p:cNvSpPr txBox="1"/>
            <p:nvPr/>
          </p:nvSpPr>
          <p:spPr>
            <a:xfrm>
              <a:off x="2512572" y="3145788"/>
              <a:ext cx="924552" cy="182743"/>
            </a:xfrm>
            <a:prstGeom prst="rect">
              <a:avLst/>
            </a:prstGeom>
            <a:solidFill>
              <a:schemeClr val="tx2">
                <a:lumMod val="75000"/>
              </a:schemeClr>
            </a:solidFill>
          </p:spPr>
          <p:txBody>
            <a:bodyPr wrap="square" rtlCol="0">
              <a:spAutoFit/>
            </a:bodyPr>
            <a:lstStyle/>
            <a:p>
              <a:r>
                <a:rPr lang="en-US" sz="1300" dirty="0">
                  <a:solidFill>
                    <a:schemeClr val="bg1"/>
                  </a:solidFill>
                </a:rPr>
                <a:t>Telemetry</a:t>
              </a:r>
            </a:p>
          </p:txBody>
        </p:sp>
        <p:sp>
          <p:nvSpPr>
            <p:cNvPr id="107" name="Bent-Up Arrow 171"/>
            <p:cNvSpPr/>
            <p:nvPr/>
          </p:nvSpPr>
          <p:spPr bwMode="auto">
            <a:xfrm rot="10800000" flipH="1">
              <a:off x="2542637" y="3086036"/>
              <a:ext cx="948982" cy="339992"/>
            </a:xfrm>
            <a:prstGeom prst="bentUpArrow">
              <a:avLst/>
            </a:prstGeom>
            <a:solidFill>
              <a:srgbClr val="0078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grpSp>
      <p:pic>
        <p:nvPicPr>
          <p:cNvPr id="108" name="Picture 172"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67" y="4862401"/>
            <a:ext cx="1702272" cy="433538"/>
          </a:xfrm>
          <a:prstGeom prst="rect">
            <a:avLst/>
          </a:prstGeom>
        </p:spPr>
      </p:pic>
      <p:pic>
        <p:nvPicPr>
          <p:cNvPr id="109" name="Picture 1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1163" y="7131247"/>
            <a:ext cx="1073502" cy="272411"/>
          </a:xfrm>
          <a:prstGeom prst="rect">
            <a:avLst/>
          </a:prstGeom>
        </p:spPr>
      </p:pic>
      <p:pic>
        <p:nvPicPr>
          <p:cNvPr id="110" name="Picture 1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4370" y="7122722"/>
            <a:ext cx="1073502" cy="272411"/>
          </a:xfrm>
          <a:prstGeom prst="rect">
            <a:avLst/>
          </a:prstGeom>
        </p:spPr>
      </p:pic>
      <p:grpSp>
        <p:nvGrpSpPr>
          <p:cNvPr id="111" name="Group 176"/>
          <p:cNvGrpSpPr/>
          <p:nvPr/>
        </p:nvGrpSpPr>
        <p:grpSpPr>
          <a:xfrm flipV="1">
            <a:off x="4588243" y="2775230"/>
            <a:ext cx="765058" cy="708274"/>
            <a:chOff x="1451669" y="1516000"/>
            <a:chExt cx="478161" cy="466557"/>
          </a:xfrm>
        </p:grpSpPr>
        <p:cxnSp>
          <p:nvCxnSpPr>
            <p:cNvPr id="112" name="Straight Connector 177"/>
            <p:cNvCxnSpPr/>
            <p:nvPr/>
          </p:nvCxnSpPr>
          <p:spPr bwMode="auto">
            <a:xfrm flipH="1">
              <a:off x="1455227" y="1516000"/>
              <a:ext cx="1" cy="466555"/>
            </a:xfrm>
            <a:prstGeom prst="line">
              <a:avLst/>
            </a:prstGeom>
            <a:noFill/>
            <a:ln w="28575" cap="flat" cmpd="sng" algn="ctr">
              <a:solidFill>
                <a:srgbClr val="FF6600"/>
              </a:solidFill>
              <a:prstDash val="solid"/>
              <a:round/>
              <a:headEnd type="triangle" w="med" len="med"/>
              <a:tailEnd type="none" w="med" len="med"/>
            </a:ln>
            <a:effectLst/>
          </p:spPr>
        </p:cxnSp>
        <p:cxnSp>
          <p:nvCxnSpPr>
            <p:cNvPr id="113" name="Straight Connector 178"/>
            <p:cNvCxnSpPr/>
            <p:nvPr/>
          </p:nvCxnSpPr>
          <p:spPr bwMode="auto">
            <a:xfrm>
              <a:off x="1451669" y="1982557"/>
              <a:ext cx="478161" cy="0"/>
            </a:xfrm>
            <a:prstGeom prst="line">
              <a:avLst/>
            </a:prstGeom>
            <a:noFill/>
            <a:ln w="28575" cap="rnd" cmpd="sng" algn="ctr">
              <a:solidFill>
                <a:srgbClr val="FF6600"/>
              </a:solidFill>
              <a:prstDash val="solid"/>
              <a:round/>
              <a:headEnd type="none" w="med" len="med"/>
              <a:tailEnd type="none" w="med" len="med"/>
            </a:ln>
            <a:effectLst/>
          </p:spPr>
        </p:cxnSp>
      </p:grpSp>
      <p:grpSp>
        <p:nvGrpSpPr>
          <p:cNvPr id="114" name="Group 179"/>
          <p:cNvGrpSpPr/>
          <p:nvPr/>
        </p:nvGrpSpPr>
        <p:grpSpPr>
          <a:xfrm>
            <a:off x="6127981" y="2256158"/>
            <a:ext cx="695507" cy="4795547"/>
            <a:chOff x="3371010" y="1285330"/>
            <a:chExt cx="478160" cy="2997217"/>
          </a:xfrm>
        </p:grpSpPr>
        <p:grpSp>
          <p:nvGrpSpPr>
            <p:cNvPr id="115" name="Group 180"/>
            <p:cNvGrpSpPr/>
            <p:nvPr/>
          </p:nvGrpSpPr>
          <p:grpSpPr>
            <a:xfrm flipH="1">
              <a:off x="3371010" y="1285330"/>
              <a:ext cx="478160" cy="138619"/>
              <a:chOff x="1436015" y="1658843"/>
              <a:chExt cx="478160" cy="191198"/>
            </a:xfrm>
          </p:grpSpPr>
          <p:cxnSp>
            <p:nvCxnSpPr>
              <p:cNvPr id="119" name="Straight Connector 184"/>
              <p:cNvCxnSpPr/>
              <p:nvPr/>
            </p:nvCxnSpPr>
            <p:spPr bwMode="auto">
              <a:xfrm flipH="1">
                <a:off x="1451667" y="1658843"/>
                <a:ext cx="3918" cy="191198"/>
              </a:xfrm>
              <a:prstGeom prst="line">
                <a:avLst/>
              </a:prstGeom>
              <a:noFill/>
              <a:ln w="28575" cap="rnd" cmpd="sng" algn="ctr">
                <a:solidFill>
                  <a:srgbClr val="FAB900"/>
                </a:solidFill>
                <a:prstDash val="solid"/>
                <a:round/>
                <a:headEnd type="triangle" w="med" len="med"/>
                <a:tailEnd type="none" w="med" len="med"/>
              </a:ln>
              <a:effectLst/>
            </p:spPr>
          </p:cxnSp>
          <p:cxnSp>
            <p:nvCxnSpPr>
              <p:cNvPr id="120" name="Straight Connector 185"/>
              <p:cNvCxnSpPr/>
              <p:nvPr/>
            </p:nvCxnSpPr>
            <p:spPr bwMode="auto">
              <a:xfrm>
                <a:off x="1436015" y="1850035"/>
                <a:ext cx="478160" cy="0"/>
              </a:xfrm>
              <a:prstGeom prst="line">
                <a:avLst/>
              </a:prstGeom>
              <a:noFill/>
              <a:ln w="28575" cap="flat" cmpd="sng" algn="ctr">
                <a:solidFill>
                  <a:srgbClr val="FAB900"/>
                </a:solidFill>
                <a:prstDash val="solid"/>
                <a:round/>
                <a:headEnd type="none" w="med" len="med"/>
                <a:tailEnd type="none" w="med" len="med"/>
              </a:ln>
              <a:effectLst/>
            </p:spPr>
          </p:cxnSp>
        </p:grpSp>
        <p:grpSp>
          <p:nvGrpSpPr>
            <p:cNvPr id="116" name="Group 181"/>
            <p:cNvGrpSpPr/>
            <p:nvPr/>
          </p:nvGrpSpPr>
          <p:grpSpPr>
            <a:xfrm flipH="1" flipV="1">
              <a:off x="3384442" y="1645280"/>
              <a:ext cx="235703" cy="2637267"/>
              <a:chOff x="1451667" y="-814219"/>
              <a:chExt cx="235703" cy="2803925"/>
            </a:xfrm>
          </p:grpSpPr>
          <p:cxnSp>
            <p:nvCxnSpPr>
              <p:cNvPr id="117" name="Straight Connector 182"/>
              <p:cNvCxnSpPr/>
              <p:nvPr/>
            </p:nvCxnSpPr>
            <p:spPr bwMode="auto">
              <a:xfrm flipH="1">
                <a:off x="1451667" y="-814219"/>
                <a:ext cx="1" cy="2803920"/>
              </a:xfrm>
              <a:prstGeom prst="line">
                <a:avLst/>
              </a:prstGeom>
              <a:noFill/>
              <a:ln w="28575" cap="flat" cmpd="sng" algn="ctr">
                <a:solidFill>
                  <a:srgbClr val="FAB900"/>
                </a:solidFill>
                <a:prstDash val="solid"/>
                <a:round/>
                <a:headEnd type="none" w="med" len="med"/>
                <a:tailEnd type="none" w="med" len="med"/>
              </a:ln>
              <a:effectLst/>
            </p:spPr>
          </p:cxnSp>
          <p:cxnSp>
            <p:nvCxnSpPr>
              <p:cNvPr id="118" name="Straight Connector 183"/>
              <p:cNvCxnSpPr/>
              <p:nvPr/>
            </p:nvCxnSpPr>
            <p:spPr bwMode="auto">
              <a:xfrm flipV="1">
                <a:off x="1451668" y="1989706"/>
                <a:ext cx="235702" cy="0"/>
              </a:xfrm>
              <a:prstGeom prst="line">
                <a:avLst/>
              </a:prstGeom>
              <a:noFill/>
              <a:ln w="28575" cap="rnd" cmpd="sng" algn="ctr">
                <a:solidFill>
                  <a:srgbClr val="FAB900"/>
                </a:solidFill>
                <a:prstDash val="solid"/>
                <a:round/>
                <a:headEnd type="none" w="med" len="med"/>
                <a:tailEnd type="triangle" w="med" len="med"/>
              </a:ln>
              <a:effectLst/>
            </p:spPr>
          </p:cxnSp>
        </p:grpSp>
      </p:grpSp>
      <p:grpSp>
        <p:nvGrpSpPr>
          <p:cNvPr id="121" name="Group 186"/>
          <p:cNvGrpSpPr/>
          <p:nvPr/>
        </p:nvGrpSpPr>
        <p:grpSpPr>
          <a:xfrm flipH="1" flipV="1">
            <a:off x="5786307" y="2777794"/>
            <a:ext cx="765058" cy="719161"/>
            <a:chOff x="1451669" y="1504677"/>
            <a:chExt cx="478161" cy="477880"/>
          </a:xfrm>
        </p:grpSpPr>
        <p:cxnSp>
          <p:nvCxnSpPr>
            <p:cNvPr id="122" name="Straight Connector 187"/>
            <p:cNvCxnSpPr/>
            <p:nvPr/>
          </p:nvCxnSpPr>
          <p:spPr bwMode="auto">
            <a:xfrm flipH="1">
              <a:off x="1451670" y="1504677"/>
              <a:ext cx="1029" cy="468941"/>
            </a:xfrm>
            <a:prstGeom prst="line">
              <a:avLst/>
            </a:prstGeom>
            <a:noFill/>
            <a:ln w="28575" cap="flat" cmpd="sng" algn="ctr">
              <a:solidFill>
                <a:srgbClr val="008000"/>
              </a:solidFill>
              <a:prstDash val="solid"/>
              <a:round/>
              <a:headEnd type="triangle" w="med" len="med"/>
              <a:tailEnd type="none" w="med" len="med"/>
            </a:ln>
            <a:effectLst/>
          </p:spPr>
        </p:cxnSp>
        <p:cxnSp>
          <p:nvCxnSpPr>
            <p:cNvPr id="123" name="Straight Connector 188"/>
            <p:cNvCxnSpPr/>
            <p:nvPr/>
          </p:nvCxnSpPr>
          <p:spPr bwMode="auto">
            <a:xfrm>
              <a:off x="1451669" y="1982557"/>
              <a:ext cx="478161" cy="0"/>
            </a:xfrm>
            <a:prstGeom prst="line">
              <a:avLst/>
            </a:prstGeom>
            <a:noFill/>
            <a:ln w="28575" cap="rnd" cmpd="sng" algn="ctr">
              <a:solidFill>
                <a:srgbClr val="008000"/>
              </a:solidFill>
              <a:prstDash val="solid"/>
              <a:round/>
              <a:headEnd type="none" w="med" len="med"/>
              <a:tailEnd type="none" w="med" len="med"/>
            </a:ln>
            <a:effectLst/>
          </p:spPr>
        </p:cxnSp>
      </p:grpSp>
      <p:pic>
        <p:nvPicPr>
          <p:cNvPr id="124" name="Picture 189" descr="Cloud_Intern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1194" y="2164960"/>
            <a:ext cx="1147645" cy="748245"/>
          </a:xfrm>
          <a:prstGeom prst="rect">
            <a:avLst/>
          </a:prstGeom>
        </p:spPr>
      </p:pic>
      <p:cxnSp>
        <p:nvCxnSpPr>
          <p:cNvPr id="125" name="Straight Connector 190"/>
          <p:cNvCxnSpPr/>
          <p:nvPr/>
        </p:nvCxnSpPr>
        <p:spPr bwMode="auto">
          <a:xfrm flipV="1">
            <a:off x="6553983" y="4710273"/>
            <a:ext cx="0" cy="2341431"/>
          </a:xfrm>
          <a:prstGeom prst="line">
            <a:avLst/>
          </a:prstGeom>
          <a:noFill/>
          <a:ln w="28575" cap="flat" cmpd="sng" algn="ctr">
            <a:solidFill>
              <a:srgbClr val="008000"/>
            </a:solidFill>
            <a:prstDash val="solid"/>
            <a:round/>
            <a:headEnd type="triangle" w="med" len="med"/>
            <a:tailEnd type="none" w="med" len="med"/>
          </a:ln>
          <a:effectLst/>
        </p:spPr>
      </p:cxnSp>
      <p:pic>
        <p:nvPicPr>
          <p:cNvPr id="1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3895" y="3483506"/>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3895" y="4422873"/>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5544" y="6371237"/>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718436" y="5574548"/>
            <a:ext cx="1724413" cy="45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 name="Rectangle 177"/>
          <p:cNvSpPr/>
          <p:nvPr/>
        </p:nvSpPr>
        <p:spPr bwMode="auto">
          <a:xfrm>
            <a:off x="4185716" y="6017677"/>
            <a:ext cx="773936" cy="172355"/>
          </a:xfrm>
          <a:prstGeom prst="rect">
            <a:avLst/>
          </a:prstGeom>
          <a:solidFill>
            <a:schemeClr val="bg1"/>
          </a:solidFill>
          <a:ln w="9525" cap="flat" cmpd="sng" algn="ctr">
            <a:no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31" name="TextBox 178"/>
          <p:cNvSpPr txBox="1"/>
          <p:nvPr/>
        </p:nvSpPr>
        <p:spPr>
          <a:xfrm>
            <a:off x="3743034" y="6023322"/>
            <a:ext cx="1705792" cy="320088"/>
          </a:xfrm>
          <a:prstGeom prst="rect">
            <a:avLst/>
          </a:prstGeom>
          <a:solidFill>
            <a:schemeClr val="tx2">
              <a:lumMod val="75000"/>
            </a:schemeClr>
          </a:solidFill>
        </p:spPr>
        <p:txBody>
          <a:bodyPr wrap="square" lIns="146304" tIns="73152" rIns="146304" bIns="73152" rtlCol="0">
            <a:spAutoFit/>
          </a:bodyPr>
          <a:lstStyle/>
          <a:p>
            <a:pPr algn="ctr"/>
            <a:r>
              <a:rPr lang="en-US" sz="1100" b="1" dirty="0">
                <a:solidFill>
                  <a:schemeClr val="bg1"/>
                </a:solidFill>
              </a:rPr>
              <a:t>Thunder TPS CPE</a:t>
            </a:r>
          </a:p>
        </p:txBody>
      </p:sp>
      <p:pic>
        <p:nvPicPr>
          <p:cNvPr id="1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646105" y="5565019"/>
            <a:ext cx="1724413" cy="45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 name="Rectangle 177"/>
          <p:cNvSpPr/>
          <p:nvPr/>
        </p:nvSpPr>
        <p:spPr bwMode="auto">
          <a:xfrm>
            <a:off x="6113385" y="6008148"/>
            <a:ext cx="773936" cy="172355"/>
          </a:xfrm>
          <a:prstGeom prst="rect">
            <a:avLst/>
          </a:prstGeom>
          <a:solidFill>
            <a:schemeClr val="bg1"/>
          </a:solidFill>
          <a:ln w="9525" cap="flat" cmpd="sng" algn="ctr">
            <a:no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sp>
        <p:nvSpPr>
          <p:cNvPr id="134" name="TextBox 178"/>
          <p:cNvSpPr txBox="1"/>
          <p:nvPr/>
        </p:nvSpPr>
        <p:spPr>
          <a:xfrm>
            <a:off x="5670703" y="6027045"/>
            <a:ext cx="1705792" cy="320088"/>
          </a:xfrm>
          <a:prstGeom prst="rect">
            <a:avLst/>
          </a:prstGeom>
          <a:solidFill>
            <a:schemeClr val="tx2">
              <a:lumMod val="75000"/>
            </a:schemeClr>
          </a:solidFill>
        </p:spPr>
        <p:txBody>
          <a:bodyPr wrap="square" lIns="146304" tIns="73152" rIns="146304" bIns="73152" rtlCol="0">
            <a:spAutoFit/>
          </a:bodyPr>
          <a:lstStyle/>
          <a:p>
            <a:pPr algn="ctr"/>
            <a:r>
              <a:rPr lang="en-US" sz="1100" b="1" dirty="0">
                <a:solidFill>
                  <a:schemeClr val="bg1"/>
                </a:solidFill>
              </a:rPr>
              <a:t>Thunder TPS CPE</a:t>
            </a:r>
          </a:p>
        </p:txBody>
      </p:sp>
      <p:sp>
        <p:nvSpPr>
          <p:cNvPr id="135" name="TextBox 148"/>
          <p:cNvSpPr txBox="1"/>
          <p:nvPr/>
        </p:nvSpPr>
        <p:spPr>
          <a:xfrm>
            <a:off x="6000095" y="7345804"/>
            <a:ext cx="1068397" cy="344710"/>
          </a:xfrm>
          <a:prstGeom prst="rect">
            <a:avLst/>
          </a:prstGeom>
          <a:noFill/>
        </p:spPr>
        <p:txBody>
          <a:bodyPr wrap="square" lIns="146304" tIns="73152" rIns="146304" bIns="73152" rtlCol="0">
            <a:spAutoFit/>
          </a:bodyPr>
          <a:lstStyle/>
          <a:p>
            <a:pPr algn="ctr"/>
            <a:r>
              <a:rPr lang="en-US" sz="1300" b="1" dirty="0">
                <a:solidFill>
                  <a:schemeClr val="bg1"/>
                </a:solidFill>
              </a:rPr>
              <a:t>Services</a:t>
            </a:r>
          </a:p>
        </p:txBody>
      </p:sp>
      <p:sp>
        <p:nvSpPr>
          <p:cNvPr id="136" name="Rounded Rectangle 120"/>
          <p:cNvSpPr/>
          <p:nvPr/>
        </p:nvSpPr>
        <p:spPr bwMode="auto">
          <a:xfrm>
            <a:off x="5586831" y="5453475"/>
            <a:ext cx="1886022" cy="2130284"/>
          </a:xfrm>
          <a:prstGeom prst="roundRect">
            <a:avLst>
              <a:gd name="adj" fmla="val 5980"/>
            </a:avLst>
          </a:prstGeom>
          <a:noFill/>
          <a:ln w="9525" cap="flat" cmpd="sng" algn="ctr">
            <a:solidFill>
              <a:srgbClr val="0078C3"/>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pic>
        <p:nvPicPr>
          <p:cNvPr id="137" name="Picture 131" descr="Thunder_TPS.png"/>
          <p:cNvPicPr>
            <a:picLocks noChangeAspect="1"/>
          </p:cNvPicPr>
          <p:nvPr/>
        </p:nvPicPr>
        <p:blipFill>
          <a:blip r:embed="rId10" cstate="print">
            <a:lum bright="100000"/>
            <a:extLst>
              <a:ext uri="{28A0092B-C50C-407E-A947-70E740481C1C}">
                <a14:useLocalDpi xmlns:a14="http://schemas.microsoft.com/office/drawing/2010/main" val="0"/>
              </a:ext>
            </a:extLst>
          </a:blip>
          <a:stretch>
            <a:fillRect/>
          </a:stretch>
        </p:blipFill>
        <p:spPr>
          <a:xfrm>
            <a:off x="8028548" y="3959300"/>
            <a:ext cx="1101554" cy="204362"/>
          </a:xfrm>
          <a:prstGeom prst="rect">
            <a:avLst/>
          </a:prstGeom>
        </p:spPr>
      </p:pic>
      <p:grpSp>
        <p:nvGrpSpPr>
          <p:cNvPr id="138" name="群組 137"/>
          <p:cNvGrpSpPr/>
          <p:nvPr/>
        </p:nvGrpSpPr>
        <p:grpSpPr>
          <a:xfrm>
            <a:off x="7826082" y="982901"/>
            <a:ext cx="2111089" cy="1614906"/>
            <a:chOff x="8349283" y="736980"/>
            <a:chExt cx="2111089" cy="1614906"/>
          </a:xfrm>
        </p:grpSpPr>
        <p:pic>
          <p:nvPicPr>
            <p:cNvPr id="139" name="Picture 88" descr=" AP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66887" y="1357724"/>
              <a:ext cx="1289792" cy="844362"/>
            </a:xfrm>
            <a:prstGeom prst="rect">
              <a:avLst/>
            </a:prstGeom>
          </p:spPr>
        </p:pic>
        <p:sp>
          <p:nvSpPr>
            <p:cNvPr id="140" name="TextBox 110"/>
            <p:cNvSpPr txBox="1">
              <a:spLocks noChangeAspect="1"/>
            </p:cNvSpPr>
            <p:nvPr/>
          </p:nvSpPr>
          <p:spPr>
            <a:xfrm>
              <a:off x="8452768" y="746778"/>
              <a:ext cx="1876197" cy="584775"/>
            </a:xfrm>
            <a:prstGeom prst="rect">
              <a:avLst/>
            </a:prstGeom>
            <a:noFill/>
          </p:spPr>
          <p:txBody>
            <a:bodyPr wrap="square" rtlCol="0">
              <a:spAutoFit/>
            </a:bodyPr>
            <a:lstStyle/>
            <a:p>
              <a:pPr algn="ctr"/>
              <a:r>
                <a:rPr lang="en-US" sz="1600" b="1" dirty="0" smtClean="0">
                  <a:solidFill>
                    <a:schemeClr val="bg1"/>
                  </a:solidFill>
                </a:rPr>
                <a:t>Cloud</a:t>
              </a:r>
            </a:p>
            <a:p>
              <a:pPr algn="ctr"/>
              <a:r>
                <a:rPr lang="en-US" sz="1600" b="1" dirty="0" err="1" smtClean="0">
                  <a:solidFill>
                    <a:schemeClr val="bg1"/>
                  </a:solidFill>
                </a:rPr>
                <a:t>OpenHybrid</a:t>
              </a:r>
              <a:endParaRPr lang="en-US" sz="1600" b="1" dirty="0" smtClean="0">
                <a:solidFill>
                  <a:schemeClr val="bg1"/>
                </a:solidFill>
              </a:endParaRPr>
            </a:p>
          </p:txBody>
        </p:sp>
        <p:sp>
          <p:nvSpPr>
            <p:cNvPr id="142" name="圓角矩形 141"/>
            <p:cNvSpPr/>
            <p:nvPr/>
          </p:nvSpPr>
          <p:spPr>
            <a:xfrm>
              <a:off x="8349283" y="736980"/>
              <a:ext cx="2111089" cy="161490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sp>
        <p:nvSpPr>
          <p:cNvPr id="5" name="矩形 4"/>
          <p:cNvSpPr/>
          <p:nvPr/>
        </p:nvSpPr>
        <p:spPr>
          <a:xfrm>
            <a:off x="10073651" y="2076495"/>
            <a:ext cx="2441694" cy="523220"/>
          </a:xfrm>
          <a:prstGeom prst="rect">
            <a:avLst/>
          </a:prstGeom>
        </p:spPr>
        <p:txBody>
          <a:bodyPr wrap="none">
            <a:spAutoFit/>
          </a:bodyPr>
          <a:lstStyle/>
          <a:p>
            <a:pPr marL="457200" indent="-457200" algn="ctr">
              <a:buFont typeface="Wingdings" pitchFamily="2" charset="2"/>
              <a:buChar char="ü"/>
            </a:pPr>
            <a:r>
              <a:rPr lang="zh-TW" altLang="en-US" sz="2800" dirty="0" smtClean="0">
                <a:solidFill>
                  <a:schemeClr val="bg1"/>
                </a:solidFill>
              </a:rPr>
              <a:t>頻寬型攻擊</a:t>
            </a:r>
            <a:endParaRPr lang="en-US" altLang="zh-TW" sz="2800" dirty="0">
              <a:solidFill>
                <a:schemeClr val="bg1"/>
              </a:solidFill>
            </a:endParaRPr>
          </a:p>
        </p:txBody>
      </p:sp>
      <p:sp>
        <p:nvSpPr>
          <p:cNvPr id="144" name="矩形 143"/>
          <p:cNvSpPr/>
          <p:nvPr/>
        </p:nvSpPr>
        <p:spPr>
          <a:xfrm>
            <a:off x="10110394" y="4427570"/>
            <a:ext cx="2441694" cy="954107"/>
          </a:xfrm>
          <a:prstGeom prst="rect">
            <a:avLst/>
          </a:prstGeom>
        </p:spPr>
        <p:txBody>
          <a:bodyPr wrap="none">
            <a:spAutoFit/>
          </a:bodyPr>
          <a:lstStyle/>
          <a:p>
            <a:pPr marL="457200" indent="-457200">
              <a:buFont typeface="Wingdings" pitchFamily="2" charset="2"/>
              <a:buChar char="ü"/>
            </a:pPr>
            <a:r>
              <a:rPr lang="zh-TW" altLang="en-US" sz="2800" dirty="0" smtClean="0">
                <a:solidFill>
                  <a:schemeClr val="bg1"/>
                </a:solidFill>
              </a:rPr>
              <a:t>頻寬型攻擊</a:t>
            </a:r>
            <a:endParaRPr lang="en-US" altLang="zh-TW" sz="2800" dirty="0" smtClean="0">
              <a:solidFill>
                <a:schemeClr val="bg1"/>
              </a:solidFill>
            </a:endParaRPr>
          </a:p>
          <a:p>
            <a:pPr marL="457200" indent="-457200">
              <a:buFont typeface="Wingdings" pitchFamily="2" charset="2"/>
              <a:buChar char="ü"/>
            </a:pPr>
            <a:r>
              <a:rPr lang="zh-TW" altLang="en-US" sz="2800" dirty="0" smtClean="0">
                <a:solidFill>
                  <a:schemeClr val="bg1"/>
                </a:solidFill>
              </a:rPr>
              <a:t>網路層攻擊</a:t>
            </a:r>
            <a:endParaRPr lang="en-US" altLang="zh-TW" sz="2800" dirty="0">
              <a:solidFill>
                <a:schemeClr val="bg1"/>
              </a:solidFill>
            </a:endParaRPr>
          </a:p>
        </p:txBody>
      </p:sp>
      <p:sp>
        <p:nvSpPr>
          <p:cNvPr id="145" name="矩形 144"/>
          <p:cNvSpPr/>
          <p:nvPr/>
        </p:nvSpPr>
        <p:spPr>
          <a:xfrm>
            <a:off x="10104406" y="6568999"/>
            <a:ext cx="2441694" cy="954107"/>
          </a:xfrm>
          <a:prstGeom prst="rect">
            <a:avLst/>
          </a:prstGeom>
        </p:spPr>
        <p:txBody>
          <a:bodyPr wrap="none">
            <a:spAutoFit/>
          </a:bodyPr>
          <a:lstStyle/>
          <a:p>
            <a:pPr marL="457200" indent="-457200">
              <a:buFont typeface="Wingdings" pitchFamily="2" charset="2"/>
              <a:buChar char="ü"/>
            </a:pPr>
            <a:r>
              <a:rPr lang="zh-TW" altLang="en-US" sz="2800" dirty="0">
                <a:solidFill>
                  <a:schemeClr val="bg1"/>
                </a:solidFill>
              </a:rPr>
              <a:t>網路層攻擊</a:t>
            </a:r>
            <a:endParaRPr lang="en-US" altLang="zh-TW" sz="2800" dirty="0" smtClean="0">
              <a:solidFill>
                <a:schemeClr val="bg1"/>
              </a:solidFill>
            </a:endParaRPr>
          </a:p>
          <a:p>
            <a:pPr marL="457200" indent="-457200">
              <a:buFont typeface="Wingdings" pitchFamily="2" charset="2"/>
              <a:buChar char="ü"/>
            </a:pPr>
            <a:r>
              <a:rPr lang="zh-TW" altLang="en-US" sz="2800" dirty="0">
                <a:solidFill>
                  <a:schemeClr val="bg1"/>
                </a:solidFill>
              </a:rPr>
              <a:t>應用層攻擊</a:t>
            </a:r>
            <a:endParaRPr lang="en-US" altLang="zh-TW" sz="2800" dirty="0">
              <a:solidFill>
                <a:schemeClr val="bg1"/>
              </a:solidFill>
            </a:endParaRPr>
          </a:p>
        </p:txBody>
      </p:sp>
      <p:cxnSp>
        <p:nvCxnSpPr>
          <p:cNvPr id="7" name="直線接點 6"/>
          <p:cNvCxnSpPr/>
          <p:nvPr/>
        </p:nvCxnSpPr>
        <p:spPr>
          <a:xfrm>
            <a:off x="2715904" y="5414891"/>
            <a:ext cx="9959016" cy="0"/>
          </a:xfrm>
          <a:prstGeom prst="line">
            <a:avLst/>
          </a:prstGeom>
          <a:ln>
            <a:solidFill>
              <a:schemeClr val="accent2">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直線接點 145"/>
          <p:cNvCxnSpPr/>
          <p:nvPr/>
        </p:nvCxnSpPr>
        <p:spPr>
          <a:xfrm>
            <a:off x="2741490" y="2631352"/>
            <a:ext cx="9959016" cy="0"/>
          </a:xfrm>
          <a:prstGeom prst="line">
            <a:avLst/>
          </a:prstGeom>
          <a:ln>
            <a:solidFill>
              <a:schemeClr val="accent2">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93" name="TextBox 157"/>
          <p:cNvSpPr txBox="1"/>
          <p:nvPr/>
        </p:nvSpPr>
        <p:spPr>
          <a:xfrm>
            <a:off x="7999130" y="5169933"/>
            <a:ext cx="1079726" cy="347788"/>
          </a:xfrm>
          <a:prstGeom prst="rect">
            <a:avLst/>
          </a:prstGeom>
          <a:noFill/>
        </p:spPr>
        <p:txBody>
          <a:bodyPr wrap="square" lIns="146304" tIns="73152" rIns="146304" bIns="73152" rtlCol="0">
            <a:spAutoFit/>
          </a:bodyPr>
          <a:lstStyle/>
          <a:p>
            <a:pPr algn="ctr"/>
            <a:r>
              <a:rPr lang="en-US" sz="1300" b="1" dirty="0" smtClean="0">
                <a:solidFill>
                  <a:schemeClr val="bg1"/>
                </a:solidFill>
              </a:rPr>
              <a:t>Detector</a:t>
            </a:r>
            <a:endParaRPr lang="en-US" sz="1300" b="1" dirty="0">
              <a:solidFill>
                <a:schemeClr val="bg1"/>
              </a:solidFill>
            </a:endParaRPr>
          </a:p>
        </p:txBody>
      </p:sp>
    </p:spTree>
    <p:extLst>
      <p:ext uri="{BB962C8B-B14F-4D97-AF65-F5344CB8AC3E}">
        <p14:creationId xmlns:p14="http://schemas.microsoft.com/office/powerpoint/2010/main" val="234454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up)">
                                      <p:cBhvr>
                                        <p:cTn id="14" dur="500"/>
                                        <p:tgtEl>
                                          <p:spTgt spid="75"/>
                                        </p:tgtEl>
                                      </p:cBhvr>
                                    </p:animEffect>
                                  </p:childTnLst>
                                </p:cTn>
                              </p:par>
                              <p:par>
                                <p:cTn id="15" presetID="22" presetClass="entr" presetSubtype="1"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down)">
                                      <p:cBhvr>
                                        <p:cTn id="21" dur="500"/>
                                        <p:tgtEl>
                                          <p:spTgt spid="109"/>
                                        </p:tgtEl>
                                      </p:cBhvr>
                                    </p:animEffect>
                                  </p:childTnLst>
                                </p:cTn>
                              </p:par>
                              <p:par>
                                <p:cTn id="22" presetID="22" presetClass="entr" presetSubtype="4" fill="hold" nodeType="with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down)">
                                      <p:cBhvr>
                                        <p:cTn id="24" dur="500"/>
                                        <p:tgtEl>
                                          <p:spTgt spid="110"/>
                                        </p:tgtEl>
                                      </p:cBhvr>
                                    </p:animEffect>
                                  </p:childTnLst>
                                </p:cTn>
                              </p:par>
                            </p:childTnLst>
                          </p:cTn>
                        </p:par>
                        <p:par>
                          <p:cTn id="25" fill="hold">
                            <p:stCondLst>
                              <p:cond delay="1500"/>
                            </p:stCondLst>
                            <p:childTnLst>
                              <p:par>
                                <p:cTn id="26" presetID="35" presetClass="emph" presetSubtype="0" fill="hold" nodeType="afterEffect">
                                  <p:stCondLst>
                                    <p:cond delay="0"/>
                                  </p:stCondLst>
                                  <p:childTnLst>
                                    <p:anim calcmode="discrete" valueType="str">
                                      <p:cBhvr>
                                        <p:cTn id="27" dur="1000" fill="hold"/>
                                        <p:tgtEl>
                                          <p:spTgt spid="109"/>
                                        </p:tgtEl>
                                        <p:attrNameLst>
                                          <p:attrName>style.visibility</p:attrName>
                                        </p:attrNameLst>
                                      </p:cBhvr>
                                      <p:tavLst>
                                        <p:tav tm="0">
                                          <p:val>
                                            <p:strVal val="hidden"/>
                                          </p:val>
                                        </p:tav>
                                        <p:tav tm="50000">
                                          <p:val>
                                            <p:strVal val="visible"/>
                                          </p:val>
                                        </p:tav>
                                      </p:tavLst>
                                    </p:anim>
                                  </p:childTnLst>
                                </p:cTn>
                              </p:par>
                              <p:par>
                                <p:cTn id="28" presetID="35" presetClass="emph" presetSubtype="0" fill="hold" nodeType="withEffect">
                                  <p:stCondLst>
                                    <p:cond delay="0"/>
                                  </p:stCondLst>
                                  <p:childTnLst>
                                    <p:anim calcmode="discrete" valueType="str">
                                      <p:cBhvr>
                                        <p:cTn id="29" dur="1000" fill="hold"/>
                                        <p:tgtEl>
                                          <p:spTgt spid="110"/>
                                        </p:tgtEl>
                                        <p:attrNameLst>
                                          <p:attrName>style.visibility</p:attrName>
                                        </p:attrNameLst>
                                      </p:cBhvr>
                                      <p:tavLst>
                                        <p:tav tm="0">
                                          <p:val>
                                            <p:strVal val="hidden"/>
                                          </p:val>
                                        </p:tav>
                                        <p:tav tm="50000">
                                          <p:val>
                                            <p:strVal val="visible"/>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wipe(left)">
                                      <p:cBhvr>
                                        <p:cTn id="33" dur="500"/>
                                        <p:tgtEl>
                                          <p:spTgt spid="105"/>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wipe(down)">
                                      <p:cBhvr>
                                        <p:cTn id="37" dur="500"/>
                                        <p:tgtEl>
                                          <p:spTgt spid="94"/>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right)">
                                      <p:cBhvr>
                                        <p:cTn id="41" dur="500"/>
                                        <p:tgtEl>
                                          <p:spTgt spid="97"/>
                                        </p:tgtEl>
                                      </p:cBhvr>
                                    </p:animEffect>
                                  </p:childTnLst>
                                </p:cTn>
                              </p:par>
                            </p:childTnLst>
                          </p:cTn>
                        </p:par>
                        <p:par>
                          <p:cTn id="42" fill="hold">
                            <p:stCondLst>
                              <p:cond delay="4000"/>
                            </p:stCondLst>
                            <p:childTnLst>
                              <p:par>
                                <p:cTn id="43" presetID="10" presetClass="exit" presetSubtype="0" fill="hold" nodeType="afterEffect">
                                  <p:stCondLst>
                                    <p:cond delay="0"/>
                                  </p:stCondLst>
                                  <p:childTnLst>
                                    <p:animEffect transition="out" filter="fade">
                                      <p:cBhvr>
                                        <p:cTn id="44" dur="500"/>
                                        <p:tgtEl>
                                          <p:spTgt spid="105"/>
                                        </p:tgtEl>
                                      </p:cBhvr>
                                    </p:animEffect>
                                    <p:set>
                                      <p:cBhvr>
                                        <p:cTn id="45" dur="1" fill="hold">
                                          <p:stCondLst>
                                            <p:cond delay="499"/>
                                          </p:stCondLst>
                                        </p:cTn>
                                        <p:tgtEl>
                                          <p:spTgt spid="105"/>
                                        </p:tgtEl>
                                        <p:attrNameLst>
                                          <p:attrName>style.visibility</p:attrName>
                                        </p:attrNameLst>
                                      </p:cBhvr>
                                      <p:to>
                                        <p:strVal val="hidden"/>
                                      </p:to>
                                    </p:set>
                                  </p:childTnLst>
                                </p:cTn>
                              </p:par>
                            </p:childTnLst>
                          </p:cTn>
                        </p:par>
                        <p:par>
                          <p:cTn id="46" fill="hold">
                            <p:stCondLst>
                              <p:cond delay="4500"/>
                            </p:stCondLst>
                            <p:childTnLst>
                              <p:par>
                                <p:cTn id="47" presetID="10" presetClass="exit" presetSubtype="0" fill="hold" nodeType="afterEffect">
                                  <p:stCondLst>
                                    <p:cond delay="0"/>
                                  </p:stCondLst>
                                  <p:childTnLst>
                                    <p:animEffect transition="out" filter="fade">
                                      <p:cBhvr>
                                        <p:cTn id="48" dur="500"/>
                                        <p:tgtEl>
                                          <p:spTgt spid="94"/>
                                        </p:tgtEl>
                                      </p:cBhvr>
                                    </p:animEffect>
                                    <p:set>
                                      <p:cBhvr>
                                        <p:cTn id="49" dur="1" fill="hold">
                                          <p:stCondLst>
                                            <p:cond delay="499"/>
                                          </p:stCondLst>
                                        </p:cTn>
                                        <p:tgtEl>
                                          <p:spTgt spid="94"/>
                                        </p:tgtEl>
                                        <p:attrNameLst>
                                          <p:attrName>style.visibility</p:attrName>
                                        </p:attrNameLst>
                                      </p:cBhvr>
                                      <p:to>
                                        <p:strVal val="hidden"/>
                                      </p:to>
                                    </p:set>
                                  </p:childTnLst>
                                </p:cTn>
                              </p:par>
                            </p:childTnLst>
                          </p:cTn>
                        </p:par>
                        <p:par>
                          <p:cTn id="50" fill="hold">
                            <p:stCondLst>
                              <p:cond delay="5000"/>
                            </p:stCondLst>
                            <p:childTnLst>
                              <p:par>
                                <p:cTn id="51" presetID="10" presetClass="exit" presetSubtype="0" fill="hold" nodeType="afterEffect">
                                  <p:stCondLst>
                                    <p:cond delay="0"/>
                                  </p:stCondLst>
                                  <p:childTnLst>
                                    <p:animEffect transition="out" filter="fade">
                                      <p:cBhvr>
                                        <p:cTn id="52" dur="500"/>
                                        <p:tgtEl>
                                          <p:spTgt spid="97"/>
                                        </p:tgtEl>
                                      </p:cBhvr>
                                    </p:animEffect>
                                    <p:set>
                                      <p:cBhvr>
                                        <p:cTn id="53" dur="1" fill="hold">
                                          <p:stCondLst>
                                            <p:cond delay="499"/>
                                          </p:stCondLst>
                                        </p:cTn>
                                        <p:tgtEl>
                                          <p:spTgt spid="97"/>
                                        </p:tgtEl>
                                        <p:attrNameLst>
                                          <p:attrName>style.visibility</p:attrName>
                                        </p:attrNameLst>
                                      </p:cBhvr>
                                      <p:to>
                                        <p:strVal val="hidden"/>
                                      </p:to>
                                    </p:set>
                                  </p:childTnLst>
                                </p:cTn>
                              </p:par>
                            </p:childTnLst>
                          </p:cTn>
                        </p:par>
                        <p:par>
                          <p:cTn id="54" fill="hold">
                            <p:stCondLst>
                              <p:cond delay="5500"/>
                            </p:stCondLst>
                            <p:childTnLst>
                              <p:par>
                                <p:cTn id="55" presetID="1" presetClass="exit" presetSubtype="0" fill="hold" nodeType="afterEffect">
                                  <p:stCondLst>
                                    <p:cond delay="0"/>
                                  </p:stCondLst>
                                  <p:childTnLst>
                                    <p:set>
                                      <p:cBhvr>
                                        <p:cTn id="56" dur="1" fill="hold">
                                          <p:stCondLst>
                                            <p:cond delay="0"/>
                                          </p:stCondLst>
                                        </p:cTn>
                                        <p:tgtEl>
                                          <p:spTgt spid="7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0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10"/>
                                        </p:tgtEl>
                                        <p:attrNameLst>
                                          <p:attrName>style.visibility</p:attrName>
                                        </p:attrNameLst>
                                      </p:cBhvr>
                                      <p:to>
                                        <p:strVal val="hidden"/>
                                      </p:to>
                                    </p:set>
                                  </p:childTnLst>
                                </p:cTn>
                              </p:par>
                              <p:par>
                                <p:cTn id="63" presetID="22" presetClass="entr" presetSubtype="8"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left)">
                                      <p:cBhvr>
                                        <p:cTn id="65" dur="500"/>
                                        <p:tgtEl>
                                          <p:spTgt spid="61"/>
                                        </p:tgtEl>
                                      </p:cBhvr>
                                    </p:animEffect>
                                  </p:childTnLst>
                                </p:cTn>
                              </p:par>
                              <p:par>
                                <p:cTn id="66" presetID="22" presetClass="entr" presetSubtype="2" fill="hold"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wipe(right)">
                                      <p:cBhvr>
                                        <p:cTn id="68" dur="500"/>
                                        <p:tgtEl>
                                          <p:spTgt spid="68"/>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wipe(right)">
                                      <p:cBhvr>
                                        <p:cTn id="72" dur="500"/>
                                        <p:tgtEl>
                                          <p:spTgt spid="111"/>
                                        </p:tgtEl>
                                      </p:cBhvr>
                                    </p:animEffect>
                                  </p:childTnLst>
                                </p:cTn>
                              </p:par>
                              <p:par>
                                <p:cTn id="73" presetID="22" presetClass="entr" presetSubtype="1" fill="hold"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wipe(up)">
                                      <p:cBhvr>
                                        <p:cTn id="75" dur="500"/>
                                        <p:tgtEl>
                                          <p:spTgt spid="121"/>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par>
                                <p:cTn id="80" presetID="22" presetClass="entr" presetSubtype="4" fill="hold"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down)">
                                      <p:cBhvr>
                                        <p:cTn id="82" dur="500"/>
                                        <p:tgtEl>
                                          <p:spTgt spid="89"/>
                                        </p:tgtEl>
                                      </p:cBhvr>
                                    </p:animEffect>
                                  </p:childTnLst>
                                </p:cTn>
                              </p:par>
                            </p:childTnLst>
                          </p:cTn>
                        </p:par>
                        <p:par>
                          <p:cTn id="83" fill="hold">
                            <p:stCondLst>
                              <p:cond delay="7000"/>
                            </p:stCondLst>
                            <p:childTnLst>
                              <p:par>
                                <p:cTn id="84" presetID="22" presetClass="entr" presetSubtype="1" fill="hold" nodeType="after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wipe(up)">
                                      <p:cBhvr>
                                        <p:cTn id="86" dur="500"/>
                                        <p:tgtEl>
                                          <p:spTgt spid="90"/>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up)">
                                      <p:cBhvr>
                                        <p:cTn id="90" dur="500"/>
                                        <p:tgtEl>
                                          <p:spTgt spid="125"/>
                                        </p:tgtEl>
                                      </p:cBhvr>
                                    </p:animEffect>
                                  </p:childTnLst>
                                </p:cTn>
                              </p:par>
                            </p:childTnLst>
                          </p:cTn>
                        </p:par>
                        <p:par>
                          <p:cTn id="91" fill="hold">
                            <p:stCondLst>
                              <p:cond delay="8000"/>
                            </p:stCondLst>
                            <p:childTnLst>
                              <p:par>
                                <p:cTn id="92" presetID="22" presetClass="entr" presetSubtype="4" fill="hold" nodeType="afterEffect">
                                  <p:stCondLst>
                                    <p:cond delay="0"/>
                                  </p:stCondLst>
                                  <p:childTnLst>
                                    <p:set>
                                      <p:cBhvr>
                                        <p:cTn id="93" dur="1" fill="hold">
                                          <p:stCondLst>
                                            <p:cond delay="0"/>
                                          </p:stCondLst>
                                        </p:cTn>
                                        <p:tgtEl>
                                          <p:spTgt spid="114"/>
                                        </p:tgtEl>
                                        <p:attrNameLst>
                                          <p:attrName>style.visibility</p:attrName>
                                        </p:attrNameLst>
                                      </p:cBhvr>
                                      <p:to>
                                        <p:strVal val="visible"/>
                                      </p:to>
                                    </p:set>
                                    <p:animEffect transition="in" filter="wipe(down)">
                                      <p:cBhvr>
                                        <p:cTn id="94" dur="500"/>
                                        <p:tgtEl>
                                          <p:spTgt spid="114"/>
                                        </p:tgtEl>
                                      </p:cBhvr>
                                    </p:animEffect>
                                  </p:childTnLst>
                                </p:cTn>
                              </p:par>
                            </p:childTnLst>
                          </p:cTn>
                        </p:par>
                        <p:par>
                          <p:cTn id="95" fill="hold">
                            <p:stCondLst>
                              <p:cond delay="8500"/>
                            </p:stCondLst>
                            <p:childTnLst>
                              <p:par>
                                <p:cTn id="96" presetID="53" presetClass="entr" presetSubtype="16" fill="hold" nodeType="afterEffect">
                                  <p:stCondLst>
                                    <p:cond delay="0"/>
                                  </p:stCondLst>
                                  <p:childTnLst>
                                    <p:set>
                                      <p:cBhvr>
                                        <p:cTn id="97" dur="1" fill="hold">
                                          <p:stCondLst>
                                            <p:cond delay="0"/>
                                          </p:stCondLst>
                                        </p:cTn>
                                        <p:tgtEl>
                                          <p:spTgt spid="138"/>
                                        </p:tgtEl>
                                        <p:attrNameLst>
                                          <p:attrName>style.visibility</p:attrName>
                                        </p:attrNameLst>
                                      </p:cBhvr>
                                      <p:to>
                                        <p:strVal val="visible"/>
                                      </p:to>
                                    </p:set>
                                    <p:anim calcmode="lin" valueType="num">
                                      <p:cBhvr>
                                        <p:cTn id="98" dur="500" fill="hold"/>
                                        <p:tgtEl>
                                          <p:spTgt spid="138"/>
                                        </p:tgtEl>
                                        <p:attrNameLst>
                                          <p:attrName>ppt_w</p:attrName>
                                        </p:attrNameLst>
                                      </p:cBhvr>
                                      <p:tavLst>
                                        <p:tav tm="0">
                                          <p:val>
                                            <p:fltVal val="0"/>
                                          </p:val>
                                        </p:tav>
                                        <p:tav tm="100000">
                                          <p:val>
                                            <p:strVal val="#ppt_w"/>
                                          </p:val>
                                        </p:tav>
                                      </p:tavLst>
                                    </p:anim>
                                    <p:anim calcmode="lin" valueType="num">
                                      <p:cBhvr>
                                        <p:cTn id="99" dur="500" fill="hold"/>
                                        <p:tgtEl>
                                          <p:spTgt spid="138"/>
                                        </p:tgtEl>
                                        <p:attrNameLst>
                                          <p:attrName>ppt_h</p:attrName>
                                        </p:attrNameLst>
                                      </p:cBhvr>
                                      <p:tavLst>
                                        <p:tav tm="0">
                                          <p:val>
                                            <p:fltVal val="0"/>
                                          </p:val>
                                        </p:tav>
                                        <p:tav tm="100000">
                                          <p:val>
                                            <p:strVal val="#ppt_h"/>
                                          </p:val>
                                        </p:tav>
                                      </p:tavLst>
                                    </p:anim>
                                    <p:animEffect transition="in" filter="fade">
                                      <p:cBhvr>
                                        <p:cTn id="100" dur="500"/>
                                        <p:tgtEl>
                                          <p:spTgt spid="138"/>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145"/>
                                        </p:tgtEl>
                                        <p:attrNameLst>
                                          <p:attrName>style.visibility</p:attrName>
                                        </p:attrNameLst>
                                      </p:cBhvr>
                                      <p:to>
                                        <p:strVal val="visible"/>
                                      </p:to>
                                    </p:set>
                                    <p:animEffect transition="in" filter="fade">
                                      <p:cBhvr>
                                        <p:cTn id="104" dur="1000"/>
                                        <p:tgtEl>
                                          <p:spTgt spid="145"/>
                                        </p:tgtEl>
                                      </p:cBhvr>
                                    </p:animEffect>
                                    <p:anim calcmode="lin" valueType="num">
                                      <p:cBhvr>
                                        <p:cTn id="105" dur="1000" fill="hold"/>
                                        <p:tgtEl>
                                          <p:spTgt spid="145"/>
                                        </p:tgtEl>
                                        <p:attrNameLst>
                                          <p:attrName>ppt_x</p:attrName>
                                        </p:attrNameLst>
                                      </p:cBhvr>
                                      <p:tavLst>
                                        <p:tav tm="0">
                                          <p:val>
                                            <p:strVal val="#ppt_x"/>
                                          </p:val>
                                        </p:tav>
                                        <p:tav tm="100000">
                                          <p:val>
                                            <p:strVal val="#ppt_x"/>
                                          </p:val>
                                        </p:tav>
                                      </p:tavLst>
                                    </p:anim>
                                    <p:anim calcmode="lin" valueType="num">
                                      <p:cBhvr>
                                        <p:cTn id="106" dur="1000" fill="hold"/>
                                        <p:tgtEl>
                                          <p:spTgt spid="145"/>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144"/>
                                        </p:tgtEl>
                                        <p:attrNameLst>
                                          <p:attrName>style.visibility</p:attrName>
                                        </p:attrNameLst>
                                      </p:cBhvr>
                                      <p:to>
                                        <p:strVal val="visible"/>
                                      </p:to>
                                    </p:set>
                                    <p:animEffect transition="in" filter="fade">
                                      <p:cBhvr>
                                        <p:cTn id="110" dur="1000"/>
                                        <p:tgtEl>
                                          <p:spTgt spid="144"/>
                                        </p:tgtEl>
                                      </p:cBhvr>
                                    </p:animEffect>
                                    <p:anim calcmode="lin" valueType="num">
                                      <p:cBhvr>
                                        <p:cTn id="111" dur="1000" fill="hold"/>
                                        <p:tgtEl>
                                          <p:spTgt spid="144"/>
                                        </p:tgtEl>
                                        <p:attrNameLst>
                                          <p:attrName>ppt_x</p:attrName>
                                        </p:attrNameLst>
                                      </p:cBhvr>
                                      <p:tavLst>
                                        <p:tav tm="0">
                                          <p:val>
                                            <p:strVal val="#ppt_x"/>
                                          </p:val>
                                        </p:tav>
                                        <p:tav tm="100000">
                                          <p:val>
                                            <p:strVal val="#ppt_x"/>
                                          </p:val>
                                        </p:tav>
                                      </p:tavLst>
                                    </p:anim>
                                    <p:anim calcmode="lin" valueType="num">
                                      <p:cBhvr>
                                        <p:cTn id="112" dur="1000" fill="hold"/>
                                        <p:tgtEl>
                                          <p:spTgt spid="144"/>
                                        </p:tgtEl>
                                        <p:attrNameLst>
                                          <p:attrName>ppt_y</p:attrName>
                                        </p:attrNameLst>
                                      </p:cBhvr>
                                      <p:tavLst>
                                        <p:tav tm="0">
                                          <p:val>
                                            <p:strVal val="#ppt_y+.1"/>
                                          </p:val>
                                        </p:tav>
                                        <p:tav tm="100000">
                                          <p:val>
                                            <p:strVal val="#ppt_y"/>
                                          </p:val>
                                        </p:tav>
                                      </p:tavLst>
                                    </p:anim>
                                  </p:childTnLst>
                                </p:cTn>
                              </p:par>
                            </p:childTnLst>
                          </p:cTn>
                        </p:par>
                        <p:par>
                          <p:cTn id="113" fill="hold">
                            <p:stCondLst>
                              <p:cond delay="11000"/>
                            </p:stCondLst>
                            <p:childTnLst>
                              <p:par>
                                <p:cTn id="114" presetID="42" presetClass="entr" presetSubtype="0" fill="hold" grpId="0" nodeType="after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1000"/>
                                        <p:tgtEl>
                                          <p:spTgt spid="5"/>
                                        </p:tgtEl>
                                      </p:cBhvr>
                                    </p:animEffect>
                                    <p:anim calcmode="lin" valueType="num">
                                      <p:cBhvr>
                                        <p:cTn id="117" dur="1000" fill="hold"/>
                                        <p:tgtEl>
                                          <p:spTgt spid="5"/>
                                        </p:tgtEl>
                                        <p:attrNameLst>
                                          <p:attrName>ppt_x</p:attrName>
                                        </p:attrNameLst>
                                      </p:cBhvr>
                                      <p:tavLst>
                                        <p:tav tm="0">
                                          <p:val>
                                            <p:strVal val="#ppt_x"/>
                                          </p:val>
                                        </p:tav>
                                        <p:tav tm="100000">
                                          <p:val>
                                            <p:strVal val="#ppt_x"/>
                                          </p:val>
                                        </p:tav>
                                      </p:tavLst>
                                    </p:anim>
                                    <p:anim calcmode="lin" valueType="num">
                                      <p:cBhvr>
                                        <p:cTn id="1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4"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用戶</a:t>
            </a:r>
            <a:r>
              <a:rPr lang="zh-TW" altLang="en-US" dirty="0" smtClean="0"/>
              <a:t>端防禦架構 </a:t>
            </a:r>
            <a:r>
              <a:rPr lang="en-US" altLang="zh-TW" dirty="0" smtClean="0"/>
              <a:t>(CPE)</a:t>
            </a:r>
            <a:endParaRPr lang="en-US" dirty="0"/>
          </a:p>
        </p:txBody>
      </p:sp>
      <p:grpSp>
        <p:nvGrpSpPr>
          <p:cNvPr id="106" name="Group 105"/>
          <p:cNvGrpSpPr/>
          <p:nvPr/>
        </p:nvGrpSpPr>
        <p:grpSpPr>
          <a:xfrm>
            <a:off x="1050622" y="2813492"/>
            <a:ext cx="1920250" cy="3302829"/>
            <a:chOff x="32890" y="2809031"/>
            <a:chExt cx="1920250" cy="3302829"/>
          </a:xfrm>
        </p:grpSpPr>
        <p:grpSp>
          <p:nvGrpSpPr>
            <p:cNvPr id="107" name="Group 24"/>
            <p:cNvGrpSpPr/>
            <p:nvPr/>
          </p:nvGrpSpPr>
          <p:grpSpPr>
            <a:xfrm>
              <a:off x="32890" y="2809031"/>
              <a:ext cx="1920250" cy="3302829"/>
              <a:chOff x="381388" y="1945627"/>
              <a:chExt cx="1600207" cy="2064267"/>
            </a:xfrm>
          </p:grpSpPr>
          <p:grpSp>
            <p:nvGrpSpPr>
              <p:cNvPr id="109" name="Group 23"/>
              <p:cNvGrpSpPr/>
              <p:nvPr/>
            </p:nvGrpSpPr>
            <p:grpSpPr>
              <a:xfrm>
                <a:off x="381388" y="1945627"/>
                <a:ext cx="1600207" cy="2064267"/>
                <a:chOff x="1231339" y="2040638"/>
                <a:chExt cx="1600207" cy="1461765"/>
              </a:xfrm>
            </p:grpSpPr>
            <p:sp>
              <p:nvSpPr>
                <p:cNvPr id="116" name="Trapezoid 115"/>
                <p:cNvSpPr/>
                <p:nvPr/>
              </p:nvSpPr>
              <p:spPr bwMode="auto">
                <a:xfrm rot="5400000">
                  <a:off x="1924641" y="2595498"/>
                  <a:ext cx="1461764" cy="352046"/>
                </a:xfrm>
                <a:prstGeom prst="trapezoid">
                  <a:avLst>
                    <a:gd name="adj" fmla="val 359298"/>
                  </a:avLst>
                </a:prstGeom>
                <a:gradFill flip="none" rotWithShape="1">
                  <a:gsLst>
                    <a:gs pos="0">
                      <a:schemeClr val="tx2"/>
                    </a:gs>
                    <a:gs pos="100000">
                      <a:schemeClr val="tx2">
                        <a:lumMod val="50000"/>
                        <a:alpha val="0"/>
                      </a:schemeClr>
                    </a:gs>
                  </a:gsLst>
                  <a:lin ang="16200000" scaled="1"/>
                  <a:tileRect/>
                </a:gradFill>
                <a:ln w="9525" cap="flat" cmpd="sng" algn="ctr">
                  <a:noFill/>
                  <a:prstDash val="solid"/>
                  <a:round/>
                  <a:headEnd type="none" w="med" len="med"/>
                  <a:tailEnd type="none" w="med" len="med"/>
                </a:ln>
                <a:effectLst/>
              </p:spPr>
              <p:txBody>
                <a:bodyPr/>
                <a:lstStyle/>
                <a:p>
                  <a:pPr defTabSz="1638605">
                    <a:lnSpc>
                      <a:spcPct val="85000"/>
                    </a:lnSpc>
                    <a:defRPr/>
                  </a:pPr>
                  <a:endParaRPr lang="en-US" sz="6600" dirty="0">
                    <a:latin typeface="Arial" pitchFamily="29" charset="0"/>
                  </a:endParaRPr>
                </a:p>
              </p:txBody>
            </p:sp>
            <p:sp>
              <p:nvSpPr>
                <p:cNvPr id="117" name="Rounded Rectangle 116"/>
                <p:cNvSpPr/>
                <p:nvPr/>
              </p:nvSpPr>
              <p:spPr bwMode="auto">
                <a:xfrm>
                  <a:off x="1231339" y="2040638"/>
                  <a:ext cx="1248161" cy="1461765"/>
                </a:xfrm>
                <a:prstGeom prst="roundRect">
                  <a:avLst>
                    <a:gd name="adj" fmla="val 0"/>
                  </a:avLst>
                </a:prstGeom>
                <a:gradFill flip="none" rotWithShape="1">
                  <a:gsLst>
                    <a:gs pos="0">
                      <a:schemeClr val="tx2">
                        <a:lumMod val="75000"/>
                      </a:schemeClr>
                    </a:gs>
                    <a:gs pos="100000">
                      <a:schemeClr val="tx2"/>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638605" fontAlgn="base">
                    <a:lnSpc>
                      <a:spcPct val="85000"/>
                    </a:lnSpc>
                    <a:spcBef>
                      <a:spcPct val="0"/>
                    </a:spcBef>
                    <a:spcAft>
                      <a:spcPct val="0"/>
                    </a:spcAft>
                    <a:buFontTx/>
                    <a:buChar char="•"/>
                  </a:pPr>
                  <a:endParaRPr lang="en-US" sz="6600" dirty="0">
                    <a:latin typeface="Arial" pitchFamily="29" charset="0"/>
                  </a:endParaRPr>
                </a:p>
              </p:txBody>
            </p:sp>
          </p:grpSp>
          <p:sp>
            <p:nvSpPr>
              <p:cNvPr id="110" name="Rectangle 109"/>
              <p:cNvSpPr/>
              <p:nvPr/>
            </p:nvSpPr>
            <p:spPr>
              <a:xfrm>
                <a:off x="509405" y="2281671"/>
                <a:ext cx="975690" cy="2640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dirty="0"/>
                  <a:t>Flood Thresholds</a:t>
                </a:r>
              </a:p>
            </p:txBody>
          </p:sp>
          <p:sp>
            <p:nvSpPr>
              <p:cNvPr id="111" name="Rectangle 110"/>
              <p:cNvSpPr/>
              <p:nvPr/>
            </p:nvSpPr>
            <p:spPr>
              <a:xfrm>
                <a:off x="509405" y="2593711"/>
                <a:ext cx="975690" cy="2640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dirty="0"/>
                  <a:t>Protocol </a:t>
                </a:r>
                <a:r>
                  <a:rPr lang="en-US" sz="1200" dirty="0" smtClean="0"/>
                  <a:t/>
                </a:r>
                <a:br>
                  <a:rPr lang="en-US" sz="1200" dirty="0" smtClean="0"/>
                </a:br>
                <a:r>
                  <a:rPr lang="en-US" sz="1200" dirty="0" smtClean="0"/>
                  <a:t>Anomalies</a:t>
                </a:r>
                <a:endParaRPr lang="en-US" sz="1200" dirty="0"/>
              </a:p>
            </p:txBody>
          </p:sp>
          <p:sp>
            <p:nvSpPr>
              <p:cNvPr id="112" name="Rectangle 111"/>
              <p:cNvSpPr/>
              <p:nvPr/>
            </p:nvSpPr>
            <p:spPr>
              <a:xfrm>
                <a:off x="509405" y="2905751"/>
                <a:ext cx="975690" cy="2640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dirty="0"/>
                  <a:t>Behavioral Anomalies</a:t>
                </a:r>
              </a:p>
            </p:txBody>
          </p:sp>
          <p:sp>
            <p:nvSpPr>
              <p:cNvPr id="113" name="Rectangle 112"/>
              <p:cNvSpPr/>
              <p:nvPr/>
            </p:nvSpPr>
            <p:spPr>
              <a:xfrm>
                <a:off x="509405" y="3457822"/>
                <a:ext cx="975690" cy="2400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dirty="0"/>
                  <a:t>Resource Starvation</a:t>
                </a:r>
              </a:p>
            </p:txBody>
          </p:sp>
          <p:sp>
            <p:nvSpPr>
              <p:cNvPr id="114" name="Rectangle 113"/>
              <p:cNvSpPr/>
              <p:nvPr/>
            </p:nvSpPr>
            <p:spPr>
              <a:xfrm>
                <a:off x="509405" y="3217790"/>
                <a:ext cx="975690" cy="19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dirty="0"/>
                  <a:t>L7 Scripts</a:t>
                </a:r>
              </a:p>
            </p:txBody>
          </p:sp>
          <p:sp>
            <p:nvSpPr>
              <p:cNvPr id="115" name="Rectangle 114"/>
              <p:cNvSpPr/>
              <p:nvPr/>
            </p:nvSpPr>
            <p:spPr>
              <a:xfrm>
                <a:off x="509405" y="3745860"/>
                <a:ext cx="975690" cy="19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dirty="0"/>
                  <a:t>Black Lists</a:t>
                </a:r>
              </a:p>
            </p:txBody>
          </p:sp>
        </p:grpSp>
        <p:sp>
          <p:nvSpPr>
            <p:cNvPr id="108" name="TextBox 1"/>
            <p:cNvSpPr txBox="1">
              <a:spLocks noChangeArrowheads="1"/>
            </p:cNvSpPr>
            <p:nvPr/>
          </p:nvSpPr>
          <p:spPr bwMode="auto">
            <a:xfrm>
              <a:off x="186510" y="2847437"/>
              <a:ext cx="1190556" cy="4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400" b="1" dirty="0">
                  <a:solidFill>
                    <a:schemeClr val="bg1"/>
                  </a:solidFill>
                  <a:latin typeface="+mn-lt"/>
                </a:rPr>
                <a:t>Real-time Detection</a:t>
              </a:r>
            </a:p>
          </p:txBody>
        </p:sp>
      </p:grpSp>
      <p:grpSp>
        <p:nvGrpSpPr>
          <p:cNvPr id="118" name="Group 27"/>
          <p:cNvGrpSpPr/>
          <p:nvPr/>
        </p:nvGrpSpPr>
        <p:grpSpPr>
          <a:xfrm>
            <a:off x="2855657" y="3312755"/>
            <a:ext cx="1613009" cy="537673"/>
            <a:chOff x="2355305" y="2271139"/>
            <a:chExt cx="1344173" cy="336046"/>
          </a:xfrm>
        </p:grpSpPr>
        <p:sp>
          <p:nvSpPr>
            <p:cNvPr id="119" name="Rectangle 118"/>
            <p:cNvSpPr/>
            <p:nvPr/>
          </p:nvSpPr>
          <p:spPr>
            <a:xfrm>
              <a:off x="3059396" y="2271139"/>
              <a:ext cx="288037" cy="336044"/>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000" dirty="0"/>
                <a:t>HTTP</a:t>
              </a:r>
            </a:p>
          </p:txBody>
        </p:sp>
        <p:sp>
          <p:nvSpPr>
            <p:cNvPr id="120" name="Rectangle 119"/>
            <p:cNvSpPr/>
            <p:nvPr/>
          </p:nvSpPr>
          <p:spPr>
            <a:xfrm>
              <a:off x="3411442" y="2271139"/>
              <a:ext cx="288036" cy="33604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000" dirty="0"/>
                <a:t>DNS</a:t>
              </a:r>
            </a:p>
          </p:txBody>
        </p:sp>
        <p:sp>
          <p:nvSpPr>
            <p:cNvPr id="121" name="Rectangle 120"/>
            <p:cNvSpPr/>
            <p:nvPr/>
          </p:nvSpPr>
          <p:spPr>
            <a:xfrm>
              <a:off x="2707350" y="2271141"/>
              <a:ext cx="291622" cy="336044"/>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000" dirty="0"/>
                <a:t>TCP</a:t>
              </a:r>
            </a:p>
          </p:txBody>
        </p:sp>
        <p:sp>
          <p:nvSpPr>
            <p:cNvPr id="122" name="Rectangle 121"/>
            <p:cNvSpPr/>
            <p:nvPr/>
          </p:nvSpPr>
          <p:spPr>
            <a:xfrm>
              <a:off x="2355305" y="2271139"/>
              <a:ext cx="288037" cy="33604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000" dirty="0"/>
                <a:t>UDP</a:t>
              </a:r>
            </a:p>
          </p:txBody>
        </p:sp>
      </p:grpSp>
      <p:cxnSp>
        <p:nvCxnSpPr>
          <p:cNvPr id="123" name="Straight Arrow Connector 122"/>
          <p:cNvCxnSpPr/>
          <p:nvPr/>
        </p:nvCxnSpPr>
        <p:spPr bwMode="auto">
          <a:xfrm>
            <a:off x="3892592" y="4541716"/>
            <a:ext cx="0" cy="2150680"/>
          </a:xfrm>
          <a:prstGeom prst="straightConnector1">
            <a:avLst/>
          </a:prstGeom>
          <a:noFill/>
          <a:ln w="25400" cap="flat" cmpd="sng" algn="ctr">
            <a:solidFill>
              <a:schemeClr val="accent6"/>
            </a:solidFill>
            <a:prstDash val="solid"/>
            <a:round/>
            <a:headEnd type="none" w="med" len="med"/>
            <a:tailEnd type="triangle"/>
          </a:ln>
          <a:effectLst/>
        </p:spPr>
      </p:cxnSp>
      <p:cxnSp>
        <p:nvCxnSpPr>
          <p:cNvPr id="125" name="Straight Arrow Connector 124"/>
          <p:cNvCxnSpPr/>
          <p:nvPr/>
        </p:nvCxnSpPr>
        <p:spPr bwMode="auto">
          <a:xfrm>
            <a:off x="3892592" y="2851896"/>
            <a:ext cx="0" cy="960125"/>
          </a:xfrm>
          <a:prstGeom prst="straightConnector1">
            <a:avLst/>
          </a:prstGeom>
          <a:noFill/>
          <a:ln w="25400" cap="flat" cmpd="sng" algn="ctr">
            <a:solidFill>
              <a:schemeClr val="accent6"/>
            </a:solidFill>
            <a:prstDash val="solid"/>
            <a:round/>
            <a:headEnd type="none" w="med" len="med"/>
            <a:tailEnd type="triangle"/>
          </a:ln>
          <a:effectLst/>
        </p:spPr>
      </p:cxnSp>
      <p:cxnSp>
        <p:nvCxnSpPr>
          <p:cNvPr id="126" name="Straight Arrow Connector 125"/>
          <p:cNvCxnSpPr/>
          <p:nvPr/>
        </p:nvCxnSpPr>
        <p:spPr bwMode="auto">
          <a:xfrm>
            <a:off x="3431732" y="2851896"/>
            <a:ext cx="0" cy="960125"/>
          </a:xfrm>
          <a:prstGeom prst="straightConnector1">
            <a:avLst/>
          </a:prstGeom>
          <a:noFill/>
          <a:ln w="25400" cap="flat" cmpd="sng" algn="ctr">
            <a:solidFill>
              <a:schemeClr val="accent5"/>
            </a:solidFill>
            <a:prstDash val="solid"/>
            <a:round/>
            <a:headEnd type="none" w="med" len="med"/>
            <a:tailEnd type="triangle"/>
          </a:ln>
          <a:effectLst/>
        </p:spPr>
      </p:cxnSp>
      <p:cxnSp>
        <p:nvCxnSpPr>
          <p:cNvPr id="128" name="Straight Connector 127"/>
          <p:cNvCxnSpPr/>
          <p:nvPr/>
        </p:nvCxnSpPr>
        <p:spPr bwMode="auto">
          <a:xfrm flipV="1">
            <a:off x="3662051" y="2995998"/>
            <a:ext cx="1" cy="3856938"/>
          </a:xfrm>
          <a:prstGeom prst="line">
            <a:avLst/>
          </a:prstGeom>
          <a:noFill/>
          <a:ln w="19050" cap="flat" cmpd="sng" algn="ctr">
            <a:solidFill>
              <a:schemeClr val="bg1"/>
            </a:solidFill>
            <a:prstDash val="solid"/>
            <a:round/>
            <a:headEnd type="none" w="med" len="med"/>
            <a:tailEnd type="none" w="med" len="med"/>
          </a:ln>
          <a:effectLst/>
        </p:spPr>
      </p:cxnSp>
      <p:sp>
        <p:nvSpPr>
          <p:cNvPr id="129" name="Freeform 128"/>
          <p:cNvSpPr/>
          <p:nvPr/>
        </p:nvSpPr>
        <p:spPr bwMode="auto">
          <a:xfrm flipH="1">
            <a:off x="2356392" y="2237416"/>
            <a:ext cx="921720" cy="384051"/>
          </a:xfrm>
          <a:custGeom>
            <a:avLst/>
            <a:gdLst>
              <a:gd name="connsiteX0" fmla="*/ 657225 w 657225"/>
              <a:gd name="connsiteY0" fmla="*/ 0 h 762000"/>
              <a:gd name="connsiteX1" fmla="*/ 657225 w 657225"/>
              <a:gd name="connsiteY1" fmla="*/ 762000 h 762000"/>
              <a:gd name="connsiteX2" fmla="*/ 0 w 657225"/>
              <a:gd name="connsiteY2" fmla="*/ 762000 h 762000"/>
            </a:gdLst>
            <a:ahLst/>
            <a:cxnLst>
              <a:cxn ang="0">
                <a:pos x="connsiteX0" y="connsiteY0"/>
              </a:cxn>
              <a:cxn ang="0">
                <a:pos x="connsiteX1" y="connsiteY1"/>
              </a:cxn>
              <a:cxn ang="0">
                <a:pos x="connsiteX2" y="connsiteY2"/>
              </a:cxn>
            </a:cxnLst>
            <a:rect l="l" t="t" r="r" b="b"/>
            <a:pathLst>
              <a:path w="657225" h="762000">
                <a:moveTo>
                  <a:pt x="657225" y="0"/>
                </a:moveTo>
                <a:lnTo>
                  <a:pt x="657225" y="762000"/>
                </a:lnTo>
                <a:lnTo>
                  <a:pt x="0" y="762000"/>
                </a:lnTo>
              </a:path>
            </a:pathLst>
          </a:custGeom>
          <a:noFill/>
          <a:ln w="1905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30" name="Freeform 129"/>
          <p:cNvSpPr/>
          <p:nvPr/>
        </p:nvSpPr>
        <p:spPr bwMode="auto">
          <a:xfrm>
            <a:off x="4123021" y="2237416"/>
            <a:ext cx="883315" cy="384051"/>
          </a:xfrm>
          <a:custGeom>
            <a:avLst/>
            <a:gdLst>
              <a:gd name="connsiteX0" fmla="*/ 657225 w 657225"/>
              <a:gd name="connsiteY0" fmla="*/ 0 h 762000"/>
              <a:gd name="connsiteX1" fmla="*/ 657225 w 657225"/>
              <a:gd name="connsiteY1" fmla="*/ 762000 h 762000"/>
              <a:gd name="connsiteX2" fmla="*/ 0 w 657225"/>
              <a:gd name="connsiteY2" fmla="*/ 762000 h 762000"/>
            </a:gdLst>
            <a:ahLst/>
            <a:cxnLst>
              <a:cxn ang="0">
                <a:pos x="connsiteX0" y="connsiteY0"/>
              </a:cxn>
              <a:cxn ang="0">
                <a:pos x="connsiteX1" y="connsiteY1"/>
              </a:cxn>
              <a:cxn ang="0">
                <a:pos x="connsiteX2" y="connsiteY2"/>
              </a:cxn>
            </a:cxnLst>
            <a:rect l="l" t="t" r="r" b="b"/>
            <a:pathLst>
              <a:path w="657225" h="762000">
                <a:moveTo>
                  <a:pt x="657225" y="0"/>
                </a:moveTo>
                <a:lnTo>
                  <a:pt x="657225" y="762000"/>
                </a:lnTo>
                <a:lnTo>
                  <a:pt x="0" y="762000"/>
                </a:lnTo>
              </a:path>
            </a:pathLst>
          </a:custGeom>
          <a:noFill/>
          <a:ln w="1905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31" name="Freeform 130"/>
          <p:cNvSpPr/>
          <p:nvPr/>
        </p:nvSpPr>
        <p:spPr bwMode="auto">
          <a:xfrm>
            <a:off x="4276642" y="2275821"/>
            <a:ext cx="729695" cy="345645"/>
          </a:xfrm>
          <a:custGeom>
            <a:avLst/>
            <a:gdLst>
              <a:gd name="connsiteX0" fmla="*/ 657225 w 657225"/>
              <a:gd name="connsiteY0" fmla="*/ 0 h 762000"/>
              <a:gd name="connsiteX1" fmla="*/ 657225 w 657225"/>
              <a:gd name="connsiteY1" fmla="*/ 762000 h 762000"/>
              <a:gd name="connsiteX2" fmla="*/ 0 w 657225"/>
              <a:gd name="connsiteY2" fmla="*/ 762000 h 762000"/>
            </a:gdLst>
            <a:ahLst/>
            <a:cxnLst>
              <a:cxn ang="0">
                <a:pos x="connsiteX0" y="connsiteY0"/>
              </a:cxn>
              <a:cxn ang="0">
                <a:pos x="connsiteX1" y="connsiteY1"/>
              </a:cxn>
              <a:cxn ang="0">
                <a:pos x="connsiteX2" y="connsiteY2"/>
              </a:cxn>
            </a:cxnLst>
            <a:rect l="l" t="t" r="r" b="b"/>
            <a:pathLst>
              <a:path w="657225" h="762000">
                <a:moveTo>
                  <a:pt x="657225" y="0"/>
                </a:moveTo>
                <a:lnTo>
                  <a:pt x="657225" y="762000"/>
                </a:lnTo>
                <a:lnTo>
                  <a:pt x="0" y="762000"/>
                </a:lnTo>
              </a:path>
            </a:pathLst>
          </a:custGeom>
          <a:ln w="25400"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Freeform 131"/>
          <p:cNvSpPr/>
          <p:nvPr/>
        </p:nvSpPr>
        <p:spPr bwMode="auto">
          <a:xfrm flipH="1">
            <a:off x="2356393" y="2275821"/>
            <a:ext cx="729694" cy="345645"/>
          </a:xfrm>
          <a:custGeom>
            <a:avLst/>
            <a:gdLst>
              <a:gd name="connsiteX0" fmla="*/ 657225 w 657225"/>
              <a:gd name="connsiteY0" fmla="*/ 0 h 762000"/>
              <a:gd name="connsiteX1" fmla="*/ 657225 w 657225"/>
              <a:gd name="connsiteY1" fmla="*/ 762000 h 762000"/>
              <a:gd name="connsiteX2" fmla="*/ 0 w 657225"/>
              <a:gd name="connsiteY2" fmla="*/ 762000 h 762000"/>
            </a:gdLst>
            <a:ahLst/>
            <a:cxnLst>
              <a:cxn ang="0">
                <a:pos x="connsiteX0" y="connsiteY0"/>
              </a:cxn>
              <a:cxn ang="0">
                <a:pos x="connsiteX1" y="connsiteY1"/>
              </a:cxn>
              <a:cxn ang="0">
                <a:pos x="connsiteX2" y="connsiteY2"/>
              </a:cxn>
            </a:cxnLst>
            <a:rect l="l" t="t" r="r" b="b"/>
            <a:pathLst>
              <a:path w="657225" h="762000">
                <a:moveTo>
                  <a:pt x="657225" y="0"/>
                </a:moveTo>
                <a:lnTo>
                  <a:pt x="657225" y="762000"/>
                </a:lnTo>
                <a:lnTo>
                  <a:pt x="0" y="762000"/>
                </a:lnTo>
              </a:path>
            </a:pathLst>
          </a:custGeom>
          <a:ln w="25400" cmpd="sng">
            <a:solidFill>
              <a:schemeClr val="accent5"/>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3" name="Group 132"/>
          <p:cNvGrpSpPr/>
          <p:nvPr/>
        </p:nvGrpSpPr>
        <p:grpSpPr>
          <a:xfrm>
            <a:off x="1865490" y="1782022"/>
            <a:ext cx="943364" cy="531152"/>
            <a:chOff x="1094394" y="1206030"/>
            <a:chExt cx="835436" cy="470386"/>
          </a:xfrm>
        </p:grpSpPr>
        <p:pic>
          <p:nvPicPr>
            <p:cNvPr id="134" name="Picture 133" descr="Attacker_sing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94" y="1206030"/>
              <a:ext cx="346600" cy="470386"/>
            </a:xfrm>
            <a:prstGeom prst="rect">
              <a:avLst/>
            </a:prstGeom>
          </p:spPr>
        </p:pic>
        <p:pic>
          <p:nvPicPr>
            <p:cNvPr id="135" name="Picture 134" descr="Attacker_sing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011" y="1206030"/>
              <a:ext cx="346600" cy="470386"/>
            </a:xfrm>
            <a:prstGeom prst="rect">
              <a:avLst/>
            </a:prstGeom>
          </p:spPr>
        </p:pic>
        <p:pic>
          <p:nvPicPr>
            <p:cNvPr id="136" name="Picture 135" descr="Attacker_sing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230" y="1206030"/>
              <a:ext cx="346600" cy="470386"/>
            </a:xfrm>
            <a:prstGeom prst="rect">
              <a:avLst/>
            </a:prstGeom>
          </p:spPr>
        </p:pic>
      </p:grpSp>
      <p:grpSp>
        <p:nvGrpSpPr>
          <p:cNvPr id="137" name="Group 139"/>
          <p:cNvGrpSpPr/>
          <p:nvPr/>
        </p:nvGrpSpPr>
        <p:grpSpPr>
          <a:xfrm>
            <a:off x="4523834" y="1794722"/>
            <a:ext cx="943364" cy="519504"/>
            <a:chOff x="2755859" y="1211188"/>
            <a:chExt cx="835436" cy="460070"/>
          </a:xfrm>
        </p:grpSpPr>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859" y="1211188"/>
              <a:ext cx="346600" cy="460070"/>
            </a:xfrm>
            <a:prstGeom prst="rect">
              <a:avLst/>
            </a:prstGeom>
          </p:spPr>
        </p:pic>
        <p:pic>
          <p:nvPicPr>
            <p:cNvPr id="139" name="Picture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6476" y="1211188"/>
              <a:ext cx="346600" cy="460070"/>
            </a:xfrm>
            <a:prstGeom prst="rect">
              <a:avLst/>
            </a:prstGeom>
          </p:spPr>
        </p:pic>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4695" y="1211188"/>
              <a:ext cx="346600" cy="460070"/>
            </a:xfrm>
            <a:prstGeom prst="rect">
              <a:avLst/>
            </a:prstGeom>
          </p:spPr>
        </p:pic>
      </p:grpSp>
      <p:sp>
        <p:nvSpPr>
          <p:cNvPr id="141" name="Freeform 140"/>
          <p:cNvSpPr/>
          <p:nvPr/>
        </p:nvSpPr>
        <p:spPr bwMode="auto">
          <a:xfrm>
            <a:off x="3662162" y="2379361"/>
            <a:ext cx="1232193" cy="4389846"/>
          </a:xfrm>
          <a:custGeom>
            <a:avLst/>
            <a:gdLst>
              <a:gd name="connsiteX0" fmla="*/ 1320800 w 1320800"/>
              <a:gd name="connsiteY0" fmla="*/ 4381500 h 4381500"/>
              <a:gd name="connsiteX1" fmla="*/ 1320800 w 1320800"/>
              <a:gd name="connsiteY1" fmla="*/ 4013200 h 4381500"/>
              <a:gd name="connsiteX2" fmla="*/ 0 w 1320800"/>
              <a:gd name="connsiteY2" fmla="*/ 4013200 h 4381500"/>
              <a:gd name="connsiteX3" fmla="*/ 0 w 1320800"/>
              <a:gd name="connsiteY3" fmla="*/ 114300 h 4381500"/>
              <a:gd name="connsiteX4" fmla="*/ 1231900 w 1320800"/>
              <a:gd name="connsiteY4" fmla="*/ 114300 h 4381500"/>
              <a:gd name="connsiteX5" fmla="*/ 1231900 w 1320800"/>
              <a:gd name="connsiteY5" fmla="*/ 0 h 4381500"/>
              <a:gd name="connsiteX0" fmla="*/ 345425 w 1320800"/>
              <a:gd name="connsiteY0" fmla="*/ 4428250 h 4428250"/>
              <a:gd name="connsiteX1" fmla="*/ 1320800 w 1320800"/>
              <a:gd name="connsiteY1" fmla="*/ 4013200 h 4428250"/>
              <a:gd name="connsiteX2" fmla="*/ 0 w 1320800"/>
              <a:gd name="connsiteY2" fmla="*/ 4013200 h 4428250"/>
              <a:gd name="connsiteX3" fmla="*/ 0 w 1320800"/>
              <a:gd name="connsiteY3" fmla="*/ 114300 h 4428250"/>
              <a:gd name="connsiteX4" fmla="*/ 1231900 w 1320800"/>
              <a:gd name="connsiteY4" fmla="*/ 114300 h 4428250"/>
              <a:gd name="connsiteX5" fmla="*/ 1231900 w 1320800"/>
              <a:gd name="connsiteY5" fmla="*/ 0 h 4428250"/>
              <a:gd name="connsiteX0" fmla="*/ 345425 w 1231900"/>
              <a:gd name="connsiteY0" fmla="*/ 4428250 h 4428250"/>
              <a:gd name="connsiteX1" fmla="*/ 345425 w 1231900"/>
              <a:gd name="connsiteY1" fmla="*/ 4005795 h 4428250"/>
              <a:gd name="connsiteX2" fmla="*/ 0 w 1231900"/>
              <a:gd name="connsiteY2" fmla="*/ 4013200 h 4428250"/>
              <a:gd name="connsiteX3" fmla="*/ 0 w 1231900"/>
              <a:gd name="connsiteY3" fmla="*/ 114300 h 4428250"/>
              <a:gd name="connsiteX4" fmla="*/ 1231900 w 1231900"/>
              <a:gd name="connsiteY4" fmla="*/ 114300 h 4428250"/>
              <a:gd name="connsiteX5" fmla="*/ 1231900 w 1231900"/>
              <a:gd name="connsiteY5" fmla="*/ 0 h 4428250"/>
              <a:gd name="connsiteX0" fmla="*/ 345645 w 1232120"/>
              <a:gd name="connsiteY0" fmla="*/ 4428250 h 4428250"/>
              <a:gd name="connsiteX1" fmla="*/ 345645 w 1232120"/>
              <a:gd name="connsiteY1" fmla="*/ 4005795 h 4428250"/>
              <a:gd name="connsiteX2" fmla="*/ 0 w 1232120"/>
              <a:gd name="connsiteY2" fmla="*/ 4005795 h 4428250"/>
              <a:gd name="connsiteX3" fmla="*/ 220 w 1232120"/>
              <a:gd name="connsiteY3" fmla="*/ 114300 h 4428250"/>
              <a:gd name="connsiteX4" fmla="*/ 1232120 w 1232120"/>
              <a:gd name="connsiteY4" fmla="*/ 114300 h 4428250"/>
              <a:gd name="connsiteX5" fmla="*/ 1232120 w 1232120"/>
              <a:gd name="connsiteY5" fmla="*/ 0 h 4428250"/>
              <a:gd name="connsiteX0" fmla="*/ 345645 w 1232120"/>
              <a:gd name="connsiteY0" fmla="*/ 4428250 h 4428250"/>
              <a:gd name="connsiteX1" fmla="*/ 0 w 1232120"/>
              <a:gd name="connsiteY1" fmla="*/ 4005795 h 4428250"/>
              <a:gd name="connsiteX2" fmla="*/ 220 w 1232120"/>
              <a:gd name="connsiteY2" fmla="*/ 114300 h 4428250"/>
              <a:gd name="connsiteX3" fmla="*/ 1232120 w 1232120"/>
              <a:gd name="connsiteY3" fmla="*/ 114300 h 4428250"/>
              <a:gd name="connsiteX4" fmla="*/ 1232120 w 1232120"/>
              <a:gd name="connsiteY4" fmla="*/ 0 h 4428250"/>
              <a:gd name="connsiteX0" fmla="*/ 0 w 1232120"/>
              <a:gd name="connsiteY0" fmla="*/ 4005795 h 4005795"/>
              <a:gd name="connsiteX1" fmla="*/ 220 w 1232120"/>
              <a:gd name="connsiteY1" fmla="*/ 114300 h 4005795"/>
              <a:gd name="connsiteX2" fmla="*/ 1232120 w 1232120"/>
              <a:gd name="connsiteY2" fmla="*/ 114300 h 4005795"/>
              <a:gd name="connsiteX3" fmla="*/ 1232120 w 1232120"/>
              <a:gd name="connsiteY3" fmla="*/ 0 h 4005795"/>
              <a:gd name="connsiteX0" fmla="*/ 0 w 1232120"/>
              <a:gd name="connsiteY0" fmla="*/ 4389846 h 4389846"/>
              <a:gd name="connsiteX1" fmla="*/ 220 w 1232120"/>
              <a:gd name="connsiteY1" fmla="*/ 114300 h 4389846"/>
              <a:gd name="connsiteX2" fmla="*/ 1232120 w 1232120"/>
              <a:gd name="connsiteY2" fmla="*/ 114300 h 4389846"/>
              <a:gd name="connsiteX3" fmla="*/ 1232120 w 1232120"/>
              <a:gd name="connsiteY3" fmla="*/ 0 h 4389846"/>
              <a:gd name="connsiteX0" fmla="*/ 73 w 1232193"/>
              <a:gd name="connsiteY0" fmla="*/ 4389846 h 4389846"/>
              <a:gd name="connsiteX1" fmla="*/ 73 w 1232193"/>
              <a:gd name="connsiteY1" fmla="*/ 126890 h 4389846"/>
              <a:gd name="connsiteX2" fmla="*/ 1232193 w 1232193"/>
              <a:gd name="connsiteY2" fmla="*/ 114300 h 4389846"/>
              <a:gd name="connsiteX3" fmla="*/ 1232193 w 1232193"/>
              <a:gd name="connsiteY3" fmla="*/ 0 h 4389846"/>
              <a:gd name="connsiteX0" fmla="*/ 73 w 1232193"/>
              <a:gd name="connsiteY0" fmla="*/ 4389846 h 4389846"/>
              <a:gd name="connsiteX1" fmla="*/ 73 w 1232193"/>
              <a:gd name="connsiteY1" fmla="*/ 126890 h 4389846"/>
              <a:gd name="connsiteX2" fmla="*/ 1229034 w 1232193"/>
              <a:gd name="connsiteY2" fmla="*/ 126890 h 4389846"/>
              <a:gd name="connsiteX3" fmla="*/ 1232193 w 1232193"/>
              <a:gd name="connsiteY3" fmla="*/ 0 h 4389846"/>
            </a:gdLst>
            <a:ahLst/>
            <a:cxnLst>
              <a:cxn ang="0">
                <a:pos x="connsiteX0" y="connsiteY0"/>
              </a:cxn>
              <a:cxn ang="0">
                <a:pos x="connsiteX1" y="connsiteY1"/>
              </a:cxn>
              <a:cxn ang="0">
                <a:pos x="connsiteX2" y="connsiteY2"/>
              </a:cxn>
              <a:cxn ang="0">
                <a:pos x="connsiteX3" y="connsiteY3"/>
              </a:cxn>
            </a:cxnLst>
            <a:rect l="l" t="t" r="r" b="b"/>
            <a:pathLst>
              <a:path w="1232193" h="4389846">
                <a:moveTo>
                  <a:pt x="73" y="4389846"/>
                </a:moveTo>
                <a:cubicBezTo>
                  <a:pt x="146" y="3092681"/>
                  <a:pt x="0" y="1424055"/>
                  <a:pt x="73" y="126890"/>
                </a:cubicBezTo>
                <a:lnTo>
                  <a:pt x="1229034" y="126890"/>
                </a:lnTo>
                <a:lnTo>
                  <a:pt x="1232193" y="0"/>
                </a:lnTo>
              </a:path>
            </a:pathLst>
          </a:custGeom>
          <a:noFill/>
          <a:ln w="25400" cap="flat" cmpd="sng" algn="ctr">
            <a:solidFill>
              <a:schemeClr val="accent4"/>
            </a:solidFill>
            <a:prstDash val="solid"/>
            <a:round/>
            <a:headEnd type="none" w="med" len="med"/>
            <a:tailEnd type="triangle" w="med" len="med"/>
          </a:ln>
          <a:effectLst/>
        </p:spPr>
        <p:txBody>
          <a:bodyPr rtlCol="0" anchor="ctr"/>
          <a:lstStyle/>
          <a:p>
            <a:pPr algn="ctr"/>
            <a:endParaRPr lang="en-US"/>
          </a:p>
        </p:txBody>
      </p:sp>
      <p:pic>
        <p:nvPicPr>
          <p:cNvPr id="142" name="Picture 141" descr="Cloud_Intern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229" y="2247751"/>
            <a:ext cx="1147645" cy="748246"/>
          </a:xfrm>
          <a:prstGeom prst="rect">
            <a:avLst/>
          </a:prstGeom>
        </p:spPr>
      </p:pic>
      <p:sp>
        <p:nvSpPr>
          <p:cNvPr id="144" name="TextBox 143"/>
          <p:cNvSpPr txBox="1"/>
          <p:nvPr/>
        </p:nvSpPr>
        <p:spPr>
          <a:xfrm>
            <a:off x="3063652" y="7199559"/>
            <a:ext cx="1305992" cy="233576"/>
          </a:xfrm>
          <a:prstGeom prst="rect">
            <a:avLst/>
          </a:prstGeom>
          <a:noFill/>
        </p:spPr>
        <p:txBody>
          <a:bodyPr wrap="square" lIns="0" tIns="0" rIns="0" bIns="0" rtlCol="0" anchor="ctr" anchorCtr="0">
            <a:noAutofit/>
          </a:bodyPr>
          <a:lstStyle/>
          <a:p>
            <a:pPr algn="ctr"/>
            <a:r>
              <a:rPr lang="en-US" sz="1200" b="1" dirty="0">
                <a:solidFill>
                  <a:schemeClr val="bg1"/>
                </a:solidFill>
              </a:rPr>
              <a:t>Services</a:t>
            </a:r>
          </a:p>
        </p:txBody>
      </p:sp>
      <p:pic>
        <p:nvPicPr>
          <p:cNvPr id="145" name="Picture 144" descr="Serv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7633" y="6714050"/>
            <a:ext cx="1703856" cy="433942"/>
          </a:xfrm>
          <a:prstGeom prst="rect">
            <a:avLst/>
          </a:prstGeom>
        </p:spPr>
      </p:pic>
      <p:pic>
        <p:nvPicPr>
          <p:cNvPr id="146" name="Picture 145" descr="Serv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6891" y="3969788"/>
            <a:ext cx="1410762" cy="479060"/>
          </a:xfrm>
          <a:prstGeom prst="rect">
            <a:avLst/>
          </a:prstGeom>
        </p:spPr>
      </p:pic>
      <p:sp>
        <p:nvSpPr>
          <p:cNvPr id="147" name="TextBox 146"/>
          <p:cNvSpPr txBox="1"/>
          <p:nvPr/>
        </p:nvSpPr>
        <p:spPr>
          <a:xfrm>
            <a:off x="5729046" y="4426500"/>
            <a:ext cx="1113747" cy="384051"/>
          </a:xfrm>
          <a:prstGeom prst="rect">
            <a:avLst/>
          </a:prstGeom>
          <a:noFill/>
        </p:spPr>
        <p:txBody>
          <a:bodyPr wrap="square" lIns="0" tIns="0" rIns="0" bIns="0" rtlCol="0" anchor="ctr" anchorCtr="0">
            <a:noAutofit/>
          </a:bodyPr>
          <a:lstStyle/>
          <a:p>
            <a:pPr algn="ctr">
              <a:lnSpc>
                <a:spcPct val="90000"/>
              </a:lnSpc>
            </a:pPr>
            <a:r>
              <a:rPr lang="en-US" sz="1400" b="1" dirty="0" smtClean="0">
                <a:solidFill>
                  <a:schemeClr val="bg1"/>
                </a:solidFill>
              </a:rPr>
              <a:t>Detector</a:t>
            </a:r>
            <a:endParaRPr lang="en-US" sz="1400" b="1" dirty="0">
              <a:solidFill>
                <a:schemeClr val="bg1"/>
              </a:solidFill>
            </a:endParaRPr>
          </a:p>
        </p:txBody>
      </p:sp>
      <p:sp>
        <p:nvSpPr>
          <p:cNvPr id="148" name="TextBox 147"/>
          <p:cNvSpPr txBox="1"/>
          <p:nvPr/>
        </p:nvSpPr>
        <p:spPr>
          <a:xfrm>
            <a:off x="4583883" y="4272342"/>
            <a:ext cx="894048" cy="269374"/>
          </a:xfrm>
          <a:prstGeom prst="rect">
            <a:avLst/>
          </a:prstGeom>
          <a:noFill/>
        </p:spPr>
        <p:txBody>
          <a:bodyPr wrap="square" lIns="0" tIns="0" rIns="0" bIns="0" rtlCol="0" anchor="ctr" anchorCtr="0">
            <a:noAutofit/>
          </a:bodyPr>
          <a:lstStyle/>
          <a:p>
            <a:pPr algn="ctr"/>
            <a:r>
              <a:rPr lang="en-US" sz="1200" dirty="0">
                <a:solidFill>
                  <a:schemeClr val="bg2">
                    <a:lumMod val="60000"/>
                    <a:lumOff val="40000"/>
                  </a:schemeClr>
                </a:solidFill>
              </a:rPr>
              <a:t>Telemetry</a:t>
            </a:r>
          </a:p>
        </p:txBody>
      </p:sp>
      <p:sp>
        <p:nvSpPr>
          <p:cNvPr id="149" name="Up Arrow 148"/>
          <p:cNvSpPr/>
          <p:nvPr/>
        </p:nvSpPr>
        <p:spPr bwMode="auto">
          <a:xfrm rot="5400000">
            <a:off x="4930798" y="3733941"/>
            <a:ext cx="266293" cy="960125"/>
          </a:xfrm>
          <a:prstGeom prst="upArrow">
            <a:avLst/>
          </a:prstGeom>
          <a:gradFill>
            <a:gsLst>
              <a:gs pos="70000">
                <a:schemeClr val="accent1"/>
              </a:gs>
              <a:gs pos="100000">
                <a:schemeClr val="tx2">
                  <a:lumMod val="75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638605" fontAlgn="base">
              <a:lnSpc>
                <a:spcPct val="85000"/>
              </a:lnSpc>
              <a:spcBef>
                <a:spcPct val="0"/>
              </a:spcBef>
              <a:spcAft>
                <a:spcPct val="0"/>
              </a:spcAft>
              <a:buFontTx/>
              <a:buChar char="•"/>
            </a:pPr>
            <a:endParaRPr lang="en-US" sz="6600" dirty="0">
              <a:latin typeface="Arial" pitchFamily="29" charset="0"/>
            </a:endParaRPr>
          </a:p>
        </p:txBody>
      </p:sp>
      <p:sp>
        <p:nvSpPr>
          <p:cNvPr id="150" name="Rounded Rectangle 149"/>
          <p:cNvSpPr/>
          <p:nvPr/>
        </p:nvSpPr>
        <p:spPr bwMode="auto">
          <a:xfrm>
            <a:off x="2688007" y="3888832"/>
            <a:ext cx="1934280" cy="844909"/>
          </a:xfrm>
          <a:prstGeom prst="roundRect">
            <a:avLst/>
          </a:prstGeom>
          <a:gradFill flip="none" rotWithShape="1">
            <a:gsLst>
              <a:gs pos="0">
                <a:schemeClr val="tx2">
                  <a:lumMod val="75000"/>
                </a:schemeClr>
              </a:gs>
              <a:gs pos="100000">
                <a:schemeClr val="tx2">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grpSp>
        <p:nvGrpSpPr>
          <p:cNvPr id="151" name="Group 330"/>
          <p:cNvGrpSpPr/>
          <p:nvPr/>
        </p:nvGrpSpPr>
        <p:grpSpPr>
          <a:xfrm>
            <a:off x="2778847" y="3965641"/>
            <a:ext cx="1752600" cy="734907"/>
            <a:chOff x="4433018" y="3911491"/>
            <a:chExt cx="1752600" cy="734907"/>
          </a:xfrm>
        </p:grpSpPr>
        <p:pic>
          <p:nvPicPr>
            <p:cNvPr id="152"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433018" y="3911491"/>
              <a:ext cx="1752600" cy="46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 name="Picture 152" descr="Thunder_TPS.png"/>
            <p:cNvPicPr>
              <a:picLocks noChangeAspect="1"/>
            </p:cNvPicPr>
            <p:nvPr/>
          </p:nvPicPr>
          <p:blipFill>
            <a:blip r:embed="rId9" cstate="print">
              <a:lum bright="100000"/>
              <a:extLst>
                <a:ext uri="{28A0092B-C50C-407E-A947-70E740481C1C}">
                  <a14:useLocalDpi xmlns:a14="http://schemas.microsoft.com/office/drawing/2010/main" val="0"/>
                </a:ext>
              </a:extLst>
            </a:blip>
            <a:stretch>
              <a:fillRect/>
            </a:stretch>
          </p:blipFill>
          <p:spPr>
            <a:xfrm>
              <a:off x="4768896" y="4442036"/>
              <a:ext cx="1101554" cy="204362"/>
            </a:xfrm>
            <a:prstGeom prst="rect">
              <a:avLst/>
            </a:prstGeom>
          </p:spPr>
        </p:pic>
      </p:grpSp>
      <p:pic>
        <p:nvPicPr>
          <p:cNvPr id="51" name="Picture 50" descr="Firewal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7613" y="5556150"/>
            <a:ext cx="616599" cy="519439"/>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4488" y="1317672"/>
            <a:ext cx="54768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8679974" y="4319580"/>
            <a:ext cx="4230808" cy="1681526"/>
          </a:xfrm>
          <a:prstGeom prst="rect">
            <a:avLst/>
          </a:prstGeom>
          <a:noFill/>
          <a:ln w="3175">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cxnSp>
        <p:nvCxnSpPr>
          <p:cNvPr id="6" name="直線接點 5"/>
          <p:cNvCxnSpPr/>
          <p:nvPr/>
        </p:nvCxnSpPr>
        <p:spPr>
          <a:xfrm>
            <a:off x="6687403" y="1588677"/>
            <a:ext cx="1992571" cy="2751259"/>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5" name="直線接點 54"/>
          <p:cNvCxnSpPr/>
          <p:nvPr/>
        </p:nvCxnSpPr>
        <p:spPr>
          <a:xfrm flipV="1">
            <a:off x="6687403" y="6023022"/>
            <a:ext cx="1992571" cy="1551484"/>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58" name="矩形 57"/>
          <p:cNvSpPr/>
          <p:nvPr/>
        </p:nvSpPr>
        <p:spPr>
          <a:xfrm>
            <a:off x="589563" y="1588677"/>
            <a:ext cx="6097840" cy="5985829"/>
          </a:xfrm>
          <a:prstGeom prst="rect">
            <a:avLst/>
          </a:prstGeom>
          <a:noFill/>
          <a:ln w="3175">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56" name="矩形 55"/>
          <p:cNvSpPr/>
          <p:nvPr/>
        </p:nvSpPr>
        <p:spPr>
          <a:xfrm>
            <a:off x="4216279" y="5370432"/>
            <a:ext cx="2441694" cy="954107"/>
          </a:xfrm>
          <a:prstGeom prst="rect">
            <a:avLst/>
          </a:prstGeom>
        </p:spPr>
        <p:txBody>
          <a:bodyPr wrap="none">
            <a:spAutoFit/>
          </a:bodyPr>
          <a:lstStyle/>
          <a:p>
            <a:pPr marL="457200" indent="-457200">
              <a:buFont typeface="Wingdings" pitchFamily="2" charset="2"/>
              <a:buChar char="ü"/>
            </a:pPr>
            <a:r>
              <a:rPr lang="zh-TW" altLang="en-US" sz="2800" dirty="0">
                <a:solidFill>
                  <a:schemeClr val="bg1"/>
                </a:solidFill>
              </a:rPr>
              <a:t>網路層攻擊</a:t>
            </a:r>
            <a:endParaRPr lang="en-US" altLang="zh-TW" sz="2800" dirty="0" smtClean="0">
              <a:solidFill>
                <a:schemeClr val="bg1"/>
              </a:solidFill>
            </a:endParaRPr>
          </a:p>
          <a:p>
            <a:pPr marL="457200" indent="-457200">
              <a:buFont typeface="Wingdings" pitchFamily="2" charset="2"/>
              <a:buChar char="ü"/>
            </a:pPr>
            <a:r>
              <a:rPr lang="zh-TW" altLang="en-US" sz="2800" dirty="0">
                <a:solidFill>
                  <a:schemeClr val="bg1"/>
                </a:solidFill>
              </a:rPr>
              <a:t>應用層攻擊</a:t>
            </a:r>
            <a:endParaRPr lang="en-US" altLang="zh-TW" sz="2800" dirty="0">
              <a:solidFill>
                <a:schemeClr val="bg1"/>
              </a:solidFill>
            </a:endParaRPr>
          </a:p>
        </p:txBody>
      </p:sp>
    </p:spTree>
    <p:extLst>
      <p:ext uri="{BB962C8B-B14F-4D97-AF65-F5344CB8AC3E}">
        <p14:creationId xmlns:p14="http://schemas.microsoft.com/office/powerpoint/2010/main" val="225623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up)">
                                      <p:cBhvr>
                                        <p:cTn id="7" dur="500"/>
                                        <p:tgtEl>
                                          <p:spTgt spid="1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up)">
                                      <p:cBhvr>
                                        <p:cTn id="10" dur="500"/>
                                        <p:tgtEl>
                                          <p:spTgt spid="13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wipe(up)">
                                      <p:cBhvr>
                                        <p:cTn id="14" dur="500"/>
                                        <p:tgtEl>
                                          <p:spTgt spid="126"/>
                                        </p:tgtEl>
                                      </p:cBhvr>
                                    </p:animEffect>
                                  </p:childTnLst>
                                </p:cTn>
                              </p:par>
                              <p:par>
                                <p:cTn id="15" presetID="22" presetClass="entr" presetSubtype="1"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wipe(up)">
                                      <p:cBhvr>
                                        <p:cTn id="17" dur="500"/>
                                        <p:tgtEl>
                                          <p:spTgt spid="125"/>
                                        </p:tgtEl>
                                      </p:cBhvr>
                                    </p:animEffect>
                                  </p:childTnLst>
                                </p:cTn>
                              </p:par>
                            </p:childTnLst>
                          </p:cTn>
                        </p:par>
                        <p:par>
                          <p:cTn id="18" fill="hold">
                            <p:stCondLst>
                              <p:cond delay="1000"/>
                            </p:stCondLst>
                            <p:childTnLst>
                              <p:par>
                                <p:cTn id="19" presetID="26" presetClass="emph" presetSubtype="0" repeatCount="2000" fill="hold" nodeType="afterEffect">
                                  <p:stCondLst>
                                    <p:cond delay="0"/>
                                  </p:stCondLst>
                                  <p:childTnLst>
                                    <p:animEffect transition="out" filter="fade">
                                      <p:cBhvr>
                                        <p:cTn id="20" dur="500" tmFilter="0, 0; .2, .5; .8, .5; 1, 0"/>
                                        <p:tgtEl>
                                          <p:spTgt spid="151"/>
                                        </p:tgtEl>
                                      </p:cBhvr>
                                    </p:animEffect>
                                    <p:animScale>
                                      <p:cBhvr>
                                        <p:cTn id="21" dur="250" autoRev="1" fill="hold"/>
                                        <p:tgtEl>
                                          <p:spTgt spid="151"/>
                                        </p:tgtEl>
                                      </p:cBhvr>
                                      <p:by x="105000" y="105000"/>
                                    </p:animScale>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right)">
                                      <p:cBhvr>
                                        <p:cTn id="25" dur="500"/>
                                        <p:tgtEl>
                                          <p:spTgt spid="106"/>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23"/>
                                        </p:tgtEl>
                                        <p:attrNameLst>
                                          <p:attrName>style.visibility</p:attrName>
                                        </p:attrNameLst>
                                      </p:cBhvr>
                                      <p:to>
                                        <p:strVal val="visible"/>
                                      </p:to>
                                    </p:set>
                                    <p:animEffect transition="in" filter="wipe(up)">
                                      <p:cBhvr>
                                        <p:cTn id="29" dur="500"/>
                                        <p:tgtEl>
                                          <p:spTgt spid="123"/>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down)">
                                      <p:cBhvr>
                                        <p:cTn id="33" dur="500"/>
                                        <p:tgtEl>
                                          <p:spTgt spid="141"/>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41" grpId="0" animBg="1"/>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 </a:t>
            </a:r>
            <a:r>
              <a:rPr lang="zh-TW" altLang="en-US" dirty="0" smtClean="0"/>
              <a:t>端流量清洗中心</a:t>
            </a:r>
            <a:r>
              <a:rPr lang="en-US" altLang="zh-TW" dirty="0" smtClean="0"/>
              <a:t>(</a:t>
            </a:r>
            <a:r>
              <a:rPr lang="en-US" altLang="zh-TW" dirty="0"/>
              <a:t>Clean Pipe)</a:t>
            </a:r>
            <a:endParaRPr lang="en-US" dirty="0"/>
          </a:p>
        </p:txBody>
      </p:sp>
      <p:pic>
        <p:nvPicPr>
          <p:cNvPr id="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488" y="1317672"/>
            <a:ext cx="54768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矩形 55"/>
          <p:cNvSpPr/>
          <p:nvPr/>
        </p:nvSpPr>
        <p:spPr>
          <a:xfrm>
            <a:off x="8816452" y="2475460"/>
            <a:ext cx="4094330" cy="1985894"/>
          </a:xfrm>
          <a:prstGeom prst="rect">
            <a:avLst/>
          </a:prstGeom>
          <a:noFill/>
          <a:ln w="3175">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3" name="群組 2"/>
          <p:cNvGrpSpPr/>
          <p:nvPr/>
        </p:nvGrpSpPr>
        <p:grpSpPr>
          <a:xfrm>
            <a:off x="589563" y="950553"/>
            <a:ext cx="8226889" cy="6692193"/>
            <a:chOff x="589563" y="1083139"/>
            <a:chExt cx="8226889" cy="5301725"/>
          </a:xfrm>
        </p:grpSpPr>
        <p:cxnSp>
          <p:nvCxnSpPr>
            <p:cNvPr id="57" name="直線接點 56"/>
            <p:cNvCxnSpPr/>
            <p:nvPr/>
          </p:nvCxnSpPr>
          <p:spPr>
            <a:xfrm>
              <a:off x="7751927" y="1118616"/>
              <a:ext cx="1064525" cy="1166672"/>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直線接點 57"/>
            <p:cNvCxnSpPr/>
            <p:nvPr/>
          </p:nvCxnSpPr>
          <p:spPr>
            <a:xfrm flipV="1">
              <a:off x="7751927" y="3864485"/>
              <a:ext cx="1064525" cy="2520379"/>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59" name="矩形 58"/>
            <p:cNvSpPr/>
            <p:nvPr/>
          </p:nvSpPr>
          <p:spPr>
            <a:xfrm>
              <a:off x="589563" y="1083139"/>
              <a:ext cx="7162364" cy="5301725"/>
            </a:xfrm>
            <a:prstGeom prst="rect">
              <a:avLst/>
            </a:prstGeom>
            <a:noFill/>
            <a:ln w="3175">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pic>
        <p:nvPicPr>
          <p:cNvPr id="60" name="Picture 76" descr="ADC_3rd Party.png"/>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09473" y="5313545"/>
            <a:ext cx="1819997" cy="526113"/>
          </a:xfrm>
          <a:prstGeom prst="rect">
            <a:avLst/>
          </a:prstGeom>
        </p:spPr>
      </p:pic>
      <p:pic>
        <p:nvPicPr>
          <p:cNvPr id="61" name="Picture 9" descr="ADC_3rd Par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474" y="5309913"/>
            <a:ext cx="1819997" cy="526113"/>
          </a:xfrm>
          <a:prstGeom prst="rect">
            <a:avLst/>
          </a:prstGeom>
        </p:spPr>
      </p:pic>
      <p:cxnSp>
        <p:nvCxnSpPr>
          <p:cNvPr id="62" name="Straight Connector 48"/>
          <p:cNvCxnSpPr>
            <a:stCxn id="66" idx="2"/>
            <a:endCxn id="61" idx="0"/>
          </p:cNvCxnSpPr>
          <p:nvPr/>
        </p:nvCxnSpPr>
        <p:spPr>
          <a:xfrm>
            <a:off x="2219473" y="3728834"/>
            <a:ext cx="0" cy="1581079"/>
          </a:xfrm>
          <a:prstGeom prst="line">
            <a:avLst/>
          </a:prstGeom>
          <a:ln>
            <a:solidFill>
              <a:schemeClr val="accent2">
                <a:lumMod val="20000"/>
                <a:lumOff val="80000"/>
              </a:schemeClr>
            </a:solidFill>
          </a:ln>
        </p:spPr>
        <p:style>
          <a:lnRef idx="2">
            <a:schemeClr val="accent2"/>
          </a:lnRef>
          <a:fillRef idx="0">
            <a:schemeClr val="accent2"/>
          </a:fillRef>
          <a:effectRef idx="1">
            <a:schemeClr val="accent2"/>
          </a:effectRef>
          <a:fontRef idx="minor">
            <a:schemeClr val="tx1"/>
          </a:fontRef>
        </p:style>
      </p:cxnSp>
      <p:sp>
        <p:nvSpPr>
          <p:cNvPr id="63" name="Rounded Rectangle 29"/>
          <p:cNvSpPr/>
          <p:nvPr/>
        </p:nvSpPr>
        <p:spPr>
          <a:xfrm>
            <a:off x="898374" y="2739465"/>
            <a:ext cx="6581584" cy="4648521"/>
          </a:xfrm>
          <a:prstGeom prst="round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4" name="Picture 3" descr="online_serv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948" y="6343049"/>
            <a:ext cx="1706157" cy="633637"/>
          </a:xfrm>
          <a:prstGeom prst="rect">
            <a:avLst/>
          </a:prstGeom>
        </p:spPr>
      </p:pic>
      <p:sp>
        <p:nvSpPr>
          <p:cNvPr id="65" name="TextBox 4"/>
          <p:cNvSpPr txBox="1"/>
          <p:nvPr/>
        </p:nvSpPr>
        <p:spPr>
          <a:xfrm>
            <a:off x="4403402" y="6850809"/>
            <a:ext cx="1395248" cy="323165"/>
          </a:xfrm>
          <a:prstGeom prst="rect">
            <a:avLst/>
          </a:prstGeom>
          <a:noFill/>
        </p:spPr>
        <p:txBody>
          <a:bodyPr wrap="square" rtlCol="0">
            <a:spAutoFit/>
          </a:bodyPr>
          <a:lstStyle/>
          <a:p>
            <a:pPr algn="ctr"/>
            <a:r>
              <a:rPr lang="en-US" sz="1500" dirty="0" smtClean="0">
                <a:solidFill>
                  <a:schemeClr val="bg1"/>
                </a:solidFill>
              </a:rPr>
              <a:t>Web Server</a:t>
            </a:r>
            <a:endParaRPr lang="en-US" sz="1500" dirty="0">
              <a:solidFill>
                <a:schemeClr val="bg1"/>
              </a:solidFill>
            </a:endParaRPr>
          </a:p>
        </p:txBody>
      </p:sp>
      <p:pic>
        <p:nvPicPr>
          <p:cNvPr id="66" name="Picture 7" descr="A10 Thunder_AD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558" y="3200204"/>
            <a:ext cx="2013829" cy="528630"/>
          </a:xfrm>
          <a:prstGeom prst="rect">
            <a:avLst/>
          </a:prstGeom>
        </p:spPr>
      </p:pic>
      <p:sp>
        <p:nvSpPr>
          <p:cNvPr id="67" name="TextBox 10"/>
          <p:cNvSpPr txBox="1"/>
          <p:nvPr/>
        </p:nvSpPr>
        <p:spPr>
          <a:xfrm>
            <a:off x="1342811" y="5872356"/>
            <a:ext cx="1753322" cy="323165"/>
          </a:xfrm>
          <a:prstGeom prst="rect">
            <a:avLst/>
          </a:prstGeom>
          <a:noFill/>
        </p:spPr>
        <p:txBody>
          <a:bodyPr wrap="square" rtlCol="0">
            <a:spAutoFit/>
          </a:bodyPr>
          <a:lstStyle/>
          <a:p>
            <a:pPr algn="ctr"/>
            <a:r>
              <a:rPr lang="en-US" sz="1500" dirty="0" smtClean="0">
                <a:solidFill>
                  <a:schemeClr val="bg1"/>
                </a:solidFill>
              </a:rPr>
              <a:t>Genie ATM</a:t>
            </a:r>
            <a:endParaRPr lang="en-US" sz="1500" dirty="0">
              <a:solidFill>
                <a:schemeClr val="bg1"/>
              </a:solidFill>
            </a:endParaRPr>
          </a:p>
        </p:txBody>
      </p:sp>
      <p:pic>
        <p:nvPicPr>
          <p:cNvPr id="68" name="Picture 12" descr="Rout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9468" y="3192961"/>
            <a:ext cx="543117" cy="543117"/>
          </a:xfrm>
          <a:prstGeom prst="rect">
            <a:avLst/>
          </a:prstGeom>
        </p:spPr>
      </p:pic>
      <p:sp>
        <p:nvSpPr>
          <p:cNvPr id="69" name="TextBox 13"/>
          <p:cNvSpPr txBox="1"/>
          <p:nvPr/>
        </p:nvSpPr>
        <p:spPr>
          <a:xfrm>
            <a:off x="5007752" y="3658457"/>
            <a:ext cx="1442138" cy="323165"/>
          </a:xfrm>
          <a:prstGeom prst="rect">
            <a:avLst/>
          </a:prstGeom>
          <a:noFill/>
        </p:spPr>
        <p:txBody>
          <a:bodyPr wrap="square" rtlCol="0">
            <a:spAutoFit/>
          </a:bodyPr>
          <a:lstStyle/>
          <a:p>
            <a:pPr algn="ctr"/>
            <a:r>
              <a:rPr lang="en-US" sz="1500" dirty="0" smtClean="0">
                <a:solidFill>
                  <a:schemeClr val="bg1"/>
                </a:solidFill>
              </a:rPr>
              <a:t>BGP Router</a:t>
            </a:r>
            <a:endParaRPr lang="en-US" sz="1500" dirty="0">
              <a:solidFill>
                <a:schemeClr val="bg1"/>
              </a:solidFill>
            </a:endParaRPr>
          </a:p>
        </p:txBody>
      </p:sp>
      <p:pic>
        <p:nvPicPr>
          <p:cNvPr id="70" name="Picture 14" descr="Cloud_Intern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916" y="1926699"/>
            <a:ext cx="830220" cy="541289"/>
          </a:xfrm>
          <a:prstGeom prst="rect">
            <a:avLst/>
          </a:prstGeom>
        </p:spPr>
      </p:pic>
      <p:pic>
        <p:nvPicPr>
          <p:cNvPr id="71" name="Picture 16" descr="Us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9192" y="1111762"/>
            <a:ext cx="526724" cy="699164"/>
          </a:xfrm>
          <a:prstGeom prst="rect">
            <a:avLst/>
          </a:prstGeom>
        </p:spPr>
      </p:pic>
      <p:sp>
        <p:nvSpPr>
          <p:cNvPr id="72" name="TextBox 17"/>
          <p:cNvSpPr txBox="1"/>
          <p:nvPr/>
        </p:nvSpPr>
        <p:spPr>
          <a:xfrm>
            <a:off x="3998031" y="1810926"/>
            <a:ext cx="920595" cy="323165"/>
          </a:xfrm>
          <a:prstGeom prst="rect">
            <a:avLst/>
          </a:prstGeom>
          <a:noFill/>
        </p:spPr>
        <p:txBody>
          <a:bodyPr wrap="square" rtlCol="0">
            <a:spAutoFit/>
          </a:bodyPr>
          <a:lstStyle/>
          <a:p>
            <a:pPr algn="ctr"/>
            <a:r>
              <a:rPr lang="en-US" sz="1500" dirty="0" smtClean="0">
                <a:solidFill>
                  <a:schemeClr val="bg1"/>
                </a:solidFill>
              </a:rPr>
              <a:t>User</a:t>
            </a:r>
            <a:endParaRPr lang="en-US" sz="1500" dirty="0">
              <a:solidFill>
                <a:schemeClr val="bg1"/>
              </a:solidFill>
            </a:endParaRPr>
          </a:p>
        </p:txBody>
      </p:sp>
      <p:pic>
        <p:nvPicPr>
          <p:cNvPr id="73" name="Picture 18" descr="Attack_BadUs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63064" y="1111762"/>
            <a:ext cx="523587" cy="710472"/>
          </a:xfrm>
          <a:prstGeom prst="rect">
            <a:avLst/>
          </a:prstGeom>
        </p:spPr>
      </p:pic>
      <p:sp>
        <p:nvSpPr>
          <p:cNvPr id="74" name="TextBox 19"/>
          <p:cNvSpPr txBox="1"/>
          <p:nvPr/>
        </p:nvSpPr>
        <p:spPr>
          <a:xfrm>
            <a:off x="5177224" y="1822235"/>
            <a:ext cx="1292621" cy="323165"/>
          </a:xfrm>
          <a:prstGeom prst="rect">
            <a:avLst/>
          </a:prstGeom>
          <a:noFill/>
        </p:spPr>
        <p:txBody>
          <a:bodyPr wrap="square" rtlCol="0">
            <a:spAutoFit/>
          </a:bodyPr>
          <a:lstStyle/>
          <a:p>
            <a:pPr algn="ctr"/>
            <a:r>
              <a:rPr lang="en-US" sz="1500" dirty="0" smtClean="0">
                <a:solidFill>
                  <a:schemeClr val="bg1"/>
                </a:solidFill>
              </a:rPr>
              <a:t>Attacker</a:t>
            </a:r>
            <a:endParaRPr lang="en-US" sz="1500" dirty="0">
              <a:solidFill>
                <a:schemeClr val="bg1"/>
              </a:solidFill>
            </a:endParaRPr>
          </a:p>
        </p:txBody>
      </p:sp>
      <p:pic>
        <p:nvPicPr>
          <p:cNvPr id="75" name="Picture 20" descr="Rout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9468" y="5301411"/>
            <a:ext cx="543117" cy="543117"/>
          </a:xfrm>
          <a:prstGeom prst="rect">
            <a:avLst/>
          </a:prstGeom>
        </p:spPr>
      </p:pic>
      <p:cxnSp>
        <p:nvCxnSpPr>
          <p:cNvPr id="76" name="Straight Connector 22"/>
          <p:cNvCxnSpPr>
            <a:stCxn id="70" idx="2"/>
            <a:endCxn id="68" idx="0"/>
          </p:cNvCxnSpPr>
          <p:nvPr/>
        </p:nvCxnSpPr>
        <p:spPr>
          <a:xfrm>
            <a:off x="5101026" y="2467988"/>
            <a:ext cx="1" cy="724973"/>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77" name="Straight Connector 24"/>
          <p:cNvCxnSpPr>
            <a:stCxn id="68" idx="2"/>
            <a:endCxn id="75" idx="0"/>
          </p:cNvCxnSpPr>
          <p:nvPr/>
        </p:nvCxnSpPr>
        <p:spPr>
          <a:xfrm>
            <a:off x="5101027" y="3736078"/>
            <a:ext cx="0" cy="1565333"/>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78" name="Straight Connector 25"/>
          <p:cNvCxnSpPr>
            <a:stCxn id="75" idx="2"/>
            <a:endCxn id="64" idx="0"/>
          </p:cNvCxnSpPr>
          <p:nvPr/>
        </p:nvCxnSpPr>
        <p:spPr>
          <a:xfrm>
            <a:off x="5101027" y="5844528"/>
            <a:ext cx="0" cy="498521"/>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79" name="Straight Connector 30"/>
          <p:cNvCxnSpPr>
            <a:stCxn id="68" idx="1"/>
            <a:endCxn id="66" idx="3"/>
          </p:cNvCxnSpPr>
          <p:nvPr/>
        </p:nvCxnSpPr>
        <p:spPr>
          <a:xfrm flipH="1" flipV="1">
            <a:off x="3226387" y="3464519"/>
            <a:ext cx="1603081" cy="1"/>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80" name="Straight Connector 37"/>
          <p:cNvCxnSpPr>
            <a:stCxn id="66" idx="3"/>
            <a:endCxn id="75" idx="1"/>
          </p:cNvCxnSpPr>
          <p:nvPr/>
        </p:nvCxnSpPr>
        <p:spPr>
          <a:xfrm>
            <a:off x="3226387" y="3464519"/>
            <a:ext cx="1603081" cy="2108451"/>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sp>
        <p:nvSpPr>
          <p:cNvPr id="81" name="Rectangle 38"/>
          <p:cNvSpPr/>
          <p:nvPr/>
        </p:nvSpPr>
        <p:spPr>
          <a:xfrm>
            <a:off x="1666731" y="3862354"/>
            <a:ext cx="1032775" cy="1646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43"/>
          <p:cNvSpPr txBox="1"/>
          <p:nvPr/>
        </p:nvSpPr>
        <p:spPr>
          <a:xfrm>
            <a:off x="4814508" y="5731733"/>
            <a:ext cx="1442138" cy="323165"/>
          </a:xfrm>
          <a:prstGeom prst="rect">
            <a:avLst/>
          </a:prstGeom>
          <a:noFill/>
        </p:spPr>
        <p:txBody>
          <a:bodyPr wrap="square" rtlCol="0">
            <a:spAutoFit/>
          </a:bodyPr>
          <a:lstStyle/>
          <a:p>
            <a:pPr algn="ctr"/>
            <a:r>
              <a:rPr lang="en-US" sz="1500" dirty="0" smtClean="0">
                <a:solidFill>
                  <a:schemeClr val="bg1"/>
                </a:solidFill>
              </a:rPr>
              <a:t>Router</a:t>
            </a:r>
            <a:endParaRPr lang="en-US" sz="1500" dirty="0">
              <a:solidFill>
                <a:schemeClr val="bg1"/>
              </a:solidFill>
            </a:endParaRPr>
          </a:p>
        </p:txBody>
      </p:sp>
      <p:cxnSp>
        <p:nvCxnSpPr>
          <p:cNvPr id="83" name="Straight Connector 47"/>
          <p:cNvCxnSpPr>
            <a:stCxn id="61" idx="3"/>
            <a:endCxn id="75" idx="1"/>
          </p:cNvCxnSpPr>
          <p:nvPr/>
        </p:nvCxnSpPr>
        <p:spPr>
          <a:xfrm>
            <a:off x="3129471" y="5572970"/>
            <a:ext cx="1699997" cy="0"/>
          </a:xfrm>
          <a:prstGeom prst="line">
            <a:avLst/>
          </a:prstGeom>
          <a:ln>
            <a:solidFill>
              <a:schemeClr val="accent2">
                <a:lumMod val="20000"/>
                <a:lumOff val="80000"/>
              </a:schemeClr>
            </a:solidFill>
          </a:ln>
        </p:spPr>
        <p:style>
          <a:lnRef idx="2">
            <a:schemeClr val="accent2"/>
          </a:lnRef>
          <a:fillRef idx="0">
            <a:schemeClr val="accent2"/>
          </a:fillRef>
          <a:effectRef idx="1">
            <a:schemeClr val="accent2"/>
          </a:effectRef>
          <a:fontRef idx="minor">
            <a:schemeClr val="tx1"/>
          </a:fontRef>
        </p:style>
      </p:cxnSp>
      <p:cxnSp>
        <p:nvCxnSpPr>
          <p:cNvPr id="84" name="Straight Connector 51"/>
          <p:cNvCxnSpPr>
            <a:stCxn id="68" idx="1"/>
            <a:endCxn id="61" idx="3"/>
          </p:cNvCxnSpPr>
          <p:nvPr/>
        </p:nvCxnSpPr>
        <p:spPr>
          <a:xfrm flipH="1">
            <a:off x="3129471" y="3464520"/>
            <a:ext cx="1699997" cy="2108450"/>
          </a:xfrm>
          <a:prstGeom prst="line">
            <a:avLst/>
          </a:prstGeom>
          <a:ln>
            <a:solidFill>
              <a:schemeClr val="accent2">
                <a:lumMod val="20000"/>
                <a:lumOff val="80000"/>
              </a:schemeClr>
            </a:solidFill>
          </a:ln>
        </p:spPr>
        <p:style>
          <a:lnRef idx="2">
            <a:schemeClr val="accent2"/>
          </a:lnRef>
          <a:fillRef idx="0">
            <a:schemeClr val="accent2"/>
          </a:fillRef>
          <a:effectRef idx="1">
            <a:schemeClr val="accent2"/>
          </a:effectRef>
          <a:fontRef idx="minor">
            <a:schemeClr val="tx1"/>
          </a:fontRef>
        </p:style>
      </p:cxnSp>
      <p:sp>
        <p:nvSpPr>
          <p:cNvPr id="85" name="TextBox 46"/>
          <p:cNvSpPr txBox="1"/>
          <p:nvPr/>
        </p:nvSpPr>
        <p:spPr>
          <a:xfrm rot="18553828">
            <a:off x="3413725" y="4497458"/>
            <a:ext cx="2015953" cy="646331"/>
          </a:xfrm>
          <a:prstGeom prst="rect">
            <a:avLst/>
          </a:prstGeom>
          <a:noFill/>
          <a:ln>
            <a:noFill/>
          </a:ln>
        </p:spPr>
        <p:txBody>
          <a:bodyPr wrap="square" rtlCol="0">
            <a:spAutoFit/>
          </a:bodyPr>
          <a:lstStyle/>
          <a:p>
            <a:pPr algn="ctr"/>
            <a:r>
              <a:rPr lang="en-US" sz="1800" b="1" dirty="0" smtClean="0">
                <a:solidFill>
                  <a:schemeClr val="bg1"/>
                </a:solidFill>
              </a:rPr>
              <a:t>BGP Route Injection</a:t>
            </a:r>
            <a:endParaRPr lang="en-US" sz="1800" b="1" dirty="0">
              <a:solidFill>
                <a:schemeClr val="bg1"/>
              </a:solidFill>
            </a:endParaRPr>
          </a:p>
        </p:txBody>
      </p:sp>
      <p:cxnSp>
        <p:nvCxnSpPr>
          <p:cNvPr id="86" name="Straight Arrow Connector 44"/>
          <p:cNvCxnSpPr/>
          <p:nvPr/>
        </p:nvCxnSpPr>
        <p:spPr>
          <a:xfrm flipV="1">
            <a:off x="3504314" y="3843231"/>
            <a:ext cx="1269382" cy="1551417"/>
          </a:xfrm>
          <a:prstGeom prst="straightConnector1">
            <a:avLst/>
          </a:prstGeom>
          <a:ln w="76200">
            <a:solidFill>
              <a:schemeClr val="accent1"/>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27"/>
          <p:cNvCxnSpPr/>
          <p:nvPr/>
        </p:nvCxnSpPr>
        <p:spPr>
          <a:xfrm flipH="1">
            <a:off x="3183447" y="3738521"/>
            <a:ext cx="1273930" cy="1526108"/>
          </a:xfrm>
          <a:prstGeom prst="straightConnector1">
            <a:avLst/>
          </a:prstGeom>
          <a:ln w="76200">
            <a:solidFill>
              <a:schemeClr val="bg2"/>
            </a:solidFill>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88" name="TextBox 52"/>
          <p:cNvSpPr txBox="1"/>
          <p:nvPr/>
        </p:nvSpPr>
        <p:spPr>
          <a:xfrm rot="18583029">
            <a:off x="3021502" y="4120250"/>
            <a:ext cx="1449008" cy="369332"/>
          </a:xfrm>
          <a:prstGeom prst="rect">
            <a:avLst/>
          </a:prstGeom>
          <a:noFill/>
        </p:spPr>
        <p:txBody>
          <a:bodyPr wrap="square" rtlCol="0">
            <a:spAutoFit/>
          </a:bodyPr>
          <a:lstStyle/>
          <a:p>
            <a:pPr algn="ctr"/>
            <a:r>
              <a:rPr lang="en-US" sz="1800" b="1" dirty="0" smtClean="0">
                <a:solidFill>
                  <a:schemeClr val="bg1"/>
                </a:solidFill>
              </a:rPr>
              <a:t>Flow</a:t>
            </a:r>
            <a:endParaRPr lang="en-US" sz="1800" b="1" dirty="0">
              <a:solidFill>
                <a:schemeClr val="bg1"/>
              </a:solidFill>
            </a:endParaRPr>
          </a:p>
        </p:txBody>
      </p:sp>
      <p:sp>
        <p:nvSpPr>
          <p:cNvPr id="89" name="TextBox 58"/>
          <p:cNvSpPr txBox="1"/>
          <p:nvPr/>
        </p:nvSpPr>
        <p:spPr>
          <a:xfrm>
            <a:off x="1148098" y="4304916"/>
            <a:ext cx="1135584" cy="369332"/>
          </a:xfrm>
          <a:prstGeom prst="rect">
            <a:avLst/>
          </a:prstGeom>
          <a:noFill/>
        </p:spPr>
        <p:txBody>
          <a:bodyPr wrap="square" rtlCol="0">
            <a:spAutoFit/>
          </a:bodyPr>
          <a:lstStyle/>
          <a:p>
            <a:pPr algn="ctr"/>
            <a:r>
              <a:rPr lang="en-US" sz="1800" b="1" dirty="0" smtClean="0">
                <a:solidFill>
                  <a:schemeClr val="bg1"/>
                </a:solidFill>
              </a:rPr>
              <a:t>sFlow</a:t>
            </a:r>
            <a:endParaRPr lang="en-US" sz="1800" b="1" dirty="0">
              <a:solidFill>
                <a:schemeClr val="bg1"/>
              </a:solidFill>
            </a:endParaRPr>
          </a:p>
        </p:txBody>
      </p:sp>
      <p:cxnSp>
        <p:nvCxnSpPr>
          <p:cNvPr id="90" name="Straight Arrow Connector 64"/>
          <p:cNvCxnSpPr/>
          <p:nvPr/>
        </p:nvCxnSpPr>
        <p:spPr>
          <a:xfrm flipH="1">
            <a:off x="3350801" y="5752476"/>
            <a:ext cx="1244600" cy="0"/>
          </a:xfrm>
          <a:prstGeom prst="straightConnector1">
            <a:avLst/>
          </a:prstGeom>
          <a:ln w="76200">
            <a:solidFill>
              <a:schemeClr val="bg2"/>
            </a:solidFill>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91" name="TextBox 65"/>
          <p:cNvSpPr txBox="1"/>
          <p:nvPr/>
        </p:nvSpPr>
        <p:spPr>
          <a:xfrm>
            <a:off x="3445322" y="5774062"/>
            <a:ext cx="1135584" cy="369332"/>
          </a:xfrm>
          <a:prstGeom prst="rect">
            <a:avLst/>
          </a:prstGeom>
          <a:noFill/>
        </p:spPr>
        <p:txBody>
          <a:bodyPr wrap="square" rtlCol="0">
            <a:spAutoFit/>
          </a:bodyPr>
          <a:lstStyle/>
          <a:p>
            <a:pPr algn="ctr"/>
            <a:r>
              <a:rPr lang="en-US" sz="1800" b="1" dirty="0" smtClean="0">
                <a:solidFill>
                  <a:schemeClr val="bg1"/>
                </a:solidFill>
              </a:rPr>
              <a:t>Flow</a:t>
            </a:r>
            <a:endParaRPr lang="en-US" sz="1800" b="1" dirty="0">
              <a:solidFill>
                <a:schemeClr val="bg1"/>
              </a:solidFill>
            </a:endParaRPr>
          </a:p>
        </p:txBody>
      </p:sp>
      <p:cxnSp>
        <p:nvCxnSpPr>
          <p:cNvPr id="92" name="Straight Arrow Connector 49"/>
          <p:cNvCxnSpPr/>
          <p:nvPr/>
        </p:nvCxnSpPr>
        <p:spPr>
          <a:xfrm>
            <a:off x="5095186" y="2309885"/>
            <a:ext cx="0" cy="4102508"/>
          </a:xfrm>
          <a:prstGeom prst="straightConnector1">
            <a:avLst/>
          </a:prstGeom>
          <a:ln w="76200" cap="rnd">
            <a:solidFill>
              <a:schemeClr val="accent5"/>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93" name="Elbow Connector 6"/>
          <p:cNvCxnSpPr/>
          <p:nvPr/>
        </p:nvCxnSpPr>
        <p:spPr>
          <a:xfrm rot="10800000" flipV="1">
            <a:off x="3308276" y="2309885"/>
            <a:ext cx="1784667" cy="1013032"/>
          </a:xfrm>
          <a:prstGeom prst="bentConnector3">
            <a:avLst>
              <a:gd name="adj1" fmla="val -472"/>
            </a:avLst>
          </a:prstGeom>
          <a:ln w="76200" cap="rnd">
            <a:solidFill>
              <a:schemeClr val="accent5"/>
            </a:solidFill>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94" name="Group 72"/>
          <p:cNvGrpSpPr/>
          <p:nvPr/>
        </p:nvGrpSpPr>
        <p:grpSpPr>
          <a:xfrm>
            <a:off x="3284126" y="3620040"/>
            <a:ext cx="1591568" cy="2766317"/>
            <a:chOff x="5292725" y="3855614"/>
            <a:chExt cx="1591568" cy="2766317"/>
          </a:xfrm>
        </p:grpSpPr>
        <p:cxnSp>
          <p:nvCxnSpPr>
            <p:cNvPr id="95" name="Straight Arrow Connector 53"/>
            <p:cNvCxnSpPr/>
            <p:nvPr/>
          </p:nvCxnSpPr>
          <p:spPr>
            <a:xfrm>
              <a:off x="6865095" y="5932301"/>
              <a:ext cx="19198" cy="689630"/>
            </a:xfrm>
            <a:prstGeom prst="straightConnector1">
              <a:avLst/>
            </a:prstGeom>
            <a:ln w="57150" cap="rnd">
              <a:solidFill>
                <a:schemeClr val="accent6"/>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96" name="Straight Connector 55"/>
            <p:cNvCxnSpPr/>
            <p:nvPr/>
          </p:nvCxnSpPr>
          <p:spPr>
            <a:xfrm>
              <a:off x="5292725" y="3855614"/>
              <a:ext cx="1570074" cy="2065313"/>
            </a:xfrm>
            <a:prstGeom prst="line">
              <a:avLst/>
            </a:prstGeom>
            <a:ln w="57150" cap="rnd">
              <a:solidFill>
                <a:schemeClr val="accent6"/>
              </a:solidFill>
              <a:headEnd type="none"/>
              <a:tailEnd type="none" w="med" len="sm"/>
            </a:ln>
          </p:spPr>
          <p:style>
            <a:lnRef idx="1">
              <a:schemeClr val="accent1"/>
            </a:lnRef>
            <a:fillRef idx="0">
              <a:schemeClr val="accent1"/>
            </a:fillRef>
            <a:effectRef idx="0">
              <a:schemeClr val="accent1"/>
            </a:effectRef>
            <a:fontRef idx="minor">
              <a:schemeClr val="tx1"/>
            </a:fontRef>
          </p:style>
        </p:cxnSp>
      </p:grpSp>
      <p:cxnSp>
        <p:nvCxnSpPr>
          <p:cNvPr id="97" name="Straight Arrow Connector 67"/>
          <p:cNvCxnSpPr/>
          <p:nvPr/>
        </p:nvCxnSpPr>
        <p:spPr>
          <a:xfrm>
            <a:off x="2076161" y="4103107"/>
            <a:ext cx="0" cy="1111652"/>
          </a:xfrm>
          <a:prstGeom prst="straightConnector1">
            <a:avLst/>
          </a:prstGeom>
          <a:ln w="76200">
            <a:solidFill>
              <a:schemeClr val="bg2"/>
            </a:solidFill>
            <a:headEnd type="none"/>
            <a:tailEnd type="triangle" w="med" len="sm"/>
          </a:ln>
        </p:spPr>
        <p:style>
          <a:lnRef idx="1">
            <a:schemeClr val="accent1"/>
          </a:lnRef>
          <a:fillRef idx="0">
            <a:schemeClr val="accent1"/>
          </a:fillRef>
          <a:effectRef idx="0">
            <a:schemeClr val="accent1"/>
          </a:effectRef>
          <a:fontRef idx="minor">
            <a:schemeClr val="tx1"/>
          </a:fontRef>
        </p:style>
      </p:cxnSp>
      <p:pic>
        <p:nvPicPr>
          <p:cNvPr id="98" name="Picture 73" descr="Bo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2339" y="1064911"/>
            <a:ext cx="555233" cy="765235"/>
          </a:xfrm>
          <a:prstGeom prst="rect">
            <a:avLst/>
          </a:prstGeom>
        </p:spPr>
      </p:pic>
      <p:sp>
        <p:nvSpPr>
          <p:cNvPr id="99" name="TextBox 74"/>
          <p:cNvSpPr txBox="1"/>
          <p:nvPr/>
        </p:nvSpPr>
        <p:spPr>
          <a:xfrm>
            <a:off x="6121178" y="1833199"/>
            <a:ext cx="920595" cy="323165"/>
          </a:xfrm>
          <a:prstGeom prst="rect">
            <a:avLst/>
          </a:prstGeom>
          <a:noFill/>
        </p:spPr>
        <p:txBody>
          <a:bodyPr wrap="square" rtlCol="0">
            <a:spAutoFit/>
          </a:bodyPr>
          <a:lstStyle/>
          <a:p>
            <a:pPr algn="ctr"/>
            <a:r>
              <a:rPr lang="en-US" sz="1500" dirty="0" smtClean="0">
                <a:solidFill>
                  <a:schemeClr val="bg1"/>
                </a:solidFill>
              </a:rPr>
              <a:t>Bot</a:t>
            </a:r>
            <a:endParaRPr lang="en-US" sz="1500" dirty="0">
              <a:solidFill>
                <a:schemeClr val="bg1"/>
              </a:solidFill>
            </a:endParaRPr>
          </a:p>
        </p:txBody>
      </p:sp>
      <p:sp>
        <p:nvSpPr>
          <p:cNvPr id="101" name="TextBox 8"/>
          <p:cNvSpPr txBox="1"/>
          <p:nvPr/>
        </p:nvSpPr>
        <p:spPr>
          <a:xfrm>
            <a:off x="1342811" y="3766377"/>
            <a:ext cx="1640591" cy="329268"/>
          </a:xfrm>
          <a:prstGeom prst="rect">
            <a:avLst/>
          </a:prstGeom>
          <a:noFill/>
        </p:spPr>
        <p:txBody>
          <a:bodyPr wrap="square" rtlCol="0">
            <a:spAutoFit/>
          </a:bodyPr>
          <a:lstStyle/>
          <a:p>
            <a:pPr algn="ctr"/>
            <a:r>
              <a:rPr lang="en-US" sz="1500" dirty="0" smtClean="0">
                <a:solidFill>
                  <a:schemeClr val="bg1"/>
                </a:solidFill>
              </a:rPr>
              <a:t>Thunder TPS</a:t>
            </a:r>
            <a:endParaRPr lang="en-US" sz="1500" dirty="0">
              <a:solidFill>
                <a:schemeClr val="bg1"/>
              </a:solidFill>
            </a:endParaRPr>
          </a:p>
        </p:txBody>
      </p:sp>
      <p:sp>
        <p:nvSpPr>
          <p:cNvPr id="50" name="矩形 49"/>
          <p:cNvSpPr/>
          <p:nvPr/>
        </p:nvSpPr>
        <p:spPr>
          <a:xfrm>
            <a:off x="998624" y="1243236"/>
            <a:ext cx="2441694" cy="954107"/>
          </a:xfrm>
          <a:prstGeom prst="rect">
            <a:avLst/>
          </a:prstGeom>
        </p:spPr>
        <p:txBody>
          <a:bodyPr wrap="none">
            <a:spAutoFit/>
          </a:bodyPr>
          <a:lstStyle/>
          <a:p>
            <a:pPr marL="457200" indent="-457200">
              <a:buFont typeface="Wingdings" pitchFamily="2" charset="2"/>
              <a:buChar char="ü"/>
            </a:pPr>
            <a:r>
              <a:rPr lang="zh-TW" altLang="en-US" sz="2800" dirty="0" smtClean="0">
                <a:solidFill>
                  <a:schemeClr val="bg1"/>
                </a:solidFill>
              </a:rPr>
              <a:t>頻寬型攻擊</a:t>
            </a:r>
            <a:endParaRPr lang="en-US" altLang="zh-TW" sz="2800" dirty="0" smtClean="0">
              <a:solidFill>
                <a:schemeClr val="bg1"/>
              </a:solidFill>
            </a:endParaRPr>
          </a:p>
          <a:p>
            <a:pPr marL="457200" indent="-457200">
              <a:buFont typeface="Wingdings" pitchFamily="2" charset="2"/>
              <a:buChar char="ü"/>
            </a:pPr>
            <a:r>
              <a:rPr lang="zh-TW" altLang="en-US" sz="2800" dirty="0" smtClean="0">
                <a:solidFill>
                  <a:schemeClr val="bg1"/>
                </a:solidFill>
              </a:rPr>
              <a:t>網路層攻擊</a:t>
            </a:r>
            <a:endParaRPr lang="en-US" altLang="zh-TW" sz="2800" dirty="0">
              <a:solidFill>
                <a:schemeClr val="bg1"/>
              </a:solidFill>
            </a:endParaRPr>
          </a:p>
        </p:txBody>
      </p:sp>
    </p:spTree>
    <p:extLst>
      <p:ext uri="{BB962C8B-B14F-4D97-AF65-F5344CB8AC3E}">
        <p14:creationId xmlns:p14="http://schemas.microsoft.com/office/powerpoint/2010/main" val="96403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1000"/>
                                        <p:tgtEl>
                                          <p:spTgt spid="9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childTnLst>
                                </p:cTn>
                              </p:par>
                              <p:par>
                                <p:cTn id="12" presetID="10" presetClass="entr" presetSubtype="0" fill="hold" nodeType="with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1000"/>
                                        <p:tgtEl>
                                          <p:spTgt spid="8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1000"/>
                                        <p:tgtEl>
                                          <p:spTgt spid="90"/>
                                        </p:tgtEl>
                                      </p:cBhvr>
                                    </p:animEffect>
                                  </p:childTnLst>
                                </p:cTn>
                              </p:par>
                              <p:par>
                                <p:cTn id="21" presetID="35" presetClass="emph" presetSubtype="0" repeatCount="2000" fill="hold" nodeType="withEffect">
                                  <p:stCondLst>
                                    <p:cond delay="0"/>
                                  </p:stCondLst>
                                  <p:childTnLst>
                                    <p:anim calcmode="discrete" valueType="str">
                                      <p:cBhvr>
                                        <p:cTn id="22" dur="1000" fill="hold"/>
                                        <p:tgtEl>
                                          <p:spTgt spid="61"/>
                                        </p:tgtEl>
                                        <p:attrNameLst>
                                          <p:attrName>style.visibility</p:attrName>
                                        </p:attrNameLst>
                                      </p:cBhvr>
                                      <p:tavLst>
                                        <p:tav tm="0">
                                          <p:val>
                                            <p:strVal val="hidden"/>
                                          </p:val>
                                        </p:tav>
                                        <p:tav tm="50000">
                                          <p:val>
                                            <p:strVal val="visible"/>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1000"/>
                                        <p:tgtEl>
                                          <p:spTgt spid="8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1000"/>
                                        <p:tgtEl>
                                          <p:spTgt spid="85"/>
                                        </p:tgtEl>
                                      </p:cBhvr>
                                    </p:animEffect>
                                  </p:childTnLst>
                                </p:cTn>
                              </p:par>
                            </p:childTnLst>
                          </p:cTn>
                        </p:par>
                        <p:par>
                          <p:cTn id="30" fill="hold">
                            <p:stCondLst>
                              <p:cond delay="4000"/>
                            </p:stCondLst>
                            <p:childTnLst>
                              <p:par>
                                <p:cTn id="31" presetID="1" presetClass="exit" presetSubtype="0" fill="hold" nodeType="afterEffect">
                                  <p:stCondLst>
                                    <p:cond delay="0"/>
                                  </p:stCondLst>
                                  <p:childTnLst>
                                    <p:set>
                                      <p:cBhvr>
                                        <p:cTn id="32" dur="1" fill="hold">
                                          <p:stCondLst>
                                            <p:cond delay="0"/>
                                          </p:stCondLst>
                                        </p:cTn>
                                        <p:tgtEl>
                                          <p:spTgt spid="92"/>
                                        </p:tgtEl>
                                        <p:attrNameLst>
                                          <p:attrName>style.visibility</p:attrName>
                                        </p:attrNameLst>
                                      </p:cBhvr>
                                      <p:to>
                                        <p:strVal val="hidden"/>
                                      </p:to>
                                    </p:se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right)">
                                      <p:cBhvr>
                                        <p:cTn id="36" dur="500"/>
                                        <p:tgtEl>
                                          <p:spTgt spid="93"/>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par>
                                <p:cTn id="41" presetID="10" presetClass="entr" presetSubtype="0"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500"/>
                                        <p:tgtEl>
                                          <p:spTgt spid="97"/>
                                        </p:tgtEl>
                                      </p:cBhvr>
                                    </p:animEffect>
                                  </p:childTnLst>
                                </p:cTn>
                              </p:par>
                            </p:childTnLst>
                          </p:cTn>
                        </p:par>
                        <p:par>
                          <p:cTn id="44" fill="hold">
                            <p:stCondLst>
                              <p:cond delay="5000"/>
                            </p:stCondLst>
                            <p:childTnLst>
                              <p:par>
                                <p:cTn id="45" presetID="26" presetClass="emph" presetSubtype="0" repeatCount="2000" fill="hold" nodeType="afterEffect">
                                  <p:stCondLst>
                                    <p:cond delay="0"/>
                                  </p:stCondLst>
                                  <p:childTnLst>
                                    <p:animEffect transition="out" filter="fade">
                                      <p:cBhvr>
                                        <p:cTn id="46" dur="1000" tmFilter="0, 0; .2, .5; .8, .5; 1, 0"/>
                                        <p:tgtEl>
                                          <p:spTgt spid="66"/>
                                        </p:tgtEl>
                                      </p:cBhvr>
                                    </p:animEffect>
                                    <p:animScale>
                                      <p:cBhvr>
                                        <p:cTn id="47" dur="500" autoRev="1" fill="hold"/>
                                        <p:tgtEl>
                                          <p:spTgt spid="66"/>
                                        </p:tgtEl>
                                      </p:cBhvr>
                                      <p:by x="105000" y="105000"/>
                                    </p:animScale>
                                  </p:childTnLst>
                                </p:cTn>
                              </p:par>
                            </p:childTnLst>
                          </p:cTn>
                        </p:par>
                        <p:par>
                          <p:cTn id="48" fill="hold">
                            <p:stCondLst>
                              <p:cond delay="7000"/>
                            </p:stCondLst>
                            <p:childTnLst>
                              <p:par>
                                <p:cTn id="49" presetID="22" presetClass="entr" presetSubtype="1" fill="hold"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up)">
                                      <p:cBhvr>
                                        <p:cTn id="51" dur="1000"/>
                                        <p:tgtEl>
                                          <p:spTgt spid="94"/>
                                        </p:tgtEl>
                                      </p:cBhvr>
                                    </p:animEffect>
                                  </p:childTnLst>
                                </p:cTn>
                              </p:par>
                              <p:par>
                                <p:cTn id="52" presetID="26" presetClass="emph" presetSubtype="0" repeatCount="2000" fill="hold" nodeType="withEffect">
                                  <p:stCondLst>
                                    <p:cond delay="0"/>
                                  </p:stCondLst>
                                  <p:childTnLst>
                                    <p:animEffect transition="out" filter="fade">
                                      <p:cBhvr>
                                        <p:cTn id="53" dur="1000" tmFilter="0, 0; .2, .5; .8, .5; 1, 0"/>
                                        <p:tgtEl>
                                          <p:spTgt spid="60"/>
                                        </p:tgtEl>
                                      </p:cBhvr>
                                    </p:animEffect>
                                    <p:animScale>
                                      <p:cBhvr>
                                        <p:cTn id="54" dur="500" autoRev="1" fill="hold"/>
                                        <p:tgtEl>
                                          <p:spTgt spid="60"/>
                                        </p:tgtEl>
                                      </p:cBhvr>
                                      <p:by x="105000" y="105000"/>
                                    </p:animScale>
                                  </p:childTnLst>
                                </p:cTn>
                              </p:par>
                            </p:childTnLst>
                          </p:cTn>
                        </p:par>
                        <p:par>
                          <p:cTn id="55" fill="hold">
                            <p:stCondLst>
                              <p:cond delay="9000"/>
                            </p:stCondLst>
                            <p:childTnLst>
                              <p:par>
                                <p:cTn id="56" presetID="42" presetClass="entr" presetSubtype="0"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anim calcmode="lin" valueType="num">
                                      <p:cBhvr>
                                        <p:cTn id="59" dur="1000" fill="hold"/>
                                        <p:tgtEl>
                                          <p:spTgt spid="50"/>
                                        </p:tgtEl>
                                        <p:attrNameLst>
                                          <p:attrName>ppt_x</p:attrName>
                                        </p:attrNameLst>
                                      </p:cBhvr>
                                      <p:tavLst>
                                        <p:tav tm="0">
                                          <p:val>
                                            <p:strVal val="#ppt_x"/>
                                          </p:val>
                                        </p:tav>
                                        <p:tav tm="100000">
                                          <p:val>
                                            <p:strVal val="#ppt_x"/>
                                          </p:val>
                                        </p:tav>
                                      </p:tavLst>
                                    </p:anim>
                                    <p:anim calcmode="lin" valueType="num">
                                      <p:cBhvr>
                                        <p:cTn id="6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8" grpId="0"/>
      <p:bldP spid="89" grpId="0"/>
      <p:bldP spid="91"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384" y="303344"/>
            <a:ext cx="13228956" cy="729694"/>
          </a:xfrm>
        </p:spPr>
        <p:txBody>
          <a:bodyPr/>
          <a:lstStyle/>
          <a:p>
            <a:r>
              <a:rPr lang="zh-TW" altLang="en-US" dirty="0" smtClean="0"/>
              <a:t>雲端</a:t>
            </a:r>
            <a:r>
              <a:rPr lang="zh-TW" altLang="en-US" dirty="0"/>
              <a:t>流量清洗中心</a:t>
            </a:r>
            <a:r>
              <a:rPr lang="en-US" altLang="zh-TW" dirty="0" smtClean="0"/>
              <a:t>(Cloud Clean </a:t>
            </a:r>
            <a:r>
              <a:rPr lang="en-US" altLang="zh-TW" dirty="0"/>
              <a:t>Pipe)</a:t>
            </a:r>
            <a:endParaRPr lang="en-US" dirty="0"/>
          </a:p>
        </p:txBody>
      </p:sp>
      <p:pic>
        <p:nvPicPr>
          <p:cNvPr id="87" name="Picture 86" descr=" DataCen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810" y="5853754"/>
            <a:ext cx="639124" cy="669240"/>
          </a:xfrm>
          <a:prstGeom prst="rect">
            <a:avLst/>
          </a:prstGeom>
        </p:spPr>
      </p:pic>
      <p:pic>
        <p:nvPicPr>
          <p:cNvPr id="88" name="Picture 87" descr=" DataCen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557" y="5853754"/>
            <a:ext cx="639124" cy="669240"/>
          </a:xfrm>
          <a:prstGeom prst="rect">
            <a:avLst/>
          </a:prstGeom>
        </p:spPr>
      </p:pic>
      <p:pic>
        <p:nvPicPr>
          <p:cNvPr id="89" name="Picture 88" descr=" A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992" y="2107498"/>
            <a:ext cx="1289792" cy="844362"/>
          </a:xfrm>
          <a:prstGeom prst="rect">
            <a:avLst/>
          </a:prstGeom>
        </p:spPr>
      </p:pic>
      <p:pic>
        <p:nvPicPr>
          <p:cNvPr id="90" name="Picture 89" descr=" DataCen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059" y="5853754"/>
            <a:ext cx="639124" cy="669240"/>
          </a:xfrm>
          <a:prstGeom prst="rect">
            <a:avLst/>
          </a:prstGeom>
        </p:spPr>
      </p:pic>
      <p:grpSp>
        <p:nvGrpSpPr>
          <p:cNvPr id="91" name="Group 90"/>
          <p:cNvGrpSpPr>
            <a:grpSpLocks noChangeAspect="1"/>
          </p:cNvGrpSpPr>
          <p:nvPr/>
        </p:nvGrpSpPr>
        <p:grpSpPr>
          <a:xfrm>
            <a:off x="3631915" y="4111887"/>
            <a:ext cx="1493810" cy="1181770"/>
            <a:chOff x="6355075" y="4727162"/>
            <a:chExt cx="1536200" cy="1215305"/>
          </a:xfrm>
        </p:grpSpPr>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075" y="5574190"/>
              <a:ext cx="1536200" cy="368277"/>
            </a:xfrm>
            <a:prstGeom prst="rect">
              <a:avLst/>
            </a:prstGeom>
          </p:spPr>
        </p:pic>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9125" y="4727162"/>
              <a:ext cx="768100" cy="770137"/>
            </a:xfrm>
            <a:prstGeom prst="rect">
              <a:avLst/>
            </a:prstGeom>
          </p:spPr>
        </p:pic>
      </p:grpSp>
      <p:grpSp>
        <p:nvGrpSpPr>
          <p:cNvPr id="94" name="Group 93"/>
          <p:cNvGrpSpPr>
            <a:grpSpLocks noChangeAspect="1"/>
          </p:cNvGrpSpPr>
          <p:nvPr/>
        </p:nvGrpSpPr>
        <p:grpSpPr>
          <a:xfrm>
            <a:off x="5213116" y="2338325"/>
            <a:ext cx="1711575" cy="3230189"/>
            <a:chOff x="8160110" y="2194550"/>
            <a:chExt cx="2159822" cy="3196748"/>
          </a:xfrm>
        </p:grpSpPr>
        <p:sp>
          <p:nvSpPr>
            <p:cNvPr id="95" name="L-Shape 94"/>
            <p:cNvSpPr/>
            <p:nvPr/>
          </p:nvSpPr>
          <p:spPr>
            <a:xfrm rot="10800000">
              <a:off x="8236920" y="2194550"/>
              <a:ext cx="2073870" cy="3110806"/>
            </a:xfrm>
            <a:prstGeom prst="corner">
              <a:avLst>
                <a:gd name="adj1" fmla="val 17282"/>
                <a:gd name="adj2" fmla="val 16271"/>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a:spLocks/>
            </p:cNvSpPr>
            <p:nvPr/>
          </p:nvSpPr>
          <p:spPr>
            <a:xfrm>
              <a:off x="8160110" y="2194550"/>
              <a:ext cx="162753" cy="354787"/>
            </a:xfrm>
            <a:prstGeom prst="ellipse">
              <a:avLst/>
            </a:prstGeom>
            <a:solidFill>
              <a:srgbClr val="2DB4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a:spLocks/>
            </p:cNvSpPr>
            <p:nvPr/>
          </p:nvSpPr>
          <p:spPr>
            <a:xfrm rot="5400000">
              <a:off x="10061162" y="5132528"/>
              <a:ext cx="162753" cy="354787"/>
            </a:xfrm>
            <a:prstGeom prst="ellipse">
              <a:avLst/>
            </a:prstGeom>
            <a:solidFill>
              <a:srgbClr val="2DB4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25993" y="4659266"/>
            <a:ext cx="2555988" cy="825176"/>
            <a:chOff x="1285615" y="5382165"/>
            <a:chExt cx="3917310" cy="1023246"/>
          </a:xfrm>
        </p:grpSpPr>
        <p:pic>
          <p:nvPicPr>
            <p:cNvPr id="99" name="Picture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4020" y="5382165"/>
              <a:ext cx="447096" cy="562127"/>
            </a:xfrm>
            <a:prstGeom prst="rect">
              <a:avLst/>
            </a:prstGeom>
          </p:spPr>
        </p:pic>
        <p:pic>
          <p:nvPicPr>
            <p:cNvPr id="100" name="Picture 99" descr=" _Im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8500" y="5497380"/>
              <a:ext cx="426736" cy="319696"/>
            </a:xfrm>
            <a:prstGeom prst="rect">
              <a:avLst/>
            </a:prstGeom>
          </p:spPr>
        </p:pic>
        <p:pic>
          <p:nvPicPr>
            <p:cNvPr id="101" name="Picture 100" descr=" _musi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7030" y="5727810"/>
              <a:ext cx="321689" cy="328533"/>
            </a:xfrm>
            <a:prstGeom prst="rect">
              <a:avLst/>
            </a:prstGeom>
          </p:spPr>
        </p:pic>
        <p:pic>
          <p:nvPicPr>
            <p:cNvPr id="102" name="Picture 101" descr=" _Play Butt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4575" y="5458975"/>
              <a:ext cx="364122" cy="364122"/>
            </a:xfrm>
            <a:prstGeom prst="rect">
              <a:avLst/>
            </a:prstGeom>
          </p:spPr>
        </p:pic>
        <p:pic>
          <p:nvPicPr>
            <p:cNvPr id="103" name="Picture 102" descr=" _Speech Bobbl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4880" y="5958240"/>
              <a:ext cx="508771" cy="447171"/>
            </a:xfrm>
            <a:prstGeom prst="rect">
              <a:avLst/>
            </a:prstGeom>
          </p:spPr>
        </p:pic>
        <p:pic>
          <p:nvPicPr>
            <p:cNvPr id="104" name="Picture 103" descr=" _two way arrow.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6170" y="5996645"/>
              <a:ext cx="460860" cy="394697"/>
            </a:xfrm>
            <a:prstGeom prst="rect">
              <a:avLst/>
            </a:prstGeom>
          </p:spPr>
        </p:pic>
        <p:pic>
          <p:nvPicPr>
            <p:cNvPr id="105" name="Picture 104" descr="Folde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5615" y="6111860"/>
              <a:ext cx="330070" cy="237599"/>
            </a:xfrm>
            <a:prstGeom prst="rect">
              <a:avLst/>
            </a:prstGeom>
          </p:spPr>
        </p:pic>
        <p:pic>
          <p:nvPicPr>
            <p:cNvPr id="106" name="Picture 105" descr="Folde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21080" y="5574190"/>
              <a:ext cx="330070" cy="237599"/>
            </a:xfrm>
            <a:prstGeom prst="rect">
              <a:avLst/>
            </a:prstGeom>
          </p:spPr>
        </p:pic>
        <p:pic>
          <p:nvPicPr>
            <p:cNvPr id="107" name="Picture 10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1080" y="5919835"/>
              <a:ext cx="345645" cy="434574"/>
            </a:xfrm>
            <a:prstGeom prst="rect">
              <a:avLst/>
            </a:prstGeom>
          </p:spPr>
        </p:pic>
        <p:pic>
          <p:nvPicPr>
            <p:cNvPr id="108" name="Picture 107" descr=" _two way arrow.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8750" y="5804620"/>
              <a:ext cx="460860" cy="394697"/>
            </a:xfrm>
            <a:prstGeom prst="rect">
              <a:avLst/>
            </a:prstGeom>
          </p:spPr>
        </p:pic>
        <p:sp>
          <p:nvSpPr>
            <p:cNvPr id="109" name="Notched Right Arrow 108"/>
            <p:cNvSpPr/>
            <p:nvPr/>
          </p:nvSpPr>
          <p:spPr>
            <a:xfrm>
              <a:off x="4434825" y="5651000"/>
              <a:ext cx="768100" cy="614480"/>
            </a:xfrm>
            <a:prstGeom prst="notched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0" name="TextBox 109"/>
          <p:cNvSpPr txBox="1">
            <a:spLocks noChangeAspect="1"/>
          </p:cNvSpPr>
          <p:nvPr/>
        </p:nvSpPr>
        <p:spPr>
          <a:xfrm>
            <a:off x="4009391" y="5318175"/>
            <a:ext cx="657583" cy="400110"/>
          </a:xfrm>
          <a:prstGeom prst="rect">
            <a:avLst/>
          </a:prstGeom>
          <a:noFill/>
        </p:spPr>
        <p:txBody>
          <a:bodyPr wrap="square" rtlCol="0">
            <a:spAutoFit/>
          </a:bodyPr>
          <a:lstStyle/>
          <a:p>
            <a:pPr algn="ctr"/>
            <a:r>
              <a:rPr lang="en-US" sz="2000" dirty="0" smtClean="0">
                <a:solidFill>
                  <a:schemeClr val="bg2"/>
                </a:solidFill>
              </a:rPr>
              <a:t>TPS</a:t>
            </a:r>
          </a:p>
        </p:txBody>
      </p:sp>
      <p:sp>
        <p:nvSpPr>
          <p:cNvPr id="111" name="TextBox 110"/>
          <p:cNvSpPr txBox="1">
            <a:spLocks noChangeAspect="1"/>
          </p:cNvSpPr>
          <p:nvPr/>
        </p:nvSpPr>
        <p:spPr>
          <a:xfrm>
            <a:off x="3379184" y="1359806"/>
            <a:ext cx="1876197" cy="707886"/>
          </a:xfrm>
          <a:prstGeom prst="rect">
            <a:avLst/>
          </a:prstGeom>
          <a:noFill/>
        </p:spPr>
        <p:txBody>
          <a:bodyPr wrap="square" rtlCol="0">
            <a:spAutoFit/>
          </a:bodyPr>
          <a:lstStyle/>
          <a:p>
            <a:pPr algn="ctr"/>
            <a:r>
              <a:rPr lang="en-US" sz="2000" dirty="0" smtClean="0">
                <a:solidFill>
                  <a:schemeClr val="bg2"/>
                </a:solidFill>
              </a:rPr>
              <a:t>Verisign</a:t>
            </a:r>
          </a:p>
          <a:p>
            <a:pPr algn="ctr"/>
            <a:r>
              <a:rPr lang="en-US" sz="2000" dirty="0" smtClean="0">
                <a:solidFill>
                  <a:schemeClr val="bg2"/>
                </a:solidFill>
              </a:rPr>
              <a:t>OpenHybrid</a:t>
            </a:r>
          </a:p>
        </p:txBody>
      </p:sp>
      <p:cxnSp>
        <p:nvCxnSpPr>
          <p:cNvPr id="112" name="Straight Arrow Connector 111"/>
          <p:cNvCxnSpPr>
            <a:cxnSpLocks noChangeAspect="1"/>
          </p:cNvCxnSpPr>
          <p:nvPr/>
        </p:nvCxnSpPr>
        <p:spPr>
          <a:xfrm flipV="1">
            <a:off x="4376983" y="3084775"/>
            <a:ext cx="0" cy="100090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a:spLocks noChangeAspect="1"/>
          </p:cNvSpPr>
          <p:nvPr/>
        </p:nvSpPr>
        <p:spPr>
          <a:xfrm>
            <a:off x="4447984" y="3716689"/>
            <a:ext cx="1590632" cy="369332"/>
          </a:xfrm>
          <a:prstGeom prst="rect">
            <a:avLst/>
          </a:prstGeom>
          <a:noFill/>
        </p:spPr>
        <p:txBody>
          <a:bodyPr wrap="square" rtlCol="0">
            <a:spAutoFit/>
          </a:bodyPr>
          <a:lstStyle/>
          <a:p>
            <a:r>
              <a:rPr lang="en-US" sz="1800" dirty="0" smtClean="0">
                <a:solidFill>
                  <a:schemeClr val="bg2"/>
                </a:solidFill>
              </a:rPr>
              <a:t>API Call</a:t>
            </a:r>
          </a:p>
        </p:txBody>
      </p:sp>
      <p:sp>
        <p:nvSpPr>
          <p:cNvPr id="114" name="TextBox 113"/>
          <p:cNvSpPr txBox="1">
            <a:spLocks noChangeAspect="1"/>
          </p:cNvSpPr>
          <p:nvPr/>
        </p:nvSpPr>
        <p:spPr>
          <a:xfrm>
            <a:off x="6083087" y="6545059"/>
            <a:ext cx="1386171" cy="707886"/>
          </a:xfrm>
          <a:prstGeom prst="rect">
            <a:avLst/>
          </a:prstGeom>
          <a:noFill/>
        </p:spPr>
        <p:txBody>
          <a:bodyPr wrap="square" rtlCol="0">
            <a:spAutoFit/>
          </a:bodyPr>
          <a:lstStyle/>
          <a:p>
            <a:pPr algn="ctr"/>
            <a:r>
              <a:rPr lang="en-US" sz="2000" dirty="0" smtClean="0">
                <a:solidFill>
                  <a:schemeClr val="bg2"/>
                </a:solidFill>
              </a:rPr>
              <a:t>Data Center</a:t>
            </a:r>
          </a:p>
        </p:txBody>
      </p:sp>
      <p:sp>
        <p:nvSpPr>
          <p:cNvPr id="115" name="Notched Right Arrow 114"/>
          <p:cNvSpPr>
            <a:spLocks noChangeAspect="1"/>
          </p:cNvSpPr>
          <p:nvPr/>
        </p:nvSpPr>
        <p:spPr>
          <a:xfrm>
            <a:off x="5174711" y="2338325"/>
            <a:ext cx="334779" cy="341499"/>
          </a:xfrm>
          <a:prstGeom prst="notched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6" name="Group 115"/>
          <p:cNvGrpSpPr>
            <a:grpSpLocks noChangeAspect="1"/>
          </p:cNvGrpSpPr>
          <p:nvPr/>
        </p:nvGrpSpPr>
        <p:grpSpPr>
          <a:xfrm>
            <a:off x="1014353" y="2087299"/>
            <a:ext cx="2488794" cy="860549"/>
            <a:chOff x="1170400" y="1848904"/>
            <a:chExt cx="4723815" cy="1267365"/>
          </a:xfrm>
        </p:grpSpPr>
        <p:grpSp>
          <p:nvGrpSpPr>
            <p:cNvPr id="117" name="Group 116"/>
            <p:cNvGrpSpPr/>
            <p:nvPr/>
          </p:nvGrpSpPr>
          <p:grpSpPr>
            <a:xfrm>
              <a:off x="1170400" y="1848904"/>
              <a:ext cx="4002320" cy="1267365"/>
              <a:chOff x="517515" y="1733690"/>
              <a:chExt cx="4647005" cy="1471509"/>
            </a:xfrm>
          </p:grpSpPr>
          <p:pic>
            <p:nvPicPr>
              <p:cNvPr id="121" name="Picture 1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2980" y="2501790"/>
                <a:ext cx="384050" cy="478747"/>
              </a:xfrm>
              <a:prstGeom prst="rect">
                <a:avLst/>
              </a:prstGeom>
            </p:spPr>
          </p:pic>
          <p:pic>
            <p:nvPicPr>
              <p:cNvPr id="122" name="Picture 1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59485" y="1733690"/>
                <a:ext cx="547343" cy="725372"/>
              </a:xfrm>
              <a:prstGeom prst="rect">
                <a:avLst/>
              </a:prstGeom>
            </p:spPr>
          </p:pic>
          <p:pic>
            <p:nvPicPr>
              <p:cNvPr id="123" name="Picture 1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66725" y="2578600"/>
                <a:ext cx="663068" cy="475876"/>
              </a:xfrm>
              <a:prstGeom prst="rect">
                <a:avLst/>
              </a:prstGeom>
            </p:spPr>
          </p:pic>
          <p:pic>
            <p:nvPicPr>
              <p:cNvPr id="124" name="Picture 1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50775" y="1848905"/>
                <a:ext cx="387727" cy="445534"/>
              </a:xfrm>
              <a:prstGeom prst="rect">
                <a:avLst/>
              </a:prstGeom>
            </p:spPr>
          </p:pic>
          <p:pic>
            <p:nvPicPr>
              <p:cNvPr id="125" name="Picture 1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60955" y="1733690"/>
                <a:ext cx="325932" cy="307240"/>
              </a:xfrm>
              <a:prstGeom prst="rect">
                <a:avLst/>
              </a:prstGeom>
            </p:spPr>
          </p:pic>
          <p:pic>
            <p:nvPicPr>
              <p:cNvPr id="126" name="Picture 125" descr=" _hacke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73230" y="2271360"/>
                <a:ext cx="345645" cy="470265"/>
              </a:xfrm>
              <a:prstGeom prst="rect">
                <a:avLst/>
              </a:prstGeom>
            </p:spPr>
          </p:pic>
          <p:pic>
            <p:nvPicPr>
              <p:cNvPr id="127" name="Picture 126" descr=" _threat_dat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00095" y="2501790"/>
                <a:ext cx="512064" cy="640080"/>
              </a:xfrm>
              <a:prstGeom prst="rect">
                <a:avLst/>
              </a:prstGeom>
            </p:spPr>
          </p:pic>
          <p:pic>
            <p:nvPicPr>
              <p:cNvPr id="128" name="Picture 127" descr="Folde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99360" y="2156145"/>
                <a:ext cx="330070" cy="237599"/>
              </a:xfrm>
              <a:prstGeom prst="rect">
                <a:avLst/>
              </a:prstGeom>
            </p:spPr>
          </p:pic>
          <p:pic>
            <p:nvPicPr>
              <p:cNvPr id="129" name="Picture 1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5685" y="2232955"/>
                <a:ext cx="268835" cy="338002"/>
              </a:xfrm>
              <a:prstGeom prst="rect">
                <a:avLst/>
              </a:prstGeom>
            </p:spPr>
          </p:pic>
          <p:pic>
            <p:nvPicPr>
              <p:cNvPr id="130" name="Picture 129" descr=" _two way arrow.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90650" y="2578600"/>
                <a:ext cx="460860" cy="394697"/>
              </a:xfrm>
              <a:prstGeom prst="rect">
                <a:avLst/>
              </a:prstGeom>
            </p:spPr>
          </p:pic>
          <p:pic>
            <p:nvPicPr>
              <p:cNvPr id="131" name="Picture 1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0220" y="1964120"/>
                <a:ext cx="345645" cy="434574"/>
              </a:xfrm>
              <a:prstGeom prst="rect">
                <a:avLst/>
              </a:prstGeom>
            </p:spPr>
          </p:pic>
          <p:pic>
            <p:nvPicPr>
              <p:cNvPr id="132" name="Picture 131" descr=" _Play Butt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3285" y="1964120"/>
                <a:ext cx="364122" cy="364122"/>
              </a:xfrm>
              <a:prstGeom prst="rect">
                <a:avLst/>
              </a:prstGeom>
            </p:spPr>
          </p:pic>
          <p:pic>
            <p:nvPicPr>
              <p:cNvPr id="133" name="Picture 132" descr=" _hacke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08805" y="1887310"/>
                <a:ext cx="460860" cy="627020"/>
              </a:xfrm>
              <a:prstGeom prst="rect">
                <a:avLst/>
              </a:prstGeom>
            </p:spPr>
          </p:pic>
          <p:pic>
            <p:nvPicPr>
              <p:cNvPr id="134" name="Picture 1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0830" y="2770625"/>
                <a:ext cx="345645" cy="434574"/>
              </a:xfrm>
              <a:prstGeom prst="rect">
                <a:avLst/>
              </a:prstGeom>
            </p:spPr>
          </p:pic>
          <p:pic>
            <p:nvPicPr>
              <p:cNvPr id="135" name="Picture 134" descr="Folde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160" y="1887310"/>
                <a:ext cx="330070" cy="237599"/>
              </a:xfrm>
              <a:prstGeom prst="rect">
                <a:avLst/>
              </a:prstGeom>
            </p:spPr>
          </p:pic>
          <p:pic>
            <p:nvPicPr>
              <p:cNvPr id="136" name="Picture 135" descr=" _two way arrow.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2730" y="2194550"/>
                <a:ext cx="460860" cy="394697"/>
              </a:xfrm>
              <a:prstGeom prst="rect">
                <a:avLst/>
              </a:prstGeom>
            </p:spPr>
          </p:pic>
          <p:pic>
            <p:nvPicPr>
              <p:cNvPr id="137" name="Picture 1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515" y="2809030"/>
                <a:ext cx="268835" cy="338002"/>
              </a:xfrm>
              <a:prstGeom prst="rect">
                <a:avLst/>
              </a:prstGeom>
            </p:spPr>
          </p:pic>
          <p:pic>
            <p:nvPicPr>
              <p:cNvPr id="138" name="Picture 137" descr=" _Play Butt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565" y="2770625"/>
                <a:ext cx="364122" cy="364122"/>
              </a:xfrm>
              <a:prstGeom prst="rect">
                <a:avLst/>
              </a:prstGeom>
            </p:spPr>
          </p:pic>
        </p:grpSp>
        <p:grpSp>
          <p:nvGrpSpPr>
            <p:cNvPr id="118" name="Group 117"/>
            <p:cNvGrpSpPr/>
            <p:nvPr/>
          </p:nvGrpSpPr>
          <p:grpSpPr>
            <a:xfrm>
              <a:off x="5356545" y="2002525"/>
              <a:ext cx="537670" cy="852591"/>
              <a:chOff x="5318140" y="1925715"/>
              <a:chExt cx="537670" cy="852591"/>
            </a:xfrm>
          </p:grpSpPr>
          <p:sp>
            <p:nvSpPr>
              <p:cNvPr id="119" name="Notched Right Arrow 118"/>
              <p:cNvSpPr/>
              <p:nvPr/>
            </p:nvSpPr>
            <p:spPr>
              <a:xfrm>
                <a:off x="5318140" y="2348170"/>
                <a:ext cx="537670" cy="430136"/>
              </a:xfrm>
              <a:prstGeom prst="notched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Notched Right Arrow 119"/>
              <p:cNvSpPr/>
              <p:nvPr/>
            </p:nvSpPr>
            <p:spPr>
              <a:xfrm>
                <a:off x="5318140" y="1925715"/>
                <a:ext cx="537670" cy="430136"/>
              </a:xfrm>
              <a:prstGeom prst="notched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39" name="Notched Right Arrow 138"/>
          <p:cNvSpPr>
            <a:spLocks noChangeAspect="1"/>
          </p:cNvSpPr>
          <p:nvPr/>
        </p:nvSpPr>
        <p:spPr>
          <a:xfrm rot="5400000">
            <a:off x="6564010" y="2493982"/>
            <a:ext cx="426874" cy="267823"/>
          </a:xfrm>
          <a:prstGeom prst="notched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8"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84488" y="1317672"/>
            <a:ext cx="54768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矩形 58"/>
          <p:cNvSpPr/>
          <p:nvPr/>
        </p:nvSpPr>
        <p:spPr>
          <a:xfrm>
            <a:off x="11696131" y="1386326"/>
            <a:ext cx="2165232" cy="1413850"/>
          </a:xfrm>
          <a:prstGeom prst="rect">
            <a:avLst/>
          </a:prstGeom>
          <a:noFill/>
          <a:ln w="3175">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60" name="矩形 59"/>
          <p:cNvSpPr/>
          <p:nvPr/>
        </p:nvSpPr>
        <p:spPr>
          <a:xfrm>
            <a:off x="532263" y="1317673"/>
            <a:ext cx="7533564" cy="6256834"/>
          </a:xfrm>
          <a:prstGeom prst="rect">
            <a:avLst/>
          </a:prstGeom>
          <a:noFill/>
          <a:ln w="3175">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cxnSp>
        <p:nvCxnSpPr>
          <p:cNvPr id="61" name="直線接點 60"/>
          <p:cNvCxnSpPr/>
          <p:nvPr/>
        </p:nvCxnSpPr>
        <p:spPr>
          <a:xfrm>
            <a:off x="8065827" y="1317673"/>
            <a:ext cx="3630304" cy="68654"/>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直線接點 63"/>
          <p:cNvCxnSpPr/>
          <p:nvPr/>
        </p:nvCxnSpPr>
        <p:spPr>
          <a:xfrm flipV="1">
            <a:off x="8065827" y="2770524"/>
            <a:ext cx="3630304" cy="4803983"/>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62" name="矩形 61"/>
          <p:cNvSpPr/>
          <p:nvPr/>
        </p:nvSpPr>
        <p:spPr>
          <a:xfrm>
            <a:off x="2303950" y="6023022"/>
            <a:ext cx="2441694" cy="523220"/>
          </a:xfrm>
          <a:prstGeom prst="rect">
            <a:avLst/>
          </a:prstGeom>
        </p:spPr>
        <p:txBody>
          <a:bodyPr wrap="none">
            <a:spAutoFit/>
          </a:bodyPr>
          <a:lstStyle/>
          <a:p>
            <a:pPr marL="457200" indent="-457200" algn="ctr">
              <a:buFont typeface="Wingdings" pitchFamily="2" charset="2"/>
              <a:buChar char="ü"/>
            </a:pPr>
            <a:r>
              <a:rPr lang="zh-TW" altLang="en-US" sz="2800" dirty="0" smtClean="0">
                <a:solidFill>
                  <a:schemeClr val="bg1"/>
                </a:solidFill>
              </a:rPr>
              <a:t>頻寬型攻擊</a:t>
            </a:r>
            <a:endParaRPr lang="en-US" altLang="zh-TW" sz="2800" dirty="0">
              <a:solidFill>
                <a:schemeClr val="bg1"/>
              </a:solidFill>
            </a:endParaRPr>
          </a:p>
        </p:txBody>
      </p:sp>
    </p:spTree>
    <p:extLst>
      <p:ext uri="{BB962C8B-B14F-4D97-AF65-F5344CB8AC3E}">
        <p14:creationId xmlns:p14="http://schemas.microsoft.com/office/powerpoint/2010/main" val="388963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subTnLst>
                                    <p:set>
                                      <p:cBhvr override="childStyle">
                                        <p:cTn dur="1" fill="hold" display="0" masterRel="nextClick" afterEffect="1"/>
                                        <p:tgtEl>
                                          <p:spTgt spid="98"/>
                                        </p:tgtEl>
                                        <p:attrNameLst>
                                          <p:attrName>style.visibility</p:attrName>
                                        </p:attrNameLst>
                                      </p:cBhvr>
                                      <p:to>
                                        <p:strVal val="hidden"/>
                                      </p:to>
                                    </p:set>
                                  </p:sub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down)">
                                      <p:cBhvr>
                                        <p:cTn id="11" dur="500"/>
                                        <p:tgtEl>
                                          <p:spTgt spid="11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wipe(left)">
                                      <p:cBhvr>
                                        <p:cTn id="18" dur="500"/>
                                        <p:tgtEl>
                                          <p:spTgt spid="116"/>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1" nodeType="after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0" presetClass="path" presetSubtype="0" accel="50000" decel="50000" fill="hold" grpId="2" nodeType="withEffect">
                                  <p:stCondLst>
                                    <p:cond delay="0"/>
                                  </p:stCondLst>
                                  <p:childTnLst>
                                    <p:animMotion origin="layout" path="M 2.08333E-7 -7.40741E-7 L 0.10894 -7.40741E-7 " pathEditMode="relative" rAng="0" ptsTypes="AA">
                                      <p:cBhvr>
                                        <p:cTn id="26" dur="2000" fill="hold"/>
                                        <p:tgtEl>
                                          <p:spTgt spid="115"/>
                                        </p:tgtEl>
                                        <p:attrNameLst>
                                          <p:attrName>ppt_x</p:attrName>
                                          <p:attrName>ppt_y</p:attrName>
                                        </p:attrNameLst>
                                      </p:cBhvr>
                                      <p:rCtr x="5447" y="0"/>
                                    </p:animMotion>
                                  </p:childTnLst>
                                  <p:subTnLst>
                                    <p:set>
                                      <p:cBhvr override="childStyle">
                                        <p:cTn dur="1" fill="hold" display="0" masterRel="sameClick" afterEffect="1">
                                          <p:stCondLst>
                                            <p:cond evt="end" delay="0">
                                              <p:tn val="25"/>
                                            </p:cond>
                                          </p:stCondLst>
                                        </p:cTn>
                                        <p:tgtEl>
                                          <p:spTgt spid="115"/>
                                        </p:tgtEl>
                                        <p:attrNameLst>
                                          <p:attrName>style.visibility</p:attrName>
                                        </p:attrNameLst>
                                      </p:cBhvr>
                                      <p:to>
                                        <p:strVal val="hidden"/>
                                      </p:to>
                                    </p:set>
                                  </p:sub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0"/>
                                          </p:stCondLst>
                                        </p:cTn>
                                        <p:tgtEl>
                                          <p:spTgt spid="139"/>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1" nodeType="after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0" presetClass="path" presetSubtype="0" accel="50000" decel="50000" fill="hold" grpId="2" nodeType="withEffect">
                                  <p:stCondLst>
                                    <p:cond delay="0"/>
                                  </p:stCondLst>
                                  <p:childTnLst>
                                    <p:animMotion origin="layout" path="M -6.94444E-8 1.66667E-6 L -6.94444E-8 0.3341 " pathEditMode="relative" rAng="0" ptsTypes="AA">
                                      <p:cBhvr>
                                        <p:cTn id="34" dur="2000" fill="hold"/>
                                        <p:tgtEl>
                                          <p:spTgt spid="139"/>
                                        </p:tgtEl>
                                        <p:attrNameLst>
                                          <p:attrName>ppt_x</p:attrName>
                                          <p:attrName>ppt_y</p:attrName>
                                        </p:attrNameLst>
                                      </p:cBhvr>
                                      <p:rCtr x="0" y="16705"/>
                                    </p:animMotion>
                                  </p:childTnLst>
                                  <p:subTnLst>
                                    <p:set>
                                      <p:cBhvr override="childStyle">
                                        <p:cTn dur="1" fill="hold" display="0" masterRel="sameClick" afterEffect="1">
                                          <p:stCondLst>
                                            <p:cond evt="end" delay="0">
                                              <p:tn val="33"/>
                                            </p:cond>
                                          </p:stCondLst>
                                        </p:cTn>
                                        <p:tgtEl>
                                          <p:spTgt spid="139"/>
                                        </p:tgtEl>
                                        <p:attrNameLst>
                                          <p:attrName>style.visibility</p:attrName>
                                        </p:attrNameLst>
                                      </p:cBhvr>
                                      <p:to>
                                        <p:strVal val="hidden"/>
                                      </p:to>
                                    </p:set>
                                  </p:subTnLst>
                                </p:cTn>
                              </p:par>
                            </p:childTnLst>
                          </p:cTn>
                        </p:par>
                        <p:par>
                          <p:cTn id="35" fill="hold">
                            <p:stCondLst>
                              <p:cond delay="5500"/>
                            </p:stCondLst>
                            <p:childTnLst>
                              <p:par>
                                <p:cTn id="36" presetID="42"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1000"/>
                                        <p:tgtEl>
                                          <p:spTgt spid="62"/>
                                        </p:tgtEl>
                                      </p:cBhvr>
                                    </p:animEffect>
                                    <p:anim calcmode="lin" valueType="num">
                                      <p:cBhvr>
                                        <p:cTn id="39" dur="1000" fill="hold"/>
                                        <p:tgtEl>
                                          <p:spTgt spid="62"/>
                                        </p:tgtEl>
                                        <p:attrNameLst>
                                          <p:attrName>ppt_x</p:attrName>
                                        </p:attrNameLst>
                                      </p:cBhvr>
                                      <p:tavLst>
                                        <p:tav tm="0">
                                          <p:val>
                                            <p:strVal val="#ppt_x"/>
                                          </p:val>
                                        </p:tav>
                                        <p:tav tm="100000">
                                          <p:val>
                                            <p:strVal val="#ppt_x"/>
                                          </p:val>
                                        </p:tav>
                                      </p:tavLst>
                                    </p:anim>
                                    <p:anim calcmode="lin" valueType="num">
                                      <p:cBhvr>
                                        <p:cTn id="4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5" grpId="0" animBg="1"/>
      <p:bldP spid="115" grpId="1" animBg="1"/>
      <p:bldP spid="115" grpId="2" animBg="1"/>
      <p:bldP spid="139" grpId="0" animBg="1"/>
      <p:bldP spid="139" grpId="1" animBg="1"/>
      <p:bldP spid="139" grpId="2"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4172" y="1500554"/>
            <a:ext cx="6795177" cy="63304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lumMod val="75000"/>
                    <a:lumOff val="25000"/>
                  </a:schemeClr>
                </a:solidFill>
              </a:rPr>
              <a:t>透過五道</a:t>
            </a:r>
            <a:r>
              <a:rPr lang="zh-TW" altLang="en-US" dirty="0">
                <a:solidFill>
                  <a:schemeClr val="tx1">
                    <a:lumMod val="75000"/>
                    <a:lumOff val="25000"/>
                  </a:schemeClr>
                </a:solidFill>
              </a:rPr>
              <a:t>防護</a:t>
            </a:r>
            <a:r>
              <a:rPr lang="zh-TW" altLang="en-US" dirty="0" smtClean="0">
                <a:solidFill>
                  <a:schemeClr val="tx1">
                    <a:lumMod val="75000"/>
                    <a:lumOff val="25000"/>
                  </a:schemeClr>
                </a:solidFill>
              </a:rPr>
              <a:t>，有效阻絕複合型 </a:t>
            </a:r>
            <a:r>
              <a:rPr lang="en-US" altLang="zh-TW" dirty="0" err="1" smtClean="0">
                <a:solidFill>
                  <a:schemeClr val="tx1">
                    <a:lumMod val="75000"/>
                    <a:lumOff val="25000"/>
                  </a:schemeClr>
                </a:solidFill>
              </a:rPr>
              <a:t>DDoS</a:t>
            </a:r>
            <a:r>
              <a:rPr lang="en-US" altLang="zh-TW" dirty="0" smtClean="0">
                <a:solidFill>
                  <a:schemeClr val="tx1">
                    <a:lumMod val="75000"/>
                    <a:lumOff val="25000"/>
                  </a:schemeClr>
                </a:solidFill>
              </a:rPr>
              <a:t> </a:t>
            </a:r>
            <a:r>
              <a:rPr lang="zh-TW" altLang="en-US" dirty="0" smtClean="0">
                <a:solidFill>
                  <a:schemeClr val="tx1">
                    <a:lumMod val="75000"/>
                    <a:lumOff val="25000"/>
                  </a:schemeClr>
                </a:solidFill>
              </a:rPr>
              <a:t>攻擊</a:t>
            </a:r>
            <a:endParaRPr lang="en-US" dirty="0">
              <a:solidFill>
                <a:schemeClr val="tx1">
                  <a:lumMod val="75000"/>
                  <a:lumOff val="25000"/>
                </a:schemeClr>
              </a:solidFill>
            </a:endParaRPr>
          </a:p>
        </p:txBody>
      </p:sp>
      <p:sp>
        <p:nvSpPr>
          <p:cNvPr id="5" name="Title 4"/>
          <p:cNvSpPr>
            <a:spLocks noGrp="1"/>
          </p:cNvSpPr>
          <p:nvPr>
            <p:ph type="title"/>
          </p:nvPr>
        </p:nvSpPr>
        <p:spPr/>
        <p:txBody>
          <a:bodyPr/>
          <a:lstStyle/>
          <a:p>
            <a:r>
              <a:rPr lang="en-US" altLang="zh-TW" dirty="0" err="1" smtClean="0"/>
              <a:t>DDoS</a:t>
            </a:r>
            <a:r>
              <a:rPr lang="en-US" altLang="zh-TW" dirty="0" smtClean="0"/>
              <a:t> </a:t>
            </a:r>
            <a:r>
              <a:rPr lang="zh-TW" altLang="en-US" dirty="0" smtClean="0"/>
              <a:t>攻擊偵測與防禦</a:t>
            </a:r>
            <a:endParaRPr lang="en-US" dirty="0"/>
          </a:p>
        </p:txBody>
      </p:sp>
      <p:grpSp>
        <p:nvGrpSpPr>
          <p:cNvPr id="9" name="Group 8"/>
          <p:cNvGrpSpPr/>
          <p:nvPr/>
        </p:nvGrpSpPr>
        <p:grpSpPr>
          <a:xfrm>
            <a:off x="1161057" y="2409964"/>
            <a:ext cx="12308286" cy="5005120"/>
            <a:chOff x="815342" y="2409964"/>
            <a:chExt cx="12308286" cy="5005120"/>
          </a:xfrm>
        </p:grpSpPr>
        <p:sp>
          <p:nvSpPr>
            <p:cNvPr id="48" name="Rectangle 47"/>
            <p:cNvSpPr/>
            <p:nvPr/>
          </p:nvSpPr>
          <p:spPr bwMode="auto">
            <a:xfrm>
              <a:off x="815342" y="3376639"/>
              <a:ext cx="12308285" cy="3972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latin typeface="Arial" pitchFamily="29" charset="0"/>
              </a:endParaRPr>
            </a:p>
          </p:txBody>
        </p:sp>
        <p:cxnSp>
          <p:nvCxnSpPr>
            <p:cNvPr id="34" name="Straight Connector 33"/>
            <p:cNvCxnSpPr/>
            <p:nvPr/>
          </p:nvCxnSpPr>
          <p:spPr bwMode="auto">
            <a:xfrm>
              <a:off x="815343" y="3254406"/>
              <a:ext cx="5189291" cy="0"/>
            </a:xfrm>
            <a:prstGeom prst="line">
              <a:avLst/>
            </a:prstGeom>
            <a:noFill/>
            <a:ln w="28575" cap="flat" cmpd="sng" algn="ctr">
              <a:solidFill>
                <a:srgbClr val="0078C3"/>
              </a:solidFill>
              <a:prstDash val="solid"/>
              <a:round/>
              <a:headEnd type="none" w="med" len="med"/>
              <a:tailEnd type="none" w="med" len="med"/>
            </a:ln>
            <a:effectLst/>
          </p:spPr>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327" y="2409964"/>
              <a:ext cx="1802318" cy="1802318"/>
            </a:xfrm>
            <a:prstGeom prst="rect">
              <a:avLst/>
            </a:prstGeom>
            <a:effectLst/>
          </p:spPr>
        </p:pic>
        <p:sp>
          <p:nvSpPr>
            <p:cNvPr id="24" name="TextBox 23"/>
            <p:cNvSpPr txBox="1"/>
            <p:nvPr/>
          </p:nvSpPr>
          <p:spPr>
            <a:xfrm>
              <a:off x="1191670" y="3767092"/>
              <a:ext cx="3269448" cy="1286506"/>
            </a:xfrm>
            <a:prstGeom prst="rect">
              <a:avLst/>
            </a:prstGeom>
            <a:noFill/>
          </p:spPr>
          <p:txBody>
            <a:bodyPr wrap="square" lIns="146304" tIns="73152" rIns="146304" bIns="73152" rtlCol="0">
              <a:spAutoFit/>
            </a:bodyPr>
            <a:lstStyle/>
            <a:p>
              <a:r>
                <a:rPr lang="zh-TW" altLang="en-US" sz="2000" dirty="0" smtClean="0">
                  <a:solidFill>
                    <a:srgbClr val="0078C3"/>
                  </a:solidFill>
                </a:rPr>
                <a:t>異常</a:t>
              </a:r>
              <a:r>
                <a:rPr lang="zh-TW" altLang="en-US" sz="2000" dirty="0">
                  <a:solidFill>
                    <a:srgbClr val="0078C3"/>
                  </a:solidFill>
                </a:rPr>
                <a:t>封包檢測</a:t>
              </a:r>
              <a:r>
                <a:rPr lang="en-US" sz="2000" dirty="0" smtClean="0">
                  <a:solidFill>
                    <a:srgbClr val="0078C3"/>
                  </a:solidFill>
                </a:rPr>
                <a:t> :</a:t>
              </a:r>
              <a:endParaRPr lang="en-US" sz="2000" dirty="0">
                <a:solidFill>
                  <a:srgbClr val="0078C3"/>
                </a:solidFill>
              </a:endParaRPr>
            </a:p>
            <a:p>
              <a:r>
                <a:rPr lang="en-US" sz="1800" dirty="0" smtClean="0">
                  <a:solidFill>
                    <a:schemeClr val="tx1">
                      <a:lumMod val="65000"/>
                      <a:lumOff val="35000"/>
                    </a:schemeClr>
                  </a:solidFill>
                </a:rPr>
                <a:t>Network </a:t>
              </a:r>
              <a:r>
                <a:rPr lang="en-US" sz="1800" dirty="0">
                  <a:solidFill>
                    <a:schemeClr val="tx1">
                      <a:lumMod val="65000"/>
                      <a:lumOff val="35000"/>
                    </a:schemeClr>
                  </a:solidFill>
                </a:rPr>
                <a:t>level packet sanity check (conformance) </a:t>
              </a:r>
            </a:p>
          </p:txBody>
        </p:sp>
        <p:sp>
          <p:nvSpPr>
            <p:cNvPr id="25" name="TextBox 24"/>
            <p:cNvSpPr txBox="1"/>
            <p:nvPr/>
          </p:nvSpPr>
          <p:spPr>
            <a:xfrm>
              <a:off x="5583563" y="5621295"/>
              <a:ext cx="3322914" cy="1286506"/>
            </a:xfrm>
            <a:prstGeom prst="rect">
              <a:avLst/>
            </a:prstGeom>
            <a:noFill/>
          </p:spPr>
          <p:txBody>
            <a:bodyPr wrap="square" lIns="146304" tIns="73152" rIns="146304" bIns="73152" rtlCol="0">
              <a:spAutoFit/>
            </a:bodyPr>
            <a:lstStyle/>
            <a:p>
              <a:r>
                <a:rPr lang="zh-TW" altLang="en-US" sz="2000" dirty="0" smtClean="0">
                  <a:solidFill>
                    <a:srgbClr val="0078C3"/>
                  </a:solidFill>
                </a:rPr>
                <a:t>連線驗證</a:t>
              </a:r>
              <a:r>
                <a:rPr lang="en-US" sz="2000" dirty="0" smtClean="0">
                  <a:solidFill>
                    <a:srgbClr val="0078C3"/>
                  </a:solidFill>
                </a:rPr>
                <a:t>:</a:t>
              </a:r>
              <a:endParaRPr lang="en-US" sz="2000" dirty="0">
                <a:solidFill>
                  <a:srgbClr val="0078C3"/>
                </a:solidFill>
              </a:endParaRPr>
            </a:p>
            <a:p>
              <a:r>
                <a:rPr lang="en-US" sz="1800" dirty="0">
                  <a:solidFill>
                    <a:schemeClr val="tx1">
                      <a:lumMod val="65000"/>
                      <a:lumOff val="35000"/>
                    </a:schemeClr>
                  </a:solidFill>
                </a:rPr>
                <a:t>Network and application level validation of client origination integrity</a:t>
              </a:r>
            </a:p>
          </p:txBody>
        </p:sp>
        <p:sp>
          <p:nvSpPr>
            <p:cNvPr id="26" name="Rectangle 25"/>
            <p:cNvSpPr/>
            <p:nvPr/>
          </p:nvSpPr>
          <p:spPr>
            <a:xfrm>
              <a:off x="2212854" y="5613217"/>
              <a:ext cx="3314523" cy="1286506"/>
            </a:xfrm>
            <a:prstGeom prst="rect">
              <a:avLst/>
            </a:prstGeom>
          </p:spPr>
          <p:txBody>
            <a:bodyPr wrap="square" lIns="146304" tIns="73152" rIns="146304" bIns="73152">
              <a:spAutoFit/>
            </a:bodyPr>
            <a:lstStyle/>
            <a:p>
              <a:r>
                <a:rPr lang="zh-TW" altLang="en-US" sz="2000" dirty="0" smtClean="0">
                  <a:solidFill>
                    <a:srgbClr val="0078C3"/>
                  </a:solidFill>
                </a:rPr>
                <a:t>黑白名單</a:t>
              </a:r>
              <a:r>
                <a:rPr lang="en-US" sz="2000" dirty="0" smtClean="0">
                  <a:solidFill>
                    <a:srgbClr val="0078C3"/>
                  </a:solidFill>
                </a:rPr>
                <a:t>:</a:t>
              </a:r>
              <a:endParaRPr lang="en-US" sz="2000" dirty="0">
                <a:solidFill>
                  <a:srgbClr val="0078C3"/>
                </a:solidFill>
              </a:endParaRPr>
            </a:p>
            <a:p>
              <a:r>
                <a:rPr lang="en-US" sz="1800" dirty="0">
                  <a:solidFill>
                    <a:schemeClr val="tx1">
                      <a:lumMod val="65000"/>
                      <a:lumOff val="35000"/>
                    </a:schemeClr>
                  </a:solidFill>
                </a:rPr>
                <a:t>Network level high speed inspection and control </a:t>
              </a:r>
            </a:p>
            <a:p>
              <a:endParaRPr lang="en-US" sz="1800" b="1" dirty="0"/>
            </a:p>
          </p:txBody>
        </p:sp>
        <p:sp>
          <p:nvSpPr>
            <p:cNvPr id="27" name="TextBox 26"/>
            <p:cNvSpPr txBox="1"/>
            <p:nvPr/>
          </p:nvSpPr>
          <p:spPr>
            <a:xfrm>
              <a:off x="8961909" y="5574580"/>
              <a:ext cx="2854953" cy="1840504"/>
            </a:xfrm>
            <a:prstGeom prst="rect">
              <a:avLst/>
            </a:prstGeom>
            <a:noFill/>
          </p:spPr>
          <p:txBody>
            <a:bodyPr wrap="square" lIns="146304" tIns="73152" rIns="146304" bIns="73152" rtlCol="0">
              <a:spAutoFit/>
            </a:bodyPr>
            <a:lstStyle/>
            <a:p>
              <a:r>
                <a:rPr lang="zh-TW" altLang="en-US" sz="2000" dirty="0" smtClean="0">
                  <a:solidFill>
                    <a:srgbClr val="0078C3"/>
                  </a:solidFill>
                </a:rPr>
                <a:t>流量管控</a:t>
              </a:r>
              <a:r>
                <a:rPr lang="en-US" sz="2000" dirty="0" smtClean="0">
                  <a:solidFill>
                    <a:srgbClr val="0078C3"/>
                  </a:solidFill>
                </a:rPr>
                <a:t>:</a:t>
              </a:r>
              <a:endParaRPr lang="en-US" sz="2000" dirty="0">
                <a:solidFill>
                  <a:srgbClr val="0078C3"/>
                </a:solidFill>
              </a:endParaRPr>
            </a:p>
            <a:p>
              <a:pPr marL="0" lvl="1"/>
              <a:r>
                <a:rPr lang="en-US" sz="1800" dirty="0">
                  <a:solidFill>
                    <a:schemeClr val="tx1">
                      <a:lumMod val="65000"/>
                      <a:lumOff val="35000"/>
                    </a:schemeClr>
                  </a:solidFill>
                </a:rPr>
                <a:t>Network and application monitoring to rate limit traffic</a:t>
              </a:r>
            </a:p>
            <a:p>
              <a:endParaRPr lang="en-US" sz="1800" b="1" dirty="0"/>
            </a:p>
            <a:p>
              <a:endParaRPr lang="en-US" altLang="en-US" sz="1800" dirty="0"/>
            </a:p>
          </p:txBody>
        </p:sp>
        <p:cxnSp>
          <p:nvCxnSpPr>
            <p:cNvPr id="29" name="Straight Connector 28"/>
            <p:cNvCxnSpPr/>
            <p:nvPr/>
          </p:nvCxnSpPr>
          <p:spPr bwMode="auto">
            <a:xfrm flipH="1">
              <a:off x="1191670" y="4212282"/>
              <a:ext cx="5209955" cy="1498315"/>
            </a:xfrm>
            <a:prstGeom prst="line">
              <a:avLst/>
            </a:prstGeom>
            <a:noFill/>
            <a:ln w="28575" cap="rnd" cmpd="sng" algn="ctr">
              <a:solidFill>
                <a:schemeClr val="bg2"/>
              </a:solidFill>
              <a:prstDash val="sysDot"/>
              <a:round/>
              <a:headEnd type="none" w="med" len="med"/>
              <a:tailEnd type="none" w="med" len="med"/>
            </a:ln>
            <a:effectLst/>
          </p:spPr>
        </p:cxnSp>
        <p:cxnSp>
          <p:nvCxnSpPr>
            <p:cNvPr id="31" name="Straight Connector 30"/>
            <p:cNvCxnSpPr/>
            <p:nvPr/>
          </p:nvCxnSpPr>
          <p:spPr bwMode="auto">
            <a:xfrm flipH="1">
              <a:off x="4724400" y="4353051"/>
              <a:ext cx="2012874" cy="2637818"/>
            </a:xfrm>
            <a:prstGeom prst="line">
              <a:avLst/>
            </a:prstGeom>
            <a:noFill/>
            <a:ln w="28575" cap="rnd" cmpd="sng" algn="ctr">
              <a:solidFill>
                <a:schemeClr val="bg2"/>
              </a:solidFill>
              <a:prstDash val="sysDot"/>
              <a:round/>
              <a:headEnd type="none" w="med" len="med"/>
              <a:tailEnd type="none" w="med" len="med"/>
            </a:ln>
            <a:effectLst/>
          </p:spPr>
        </p:cxnSp>
        <p:cxnSp>
          <p:nvCxnSpPr>
            <p:cNvPr id="47" name="Straight Connector 46"/>
            <p:cNvCxnSpPr/>
            <p:nvPr/>
          </p:nvCxnSpPr>
          <p:spPr bwMode="auto">
            <a:xfrm>
              <a:off x="7934337" y="3254406"/>
              <a:ext cx="5189291" cy="0"/>
            </a:xfrm>
            <a:prstGeom prst="line">
              <a:avLst/>
            </a:prstGeom>
            <a:noFill/>
            <a:ln w="28575" cap="flat" cmpd="sng" algn="ctr">
              <a:solidFill>
                <a:srgbClr val="0078C3"/>
              </a:solidFill>
              <a:prstDash val="solid"/>
              <a:round/>
              <a:headEnd type="none" w="med" len="med"/>
              <a:tailEnd type="none" w="med" len="med"/>
            </a:ln>
            <a:effectLst/>
          </p:spPr>
        </p:cxnSp>
        <p:sp>
          <p:nvSpPr>
            <p:cNvPr id="19" name="TextBox 18"/>
            <p:cNvSpPr txBox="1"/>
            <p:nvPr/>
          </p:nvSpPr>
          <p:spPr>
            <a:xfrm>
              <a:off x="10368746" y="3821689"/>
              <a:ext cx="2754882" cy="1009507"/>
            </a:xfrm>
            <a:prstGeom prst="rect">
              <a:avLst/>
            </a:prstGeom>
            <a:noFill/>
          </p:spPr>
          <p:txBody>
            <a:bodyPr wrap="square" lIns="146304" tIns="73152" rIns="146304" bIns="73152" rtlCol="0">
              <a:spAutoFit/>
            </a:bodyPr>
            <a:lstStyle/>
            <a:p>
              <a:r>
                <a:rPr lang="zh-TW" altLang="en-US" sz="2000" dirty="0">
                  <a:solidFill>
                    <a:srgbClr val="0078C3"/>
                  </a:solidFill>
                </a:rPr>
                <a:t>應用</a:t>
              </a:r>
              <a:r>
                <a:rPr lang="zh-TW" altLang="en-US" sz="2000" dirty="0" smtClean="0">
                  <a:solidFill>
                    <a:srgbClr val="0078C3"/>
                  </a:solidFill>
                </a:rPr>
                <a:t>層檢測</a:t>
              </a:r>
              <a:r>
                <a:rPr lang="en-US" sz="2000" dirty="0" smtClean="0">
                  <a:solidFill>
                    <a:srgbClr val="0078C3"/>
                  </a:solidFill>
                </a:rPr>
                <a:t>:</a:t>
              </a:r>
              <a:endParaRPr lang="en-US" sz="2000" dirty="0">
                <a:solidFill>
                  <a:srgbClr val="0078C3"/>
                </a:solidFill>
              </a:endParaRPr>
            </a:p>
            <a:p>
              <a:r>
                <a:rPr lang="en-US" sz="1800" dirty="0">
                  <a:solidFill>
                    <a:schemeClr val="tx1">
                      <a:lumMod val="65000"/>
                      <a:lumOff val="35000"/>
                    </a:schemeClr>
                  </a:solidFill>
                </a:rPr>
                <a:t>Network and </a:t>
              </a:r>
              <a:r>
                <a:rPr lang="en-US" sz="1800" dirty="0" smtClean="0">
                  <a:solidFill>
                    <a:schemeClr val="tx1">
                      <a:lumMod val="65000"/>
                      <a:lumOff val="35000"/>
                    </a:schemeClr>
                  </a:solidFill>
                </a:rPr>
                <a:t>application</a:t>
              </a:r>
              <a:endParaRPr lang="en-US" sz="1800" dirty="0">
                <a:solidFill>
                  <a:schemeClr val="tx1">
                    <a:lumMod val="65000"/>
                    <a:lumOff val="35000"/>
                  </a:schemeClr>
                </a:solidFill>
              </a:endParaRPr>
            </a:p>
          </p:txBody>
        </p:sp>
        <p:cxnSp>
          <p:nvCxnSpPr>
            <p:cNvPr id="21" name="Straight Connector 20"/>
            <p:cNvCxnSpPr/>
            <p:nvPr/>
          </p:nvCxnSpPr>
          <p:spPr bwMode="auto">
            <a:xfrm>
              <a:off x="7467151" y="4212282"/>
              <a:ext cx="5209955" cy="1498315"/>
            </a:xfrm>
            <a:prstGeom prst="line">
              <a:avLst/>
            </a:prstGeom>
            <a:noFill/>
            <a:ln w="28575" cap="rnd" cmpd="sng" algn="ctr">
              <a:solidFill>
                <a:schemeClr val="bg2"/>
              </a:solidFill>
              <a:prstDash val="sysDot"/>
              <a:round/>
              <a:headEnd type="none" w="med" len="med"/>
              <a:tailEnd type="none" w="med" len="med"/>
            </a:ln>
            <a:effectLst/>
          </p:spPr>
        </p:cxnSp>
        <p:cxnSp>
          <p:nvCxnSpPr>
            <p:cNvPr id="23" name="Straight Connector 22"/>
            <p:cNvCxnSpPr/>
            <p:nvPr/>
          </p:nvCxnSpPr>
          <p:spPr bwMode="auto">
            <a:xfrm>
              <a:off x="7175821" y="4353051"/>
              <a:ext cx="2012874" cy="2637818"/>
            </a:xfrm>
            <a:prstGeom prst="line">
              <a:avLst/>
            </a:prstGeom>
            <a:noFill/>
            <a:ln w="28575" cap="rnd" cmpd="sng" algn="ctr">
              <a:solidFill>
                <a:schemeClr val="bg2"/>
              </a:solidFill>
              <a:prstDash val="sysDot"/>
              <a:round/>
              <a:headEnd type="none" w="med" len="med"/>
              <a:tailEnd type="none" w="med" len="med"/>
            </a:ln>
            <a:effectLst/>
          </p:spPr>
        </p:cxnSp>
      </p:grpSp>
    </p:spTree>
    <p:extLst>
      <p:ext uri="{BB962C8B-B14F-4D97-AF65-F5344CB8AC3E}">
        <p14:creationId xmlns:p14="http://schemas.microsoft.com/office/powerpoint/2010/main" val="233757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21492" y="2080621"/>
            <a:ext cx="6917479" cy="2215723"/>
          </a:xfrm>
          <a:prstGeom prst="roundRect">
            <a:avLst>
              <a:gd name="adj" fmla="val 0"/>
            </a:avLst>
          </a:prstGeom>
          <a:solidFill>
            <a:schemeClr val="tx1">
              <a:alpha val="33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t"/>
          <a:lstStyle/>
          <a:p>
            <a:pPr algn="ctr"/>
            <a:endParaRPr lang="en-US" sz="2000" dirty="0">
              <a:solidFill>
                <a:srgbClr val="FFFFFF"/>
              </a:solidFill>
            </a:endParaRPr>
          </a:p>
        </p:txBody>
      </p:sp>
      <p:sp>
        <p:nvSpPr>
          <p:cNvPr id="4" name="Title 3"/>
          <p:cNvSpPr>
            <a:spLocks noGrp="1"/>
          </p:cNvSpPr>
          <p:nvPr>
            <p:ph type="title"/>
          </p:nvPr>
        </p:nvSpPr>
        <p:spPr/>
        <p:txBody>
          <a:bodyPr/>
          <a:lstStyle/>
          <a:p>
            <a:r>
              <a:rPr lang="en-US" dirty="0" err="1"/>
              <a:t>DDoS</a:t>
            </a:r>
            <a:r>
              <a:rPr lang="en-US" dirty="0"/>
              <a:t> </a:t>
            </a:r>
            <a:r>
              <a:rPr lang="zh-TW" altLang="en-US" dirty="0" smtClean="0"/>
              <a:t>攻擊持續演進</a:t>
            </a:r>
            <a:endParaRPr lang="en-US" dirty="0"/>
          </a:p>
        </p:txBody>
      </p:sp>
      <p:sp>
        <p:nvSpPr>
          <p:cNvPr id="5" name="Right Arrow 4"/>
          <p:cNvSpPr/>
          <p:nvPr/>
        </p:nvSpPr>
        <p:spPr>
          <a:xfrm>
            <a:off x="0" y="3039869"/>
            <a:ext cx="14172725" cy="743079"/>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3517893" y="3001055"/>
            <a:ext cx="810688" cy="810686"/>
            <a:chOff x="7620178" y="3191581"/>
            <a:chExt cx="1838195" cy="1838195"/>
          </a:xfrm>
        </p:grpSpPr>
        <p:sp>
          <p:nvSpPr>
            <p:cNvPr id="10" name="Oval 9"/>
            <p:cNvSpPr/>
            <p:nvPr/>
          </p:nvSpPr>
          <p:spPr>
            <a:xfrm>
              <a:off x="7620178" y="3191581"/>
              <a:ext cx="1838195" cy="1838195"/>
            </a:xfrm>
            <a:prstGeom prst="ellipse">
              <a:avLst/>
            </a:prstGeom>
            <a:solidFill>
              <a:schemeClr val="tx2">
                <a:lumMod val="50000"/>
                <a:alpha val="86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sp>
          <p:nvSpPr>
            <p:cNvPr id="11" name="Oval 10"/>
            <p:cNvSpPr/>
            <p:nvPr/>
          </p:nvSpPr>
          <p:spPr>
            <a:xfrm>
              <a:off x="7772578" y="3343981"/>
              <a:ext cx="1518585" cy="1518585"/>
            </a:xfrm>
            <a:prstGeom prst="ellipse">
              <a:avLst/>
            </a:prstGeom>
            <a:solidFill>
              <a:schemeClr val="bg2">
                <a:alpha val="57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grpSp>
      <p:sp>
        <p:nvSpPr>
          <p:cNvPr id="32" name="TextBox 31"/>
          <p:cNvSpPr txBox="1"/>
          <p:nvPr/>
        </p:nvSpPr>
        <p:spPr>
          <a:xfrm>
            <a:off x="2756183" y="2215727"/>
            <a:ext cx="2458948" cy="492443"/>
          </a:xfrm>
          <a:prstGeom prst="rect">
            <a:avLst/>
          </a:prstGeom>
          <a:noFill/>
        </p:spPr>
        <p:txBody>
          <a:bodyPr wrap="square" rtlCol="0">
            <a:spAutoFit/>
          </a:bodyPr>
          <a:lstStyle/>
          <a:p>
            <a:pPr algn="ctr"/>
            <a:r>
              <a:rPr lang="zh-TW" altLang="en-US" dirty="0">
                <a:solidFill>
                  <a:srgbClr val="42B6FF"/>
                </a:solidFill>
              </a:rPr>
              <a:t>單一</a:t>
            </a:r>
            <a:r>
              <a:rPr lang="zh-TW" altLang="en-US" dirty="0" smtClean="0">
                <a:solidFill>
                  <a:srgbClr val="42B6FF"/>
                </a:solidFill>
              </a:rPr>
              <a:t>型攻擊</a:t>
            </a:r>
            <a:endParaRPr lang="en-US" dirty="0" smtClean="0">
              <a:solidFill>
                <a:srgbClr val="42B6FF"/>
              </a:solidFill>
            </a:endParaRPr>
          </a:p>
        </p:txBody>
      </p:sp>
      <p:grpSp>
        <p:nvGrpSpPr>
          <p:cNvPr id="34" name="Group 33"/>
          <p:cNvGrpSpPr/>
          <p:nvPr/>
        </p:nvGrpSpPr>
        <p:grpSpPr>
          <a:xfrm>
            <a:off x="1383202" y="3001055"/>
            <a:ext cx="810688" cy="810686"/>
            <a:chOff x="7620178" y="3191581"/>
            <a:chExt cx="1838195" cy="1838195"/>
          </a:xfrm>
        </p:grpSpPr>
        <p:sp>
          <p:nvSpPr>
            <p:cNvPr id="35" name="Oval 34"/>
            <p:cNvSpPr/>
            <p:nvPr/>
          </p:nvSpPr>
          <p:spPr>
            <a:xfrm>
              <a:off x="7620178" y="3191581"/>
              <a:ext cx="1838195" cy="1838195"/>
            </a:xfrm>
            <a:prstGeom prst="ellipse">
              <a:avLst/>
            </a:prstGeom>
            <a:solidFill>
              <a:schemeClr val="tx2">
                <a:lumMod val="50000"/>
                <a:alpha val="86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sp>
          <p:nvSpPr>
            <p:cNvPr id="36" name="Oval 35"/>
            <p:cNvSpPr/>
            <p:nvPr/>
          </p:nvSpPr>
          <p:spPr>
            <a:xfrm>
              <a:off x="7772578" y="3343981"/>
              <a:ext cx="1518585" cy="1518585"/>
            </a:xfrm>
            <a:prstGeom prst="ellipse">
              <a:avLst/>
            </a:prstGeom>
            <a:solidFill>
              <a:schemeClr val="bg2">
                <a:alpha val="57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grpSp>
      <p:grpSp>
        <p:nvGrpSpPr>
          <p:cNvPr id="37" name="Group 36"/>
          <p:cNvGrpSpPr/>
          <p:nvPr/>
        </p:nvGrpSpPr>
        <p:grpSpPr>
          <a:xfrm>
            <a:off x="5652583" y="3001055"/>
            <a:ext cx="810688" cy="810686"/>
            <a:chOff x="7620178" y="3191581"/>
            <a:chExt cx="1838195" cy="1838195"/>
          </a:xfrm>
        </p:grpSpPr>
        <p:sp>
          <p:nvSpPr>
            <p:cNvPr id="38" name="Oval 37"/>
            <p:cNvSpPr/>
            <p:nvPr/>
          </p:nvSpPr>
          <p:spPr>
            <a:xfrm>
              <a:off x="7620178" y="3191581"/>
              <a:ext cx="1838195" cy="1838195"/>
            </a:xfrm>
            <a:prstGeom prst="ellipse">
              <a:avLst/>
            </a:prstGeom>
            <a:solidFill>
              <a:schemeClr val="tx2">
                <a:lumMod val="50000"/>
                <a:alpha val="86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sp>
          <p:nvSpPr>
            <p:cNvPr id="39" name="Oval 38"/>
            <p:cNvSpPr/>
            <p:nvPr/>
          </p:nvSpPr>
          <p:spPr>
            <a:xfrm>
              <a:off x="7772578" y="3343981"/>
              <a:ext cx="1518585" cy="1518585"/>
            </a:xfrm>
            <a:prstGeom prst="ellipse">
              <a:avLst/>
            </a:prstGeom>
            <a:solidFill>
              <a:schemeClr val="bg2">
                <a:alpha val="57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grpSp>
      <p:cxnSp>
        <p:nvCxnSpPr>
          <p:cNvPr id="45" name="Straight Connector 44"/>
          <p:cNvCxnSpPr/>
          <p:nvPr/>
        </p:nvCxnSpPr>
        <p:spPr>
          <a:xfrm flipV="1">
            <a:off x="1783412" y="3850501"/>
            <a:ext cx="0" cy="251295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891081" y="3850501"/>
            <a:ext cx="0" cy="251295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6066304" y="3850501"/>
            <a:ext cx="0" cy="251295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1889983" y="4488376"/>
            <a:ext cx="1695122" cy="1875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592" tIns="0" rIns="0" bIns="0" numCol="1" spcCol="1270" anchor="t" anchorCtr="0">
            <a:noAutofit/>
          </a:bodyPr>
          <a:lstStyle/>
          <a:p>
            <a:pPr lvl="0" algn="l" defTabSz="711200" rtl="0">
              <a:lnSpc>
                <a:spcPct val="90000"/>
              </a:lnSpc>
              <a:spcBef>
                <a:spcPct val="0"/>
              </a:spcBef>
              <a:spcAft>
                <a:spcPct val="35000"/>
              </a:spcAft>
            </a:pPr>
            <a:r>
              <a:rPr lang="zh-TW" altLang="en-US" sz="1600" dirty="0" smtClean="0">
                <a:solidFill>
                  <a:schemeClr val="bg1"/>
                </a:solidFill>
              </a:rPr>
              <a:t>網路層攻擊</a:t>
            </a:r>
            <a:endParaRPr lang="en-US" sz="1600" kern="1200" dirty="0">
              <a:solidFill>
                <a:schemeClr val="bg1"/>
              </a:solidFill>
            </a:endParaRPr>
          </a:p>
          <a:p>
            <a:pPr marL="114300" lvl="1" indent="-114300" algn="l" defTabSz="533400" rtl="0">
              <a:lnSpc>
                <a:spcPct val="90000"/>
              </a:lnSpc>
              <a:spcBef>
                <a:spcPct val="0"/>
              </a:spcBef>
              <a:spcAft>
                <a:spcPct val="15000"/>
              </a:spcAft>
              <a:buChar char="••"/>
            </a:pPr>
            <a:r>
              <a:rPr lang="en-US" sz="1600" kern="1200" dirty="0" smtClean="0">
                <a:solidFill>
                  <a:schemeClr val="bg1"/>
                </a:solidFill>
              </a:rPr>
              <a:t>Fragmentation</a:t>
            </a:r>
            <a:endParaRPr lang="en-US" sz="1600" kern="1200" dirty="0">
              <a:solidFill>
                <a:schemeClr val="bg1"/>
              </a:solidFill>
            </a:endParaRPr>
          </a:p>
          <a:p>
            <a:pPr marL="114300" lvl="1" indent="-114300" algn="l" defTabSz="533400" rtl="0">
              <a:lnSpc>
                <a:spcPct val="90000"/>
              </a:lnSpc>
              <a:spcBef>
                <a:spcPct val="0"/>
              </a:spcBef>
              <a:spcAft>
                <a:spcPct val="15000"/>
              </a:spcAft>
              <a:buChar char="••"/>
            </a:pPr>
            <a:r>
              <a:rPr lang="en-US" sz="1600" kern="1200" dirty="0" smtClean="0">
                <a:solidFill>
                  <a:schemeClr val="bg1"/>
                </a:solidFill>
              </a:rPr>
              <a:t>SYN floods</a:t>
            </a:r>
            <a:endParaRPr lang="en-US" sz="1600" kern="1200" dirty="0">
              <a:solidFill>
                <a:schemeClr val="bg1"/>
              </a:solidFill>
            </a:endParaRPr>
          </a:p>
          <a:p>
            <a:pPr marL="114300" lvl="1" indent="-114300" algn="l" defTabSz="533400" rtl="0">
              <a:lnSpc>
                <a:spcPct val="90000"/>
              </a:lnSpc>
              <a:spcBef>
                <a:spcPct val="0"/>
              </a:spcBef>
              <a:spcAft>
                <a:spcPct val="15000"/>
              </a:spcAft>
              <a:buChar char="••"/>
            </a:pPr>
            <a:r>
              <a:rPr lang="en-US" sz="1600" kern="1200" dirty="0" smtClean="0">
                <a:solidFill>
                  <a:schemeClr val="bg1"/>
                </a:solidFill>
              </a:rPr>
              <a:t>Ping floods</a:t>
            </a:r>
          </a:p>
          <a:p>
            <a:pPr marL="114300" lvl="1" indent="-114300" algn="l" defTabSz="533400" rtl="0">
              <a:lnSpc>
                <a:spcPct val="90000"/>
              </a:lnSpc>
              <a:spcBef>
                <a:spcPct val="0"/>
              </a:spcBef>
              <a:spcAft>
                <a:spcPct val="15000"/>
              </a:spcAft>
              <a:buChar char="••"/>
            </a:pPr>
            <a:r>
              <a:rPr lang="en-US" sz="1600" dirty="0" smtClean="0">
                <a:solidFill>
                  <a:schemeClr val="bg1"/>
                </a:solidFill>
              </a:rPr>
              <a:t>…</a:t>
            </a:r>
            <a:endParaRPr lang="en-US" sz="1600" kern="1200" dirty="0">
              <a:solidFill>
                <a:schemeClr val="bg1"/>
              </a:solidFill>
            </a:endParaRPr>
          </a:p>
        </p:txBody>
      </p:sp>
      <p:sp>
        <p:nvSpPr>
          <p:cNvPr id="50" name="Rectangle 49"/>
          <p:cNvSpPr/>
          <p:nvPr/>
        </p:nvSpPr>
        <p:spPr>
          <a:xfrm>
            <a:off x="3975871" y="4488377"/>
            <a:ext cx="1819475" cy="18750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3639" tIns="0" rIns="0" bIns="0" numCol="1" spcCol="1270" anchor="t" anchorCtr="0">
            <a:noAutofit/>
          </a:bodyPr>
          <a:lstStyle/>
          <a:p>
            <a:pPr lvl="0" algn="l" defTabSz="711200" rtl="0">
              <a:lnSpc>
                <a:spcPct val="90000"/>
              </a:lnSpc>
              <a:spcBef>
                <a:spcPct val="0"/>
              </a:spcBef>
              <a:spcAft>
                <a:spcPct val="35000"/>
              </a:spcAft>
            </a:pPr>
            <a:r>
              <a:rPr lang="zh-TW" altLang="en-US" sz="1600" kern="1200" dirty="0" smtClean="0">
                <a:solidFill>
                  <a:schemeClr val="bg1"/>
                </a:solidFill>
              </a:rPr>
              <a:t>應用層攻擊</a:t>
            </a:r>
            <a:endParaRPr lang="en-US" sz="1600" kern="1200" dirty="0">
              <a:solidFill>
                <a:schemeClr val="bg1"/>
              </a:solidFill>
            </a:endParaRPr>
          </a:p>
          <a:p>
            <a:pPr marL="114300" lvl="1" indent="-114300" algn="l" defTabSz="533400" rtl="0">
              <a:lnSpc>
                <a:spcPct val="90000"/>
              </a:lnSpc>
              <a:spcBef>
                <a:spcPct val="0"/>
              </a:spcBef>
              <a:spcAft>
                <a:spcPct val="15000"/>
              </a:spcAft>
              <a:buChar char="••"/>
            </a:pPr>
            <a:r>
              <a:rPr lang="en-US" sz="1600" kern="1200" dirty="0" err="1" smtClean="0">
                <a:solidFill>
                  <a:schemeClr val="bg1"/>
                </a:solidFill>
              </a:rPr>
              <a:t>Slowloris</a:t>
            </a:r>
            <a:endParaRPr lang="en-US" sz="1600" kern="1200" dirty="0">
              <a:solidFill>
                <a:schemeClr val="bg1"/>
              </a:solidFill>
            </a:endParaRPr>
          </a:p>
          <a:p>
            <a:pPr marL="114300" lvl="1" indent="-114300" algn="l" defTabSz="533400" rtl="0">
              <a:lnSpc>
                <a:spcPct val="90000"/>
              </a:lnSpc>
              <a:spcBef>
                <a:spcPct val="0"/>
              </a:spcBef>
              <a:spcAft>
                <a:spcPct val="15000"/>
              </a:spcAft>
              <a:buChar char="••"/>
            </a:pPr>
            <a:r>
              <a:rPr lang="en-US" sz="1600" kern="1200" dirty="0" smtClean="0">
                <a:solidFill>
                  <a:schemeClr val="bg1"/>
                </a:solidFill>
              </a:rPr>
              <a:t>HTTP GET floods</a:t>
            </a:r>
          </a:p>
          <a:p>
            <a:pPr marL="114300" lvl="1" indent="-114300" algn="l" defTabSz="533400" rtl="0">
              <a:lnSpc>
                <a:spcPct val="90000"/>
              </a:lnSpc>
              <a:spcBef>
                <a:spcPct val="0"/>
              </a:spcBef>
              <a:spcAft>
                <a:spcPct val="15000"/>
              </a:spcAft>
              <a:buChar char="••"/>
            </a:pPr>
            <a:r>
              <a:rPr lang="en-US" sz="1600" dirty="0" smtClean="0">
                <a:solidFill>
                  <a:schemeClr val="bg1"/>
                </a:solidFill>
              </a:rPr>
              <a:t>R.U.D.Y.</a:t>
            </a:r>
          </a:p>
          <a:p>
            <a:pPr marL="114300" lvl="1" indent="-114300" algn="l" defTabSz="533400" rtl="0">
              <a:lnSpc>
                <a:spcPct val="90000"/>
              </a:lnSpc>
              <a:spcBef>
                <a:spcPct val="0"/>
              </a:spcBef>
              <a:spcAft>
                <a:spcPct val="15000"/>
              </a:spcAft>
              <a:buChar char="••"/>
            </a:pPr>
            <a:r>
              <a:rPr lang="en-US" sz="1600" kern="1200" dirty="0" smtClean="0">
                <a:solidFill>
                  <a:schemeClr val="bg1"/>
                </a:solidFill>
              </a:rPr>
              <a:t>…</a:t>
            </a:r>
            <a:endParaRPr lang="en-US" sz="1600" kern="1200" dirty="0">
              <a:solidFill>
                <a:schemeClr val="bg1"/>
              </a:solidFill>
            </a:endParaRPr>
          </a:p>
        </p:txBody>
      </p:sp>
      <p:sp>
        <p:nvSpPr>
          <p:cNvPr id="51" name="Rectangle 50"/>
          <p:cNvSpPr/>
          <p:nvPr/>
        </p:nvSpPr>
        <p:spPr>
          <a:xfrm>
            <a:off x="6145162" y="4488377"/>
            <a:ext cx="2234563" cy="21853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3321" tIns="0" rIns="0" bIns="0" numCol="1" spcCol="1270" anchor="t" anchorCtr="0">
            <a:noAutofit/>
          </a:bodyPr>
          <a:lstStyle/>
          <a:p>
            <a:pPr lvl="0" algn="l" defTabSz="711200" rtl="0">
              <a:lnSpc>
                <a:spcPct val="90000"/>
              </a:lnSpc>
              <a:spcBef>
                <a:spcPct val="0"/>
              </a:spcBef>
              <a:spcAft>
                <a:spcPct val="35000"/>
              </a:spcAft>
            </a:pPr>
            <a:r>
              <a:rPr lang="zh-TW" altLang="en-US" sz="1600" kern="1200" dirty="0" smtClean="0">
                <a:solidFill>
                  <a:schemeClr val="bg1"/>
                </a:solidFill>
              </a:rPr>
              <a:t>放大攻擊</a:t>
            </a:r>
            <a:endParaRPr lang="en-US" sz="1600" kern="1200" dirty="0">
              <a:solidFill>
                <a:schemeClr val="bg1"/>
              </a:solidFill>
            </a:endParaRPr>
          </a:p>
          <a:p>
            <a:pPr marL="114300" lvl="1" indent="-114300" algn="l" defTabSz="533400" rtl="0">
              <a:lnSpc>
                <a:spcPct val="90000"/>
              </a:lnSpc>
              <a:spcBef>
                <a:spcPct val="0"/>
              </a:spcBef>
              <a:spcAft>
                <a:spcPct val="15000"/>
              </a:spcAft>
              <a:buChar char="••"/>
            </a:pPr>
            <a:r>
              <a:rPr lang="en-US" sz="1600" kern="1200" dirty="0" smtClean="0">
                <a:solidFill>
                  <a:schemeClr val="bg1"/>
                </a:solidFill>
              </a:rPr>
              <a:t>DNS amplification</a:t>
            </a:r>
            <a:endParaRPr lang="en-US" sz="1600" kern="1200" dirty="0">
              <a:solidFill>
                <a:schemeClr val="bg1"/>
              </a:solidFill>
            </a:endParaRPr>
          </a:p>
          <a:p>
            <a:pPr marL="114300" lvl="1" indent="-114300" algn="l" defTabSz="533400" rtl="0">
              <a:lnSpc>
                <a:spcPct val="90000"/>
              </a:lnSpc>
              <a:spcBef>
                <a:spcPct val="0"/>
              </a:spcBef>
              <a:spcAft>
                <a:spcPct val="15000"/>
              </a:spcAft>
              <a:buChar char="••"/>
            </a:pPr>
            <a:r>
              <a:rPr lang="en-US" sz="1600" kern="1200" dirty="0" smtClean="0">
                <a:solidFill>
                  <a:schemeClr val="bg1"/>
                </a:solidFill>
              </a:rPr>
              <a:t>NTP amplification</a:t>
            </a:r>
            <a:endParaRPr lang="en-US" sz="1600" kern="1200" dirty="0">
              <a:solidFill>
                <a:schemeClr val="bg1"/>
              </a:solidFill>
            </a:endParaRPr>
          </a:p>
          <a:p>
            <a:pPr marL="114300" lvl="1" indent="-114300" algn="l" defTabSz="533400" rtl="0">
              <a:lnSpc>
                <a:spcPct val="90000"/>
              </a:lnSpc>
              <a:spcBef>
                <a:spcPct val="0"/>
              </a:spcBef>
              <a:spcAft>
                <a:spcPct val="15000"/>
              </a:spcAft>
              <a:buChar char="••"/>
            </a:pPr>
            <a:r>
              <a:rPr lang="en-US" sz="1600" dirty="0" smtClean="0">
                <a:solidFill>
                  <a:schemeClr val="bg1"/>
                </a:solidFill>
              </a:rPr>
              <a:t>…</a:t>
            </a:r>
            <a:endParaRPr lang="en-US" sz="1600" kern="1200" dirty="0">
              <a:solidFill>
                <a:schemeClr val="bg1"/>
              </a:solidFill>
            </a:endParaRPr>
          </a:p>
        </p:txBody>
      </p:sp>
      <p:grpSp>
        <p:nvGrpSpPr>
          <p:cNvPr id="2" name="群組 1"/>
          <p:cNvGrpSpPr/>
          <p:nvPr/>
        </p:nvGrpSpPr>
        <p:grpSpPr>
          <a:xfrm>
            <a:off x="7768652" y="2080621"/>
            <a:ext cx="5525877" cy="4282837"/>
            <a:chOff x="7768652" y="2080621"/>
            <a:chExt cx="5525877" cy="4282837"/>
          </a:xfrm>
        </p:grpSpPr>
        <p:sp>
          <p:nvSpPr>
            <p:cNvPr id="19" name="Rounded Rectangle 18"/>
            <p:cNvSpPr/>
            <p:nvPr/>
          </p:nvSpPr>
          <p:spPr>
            <a:xfrm>
              <a:off x="7768652" y="2080621"/>
              <a:ext cx="5525877" cy="2215723"/>
            </a:xfrm>
            <a:prstGeom prst="roundRect">
              <a:avLst>
                <a:gd name="adj" fmla="val 0"/>
              </a:avLst>
            </a:prstGeom>
            <a:solidFill>
              <a:schemeClr val="tx1">
                <a:alpha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t"/>
            <a:lstStyle/>
            <a:p>
              <a:pPr algn="ctr"/>
              <a:endParaRPr lang="en-US" sz="2000" dirty="0">
                <a:solidFill>
                  <a:srgbClr val="FFFFFF"/>
                </a:solidFill>
              </a:endParaRPr>
            </a:p>
          </p:txBody>
        </p:sp>
        <p:grpSp>
          <p:nvGrpSpPr>
            <p:cNvPr id="15" name="Group 14"/>
            <p:cNvGrpSpPr/>
            <p:nvPr/>
          </p:nvGrpSpPr>
          <p:grpSpPr>
            <a:xfrm>
              <a:off x="9190362" y="2881626"/>
              <a:ext cx="1049546" cy="1049544"/>
              <a:chOff x="7620178" y="3191581"/>
              <a:chExt cx="1838195" cy="1838195"/>
            </a:xfrm>
          </p:grpSpPr>
          <p:sp>
            <p:nvSpPr>
              <p:cNvPr id="16" name="Oval 15"/>
              <p:cNvSpPr/>
              <p:nvPr/>
            </p:nvSpPr>
            <p:spPr>
              <a:xfrm>
                <a:off x="7620178" y="3191581"/>
                <a:ext cx="1838195" cy="1838195"/>
              </a:xfrm>
              <a:prstGeom prst="ellipse">
                <a:avLst/>
              </a:prstGeom>
              <a:solidFill>
                <a:schemeClr val="tx2">
                  <a:lumMod val="50000"/>
                  <a:alpha val="86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sp>
            <p:nvSpPr>
              <p:cNvPr id="17" name="Oval 16"/>
              <p:cNvSpPr/>
              <p:nvPr/>
            </p:nvSpPr>
            <p:spPr>
              <a:xfrm>
                <a:off x="7772578" y="3343981"/>
                <a:ext cx="1518585" cy="1518585"/>
              </a:xfrm>
              <a:prstGeom prst="ellipse">
                <a:avLst/>
              </a:prstGeom>
              <a:solidFill>
                <a:schemeClr val="accent4">
                  <a:alpha val="57000"/>
                </a:schemeClr>
              </a:solidFill>
              <a:ln w="12700" cmpd="sng">
                <a:solidFill>
                  <a:srgbClr val="0078C3"/>
                </a:solidFill>
              </a:ln>
              <a:effectLst/>
            </p:spPr>
            <p:style>
              <a:lnRef idx="1">
                <a:schemeClr val="accent1"/>
              </a:lnRef>
              <a:fillRef idx="3">
                <a:schemeClr val="accent1"/>
              </a:fillRef>
              <a:effectRef idx="2">
                <a:schemeClr val="accent1"/>
              </a:effectRef>
              <a:fontRef idx="minor">
                <a:schemeClr val="lt1"/>
              </a:fontRef>
            </p:style>
            <p:txBody>
              <a:bodyPr lIns="822960" tIns="182880" rIns="182880" bIns="182880" rtlCol="0" anchor="ctr"/>
              <a:lstStyle/>
              <a:p>
                <a:pPr algn="ctr">
                  <a:tabLst>
                    <a:tab pos="968375" algn="l"/>
                  </a:tabLst>
                </a:pPr>
                <a:r>
                  <a:rPr lang="en-US" sz="2400" dirty="0"/>
                  <a:t>   </a:t>
                </a:r>
              </a:p>
            </p:txBody>
          </p:sp>
        </p:grpSp>
        <p:sp>
          <p:nvSpPr>
            <p:cNvPr id="33" name="TextBox 32"/>
            <p:cNvSpPr txBox="1"/>
            <p:nvPr/>
          </p:nvSpPr>
          <p:spPr>
            <a:xfrm>
              <a:off x="9335894" y="2215727"/>
              <a:ext cx="2458948" cy="492443"/>
            </a:xfrm>
            <a:prstGeom prst="rect">
              <a:avLst/>
            </a:prstGeom>
            <a:noFill/>
          </p:spPr>
          <p:txBody>
            <a:bodyPr wrap="square" rtlCol="0">
              <a:spAutoFit/>
            </a:bodyPr>
            <a:lstStyle/>
            <a:p>
              <a:pPr algn="ctr"/>
              <a:r>
                <a:rPr lang="zh-TW" altLang="en-US" dirty="0" smtClean="0">
                  <a:solidFill>
                    <a:schemeClr val="accent4"/>
                  </a:solidFill>
                </a:rPr>
                <a:t>複合型攻擊</a:t>
              </a:r>
              <a:endParaRPr lang="en-US" dirty="0" smtClean="0">
                <a:solidFill>
                  <a:schemeClr val="accent4"/>
                </a:solidFill>
              </a:endParaRPr>
            </a:p>
          </p:txBody>
        </p:sp>
        <p:cxnSp>
          <p:nvCxnSpPr>
            <p:cNvPr id="54" name="Straight Connector 53"/>
            <p:cNvCxnSpPr/>
            <p:nvPr/>
          </p:nvCxnSpPr>
          <p:spPr>
            <a:xfrm flipV="1">
              <a:off x="9731644" y="3850501"/>
              <a:ext cx="0" cy="251295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9904450" y="4488377"/>
              <a:ext cx="2992684" cy="15325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5958" tIns="0" rIns="0" bIns="0" numCol="1" spcCol="1270" anchor="t" anchorCtr="0">
              <a:noAutofit/>
            </a:bodyPr>
            <a:lstStyle/>
            <a:p>
              <a:pPr lvl="0" algn="l" defTabSz="889000" rtl="0">
                <a:lnSpc>
                  <a:spcPct val="90000"/>
                </a:lnSpc>
                <a:spcBef>
                  <a:spcPct val="0"/>
                </a:spcBef>
                <a:spcAft>
                  <a:spcPct val="35000"/>
                </a:spcAft>
              </a:pPr>
              <a:r>
                <a:rPr lang="zh-TW" altLang="en-US" sz="2000" kern="1200" baseline="0" dirty="0" smtClean="0">
                  <a:solidFill>
                    <a:schemeClr val="accent4"/>
                  </a:solidFill>
                </a:rPr>
                <a:t>複合型攻擊</a:t>
              </a:r>
              <a:endParaRPr lang="en-US" sz="2000" kern="1200" baseline="0" dirty="0">
                <a:solidFill>
                  <a:schemeClr val="bg1"/>
                </a:solidFill>
              </a:endParaRPr>
            </a:p>
            <a:p>
              <a:pPr marL="171450" lvl="1" indent="-171450" algn="l" defTabSz="711200" rtl="0">
                <a:lnSpc>
                  <a:spcPct val="90000"/>
                </a:lnSpc>
                <a:spcBef>
                  <a:spcPct val="0"/>
                </a:spcBef>
                <a:spcAft>
                  <a:spcPct val="15000"/>
                </a:spcAft>
                <a:buChar char="••"/>
              </a:pPr>
              <a:r>
                <a:rPr lang="zh-TW" altLang="en-US" sz="1600" dirty="0">
                  <a:solidFill>
                    <a:schemeClr val="bg1"/>
                  </a:solidFill>
                </a:rPr>
                <a:t>網路</a:t>
              </a:r>
              <a:r>
                <a:rPr lang="zh-TW" altLang="en-US" sz="1600" dirty="0" smtClean="0">
                  <a:solidFill>
                    <a:schemeClr val="bg1"/>
                  </a:solidFill>
                </a:rPr>
                <a:t>層攻擊</a:t>
              </a:r>
              <a:endParaRPr lang="en-US" altLang="zh-TW" sz="1600" kern="1200" baseline="0" dirty="0" smtClean="0">
                <a:solidFill>
                  <a:schemeClr val="bg1"/>
                </a:solidFill>
              </a:endParaRPr>
            </a:p>
            <a:p>
              <a:pPr marL="171450" lvl="1" indent="-171450" algn="l" defTabSz="711200" rtl="0">
                <a:lnSpc>
                  <a:spcPct val="90000"/>
                </a:lnSpc>
                <a:spcBef>
                  <a:spcPct val="0"/>
                </a:spcBef>
                <a:spcAft>
                  <a:spcPct val="15000"/>
                </a:spcAft>
                <a:buChar char="••"/>
              </a:pPr>
              <a:r>
                <a:rPr lang="zh-TW" altLang="en-US" sz="1600" dirty="0">
                  <a:solidFill>
                    <a:schemeClr val="bg1"/>
                  </a:solidFill>
                </a:rPr>
                <a:t>應用</a:t>
              </a:r>
              <a:r>
                <a:rPr lang="zh-TW" altLang="en-US" sz="1600" dirty="0" smtClean="0">
                  <a:solidFill>
                    <a:schemeClr val="bg1"/>
                  </a:solidFill>
                </a:rPr>
                <a:t>層攻擊</a:t>
              </a:r>
              <a:endParaRPr lang="en-US" sz="1600" dirty="0" smtClean="0">
                <a:solidFill>
                  <a:schemeClr val="bg1"/>
                </a:solidFill>
              </a:endParaRPr>
            </a:p>
            <a:p>
              <a:pPr marL="171450" lvl="1" indent="-171450" algn="l" defTabSz="711200" rtl="0">
                <a:lnSpc>
                  <a:spcPct val="90000"/>
                </a:lnSpc>
                <a:spcBef>
                  <a:spcPct val="0"/>
                </a:spcBef>
                <a:spcAft>
                  <a:spcPct val="15000"/>
                </a:spcAft>
                <a:buChar char="••"/>
              </a:pPr>
              <a:r>
                <a:rPr lang="en-US" sz="1600" kern="1200" baseline="0" dirty="0" smtClean="0">
                  <a:solidFill>
                    <a:schemeClr val="bg1"/>
                  </a:solidFill>
                </a:rPr>
                <a:t>…</a:t>
              </a:r>
              <a:endParaRPr lang="en-US" sz="1600" kern="1200" baseline="0" dirty="0">
                <a:solidFill>
                  <a:schemeClr val="bg1"/>
                </a:solidFill>
              </a:endParaRPr>
            </a:p>
          </p:txBody>
        </p:sp>
      </p:grpSp>
    </p:spTree>
    <p:extLst>
      <p:ext uri="{BB962C8B-B14F-4D97-AF65-F5344CB8AC3E}">
        <p14:creationId xmlns:p14="http://schemas.microsoft.com/office/powerpoint/2010/main" val="183343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Up Arrow 107"/>
          <p:cNvSpPr/>
          <p:nvPr/>
        </p:nvSpPr>
        <p:spPr bwMode="auto">
          <a:xfrm rot="16200000">
            <a:off x="11089876" y="4206131"/>
            <a:ext cx="331742" cy="826406"/>
          </a:xfrm>
          <a:prstGeom prst="upArrow">
            <a:avLst/>
          </a:prstGeom>
          <a:solidFill>
            <a:srgbClr val="0078C3"/>
          </a:solidFill>
          <a:ln w="9525" cap="flat" cmpd="sng" algn="ctr">
            <a:no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solidFill>
                <a:schemeClr val="bg1"/>
              </a:solidFill>
              <a:latin typeface="Arial" pitchFamily="29" charset="0"/>
            </a:endParaRPr>
          </a:p>
        </p:txBody>
      </p:sp>
      <p:sp>
        <p:nvSpPr>
          <p:cNvPr id="8" name="Content Placeholder 7"/>
          <p:cNvSpPr>
            <a:spLocks noGrp="1"/>
          </p:cNvSpPr>
          <p:nvPr>
            <p:ph sz="half" idx="10"/>
          </p:nvPr>
        </p:nvSpPr>
        <p:spPr>
          <a:xfrm>
            <a:off x="691478" y="1636520"/>
            <a:ext cx="7196928" cy="4379003"/>
          </a:xfrm>
        </p:spPr>
        <p:txBody>
          <a:bodyPr/>
          <a:lstStyle/>
          <a:p>
            <a:r>
              <a:rPr lang="en-US" dirty="0" smtClean="0">
                <a:solidFill>
                  <a:schemeClr val="bg1"/>
                </a:solidFill>
              </a:rPr>
              <a:t>Packet sanity check in </a:t>
            </a:r>
            <a:r>
              <a:rPr lang="en-US" dirty="0" smtClean="0">
                <a:solidFill>
                  <a:schemeClr val="accent4"/>
                </a:solidFill>
              </a:rPr>
              <a:t>hardware</a:t>
            </a:r>
            <a:r>
              <a:rPr lang="en-US" dirty="0" smtClean="0">
                <a:solidFill>
                  <a:schemeClr val="bg1"/>
                </a:solidFill>
              </a:rPr>
              <a:t> and software</a:t>
            </a:r>
          </a:p>
          <a:p>
            <a:pPr lvl="1"/>
            <a:r>
              <a:rPr lang="en-US" dirty="0" smtClean="0">
                <a:solidFill>
                  <a:schemeClr val="bg1"/>
                </a:solidFill>
              </a:rPr>
              <a:t>Prevents v</a:t>
            </a:r>
            <a:r>
              <a:rPr lang="en-US" altLang="ja-JP" dirty="0" smtClean="0">
                <a:solidFill>
                  <a:schemeClr val="bg1"/>
                </a:solidFill>
              </a:rPr>
              <a:t>olumetric attacks and protocol attacks</a:t>
            </a:r>
          </a:p>
          <a:p>
            <a:pPr lvl="1"/>
            <a:r>
              <a:rPr lang="en-US" dirty="0" smtClean="0">
                <a:solidFill>
                  <a:schemeClr val="bg1"/>
                </a:solidFill>
              </a:rPr>
              <a:t>Network checks (L3-4) for standard behavior</a:t>
            </a:r>
            <a:endParaRPr lang="en-US" altLang="ja-JP" dirty="0" smtClean="0">
              <a:solidFill>
                <a:schemeClr val="bg1"/>
              </a:solidFill>
            </a:endParaRPr>
          </a:p>
          <a:p>
            <a:r>
              <a:rPr lang="en-US" dirty="0" smtClean="0">
                <a:solidFill>
                  <a:schemeClr val="bg1"/>
                </a:solidFill>
              </a:rPr>
              <a:t>Examples</a:t>
            </a:r>
          </a:p>
          <a:p>
            <a:pPr lvl="1"/>
            <a:r>
              <a:rPr lang="en-US" altLang="ja-JP" dirty="0" smtClean="0">
                <a:solidFill>
                  <a:schemeClr val="accent4"/>
                </a:solidFill>
              </a:rPr>
              <a:t>TCP SYN &amp; FIN, </a:t>
            </a:r>
          </a:p>
          <a:p>
            <a:pPr lvl="1"/>
            <a:r>
              <a:rPr lang="en-US" altLang="ja-JP" dirty="0">
                <a:solidFill>
                  <a:schemeClr val="accent4"/>
                </a:solidFill>
              </a:rPr>
              <a:t>TCP XMAS (</a:t>
            </a:r>
            <a:r>
              <a:rPr lang="en-US" altLang="ja-JP" dirty="0" smtClean="0">
                <a:solidFill>
                  <a:schemeClr val="accent4"/>
                </a:solidFill>
              </a:rPr>
              <a:t>URG + FIN + PSH flags), </a:t>
            </a:r>
          </a:p>
          <a:p>
            <a:pPr lvl="1"/>
            <a:r>
              <a:rPr lang="en-US" altLang="ja-JP" dirty="0">
                <a:solidFill>
                  <a:schemeClr val="accent4"/>
                </a:solidFill>
              </a:rPr>
              <a:t>LAND Attack (source IP = destination </a:t>
            </a:r>
            <a:r>
              <a:rPr lang="en-US" altLang="ja-JP" dirty="0" smtClean="0">
                <a:solidFill>
                  <a:schemeClr val="accent4"/>
                </a:solidFill>
              </a:rPr>
              <a:t>IP),</a:t>
            </a:r>
          </a:p>
          <a:p>
            <a:pPr lvl="1"/>
            <a:r>
              <a:rPr lang="en-US" altLang="ja-JP" dirty="0" smtClean="0">
                <a:solidFill>
                  <a:schemeClr val="bg1"/>
                </a:solidFill>
              </a:rPr>
              <a:t>TCP Bad Checksum, </a:t>
            </a:r>
          </a:p>
          <a:p>
            <a:pPr lvl="1"/>
            <a:r>
              <a:rPr lang="en-US" altLang="ja-JP" dirty="0" smtClean="0">
                <a:solidFill>
                  <a:schemeClr val="bg1"/>
                </a:solidFill>
              </a:rPr>
              <a:t>UDP Bad Checksum,</a:t>
            </a:r>
          </a:p>
          <a:p>
            <a:pPr lvl="1"/>
            <a:r>
              <a:rPr lang="en-US" altLang="ja-JP" dirty="0" smtClean="0">
                <a:solidFill>
                  <a:schemeClr val="bg1"/>
                </a:solidFill>
              </a:rPr>
              <a:t>more…</a:t>
            </a:r>
          </a:p>
          <a:p>
            <a:pPr lvl="1"/>
            <a:endParaRPr lang="en-US" altLang="ja-JP" dirty="0" smtClean="0">
              <a:solidFill>
                <a:schemeClr val="bg1"/>
              </a:solidFill>
            </a:endParaRPr>
          </a:p>
        </p:txBody>
      </p:sp>
      <p:sp>
        <p:nvSpPr>
          <p:cNvPr id="2" name="Title 1"/>
          <p:cNvSpPr>
            <a:spLocks noGrp="1"/>
          </p:cNvSpPr>
          <p:nvPr>
            <p:ph type="title"/>
          </p:nvPr>
        </p:nvSpPr>
        <p:spPr/>
        <p:txBody>
          <a:bodyPr/>
          <a:lstStyle/>
          <a:p>
            <a:r>
              <a:rPr lang="zh-TW" altLang="en-US" dirty="0" smtClean="0"/>
              <a:t>異常封包檢測</a:t>
            </a:r>
            <a:endParaRPr lang="en-US" dirty="0"/>
          </a:p>
        </p:txBody>
      </p:sp>
      <p:cxnSp>
        <p:nvCxnSpPr>
          <p:cNvPr id="52" name="Straight Connector 51"/>
          <p:cNvCxnSpPr/>
          <p:nvPr/>
        </p:nvCxnSpPr>
        <p:spPr bwMode="auto">
          <a:xfrm>
            <a:off x="12088365" y="5144298"/>
            <a:ext cx="0" cy="619474"/>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12088365" y="2835500"/>
            <a:ext cx="0" cy="1610910"/>
          </a:xfrm>
          <a:prstGeom prst="line">
            <a:avLst/>
          </a:prstGeom>
          <a:noFill/>
          <a:ln w="9525" cap="flat" cmpd="sng" algn="ctr">
            <a:solidFill>
              <a:schemeClr val="tx1"/>
            </a:solidFill>
            <a:prstDash val="solid"/>
            <a:round/>
            <a:headEnd type="none" w="med" len="med"/>
            <a:tailEnd type="none" w="med" len="med"/>
          </a:ln>
          <a:effectLst/>
        </p:spPr>
      </p:cxnSp>
      <p:grpSp>
        <p:nvGrpSpPr>
          <p:cNvPr id="54" name="Group 53"/>
          <p:cNvGrpSpPr/>
          <p:nvPr/>
        </p:nvGrpSpPr>
        <p:grpSpPr>
          <a:xfrm>
            <a:off x="10142046" y="1870978"/>
            <a:ext cx="1113701" cy="627061"/>
            <a:chOff x="1094394" y="1206030"/>
            <a:chExt cx="835436" cy="470386"/>
          </a:xfrm>
        </p:grpSpPr>
        <p:pic>
          <p:nvPicPr>
            <p:cNvPr id="55" name="Picture 54" descr="Attacker_sing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94" y="1206030"/>
              <a:ext cx="346600" cy="470386"/>
            </a:xfrm>
            <a:prstGeom prst="rect">
              <a:avLst/>
            </a:prstGeom>
          </p:spPr>
        </p:pic>
        <p:pic>
          <p:nvPicPr>
            <p:cNvPr id="56" name="Picture 55" descr="Attacker_sing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11" y="1206030"/>
              <a:ext cx="346600" cy="470386"/>
            </a:xfrm>
            <a:prstGeom prst="rect">
              <a:avLst/>
            </a:prstGeom>
          </p:spPr>
        </p:pic>
        <p:pic>
          <p:nvPicPr>
            <p:cNvPr id="57" name="Picture 56" descr="Attacker_sing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230" y="1206030"/>
              <a:ext cx="346600" cy="470386"/>
            </a:xfrm>
            <a:prstGeom prst="rect">
              <a:avLst/>
            </a:prstGeom>
          </p:spPr>
        </p:pic>
      </p:grpSp>
      <p:grpSp>
        <p:nvGrpSpPr>
          <p:cNvPr id="58" name="Group 57"/>
          <p:cNvGrpSpPr/>
          <p:nvPr/>
        </p:nvGrpSpPr>
        <p:grpSpPr>
          <a:xfrm flipH="1">
            <a:off x="12621052" y="2206479"/>
            <a:ext cx="765058" cy="620882"/>
            <a:chOff x="1451669" y="1447314"/>
            <a:chExt cx="478161" cy="535243"/>
          </a:xfrm>
        </p:grpSpPr>
        <p:cxnSp>
          <p:nvCxnSpPr>
            <p:cNvPr id="59" name="Straight Connector 58"/>
            <p:cNvCxnSpPr/>
            <p:nvPr/>
          </p:nvCxnSpPr>
          <p:spPr bwMode="auto">
            <a:xfrm>
              <a:off x="1451669" y="1447314"/>
              <a:ext cx="0" cy="535243"/>
            </a:xfrm>
            <a:prstGeom prst="line">
              <a:avLst/>
            </a:prstGeom>
            <a:no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1451669" y="1982557"/>
              <a:ext cx="478161" cy="0"/>
            </a:xfrm>
            <a:prstGeom prst="line">
              <a:avLst/>
            </a:prstGeom>
            <a:noFill/>
            <a:ln w="9525" cap="flat" cmpd="sng" algn="ctr">
              <a:solidFill>
                <a:srgbClr val="000000"/>
              </a:solidFill>
              <a:prstDash val="solid"/>
              <a:round/>
              <a:headEnd type="none" w="med" len="med"/>
              <a:tailEnd type="none" w="med" len="med"/>
            </a:ln>
            <a:effectLst/>
          </p:spPr>
        </p:cxnSp>
      </p:grpSp>
      <p:grpSp>
        <p:nvGrpSpPr>
          <p:cNvPr id="61" name="Group 60"/>
          <p:cNvGrpSpPr/>
          <p:nvPr/>
        </p:nvGrpSpPr>
        <p:grpSpPr>
          <a:xfrm>
            <a:off x="12800390" y="1879230"/>
            <a:ext cx="1113701" cy="613309"/>
            <a:chOff x="2755859" y="1211188"/>
            <a:chExt cx="835436" cy="460070"/>
          </a:xfrm>
        </p:grpSpPr>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859" y="1211188"/>
              <a:ext cx="346600" cy="460070"/>
            </a:xfrm>
            <a:prstGeom prst="rect">
              <a:avLst/>
            </a:prstGeom>
          </p:spPr>
        </p:pic>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476" y="1211188"/>
              <a:ext cx="346600" cy="460070"/>
            </a:xfrm>
            <a:prstGeom prst="rect">
              <a:avLst/>
            </a:prstGeom>
          </p:spPr>
        </p:pic>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95" y="1211188"/>
              <a:ext cx="346600" cy="460070"/>
            </a:xfrm>
            <a:prstGeom prst="rect">
              <a:avLst/>
            </a:prstGeom>
          </p:spPr>
        </p:pic>
      </p:grpSp>
      <p:pic>
        <p:nvPicPr>
          <p:cNvPr id="65" name="Picture 64" descr="Cloud_Intern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4542" y="2425726"/>
            <a:ext cx="1147645" cy="748245"/>
          </a:xfrm>
          <a:prstGeom prst="rect">
            <a:avLst/>
          </a:prstGeom>
        </p:spPr>
      </p:pic>
      <p:grpSp>
        <p:nvGrpSpPr>
          <p:cNvPr id="66" name="Group 65"/>
          <p:cNvGrpSpPr/>
          <p:nvPr/>
        </p:nvGrpSpPr>
        <p:grpSpPr>
          <a:xfrm>
            <a:off x="10713685" y="2490197"/>
            <a:ext cx="904221" cy="337165"/>
            <a:chOff x="1451669" y="1447314"/>
            <a:chExt cx="478161" cy="535243"/>
          </a:xfrm>
        </p:grpSpPr>
        <p:cxnSp>
          <p:nvCxnSpPr>
            <p:cNvPr id="67" name="Straight Connector 66"/>
            <p:cNvCxnSpPr/>
            <p:nvPr/>
          </p:nvCxnSpPr>
          <p:spPr bwMode="auto">
            <a:xfrm>
              <a:off x="1451669" y="1447314"/>
              <a:ext cx="0" cy="535243"/>
            </a:xfrm>
            <a:prstGeom prst="line">
              <a:avLst/>
            </a:prstGeom>
            <a:noFill/>
            <a:ln w="28575" cap="rnd" cmpd="sng" algn="ctr">
              <a:solidFill>
                <a:srgbClr val="FF6600"/>
              </a:solidFill>
              <a:prstDash val="solid"/>
              <a:round/>
              <a:headEnd type="none" w="med" len="med"/>
              <a:tailEnd type="none" w="med" len="med"/>
            </a:ln>
            <a:effectLst/>
          </p:spPr>
        </p:cxnSp>
        <p:cxnSp>
          <p:nvCxnSpPr>
            <p:cNvPr id="68" name="Straight Connector 67"/>
            <p:cNvCxnSpPr/>
            <p:nvPr/>
          </p:nvCxnSpPr>
          <p:spPr bwMode="auto">
            <a:xfrm>
              <a:off x="1451669" y="1982557"/>
              <a:ext cx="478161" cy="0"/>
            </a:xfrm>
            <a:prstGeom prst="line">
              <a:avLst/>
            </a:prstGeom>
            <a:noFill/>
            <a:ln w="28575" cap="flat" cmpd="sng" algn="ctr">
              <a:solidFill>
                <a:srgbClr val="FF6600"/>
              </a:solidFill>
              <a:prstDash val="solid"/>
              <a:round/>
              <a:headEnd type="none" w="med" len="med"/>
              <a:tailEnd type="triangle" w="med" len="med"/>
            </a:ln>
            <a:effectLst/>
          </p:spPr>
        </p:cxnSp>
      </p:grpSp>
      <p:cxnSp>
        <p:nvCxnSpPr>
          <p:cNvPr id="69" name="Straight Connector 68"/>
          <p:cNvCxnSpPr/>
          <p:nvPr/>
        </p:nvCxnSpPr>
        <p:spPr bwMode="auto">
          <a:xfrm flipV="1">
            <a:off x="11941419" y="3250398"/>
            <a:ext cx="0" cy="1137152"/>
          </a:xfrm>
          <a:prstGeom prst="line">
            <a:avLst/>
          </a:prstGeom>
          <a:noFill/>
          <a:ln w="28575" cap="flat" cmpd="sng" algn="ctr">
            <a:solidFill>
              <a:srgbClr val="FF6600"/>
            </a:solidFill>
            <a:prstDash val="solid"/>
            <a:round/>
            <a:headEnd type="triangle" w="med" len="med"/>
            <a:tailEnd type="none" w="med" len="med"/>
          </a:ln>
          <a:effectLst/>
        </p:spPr>
      </p:cxnSp>
      <p:cxnSp>
        <p:nvCxnSpPr>
          <p:cNvPr id="70" name="Straight Connector 69"/>
          <p:cNvCxnSpPr/>
          <p:nvPr/>
        </p:nvCxnSpPr>
        <p:spPr bwMode="auto">
          <a:xfrm flipV="1">
            <a:off x="12239690" y="3250398"/>
            <a:ext cx="0" cy="1137152"/>
          </a:xfrm>
          <a:prstGeom prst="line">
            <a:avLst/>
          </a:prstGeom>
          <a:noFill/>
          <a:ln w="28575" cap="flat" cmpd="sng" algn="ctr">
            <a:solidFill>
              <a:srgbClr val="008000"/>
            </a:solidFill>
            <a:prstDash val="solid"/>
            <a:round/>
            <a:headEnd type="triangle" w="med" len="med"/>
            <a:tailEnd type="none" w="med" len="med"/>
          </a:ln>
          <a:effectLst/>
        </p:spPr>
      </p:cxnSp>
      <p:grpSp>
        <p:nvGrpSpPr>
          <p:cNvPr id="71" name="Group 70"/>
          <p:cNvGrpSpPr/>
          <p:nvPr/>
        </p:nvGrpSpPr>
        <p:grpSpPr>
          <a:xfrm flipH="1">
            <a:off x="12597068" y="2507410"/>
            <a:ext cx="789042" cy="337165"/>
            <a:chOff x="1451669" y="1447314"/>
            <a:chExt cx="478161" cy="535243"/>
          </a:xfrm>
        </p:grpSpPr>
        <p:cxnSp>
          <p:nvCxnSpPr>
            <p:cNvPr id="72" name="Straight Connector 71"/>
            <p:cNvCxnSpPr/>
            <p:nvPr/>
          </p:nvCxnSpPr>
          <p:spPr bwMode="auto">
            <a:xfrm>
              <a:off x="1451669" y="1447314"/>
              <a:ext cx="0" cy="535243"/>
            </a:xfrm>
            <a:prstGeom prst="line">
              <a:avLst/>
            </a:prstGeom>
            <a:noFill/>
            <a:ln w="28575" cap="rnd" cmpd="sng" algn="ctr">
              <a:solidFill>
                <a:srgbClr val="008000"/>
              </a:solidFill>
              <a:prstDash val="solid"/>
              <a:round/>
              <a:headEnd type="none" w="med" len="med"/>
              <a:tailEnd type="none" w="med" len="med"/>
            </a:ln>
            <a:effectLst/>
          </p:spPr>
        </p:cxnSp>
        <p:cxnSp>
          <p:nvCxnSpPr>
            <p:cNvPr id="73" name="Straight Connector 72"/>
            <p:cNvCxnSpPr/>
            <p:nvPr/>
          </p:nvCxnSpPr>
          <p:spPr bwMode="auto">
            <a:xfrm>
              <a:off x="1451669" y="1982557"/>
              <a:ext cx="478161" cy="0"/>
            </a:xfrm>
            <a:prstGeom prst="line">
              <a:avLst/>
            </a:prstGeom>
            <a:noFill/>
            <a:ln w="28575" cap="flat" cmpd="sng" algn="ctr">
              <a:solidFill>
                <a:srgbClr val="008000"/>
              </a:solidFill>
              <a:prstDash val="solid"/>
              <a:round/>
              <a:headEnd type="none" w="med" len="med"/>
              <a:tailEnd type="triangle" w="med" len="med"/>
            </a:ln>
            <a:effectLst/>
          </p:spPr>
        </p:cxnSp>
      </p:grpSp>
      <p:cxnSp>
        <p:nvCxnSpPr>
          <p:cNvPr id="74" name="Straight Connector 73"/>
          <p:cNvCxnSpPr/>
          <p:nvPr/>
        </p:nvCxnSpPr>
        <p:spPr bwMode="auto">
          <a:xfrm flipV="1">
            <a:off x="12239690" y="5109683"/>
            <a:ext cx="0" cy="1308176"/>
          </a:xfrm>
          <a:prstGeom prst="line">
            <a:avLst/>
          </a:prstGeom>
          <a:noFill/>
          <a:ln w="28575" cap="flat" cmpd="sng" algn="ctr">
            <a:solidFill>
              <a:srgbClr val="008000"/>
            </a:solidFill>
            <a:prstDash val="solid"/>
            <a:round/>
            <a:headEnd type="triangle" w="med" len="med"/>
            <a:tailEnd type="none" w="med" len="med"/>
          </a:ln>
          <a:effectLst/>
        </p:spPr>
      </p:cxnSp>
      <p:grpSp>
        <p:nvGrpSpPr>
          <p:cNvPr id="80" name="Group 79"/>
          <p:cNvGrpSpPr/>
          <p:nvPr/>
        </p:nvGrpSpPr>
        <p:grpSpPr>
          <a:xfrm>
            <a:off x="11220999" y="4389306"/>
            <a:ext cx="1752598" cy="691085"/>
            <a:chOff x="3628443" y="2102674"/>
            <a:chExt cx="1095374" cy="431928"/>
          </a:xfrm>
        </p:grpSpPr>
        <p:pic>
          <p:nvPicPr>
            <p:cNvPr id="8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28443" y="2102674"/>
              <a:ext cx="1095374" cy="28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81" descr="Thunder_TP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306" y="2385509"/>
              <a:ext cx="803649" cy="149093"/>
            </a:xfrm>
            <a:prstGeom prst="rect">
              <a:avLst/>
            </a:prstGeom>
          </p:spPr>
        </p:pic>
      </p:grpSp>
      <p:pic>
        <p:nvPicPr>
          <p:cNvPr id="8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2542" y="5387392"/>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83"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5990" y="6503472"/>
            <a:ext cx="1073502" cy="273402"/>
          </a:xfrm>
          <a:prstGeom prst="rect">
            <a:avLst/>
          </a:prstGeom>
        </p:spPr>
      </p:pic>
      <p:pic>
        <p:nvPicPr>
          <p:cNvPr id="85" name="Picture 84"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7574" y="6499209"/>
            <a:ext cx="1073502" cy="273402"/>
          </a:xfrm>
          <a:prstGeom prst="rect">
            <a:avLst/>
          </a:prstGeom>
        </p:spPr>
      </p:pic>
      <p:pic>
        <p:nvPicPr>
          <p:cNvPr id="86" name="Picture 85"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39159" y="6499209"/>
            <a:ext cx="1073502" cy="273402"/>
          </a:xfrm>
          <a:prstGeom prst="rect">
            <a:avLst/>
          </a:prstGeom>
        </p:spPr>
      </p:pic>
      <p:grpSp>
        <p:nvGrpSpPr>
          <p:cNvPr id="87" name="Group 86"/>
          <p:cNvGrpSpPr/>
          <p:nvPr/>
        </p:nvGrpSpPr>
        <p:grpSpPr>
          <a:xfrm>
            <a:off x="10197590" y="3531557"/>
            <a:ext cx="1226848" cy="383616"/>
            <a:chOff x="7608497" y="2631431"/>
            <a:chExt cx="766780" cy="239760"/>
          </a:xfrm>
        </p:grpSpPr>
        <p:pic>
          <p:nvPicPr>
            <p:cNvPr id="88" name="Picture 87" descr="Stop.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8497" y="2631431"/>
              <a:ext cx="236686" cy="239760"/>
            </a:xfrm>
            <a:prstGeom prst="rect">
              <a:avLst/>
            </a:prstGeom>
          </p:spPr>
        </p:pic>
        <p:sp>
          <p:nvSpPr>
            <p:cNvPr id="89" name="TextBox 88"/>
            <p:cNvSpPr txBox="1"/>
            <p:nvPr/>
          </p:nvSpPr>
          <p:spPr>
            <a:xfrm>
              <a:off x="7806011" y="2631431"/>
              <a:ext cx="569266" cy="211596"/>
            </a:xfrm>
            <a:prstGeom prst="rect">
              <a:avLst/>
            </a:prstGeom>
            <a:noFill/>
          </p:spPr>
          <p:txBody>
            <a:bodyPr wrap="none" rtlCol="0">
              <a:spAutoFit/>
            </a:bodyPr>
            <a:lstStyle/>
            <a:p>
              <a:pPr algn="ctr"/>
              <a:r>
                <a:rPr lang="en-US" sz="1600" dirty="0">
                  <a:solidFill>
                    <a:schemeClr val="bg1"/>
                  </a:solidFill>
                </a:rPr>
                <a:t>Denied</a:t>
              </a:r>
            </a:p>
          </p:txBody>
        </p:sp>
      </p:grpSp>
      <p:grpSp>
        <p:nvGrpSpPr>
          <p:cNvPr id="90" name="Group 89"/>
          <p:cNvGrpSpPr/>
          <p:nvPr/>
        </p:nvGrpSpPr>
        <p:grpSpPr>
          <a:xfrm>
            <a:off x="12591138" y="3521223"/>
            <a:ext cx="1271534" cy="393954"/>
            <a:chOff x="7624779" y="3220542"/>
            <a:chExt cx="794709" cy="246221"/>
          </a:xfrm>
        </p:grpSpPr>
        <p:pic>
          <p:nvPicPr>
            <p:cNvPr id="91" name="Picture 90" descr="chec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4779" y="3273839"/>
              <a:ext cx="236686" cy="192924"/>
            </a:xfrm>
            <a:prstGeom prst="rect">
              <a:avLst/>
            </a:prstGeom>
          </p:spPr>
        </p:pic>
        <p:sp>
          <p:nvSpPr>
            <p:cNvPr id="92" name="TextBox 91"/>
            <p:cNvSpPr txBox="1"/>
            <p:nvPr/>
          </p:nvSpPr>
          <p:spPr>
            <a:xfrm>
              <a:off x="7795119" y="3220542"/>
              <a:ext cx="624369" cy="211596"/>
            </a:xfrm>
            <a:prstGeom prst="rect">
              <a:avLst/>
            </a:prstGeom>
            <a:noFill/>
          </p:spPr>
          <p:txBody>
            <a:bodyPr wrap="none" rtlCol="0">
              <a:spAutoFit/>
            </a:bodyPr>
            <a:lstStyle/>
            <a:p>
              <a:r>
                <a:rPr lang="en-US" sz="1600" dirty="0">
                  <a:solidFill>
                    <a:schemeClr val="bg1"/>
                  </a:solidFill>
                </a:rPr>
                <a:t>Allowed</a:t>
              </a:r>
            </a:p>
          </p:txBody>
        </p:sp>
      </p:grpSp>
      <p:pic>
        <p:nvPicPr>
          <p:cNvPr id="93"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2296885" y="5763771"/>
            <a:ext cx="503504" cy="5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descr="Inspection_Detectio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24199" y="4366501"/>
            <a:ext cx="701077" cy="517744"/>
          </a:xfrm>
          <a:prstGeom prst="rect">
            <a:avLst/>
          </a:prstGeom>
        </p:spPr>
      </p:pic>
      <p:sp>
        <p:nvSpPr>
          <p:cNvPr id="105" name="TextBox 104"/>
          <p:cNvSpPr txBox="1"/>
          <p:nvPr/>
        </p:nvSpPr>
        <p:spPr>
          <a:xfrm>
            <a:off x="9447428" y="4908491"/>
            <a:ext cx="1946559" cy="640175"/>
          </a:xfrm>
          <a:prstGeom prst="rect">
            <a:avLst/>
          </a:prstGeom>
          <a:noFill/>
        </p:spPr>
        <p:txBody>
          <a:bodyPr wrap="none" lIns="146304" tIns="73152" rIns="146304" bIns="73152" rtlCol="0">
            <a:spAutoFit/>
          </a:bodyPr>
          <a:lstStyle/>
          <a:p>
            <a:pPr algn="ctr"/>
            <a:r>
              <a:rPr lang="en-US" sz="1600" dirty="0">
                <a:solidFill>
                  <a:schemeClr val="bg1"/>
                </a:solidFill>
              </a:rPr>
              <a:t>Packet Anomaly</a:t>
            </a:r>
          </a:p>
          <a:p>
            <a:pPr algn="ctr"/>
            <a:r>
              <a:rPr lang="en-US" sz="1600" dirty="0">
                <a:solidFill>
                  <a:schemeClr val="bg1"/>
                </a:solidFill>
              </a:rPr>
              <a:t> Inspection</a:t>
            </a:r>
          </a:p>
        </p:txBody>
      </p:sp>
      <p:grpSp>
        <p:nvGrpSpPr>
          <p:cNvPr id="5" name="群組 4"/>
          <p:cNvGrpSpPr/>
          <p:nvPr/>
        </p:nvGrpSpPr>
        <p:grpSpPr>
          <a:xfrm>
            <a:off x="988588" y="6412202"/>
            <a:ext cx="7315200" cy="1022042"/>
            <a:chOff x="988588" y="6303018"/>
            <a:chExt cx="7315200" cy="1022042"/>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9797" y="6303018"/>
              <a:ext cx="1564222" cy="61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988588" y="6924950"/>
              <a:ext cx="7315200" cy="400110"/>
            </a:xfrm>
            <a:prstGeom prst="rect">
              <a:avLst/>
            </a:prstGeom>
          </p:spPr>
          <p:txBody>
            <a:bodyPr>
              <a:spAutoFit/>
            </a:bodyPr>
            <a:lstStyle/>
            <a:p>
              <a:r>
                <a:rPr lang="en-US" altLang="zh-TW" sz="2000" dirty="0" smtClean="0">
                  <a:solidFill>
                    <a:schemeClr val="bg1"/>
                  </a:solidFill>
                </a:rPr>
                <a:t>hping3 </a:t>
              </a:r>
              <a:r>
                <a:rPr lang="en-US" altLang="zh-TW" sz="2000" dirty="0">
                  <a:solidFill>
                    <a:schemeClr val="bg1"/>
                  </a:solidFill>
                </a:rPr>
                <a:t>10.10.10.10 –s </a:t>
              </a:r>
              <a:r>
                <a:rPr lang="en-US" altLang="zh-TW" sz="2000" dirty="0" smtClean="0">
                  <a:solidFill>
                    <a:schemeClr val="bg1"/>
                  </a:solidFill>
                </a:rPr>
                <a:t>80 </a:t>
              </a:r>
              <a:r>
                <a:rPr lang="en-US" altLang="zh-TW" sz="2000" dirty="0">
                  <a:solidFill>
                    <a:schemeClr val="bg1"/>
                  </a:solidFill>
                </a:rPr>
                <a:t>–p 80 –S –a 10.10.10.10 –-flood</a:t>
              </a:r>
              <a:endParaRPr lang="zh-TW" altLang="en-US" sz="2000" dirty="0">
                <a:solidFill>
                  <a:schemeClr val="bg1"/>
                </a:solidFill>
              </a:endParaRPr>
            </a:p>
          </p:txBody>
        </p:sp>
      </p:grpSp>
    </p:spTree>
    <p:extLst>
      <p:ext uri="{BB962C8B-B14F-4D97-AF65-F5344CB8AC3E}">
        <p14:creationId xmlns:p14="http://schemas.microsoft.com/office/powerpoint/2010/main" val="3067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par>
                                <p:cTn id="8" presetID="22" presetClass="entr" presetSubtype="2"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right)">
                                      <p:cBhvr>
                                        <p:cTn id="10" dur="500"/>
                                        <p:tgtEl>
                                          <p:spTgt spid="7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up)">
                                      <p:cBhvr>
                                        <p:cTn id="14" dur="500"/>
                                        <p:tgtEl>
                                          <p:spTgt spid="69"/>
                                        </p:tgtEl>
                                      </p:cBhvr>
                                    </p:animEffect>
                                  </p:childTnLst>
                                </p:cTn>
                              </p:par>
                              <p:par>
                                <p:cTn id="15" presetID="22" presetClass="entr" presetSubtype="1"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500"/>
                                        <p:tgtEl>
                                          <p:spTgt spid="70"/>
                                        </p:tgtEl>
                                      </p:cBhvr>
                                    </p:animEffect>
                                  </p:childTnLst>
                                </p:cTn>
                              </p:par>
                            </p:childTnLst>
                          </p:cTn>
                        </p:par>
                        <p:par>
                          <p:cTn id="18" fill="hold">
                            <p:stCondLst>
                              <p:cond delay="1000"/>
                            </p:stCondLst>
                            <p:childTnLst>
                              <p:par>
                                <p:cTn id="19" presetID="26" presetClass="emph" presetSubtype="0" repeatCount="2000" fill="hold" nodeType="afterEffect">
                                  <p:stCondLst>
                                    <p:cond delay="0"/>
                                  </p:stCondLst>
                                  <p:childTnLst>
                                    <p:animEffect transition="out" filter="fade">
                                      <p:cBhvr>
                                        <p:cTn id="20" dur="500" tmFilter="0, 0; .2, .5; .8, .5; 1, 0"/>
                                        <p:tgtEl>
                                          <p:spTgt spid="80"/>
                                        </p:tgtEl>
                                      </p:cBhvr>
                                    </p:animEffect>
                                    <p:animScale>
                                      <p:cBhvr>
                                        <p:cTn id="21" dur="250" autoRev="1" fill="hold"/>
                                        <p:tgtEl>
                                          <p:spTgt spid="80"/>
                                        </p:tgtEl>
                                      </p:cBhvr>
                                      <p:by x="105000" y="105000"/>
                                    </p:animScale>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childTnLst>
                          </p:cTn>
                        </p:par>
                        <p:par>
                          <p:cTn id="29" fill="hold">
                            <p:stCondLst>
                              <p:cond delay="2000"/>
                            </p:stCondLst>
                            <p:childTnLst>
                              <p:par>
                                <p:cTn id="30" presetID="26" presetClass="emph" presetSubtype="0" fill="hold" nodeType="afterEffect">
                                  <p:stCondLst>
                                    <p:cond delay="0"/>
                                  </p:stCondLst>
                                  <p:childTnLst>
                                    <p:animEffect transition="out" filter="fade">
                                      <p:cBhvr>
                                        <p:cTn id="31" dur="500" tmFilter="0, 0; .2, .5; .8, .5; 1, 0"/>
                                        <p:tgtEl>
                                          <p:spTgt spid="71"/>
                                        </p:tgtEl>
                                      </p:cBhvr>
                                    </p:animEffect>
                                    <p:animScale>
                                      <p:cBhvr>
                                        <p:cTn id="32" dur="250" autoRev="1" fill="hold"/>
                                        <p:tgtEl>
                                          <p:spTgt spid="71"/>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70"/>
                                        </p:tgtEl>
                                      </p:cBhvr>
                                    </p:animEffect>
                                    <p:animScale>
                                      <p:cBhvr>
                                        <p:cTn id="35" dur="250" autoRev="1" fill="hold"/>
                                        <p:tgtEl>
                                          <p:spTgt spid="70"/>
                                        </p:tgtEl>
                                      </p:cBhvr>
                                      <p:by x="105000" y="105000"/>
                                    </p:animScale>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up)">
                                      <p:cBhvr>
                                        <p:cTn id="44" dur="500"/>
                                        <p:tgtEl>
                                          <p:spTgt spid="74"/>
                                        </p:tgtEl>
                                      </p:cBhvr>
                                    </p:animEffect>
                                  </p:childTnLst>
                                </p:cTn>
                              </p:par>
                            </p:childTnLst>
                          </p:cTn>
                        </p:par>
                        <p:par>
                          <p:cTn id="45" fill="hold">
                            <p:stCondLst>
                              <p:cond delay="3000"/>
                            </p:stCondLst>
                            <p:childTnLst>
                              <p:par>
                                <p:cTn id="46" presetID="1" presetClass="entr" presetSubtype="0" fill="hold" nodeType="afterEffect">
                                  <p:stCondLst>
                                    <p:cond delay="0"/>
                                  </p:stCondLst>
                                  <p:childTnLst>
                                    <p:set>
                                      <p:cBhvr>
                                        <p:cTn id="47" dur="1" fill="hold">
                                          <p:stCondLst>
                                            <p:cond delay="0"/>
                                          </p:stCondLst>
                                        </p:cTn>
                                        <p:tgtEl>
                                          <p:spTgt spid="93"/>
                                        </p:tgtEl>
                                        <p:attrNameLst>
                                          <p:attrName>style.visibility</p:attrName>
                                        </p:attrNameLst>
                                      </p:cBhvr>
                                      <p:to>
                                        <p:strVal val="visible"/>
                                      </p:to>
                                    </p:se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sz="half" idx="10"/>
          </p:nvPr>
        </p:nvSpPr>
        <p:spPr>
          <a:xfrm>
            <a:off x="691478" y="1636520"/>
            <a:ext cx="7831199" cy="5686520"/>
          </a:xfrm>
        </p:spPr>
        <p:txBody>
          <a:bodyPr/>
          <a:lstStyle/>
          <a:p>
            <a:r>
              <a:rPr lang="en-US" dirty="0" smtClean="0">
                <a:solidFill>
                  <a:schemeClr val="bg1"/>
                </a:solidFill>
              </a:rPr>
              <a:t>High speed inspection and control of good and bad sources</a:t>
            </a:r>
          </a:p>
          <a:p>
            <a:pPr lvl="1"/>
            <a:r>
              <a:rPr lang="en-US" dirty="0" smtClean="0">
                <a:solidFill>
                  <a:schemeClr val="bg1"/>
                </a:solidFill>
              </a:rPr>
              <a:t>Prevents </a:t>
            </a:r>
            <a:r>
              <a:rPr lang="en-US" altLang="ja-JP" dirty="0" smtClean="0">
                <a:solidFill>
                  <a:schemeClr val="bg1"/>
                </a:solidFill>
              </a:rPr>
              <a:t>known bad clients</a:t>
            </a:r>
          </a:p>
          <a:p>
            <a:pPr lvl="1"/>
            <a:r>
              <a:rPr lang="en-US" dirty="0" smtClean="0">
                <a:solidFill>
                  <a:schemeClr val="bg1"/>
                </a:solidFill>
              </a:rPr>
              <a:t>8 x 16 M entries list capacity</a:t>
            </a:r>
          </a:p>
          <a:p>
            <a:pPr lvl="1"/>
            <a:r>
              <a:rPr lang="en-US" dirty="0" smtClean="0">
                <a:solidFill>
                  <a:schemeClr val="bg1"/>
                </a:solidFill>
              </a:rPr>
              <a:t>Network level enforcement (L3-4)</a:t>
            </a:r>
          </a:p>
          <a:p>
            <a:r>
              <a:rPr lang="en-US" dirty="0" smtClean="0">
                <a:solidFill>
                  <a:schemeClr val="bg1"/>
                </a:solidFill>
              </a:rPr>
              <a:t>Examples</a:t>
            </a:r>
          </a:p>
          <a:p>
            <a:pPr lvl="1"/>
            <a:r>
              <a:rPr lang="en-US" dirty="0" smtClean="0">
                <a:solidFill>
                  <a:schemeClr val="bg1"/>
                </a:solidFill>
              </a:rPr>
              <a:t>Import 3rd Black/White Lists, </a:t>
            </a:r>
          </a:p>
          <a:p>
            <a:pPr lvl="1"/>
            <a:r>
              <a:rPr lang="en-US" altLang="zh-TW" dirty="0">
                <a:solidFill>
                  <a:schemeClr val="accent4"/>
                </a:solidFill>
              </a:rPr>
              <a:t>Dynamic </a:t>
            </a:r>
            <a:r>
              <a:rPr lang="en-US" altLang="zh-TW" dirty="0" smtClean="0">
                <a:solidFill>
                  <a:schemeClr val="accent4"/>
                </a:solidFill>
              </a:rPr>
              <a:t>White List</a:t>
            </a:r>
            <a:r>
              <a:rPr lang="en-US" dirty="0" smtClean="0">
                <a:solidFill>
                  <a:schemeClr val="accent4"/>
                </a:solidFill>
              </a:rPr>
              <a:t> </a:t>
            </a:r>
            <a:r>
              <a:rPr lang="en-US" dirty="0" smtClean="0">
                <a:solidFill>
                  <a:schemeClr val="bg1"/>
                </a:solidFill>
              </a:rPr>
              <a:t>creates from SYN Cookie, SYN authentication &amp; Action-on-ACK, DNS authentication </a:t>
            </a:r>
          </a:p>
          <a:p>
            <a:pPr lvl="1"/>
            <a:r>
              <a:rPr lang="en-US" dirty="0" smtClean="0">
                <a:solidFill>
                  <a:schemeClr val="accent4"/>
                </a:solidFill>
              </a:rPr>
              <a:t>Dynamic Black List </a:t>
            </a:r>
            <a:r>
              <a:rPr lang="en-US" dirty="0" smtClean="0">
                <a:solidFill>
                  <a:schemeClr val="bg1"/>
                </a:solidFill>
              </a:rPr>
              <a:t>with scanning detection, TCP abnormal packets threshold, HTTP header filter, more…</a:t>
            </a:r>
          </a:p>
          <a:p>
            <a:endParaRPr lang="en-US" dirty="0" smtClean="0">
              <a:solidFill>
                <a:schemeClr val="bg1"/>
              </a:solidFill>
            </a:endParaRPr>
          </a:p>
          <a:p>
            <a:endParaRPr lang="en-US" altLang="ja-JP" dirty="0" smtClean="0">
              <a:solidFill>
                <a:schemeClr val="bg1"/>
              </a:solidFill>
            </a:endParaRPr>
          </a:p>
          <a:p>
            <a:endParaRPr lang="en-US" altLang="ja-JP" dirty="0">
              <a:solidFill>
                <a:schemeClr val="bg1"/>
              </a:solidFill>
            </a:endParaRPr>
          </a:p>
        </p:txBody>
      </p:sp>
      <p:sp>
        <p:nvSpPr>
          <p:cNvPr id="2" name="Title 1"/>
          <p:cNvSpPr>
            <a:spLocks noGrp="1"/>
          </p:cNvSpPr>
          <p:nvPr>
            <p:ph type="title"/>
          </p:nvPr>
        </p:nvSpPr>
        <p:spPr/>
        <p:txBody>
          <a:bodyPr/>
          <a:lstStyle/>
          <a:p>
            <a:r>
              <a:rPr lang="zh-TW" altLang="en-US" dirty="0" smtClean="0"/>
              <a:t>黑白名單</a:t>
            </a:r>
            <a:endParaRPr lang="en-US" dirty="0"/>
          </a:p>
        </p:txBody>
      </p:sp>
      <p:sp>
        <p:nvSpPr>
          <p:cNvPr id="48" name="Up Arrow 47"/>
          <p:cNvSpPr/>
          <p:nvPr/>
        </p:nvSpPr>
        <p:spPr bwMode="auto">
          <a:xfrm rot="16200000">
            <a:off x="11089876" y="4206131"/>
            <a:ext cx="331742" cy="826406"/>
          </a:xfrm>
          <a:prstGeom prst="upArrow">
            <a:avLst/>
          </a:prstGeom>
          <a:solidFill>
            <a:srgbClr val="0078C3"/>
          </a:solidFill>
          <a:ln w="9525" cap="flat" cmpd="sng" algn="ctr">
            <a:no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solidFill>
                <a:schemeClr val="bg1"/>
              </a:solidFill>
              <a:latin typeface="Arial" pitchFamily="29" charset="0"/>
            </a:endParaRPr>
          </a:p>
        </p:txBody>
      </p:sp>
      <p:cxnSp>
        <p:nvCxnSpPr>
          <p:cNvPr id="49" name="Straight Connector 48"/>
          <p:cNvCxnSpPr/>
          <p:nvPr/>
        </p:nvCxnSpPr>
        <p:spPr bwMode="auto">
          <a:xfrm>
            <a:off x="12088365" y="5144298"/>
            <a:ext cx="0" cy="619474"/>
          </a:xfrm>
          <a:prstGeom prst="line">
            <a:avLst/>
          </a:prstGeom>
          <a:no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12088365" y="2835500"/>
            <a:ext cx="0" cy="1610910"/>
          </a:xfrm>
          <a:prstGeom prst="line">
            <a:avLst/>
          </a:prstGeom>
          <a:noFill/>
          <a:ln w="9525" cap="flat" cmpd="sng" algn="ctr">
            <a:solidFill>
              <a:schemeClr val="tx1"/>
            </a:solidFill>
            <a:prstDash val="solid"/>
            <a:round/>
            <a:headEnd type="none" w="med" len="med"/>
            <a:tailEnd type="none" w="med" len="med"/>
          </a:ln>
          <a:effectLst/>
        </p:spPr>
      </p:cxnSp>
      <p:grpSp>
        <p:nvGrpSpPr>
          <p:cNvPr id="51" name="Group 50"/>
          <p:cNvGrpSpPr/>
          <p:nvPr/>
        </p:nvGrpSpPr>
        <p:grpSpPr>
          <a:xfrm>
            <a:off x="10142046" y="1870978"/>
            <a:ext cx="1113701" cy="627061"/>
            <a:chOff x="1094394" y="1206030"/>
            <a:chExt cx="835436" cy="470386"/>
          </a:xfrm>
        </p:grpSpPr>
        <p:pic>
          <p:nvPicPr>
            <p:cNvPr id="52" name="Picture 51" descr="Attacker_si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94" y="1206030"/>
              <a:ext cx="346600" cy="470386"/>
            </a:xfrm>
            <a:prstGeom prst="rect">
              <a:avLst/>
            </a:prstGeom>
          </p:spPr>
        </p:pic>
        <p:pic>
          <p:nvPicPr>
            <p:cNvPr id="53" name="Picture 52" descr="Attacker_si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11" y="1206030"/>
              <a:ext cx="346600" cy="470386"/>
            </a:xfrm>
            <a:prstGeom prst="rect">
              <a:avLst/>
            </a:prstGeom>
          </p:spPr>
        </p:pic>
        <p:pic>
          <p:nvPicPr>
            <p:cNvPr id="54" name="Picture 53" descr="Attacker_si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230" y="1206030"/>
              <a:ext cx="346600" cy="470386"/>
            </a:xfrm>
            <a:prstGeom prst="rect">
              <a:avLst/>
            </a:prstGeom>
          </p:spPr>
        </p:pic>
      </p:grpSp>
      <p:grpSp>
        <p:nvGrpSpPr>
          <p:cNvPr id="55" name="Group 54"/>
          <p:cNvGrpSpPr/>
          <p:nvPr/>
        </p:nvGrpSpPr>
        <p:grpSpPr>
          <a:xfrm flipH="1">
            <a:off x="12621052" y="2206479"/>
            <a:ext cx="765058" cy="620882"/>
            <a:chOff x="1451669" y="1447314"/>
            <a:chExt cx="478161" cy="535243"/>
          </a:xfrm>
        </p:grpSpPr>
        <p:cxnSp>
          <p:nvCxnSpPr>
            <p:cNvPr id="56" name="Straight Connector 55"/>
            <p:cNvCxnSpPr/>
            <p:nvPr/>
          </p:nvCxnSpPr>
          <p:spPr bwMode="auto">
            <a:xfrm>
              <a:off x="1451669" y="1447314"/>
              <a:ext cx="0" cy="535243"/>
            </a:xfrm>
            <a:prstGeom prst="line">
              <a:avLst/>
            </a:prstGeom>
            <a:no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1451669" y="1982557"/>
              <a:ext cx="478161" cy="0"/>
            </a:xfrm>
            <a:prstGeom prst="line">
              <a:avLst/>
            </a:prstGeom>
            <a:noFill/>
            <a:ln w="9525" cap="flat" cmpd="sng" algn="ctr">
              <a:solidFill>
                <a:srgbClr val="000000"/>
              </a:solidFill>
              <a:prstDash val="solid"/>
              <a:round/>
              <a:headEnd type="none" w="med" len="med"/>
              <a:tailEnd type="none" w="med" len="med"/>
            </a:ln>
            <a:effectLst/>
          </p:spPr>
        </p:cxnSp>
      </p:grpSp>
      <p:grpSp>
        <p:nvGrpSpPr>
          <p:cNvPr id="58" name="Group 57"/>
          <p:cNvGrpSpPr/>
          <p:nvPr/>
        </p:nvGrpSpPr>
        <p:grpSpPr>
          <a:xfrm>
            <a:off x="12800390" y="1879230"/>
            <a:ext cx="1113701" cy="613309"/>
            <a:chOff x="2755859" y="1211188"/>
            <a:chExt cx="835436" cy="460070"/>
          </a:xfrm>
        </p:grpSpPr>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859" y="1211188"/>
              <a:ext cx="346600" cy="460070"/>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6476" y="1211188"/>
              <a:ext cx="346600" cy="460070"/>
            </a:xfrm>
            <a:prstGeom prst="rect">
              <a:avLst/>
            </a:prstGeom>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95" y="1211188"/>
              <a:ext cx="346600" cy="460070"/>
            </a:xfrm>
            <a:prstGeom prst="rect">
              <a:avLst/>
            </a:prstGeom>
          </p:spPr>
        </p:pic>
      </p:grpSp>
      <p:pic>
        <p:nvPicPr>
          <p:cNvPr id="62" name="Picture 61" descr="Cloud_Intern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4542" y="2425726"/>
            <a:ext cx="1147645" cy="748245"/>
          </a:xfrm>
          <a:prstGeom prst="rect">
            <a:avLst/>
          </a:prstGeom>
        </p:spPr>
      </p:pic>
      <p:grpSp>
        <p:nvGrpSpPr>
          <p:cNvPr id="63" name="Group 62"/>
          <p:cNvGrpSpPr/>
          <p:nvPr/>
        </p:nvGrpSpPr>
        <p:grpSpPr>
          <a:xfrm>
            <a:off x="10713685" y="2490197"/>
            <a:ext cx="904221" cy="337165"/>
            <a:chOff x="1451669" y="1447314"/>
            <a:chExt cx="478161" cy="535243"/>
          </a:xfrm>
        </p:grpSpPr>
        <p:cxnSp>
          <p:nvCxnSpPr>
            <p:cNvPr id="64" name="Straight Connector 63"/>
            <p:cNvCxnSpPr/>
            <p:nvPr/>
          </p:nvCxnSpPr>
          <p:spPr bwMode="auto">
            <a:xfrm>
              <a:off x="1451669" y="1447314"/>
              <a:ext cx="0" cy="535243"/>
            </a:xfrm>
            <a:prstGeom prst="line">
              <a:avLst/>
            </a:prstGeom>
            <a:noFill/>
            <a:ln w="28575" cap="rnd" cmpd="sng" algn="ctr">
              <a:solidFill>
                <a:srgbClr val="FF6600"/>
              </a:solidFill>
              <a:prstDash val="solid"/>
              <a:round/>
              <a:headEnd type="none" w="med" len="med"/>
              <a:tailEnd type="none" w="med" len="med"/>
            </a:ln>
            <a:effectLst/>
          </p:spPr>
        </p:cxnSp>
        <p:cxnSp>
          <p:nvCxnSpPr>
            <p:cNvPr id="65" name="Straight Connector 64"/>
            <p:cNvCxnSpPr/>
            <p:nvPr/>
          </p:nvCxnSpPr>
          <p:spPr bwMode="auto">
            <a:xfrm>
              <a:off x="1451669" y="1982557"/>
              <a:ext cx="478161" cy="0"/>
            </a:xfrm>
            <a:prstGeom prst="line">
              <a:avLst/>
            </a:prstGeom>
            <a:noFill/>
            <a:ln w="28575" cap="flat" cmpd="sng" algn="ctr">
              <a:solidFill>
                <a:srgbClr val="FF6600"/>
              </a:solidFill>
              <a:prstDash val="solid"/>
              <a:round/>
              <a:headEnd type="none" w="med" len="med"/>
              <a:tailEnd type="triangle" w="med" len="med"/>
            </a:ln>
            <a:effectLst/>
          </p:spPr>
        </p:cxnSp>
      </p:grpSp>
      <p:cxnSp>
        <p:nvCxnSpPr>
          <p:cNvPr id="66" name="Straight Connector 65"/>
          <p:cNvCxnSpPr/>
          <p:nvPr/>
        </p:nvCxnSpPr>
        <p:spPr bwMode="auto">
          <a:xfrm flipV="1">
            <a:off x="11941419" y="3250398"/>
            <a:ext cx="0" cy="1137152"/>
          </a:xfrm>
          <a:prstGeom prst="line">
            <a:avLst/>
          </a:prstGeom>
          <a:noFill/>
          <a:ln w="28575" cap="flat" cmpd="sng" algn="ctr">
            <a:solidFill>
              <a:srgbClr val="FF6600"/>
            </a:solidFill>
            <a:prstDash val="solid"/>
            <a:round/>
            <a:headEnd type="triangle" w="med" len="med"/>
            <a:tailEnd type="none" w="med" len="med"/>
          </a:ln>
          <a:effectLst/>
        </p:spPr>
      </p:cxnSp>
      <p:cxnSp>
        <p:nvCxnSpPr>
          <p:cNvPr id="67" name="Straight Connector 66"/>
          <p:cNvCxnSpPr/>
          <p:nvPr/>
        </p:nvCxnSpPr>
        <p:spPr bwMode="auto">
          <a:xfrm flipV="1">
            <a:off x="12239690" y="3250398"/>
            <a:ext cx="0" cy="1137152"/>
          </a:xfrm>
          <a:prstGeom prst="line">
            <a:avLst/>
          </a:prstGeom>
          <a:noFill/>
          <a:ln w="28575" cap="flat" cmpd="sng" algn="ctr">
            <a:solidFill>
              <a:srgbClr val="008000"/>
            </a:solidFill>
            <a:prstDash val="solid"/>
            <a:round/>
            <a:headEnd type="triangle" w="med" len="med"/>
            <a:tailEnd type="none" w="med" len="med"/>
          </a:ln>
          <a:effectLst/>
        </p:spPr>
      </p:cxnSp>
      <p:grpSp>
        <p:nvGrpSpPr>
          <p:cNvPr id="68" name="Group 67"/>
          <p:cNvGrpSpPr/>
          <p:nvPr/>
        </p:nvGrpSpPr>
        <p:grpSpPr>
          <a:xfrm flipH="1">
            <a:off x="12597068" y="2507410"/>
            <a:ext cx="789042" cy="337165"/>
            <a:chOff x="1451669" y="1447314"/>
            <a:chExt cx="478161" cy="535243"/>
          </a:xfrm>
        </p:grpSpPr>
        <p:cxnSp>
          <p:nvCxnSpPr>
            <p:cNvPr id="69" name="Straight Connector 68"/>
            <p:cNvCxnSpPr/>
            <p:nvPr/>
          </p:nvCxnSpPr>
          <p:spPr bwMode="auto">
            <a:xfrm>
              <a:off x="1451669" y="1447314"/>
              <a:ext cx="0" cy="535243"/>
            </a:xfrm>
            <a:prstGeom prst="line">
              <a:avLst/>
            </a:prstGeom>
            <a:noFill/>
            <a:ln w="28575" cap="rnd" cmpd="sng" algn="ctr">
              <a:solidFill>
                <a:srgbClr val="008000"/>
              </a:solidFill>
              <a:prstDash val="solid"/>
              <a:round/>
              <a:headEnd type="none" w="med" len="med"/>
              <a:tailEnd type="none" w="med" len="med"/>
            </a:ln>
            <a:effectLst/>
          </p:spPr>
        </p:cxnSp>
        <p:cxnSp>
          <p:nvCxnSpPr>
            <p:cNvPr id="70" name="Straight Connector 69"/>
            <p:cNvCxnSpPr/>
            <p:nvPr/>
          </p:nvCxnSpPr>
          <p:spPr bwMode="auto">
            <a:xfrm>
              <a:off x="1451669" y="1982557"/>
              <a:ext cx="478161" cy="0"/>
            </a:xfrm>
            <a:prstGeom prst="line">
              <a:avLst/>
            </a:prstGeom>
            <a:noFill/>
            <a:ln w="28575" cap="flat" cmpd="sng" algn="ctr">
              <a:solidFill>
                <a:srgbClr val="008000"/>
              </a:solidFill>
              <a:prstDash val="solid"/>
              <a:round/>
              <a:headEnd type="none" w="med" len="med"/>
              <a:tailEnd type="triangle" w="med" len="med"/>
            </a:ln>
            <a:effectLst/>
          </p:spPr>
        </p:cxnSp>
      </p:grpSp>
      <p:cxnSp>
        <p:nvCxnSpPr>
          <p:cNvPr id="71" name="Straight Connector 70"/>
          <p:cNvCxnSpPr/>
          <p:nvPr/>
        </p:nvCxnSpPr>
        <p:spPr bwMode="auto">
          <a:xfrm flipV="1">
            <a:off x="12239690" y="5109683"/>
            <a:ext cx="0" cy="1308176"/>
          </a:xfrm>
          <a:prstGeom prst="line">
            <a:avLst/>
          </a:prstGeom>
          <a:noFill/>
          <a:ln w="28575" cap="flat" cmpd="sng" algn="ctr">
            <a:solidFill>
              <a:srgbClr val="008000"/>
            </a:solidFill>
            <a:prstDash val="solid"/>
            <a:round/>
            <a:headEnd type="triangle" w="med" len="med"/>
            <a:tailEnd type="none" w="med" len="med"/>
          </a:ln>
          <a:effectLst/>
        </p:spPr>
      </p:cxnSp>
      <p:grpSp>
        <p:nvGrpSpPr>
          <p:cNvPr id="72" name="Group 71"/>
          <p:cNvGrpSpPr/>
          <p:nvPr/>
        </p:nvGrpSpPr>
        <p:grpSpPr>
          <a:xfrm>
            <a:off x="11220999" y="4389306"/>
            <a:ext cx="1752598" cy="691085"/>
            <a:chOff x="3628443" y="2102674"/>
            <a:chExt cx="1095374" cy="431928"/>
          </a:xfrm>
        </p:grpSpPr>
        <p:pic>
          <p:nvPicPr>
            <p:cNvPr id="7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28443" y="2102674"/>
              <a:ext cx="1095374" cy="28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73" descr="Thunder_TP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4306" y="2385509"/>
              <a:ext cx="803649" cy="149093"/>
            </a:xfrm>
            <a:prstGeom prst="rect">
              <a:avLst/>
            </a:prstGeom>
          </p:spPr>
        </p:pic>
      </p:grpSp>
      <p:pic>
        <p:nvPicPr>
          <p:cNvPr id="7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22542" y="5387392"/>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5990" y="6503472"/>
            <a:ext cx="1073502" cy="273402"/>
          </a:xfrm>
          <a:prstGeom prst="rect">
            <a:avLst/>
          </a:prstGeom>
        </p:spPr>
      </p:pic>
      <p:pic>
        <p:nvPicPr>
          <p:cNvPr id="77" name="Picture 76"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7574" y="6499209"/>
            <a:ext cx="1073502" cy="273402"/>
          </a:xfrm>
          <a:prstGeom prst="rect">
            <a:avLst/>
          </a:prstGeom>
        </p:spPr>
      </p:pic>
      <p:pic>
        <p:nvPicPr>
          <p:cNvPr id="78" name="Picture 77"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39159" y="6499209"/>
            <a:ext cx="1073502" cy="273402"/>
          </a:xfrm>
          <a:prstGeom prst="rect">
            <a:avLst/>
          </a:prstGeom>
        </p:spPr>
      </p:pic>
      <p:grpSp>
        <p:nvGrpSpPr>
          <p:cNvPr id="79" name="Group 78"/>
          <p:cNvGrpSpPr/>
          <p:nvPr/>
        </p:nvGrpSpPr>
        <p:grpSpPr>
          <a:xfrm>
            <a:off x="10197590" y="3531557"/>
            <a:ext cx="1226848" cy="383616"/>
            <a:chOff x="7608497" y="2631431"/>
            <a:chExt cx="766780" cy="239760"/>
          </a:xfrm>
        </p:grpSpPr>
        <p:pic>
          <p:nvPicPr>
            <p:cNvPr id="80" name="Picture 79" descr="Sto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8497" y="2631431"/>
              <a:ext cx="236686" cy="239760"/>
            </a:xfrm>
            <a:prstGeom prst="rect">
              <a:avLst/>
            </a:prstGeom>
          </p:spPr>
        </p:pic>
        <p:sp>
          <p:nvSpPr>
            <p:cNvPr id="81" name="TextBox 80"/>
            <p:cNvSpPr txBox="1"/>
            <p:nvPr/>
          </p:nvSpPr>
          <p:spPr>
            <a:xfrm>
              <a:off x="7806011" y="2631431"/>
              <a:ext cx="569266" cy="211596"/>
            </a:xfrm>
            <a:prstGeom prst="rect">
              <a:avLst/>
            </a:prstGeom>
            <a:noFill/>
          </p:spPr>
          <p:txBody>
            <a:bodyPr wrap="none" rtlCol="0">
              <a:spAutoFit/>
            </a:bodyPr>
            <a:lstStyle/>
            <a:p>
              <a:pPr algn="ctr"/>
              <a:r>
                <a:rPr lang="en-US" sz="1600" dirty="0">
                  <a:solidFill>
                    <a:schemeClr val="bg1"/>
                  </a:solidFill>
                </a:rPr>
                <a:t>Denied</a:t>
              </a:r>
            </a:p>
          </p:txBody>
        </p:sp>
      </p:grpSp>
      <p:grpSp>
        <p:nvGrpSpPr>
          <p:cNvPr id="82" name="Group 81"/>
          <p:cNvGrpSpPr/>
          <p:nvPr/>
        </p:nvGrpSpPr>
        <p:grpSpPr>
          <a:xfrm>
            <a:off x="12591138" y="3521223"/>
            <a:ext cx="1271534" cy="393954"/>
            <a:chOff x="7624779" y="3220542"/>
            <a:chExt cx="794709" cy="246221"/>
          </a:xfrm>
        </p:grpSpPr>
        <p:pic>
          <p:nvPicPr>
            <p:cNvPr id="83" name="Picture 82" descr="check.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4779" y="3273839"/>
              <a:ext cx="236686" cy="192924"/>
            </a:xfrm>
            <a:prstGeom prst="rect">
              <a:avLst/>
            </a:prstGeom>
          </p:spPr>
        </p:pic>
        <p:sp>
          <p:nvSpPr>
            <p:cNvPr id="84" name="TextBox 83"/>
            <p:cNvSpPr txBox="1"/>
            <p:nvPr/>
          </p:nvSpPr>
          <p:spPr>
            <a:xfrm>
              <a:off x="7795119" y="3220542"/>
              <a:ext cx="624369" cy="211596"/>
            </a:xfrm>
            <a:prstGeom prst="rect">
              <a:avLst/>
            </a:prstGeom>
            <a:noFill/>
          </p:spPr>
          <p:txBody>
            <a:bodyPr wrap="none" rtlCol="0">
              <a:spAutoFit/>
            </a:bodyPr>
            <a:lstStyle/>
            <a:p>
              <a:r>
                <a:rPr lang="en-US" sz="1600" dirty="0">
                  <a:solidFill>
                    <a:schemeClr val="bg1"/>
                  </a:solidFill>
                </a:rPr>
                <a:t>Allowed</a:t>
              </a:r>
            </a:p>
          </p:txBody>
        </p:sp>
      </p:grpSp>
      <p:pic>
        <p:nvPicPr>
          <p:cNvPr id="85"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2296885" y="5763771"/>
            <a:ext cx="503504" cy="5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63475" y="4366501"/>
            <a:ext cx="422526" cy="517744"/>
          </a:xfrm>
          <a:prstGeom prst="rect">
            <a:avLst/>
          </a:prstGeom>
        </p:spPr>
      </p:pic>
      <p:sp>
        <p:nvSpPr>
          <p:cNvPr id="87" name="TextBox 86"/>
          <p:cNvSpPr txBox="1"/>
          <p:nvPr/>
        </p:nvSpPr>
        <p:spPr>
          <a:xfrm>
            <a:off x="9242253" y="4908491"/>
            <a:ext cx="2356927" cy="640175"/>
          </a:xfrm>
          <a:prstGeom prst="rect">
            <a:avLst/>
          </a:prstGeom>
          <a:noFill/>
        </p:spPr>
        <p:txBody>
          <a:bodyPr wrap="none" lIns="146304" tIns="73152" rIns="146304" bIns="73152" rtlCol="0">
            <a:spAutoFit/>
          </a:bodyPr>
          <a:lstStyle/>
          <a:p>
            <a:pPr algn="ctr"/>
            <a:r>
              <a:rPr lang="en-US" sz="1600" dirty="0">
                <a:solidFill>
                  <a:schemeClr val="bg1"/>
                </a:solidFill>
              </a:rPr>
              <a:t>Large List Look-up</a:t>
            </a:r>
          </a:p>
          <a:p>
            <a:pPr algn="ctr"/>
            <a:r>
              <a:rPr lang="en-US" sz="1600" dirty="0">
                <a:solidFill>
                  <a:schemeClr val="bg1"/>
                </a:solidFill>
              </a:rPr>
              <a:t>With Multiple Actions</a:t>
            </a:r>
          </a:p>
        </p:txBody>
      </p:sp>
      <p:sp>
        <p:nvSpPr>
          <p:cNvPr id="88" name="TextBox 87"/>
          <p:cNvSpPr txBox="1"/>
          <p:nvPr/>
        </p:nvSpPr>
        <p:spPr>
          <a:xfrm>
            <a:off x="8898340" y="2498039"/>
            <a:ext cx="1787661" cy="393954"/>
          </a:xfrm>
          <a:prstGeom prst="rect">
            <a:avLst/>
          </a:prstGeom>
          <a:noFill/>
        </p:spPr>
        <p:txBody>
          <a:bodyPr wrap="square" lIns="146304" tIns="73152" rIns="146304" bIns="73152" rtlCol="0">
            <a:spAutoFit/>
          </a:bodyPr>
          <a:lstStyle/>
          <a:p>
            <a:pPr algn="ctr"/>
            <a:r>
              <a:rPr lang="en-US" sz="1600" dirty="0">
                <a:solidFill>
                  <a:schemeClr val="bg1"/>
                </a:solidFill>
              </a:rPr>
              <a:t>Known Bad IP</a:t>
            </a:r>
          </a:p>
        </p:txBody>
      </p:sp>
    </p:spTree>
    <p:extLst>
      <p:ext uri="{BB962C8B-B14F-4D97-AF65-F5344CB8AC3E}">
        <p14:creationId xmlns:p14="http://schemas.microsoft.com/office/powerpoint/2010/main" val="165556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up)">
                                      <p:cBhvr>
                                        <p:cTn id="14" dur="500"/>
                                        <p:tgtEl>
                                          <p:spTgt spid="66"/>
                                        </p:tgtEl>
                                      </p:cBhvr>
                                    </p:animEffect>
                                  </p:childTnLst>
                                </p:cTn>
                              </p:par>
                              <p:par>
                                <p:cTn id="15" presetID="22" presetClass="entr" presetSubtype="1"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up)">
                                      <p:cBhvr>
                                        <p:cTn id="17" dur="500"/>
                                        <p:tgtEl>
                                          <p:spTgt spid="67"/>
                                        </p:tgtEl>
                                      </p:cBhvr>
                                    </p:animEffect>
                                  </p:childTnLst>
                                </p:cTn>
                              </p:par>
                            </p:childTnLst>
                          </p:cTn>
                        </p:par>
                        <p:par>
                          <p:cTn id="18" fill="hold">
                            <p:stCondLst>
                              <p:cond delay="1000"/>
                            </p:stCondLst>
                            <p:childTnLst>
                              <p:par>
                                <p:cTn id="19" presetID="26" presetClass="emph" presetSubtype="0" repeatCount="2000" fill="hold" nodeType="afterEffect">
                                  <p:stCondLst>
                                    <p:cond delay="0"/>
                                  </p:stCondLst>
                                  <p:childTnLst>
                                    <p:animEffect transition="out" filter="fade">
                                      <p:cBhvr>
                                        <p:cTn id="20" dur="500" tmFilter="0, 0; .2, .5; .8, .5; 1, 0"/>
                                        <p:tgtEl>
                                          <p:spTgt spid="72"/>
                                        </p:tgtEl>
                                      </p:cBhvr>
                                    </p:animEffect>
                                    <p:animScale>
                                      <p:cBhvr>
                                        <p:cTn id="21" dur="250" autoRev="1" fill="hold"/>
                                        <p:tgtEl>
                                          <p:spTgt spid="72"/>
                                        </p:tgtEl>
                                      </p:cBhvr>
                                      <p:by x="105000" y="105000"/>
                                    </p:animScale>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par>
                          <p:cTn id="29" fill="hold">
                            <p:stCondLst>
                              <p:cond delay="2000"/>
                            </p:stCondLst>
                            <p:childTnLst>
                              <p:par>
                                <p:cTn id="30" presetID="26" presetClass="emph" presetSubtype="0" fill="hold" nodeType="afterEffect">
                                  <p:stCondLst>
                                    <p:cond delay="0"/>
                                  </p:stCondLst>
                                  <p:childTnLst>
                                    <p:animEffect transition="out" filter="fade">
                                      <p:cBhvr>
                                        <p:cTn id="31" dur="500" tmFilter="0, 0; .2, .5; .8, .5; 1, 0"/>
                                        <p:tgtEl>
                                          <p:spTgt spid="68"/>
                                        </p:tgtEl>
                                      </p:cBhvr>
                                    </p:animEffect>
                                    <p:animScale>
                                      <p:cBhvr>
                                        <p:cTn id="32" dur="250" autoRev="1" fill="hold"/>
                                        <p:tgtEl>
                                          <p:spTgt spid="68"/>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67"/>
                                        </p:tgtEl>
                                      </p:cBhvr>
                                    </p:animEffect>
                                    <p:animScale>
                                      <p:cBhvr>
                                        <p:cTn id="35" dur="250" autoRev="1" fill="hold"/>
                                        <p:tgtEl>
                                          <p:spTgt spid="67"/>
                                        </p:tgtEl>
                                      </p:cBhvr>
                                      <p:by x="105000" y="105000"/>
                                    </p:animScale>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up)">
                                      <p:cBhvr>
                                        <p:cTn id="44" dur="500"/>
                                        <p:tgtEl>
                                          <p:spTgt spid="71"/>
                                        </p:tgtEl>
                                      </p:cBhvr>
                                    </p:animEffect>
                                  </p:childTnLst>
                                </p:cTn>
                              </p:par>
                            </p:childTnLst>
                          </p:cTn>
                        </p:par>
                        <p:par>
                          <p:cTn id="45" fill="hold">
                            <p:stCondLst>
                              <p:cond delay="3000"/>
                            </p:stCondLst>
                            <p:childTnLst>
                              <p:par>
                                <p:cTn id="46" presetID="1" presetClass="entr" presetSubtype="0" fill="hold" nodeType="afterEffect">
                                  <p:stCondLst>
                                    <p:cond delay="0"/>
                                  </p:stCondLst>
                                  <p:childTnLst>
                                    <p:set>
                                      <p:cBhvr>
                                        <p:cTn id="47"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210"/>
          <p:cNvSpPr txBox="1"/>
          <p:nvPr/>
        </p:nvSpPr>
        <p:spPr>
          <a:xfrm>
            <a:off x="616339" y="3163020"/>
            <a:ext cx="4774527" cy="3600986"/>
          </a:xfrm>
          <a:prstGeom prst="rect">
            <a:avLst/>
          </a:prstGeom>
          <a:noFill/>
        </p:spPr>
        <p:txBody>
          <a:bodyPr wrap="square" rtlCol="0">
            <a:spAutoFit/>
          </a:bodyPr>
          <a:lstStyle/>
          <a:p>
            <a:pPr marL="571500" indent="-571500">
              <a:buFont typeface="Arial" panose="020B0604020202020204" pitchFamily="34" charset="0"/>
              <a:buChar char="•"/>
            </a:pPr>
            <a:r>
              <a:rPr lang="zh-TW" altLang="en-US" sz="2400" dirty="0">
                <a:solidFill>
                  <a:schemeClr val="bg1"/>
                </a:solidFill>
              </a:rPr>
              <a:t>保護網路以避免未來的</a:t>
            </a:r>
            <a:r>
              <a:rPr lang="zh-TW" altLang="en-US" sz="2400" dirty="0" smtClean="0">
                <a:solidFill>
                  <a:schemeClr val="bg1"/>
                </a:solidFill>
              </a:rPr>
              <a:t>威脅</a:t>
            </a:r>
            <a:endParaRPr lang="en-US" altLang="zh-TW" sz="2400" dirty="0" smtClean="0">
              <a:solidFill>
                <a:schemeClr val="bg1"/>
              </a:solidFill>
            </a:endParaRPr>
          </a:p>
          <a:p>
            <a:pPr marL="571500" indent="-571500">
              <a:buFont typeface="Arial" panose="020B0604020202020204" pitchFamily="34" charset="0"/>
              <a:buChar char="•"/>
            </a:pPr>
            <a:endParaRPr lang="zh-TW" altLang="en-US" sz="2400" dirty="0">
              <a:solidFill>
                <a:schemeClr val="bg1"/>
              </a:solidFill>
            </a:endParaRPr>
          </a:p>
          <a:p>
            <a:pPr marL="571500" indent="-571500">
              <a:buFont typeface="Arial" panose="020B0604020202020204" pitchFamily="34" charset="0"/>
              <a:buChar char="•"/>
            </a:pPr>
            <a:r>
              <a:rPr lang="zh-TW" altLang="en-US" sz="2400" dirty="0">
                <a:solidFill>
                  <a:schemeClr val="bg1"/>
                </a:solidFill>
              </a:rPr>
              <a:t>封鎖非 </a:t>
            </a:r>
            <a:r>
              <a:rPr lang="en-US" altLang="zh-TW" sz="2400" dirty="0" err="1">
                <a:solidFill>
                  <a:schemeClr val="bg1"/>
                </a:solidFill>
              </a:rPr>
              <a:t>DDoS</a:t>
            </a:r>
            <a:r>
              <a:rPr lang="en-US" altLang="zh-TW" sz="2400" dirty="0">
                <a:solidFill>
                  <a:schemeClr val="bg1"/>
                </a:solidFill>
              </a:rPr>
              <a:t> </a:t>
            </a:r>
            <a:r>
              <a:rPr lang="zh-TW" altLang="en-US" sz="2400" dirty="0">
                <a:solidFill>
                  <a:schemeClr val="bg1"/>
                </a:solidFill>
              </a:rPr>
              <a:t>相關威脅，例如垃圾郵件與網路</a:t>
            </a:r>
            <a:r>
              <a:rPr lang="zh-TW" altLang="en-US" sz="2400" dirty="0" smtClean="0">
                <a:solidFill>
                  <a:schemeClr val="bg1"/>
                </a:solidFill>
              </a:rPr>
              <a:t>釣魚</a:t>
            </a:r>
            <a:endParaRPr lang="en-US" altLang="zh-TW" sz="2400" dirty="0" smtClean="0">
              <a:solidFill>
                <a:schemeClr val="bg1"/>
              </a:solidFill>
            </a:endParaRPr>
          </a:p>
          <a:p>
            <a:pPr marL="571500" indent="-571500">
              <a:buFont typeface="Arial" panose="020B0604020202020204" pitchFamily="34" charset="0"/>
              <a:buChar char="•"/>
            </a:pPr>
            <a:endParaRPr lang="zh-TW" altLang="en-US" sz="2400" dirty="0">
              <a:solidFill>
                <a:schemeClr val="bg1"/>
              </a:solidFill>
            </a:endParaRPr>
          </a:p>
          <a:p>
            <a:pPr marL="571500" indent="-571500">
              <a:buFont typeface="Arial" panose="020B0604020202020204" pitchFamily="34" charset="0"/>
              <a:buChar char="•"/>
            </a:pPr>
            <a:r>
              <a:rPr lang="zh-TW" altLang="en-US" sz="2400" dirty="0">
                <a:solidFill>
                  <a:schemeClr val="bg1"/>
                </a:solidFill>
              </a:rPr>
              <a:t>提高 </a:t>
            </a:r>
            <a:r>
              <a:rPr lang="en-US" altLang="zh-TW" sz="2400" dirty="0">
                <a:solidFill>
                  <a:schemeClr val="bg1"/>
                </a:solidFill>
              </a:rPr>
              <a:t>Thunder TPS </a:t>
            </a:r>
            <a:r>
              <a:rPr lang="zh-TW" altLang="en-US" sz="2400" dirty="0">
                <a:solidFill>
                  <a:schemeClr val="bg1"/>
                </a:solidFill>
              </a:rPr>
              <a:t>效率</a:t>
            </a:r>
            <a:endParaRPr lang="en-US" sz="3600" b="1" dirty="0" smtClean="0">
              <a:solidFill>
                <a:schemeClr val="accent4"/>
              </a:solidFill>
            </a:endParaRPr>
          </a:p>
          <a:p>
            <a:r>
              <a:rPr lang="en-US" sz="2800" dirty="0" smtClean="0">
                <a:solidFill>
                  <a:schemeClr val="accent4"/>
                </a:solidFill>
              </a:rPr>
              <a:t/>
            </a:r>
            <a:br>
              <a:rPr lang="en-US" sz="2800" dirty="0" smtClean="0">
                <a:solidFill>
                  <a:schemeClr val="accent4"/>
                </a:solidFill>
              </a:rPr>
            </a:br>
            <a:r>
              <a:rPr lang="en-US" sz="2800" dirty="0" smtClean="0">
                <a:solidFill>
                  <a:schemeClr val="accent4"/>
                </a:solidFill>
              </a:rPr>
              <a:t/>
            </a:r>
            <a:br>
              <a:rPr lang="en-US" sz="2800" dirty="0" smtClean="0">
                <a:solidFill>
                  <a:schemeClr val="accent4"/>
                </a:solidFill>
              </a:rPr>
            </a:br>
            <a:endParaRPr lang="en-US" sz="2800" b="1" dirty="0">
              <a:solidFill>
                <a:schemeClr val="tx1">
                  <a:lumMod val="75000"/>
                  <a:lumOff val="25000"/>
                </a:schemeClr>
              </a:solidFill>
            </a:endParaRPr>
          </a:p>
        </p:txBody>
      </p:sp>
      <p:grpSp>
        <p:nvGrpSpPr>
          <p:cNvPr id="431" name="Group 430"/>
          <p:cNvGrpSpPr/>
          <p:nvPr/>
        </p:nvGrpSpPr>
        <p:grpSpPr>
          <a:xfrm>
            <a:off x="10138295" y="800448"/>
            <a:ext cx="2856542" cy="1241496"/>
            <a:chOff x="8467181" y="1829994"/>
            <a:chExt cx="3477061" cy="1511182"/>
          </a:xfrm>
          <a:solidFill>
            <a:schemeClr val="tx2">
              <a:lumMod val="75000"/>
              <a:alpha val="80000"/>
            </a:schemeClr>
          </a:solidFill>
        </p:grpSpPr>
        <p:grpSp>
          <p:nvGrpSpPr>
            <p:cNvPr id="432" name="Group 431"/>
            <p:cNvGrpSpPr/>
            <p:nvPr/>
          </p:nvGrpSpPr>
          <p:grpSpPr>
            <a:xfrm>
              <a:off x="10218445" y="2234264"/>
              <a:ext cx="1725797" cy="1106912"/>
              <a:chOff x="6292166" y="827990"/>
              <a:chExt cx="451534" cy="289610"/>
            </a:xfrm>
            <a:grpFill/>
          </p:grpSpPr>
          <p:sp>
            <p:nvSpPr>
              <p:cNvPr id="457" name="Oval 456"/>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58" name="Oval 457"/>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59" name="Oval 458"/>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60" name="Oval 459"/>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61" name="Rectangle 460"/>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433" name="Group 432"/>
            <p:cNvGrpSpPr/>
            <p:nvPr/>
          </p:nvGrpSpPr>
          <p:grpSpPr>
            <a:xfrm>
              <a:off x="9376224" y="1973869"/>
              <a:ext cx="1955589" cy="1254298"/>
              <a:chOff x="6292166" y="827990"/>
              <a:chExt cx="451534" cy="289610"/>
            </a:xfrm>
            <a:grpFill/>
          </p:grpSpPr>
          <p:sp>
            <p:nvSpPr>
              <p:cNvPr id="452" name="Oval 451"/>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53" name="Oval 452"/>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54" name="Oval 453"/>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55" name="Oval 454"/>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56" name="Rectangle 455"/>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434" name="Group 433"/>
            <p:cNvGrpSpPr/>
            <p:nvPr/>
          </p:nvGrpSpPr>
          <p:grpSpPr>
            <a:xfrm>
              <a:off x="9014366" y="1829994"/>
              <a:ext cx="1367395" cy="877036"/>
              <a:chOff x="6292166" y="827990"/>
              <a:chExt cx="451534" cy="289610"/>
            </a:xfrm>
            <a:grpFill/>
          </p:grpSpPr>
          <p:sp>
            <p:nvSpPr>
              <p:cNvPr id="447" name="Oval 446"/>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48" name="Oval 447"/>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49" name="Oval 448"/>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50" name="Oval 449"/>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51" name="Rectangle 450"/>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435" name="Group 434"/>
            <p:cNvGrpSpPr/>
            <p:nvPr/>
          </p:nvGrpSpPr>
          <p:grpSpPr>
            <a:xfrm>
              <a:off x="8467181" y="2351129"/>
              <a:ext cx="1541505" cy="988708"/>
              <a:chOff x="6292166" y="827990"/>
              <a:chExt cx="451534" cy="289610"/>
            </a:xfrm>
            <a:grpFill/>
          </p:grpSpPr>
          <p:sp>
            <p:nvSpPr>
              <p:cNvPr id="442" name="Oval 441"/>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43" name="Oval 442"/>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44" name="Oval 443"/>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45" name="Oval 444"/>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46" name="Rectangle 445"/>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436" name="Group 435"/>
            <p:cNvGrpSpPr/>
            <p:nvPr/>
          </p:nvGrpSpPr>
          <p:grpSpPr>
            <a:xfrm>
              <a:off x="9490251" y="2586882"/>
              <a:ext cx="1176027" cy="754294"/>
              <a:chOff x="6292166" y="827990"/>
              <a:chExt cx="451534" cy="289610"/>
            </a:xfrm>
            <a:grpFill/>
          </p:grpSpPr>
          <p:sp>
            <p:nvSpPr>
              <p:cNvPr id="437" name="Oval 436"/>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38" name="Oval 437"/>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39" name="Oval 438"/>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40" name="Oval 439"/>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41" name="Rectangle 440"/>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grpSp>
        <p:nvGrpSpPr>
          <p:cNvPr id="400" name="Group 399"/>
          <p:cNvGrpSpPr/>
          <p:nvPr/>
        </p:nvGrpSpPr>
        <p:grpSpPr>
          <a:xfrm>
            <a:off x="7505862" y="923593"/>
            <a:ext cx="2856542" cy="1241496"/>
            <a:chOff x="8467181" y="1829994"/>
            <a:chExt cx="3477061" cy="1511182"/>
          </a:xfrm>
          <a:solidFill>
            <a:schemeClr val="tx2">
              <a:lumMod val="75000"/>
              <a:alpha val="80000"/>
            </a:schemeClr>
          </a:solidFill>
        </p:grpSpPr>
        <p:grpSp>
          <p:nvGrpSpPr>
            <p:cNvPr id="401" name="Group 400"/>
            <p:cNvGrpSpPr/>
            <p:nvPr/>
          </p:nvGrpSpPr>
          <p:grpSpPr>
            <a:xfrm>
              <a:off x="10218445" y="2234264"/>
              <a:ext cx="1725797" cy="1106912"/>
              <a:chOff x="6292166" y="827990"/>
              <a:chExt cx="451534" cy="289610"/>
            </a:xfrm>
            <a:grpFill/>
          </p:grpSpPr>
          <p:sp>
            <p:nvSpPr>
              <p:cNvPr id="426" name="Oval 425"/>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27" name="Oval 426"/>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28" name="Oval 427"/>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29" name="Oval 428"/>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30" name="Rectangle 429"/>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402" name="Group 401"/>
            <p:cNvGrpSpPr/>
            <p:nvPr/>
          </p:nvGrpSpPr>
          <p:grpSpPr>
            <a:xfrm>
              <a:off x="9376224" y="1973869"/>
              <a:ext cx="1955589" cy="1254298"/>
              <a:chOff x="6292166" y="827990"/>
              <a:chExt cx="451534" cy="289610"/>
            </a:xfrm>
            <a:grpFill/>
          </p:grpSpPr>
          <p:sp>
            <p:nvSpPr>
              <p:cNvPr id="421" name="Oval 420"/>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22" name="Oval 421"/>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23" name="Oval 422"/>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24" name="Oval 423"/>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25" name="Rectangle 424"/>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403" name="Group 402"/>
            <p:cNvGrpSpPr/>
            <p:nvPr/>
          </p:nvGrpSpPr>
          <p:grpSpPr>
            <a:xfrm>
              <a:off x="9014366" y="1829994"/>
              <a:ext cx="1367395" cy="877036"/>
              <a:chOff x="6292166" y="827990"/>
              <a:chExt cx="451534" cy="289610"/>
            </a:xfrm>
            <a:grpFill/>
          </p:grpSpPr>
          <p:sp>
            <p:nvSpPr>
              <p:cNvPr id="416" name="Oval 415"/>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17" name="Oval 416"/>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18" name="Oval 417"/>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19" name="Oval 418"/>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20" name="Rectangle 419"/>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404" name="Group 403"/>
            <p:cNvGrpSpPr/>
            <p:nvPr/>
          </p:nvGrpSpPr>
          <p:grpSpPr>
            <a:xfrm>
              <a:off x="8467181" y="2351129"/>
              <a:ext cx="1541505" cy="988708"/>
              <a:chOff x="6292166" y="827990"/>
              <a:chExt cx="451534" cy="289610"/>
            </a:xfrm>
            <a:grpFill/>
          </p:grpSpPr>
          <p:sp>
            <p:nvSpPr>
              <p:cNvPr id="411" name="Oval 410"/>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12" name="Oval 411"/>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13" name="Oval 412"/>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14" name="Oval 413"/>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15" name="Rectangle 414"/>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405" name="Group 404"/>
            <p:cNvGrpSpPr/>
            <p:nvPr/>
          </p:nvGrpSpPr>
          <p:grpSpPr>
            <a:xfrm>
              <a:off x="9490251" y="2586882"/>
              <a:ext cx="1176027" cy="754294"/>
              <a:chOff x="6292166" y="827990"/>
              <a:chExt cx="451534" cy="289610"/>
            </a:xfrm>
            <a:grpFill/>
          </p:grpSpPr>
          <p:sp>
            <p:nvSpPr>
              <p:cNvPr id="406" name="Oval 405"/>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07" name="Oval 406"/>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08" name="Oval 407"/>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09" name="Oval 408"/>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410" name="Rectangle 409"/>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sp>
        <p:nvSpPr>
          <p:cNvPr id="158" name="Rounded Rectangle 157"/>
          <p:cNvSpPr/>
          <p:nvPr/>
        </p:nvSpPr>
        <p:spPr>
          <a:xfrm>
            <a:off x="5783410" y="0"/>
            <a:ext cx="8846990" cy="7811610"/>
          </a:xfrm>
          <a:prstGeom prst="roundRect">
            <a:avLst>
              <a:gd name="adj" fmla="val 0"/>
            </a:avLst>
          </a:prstGeom>
          <a:solidFill>
            <a:schemeClr val="tx1">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TextBox 156"/>
          <p:cNvSpPr txBox="1"/>
          <p:nvPr/>
        </p:nvSpPr>
        <p:spPr>
          <a:xfrm>
            <a:off x="685377" y="844539"/>
            <a:ext cx="4923481" cy="1200329"/>
          </a:xfrm>
          <a:prstGeom prst="rect">
            <a:avLst/>
          </a:prstGeom>
          <a:noFill/>
        </p:spPr>
        <p:txBody>
          <a:bodyPr wrap="square" rtlCol="0">
            <a:spAutoFit/>
          </a:bodyPr>
          <a:lstStyle/>
          <a:p>
            <a:r>
              <a:rPr lang="zh-TW" altLang="en-US" sz="3600" dirty="0" smtClean="0">
                <a:solidFill>
                  <a:schemeClr val="bg1"/>
                </a:solidFill>
              </a:rPr>
              <a:t>透過 </a:t>
            </a:r>
            <a:r>
              <a:rPr lang="en-US" sz="3200" dirty="0" err="1" smtClean="0">
                <a:solidFill>
                  <a:schemeClr val="bg1"/>
                </a:solidFill>
              </a:rPr>
              <a:t>ThreatSTOP</a:t>
            </a:r>
            <a:r>
              <a:rPr lang="en-US" sz="3600" dirty="0" smtClean="0">
                <a:solidFill>
                  <a:schemeClr val="bg1"/>
                </a:solidFill>
              </a:rPr>
              <a:t> </a:t>
            </a:r>
            <a:r>
              <a:rPr lang="zh-TW" altLang="en-US" sz="3600" dirty="0" smtClean="0">
                <a:solidFill>
                  <a:schemeClr val="bg1"/>
                </a:solidFill>
              </a:rPr>
              <a:t>提供</a:t>
            </a:r>
            <a:endParaRPr lang="en-US" altLang="zh-TW" sz="3600" dirty="0" smtClean="0">
              <a:solidFill>
                <a:schemeClr val="bg1"/>
              </a:solidFill>
            </a:endParaRPr>
          </a:p>
          <a:p>
            <a:r>
              <a:rPr lang="en-US" sz="3600" b="1" dirty="0" smtClean="0">
                <a:solidFill>
                  <a:schemeClr val="bg1"/>
                </a:solidFill>
              </a:rPr>
              <a:t>A10</a:t>
            </a:r>
            <a:r>
              <a:rPr lang="zh-TW" altLang="en-US" sz="3600" b="1" dirty="0" smtClean="0">
                <a:solidFill>
                  <a:schemeClr val="bg1"/>
                </a:solidFill>
              </a:rPr>
              <a:t> 威脅</a:t>
            </a:r>
            <a:r>
              <a:rPr lang="zh-TW" altLang="en-US" sz="3600" b="1" dirty="0">
                <a:solidFill>
                  <a:schemeClr val="bg1"/>
                </a:solidFill>
              </a:rPr>
              <a:t>情報服務</a:t>
            </a:r>
            <a:endParaRPr lang="en-US" sz="3600" b="1" dirty="0">
              <a:solidFill>
                <a:schemeClr val="bg1"/>
              </a:solidFill>
            </a:endParaRPr>
          </a:p>
        </p:txBody>
      </p:sp>
      <p:cxnSp>
        <p:nvCxnSpPr>
          <p:cNvPr id="5" name="Straight Connector 4"/>
          <p:cNvCxnSpPr/>
          <p:nvPr/>
        </p:nvCxnSpPr>
        <p:spPr>
          <a:xfrm>
            <a:off x="5648641" y="0"/>
            <a:ext cx="0" cy="7808477"/>
          </a:xfrm>
          <a:prstGeom prst="line">
            <a:avLst/>
          </a:prstGeom>
          <a:ln>
            <a:solidFill>
              <a:schemeClr val="accent4"/>
            </a:solidFill>
            <a:prstDash val="dot"/>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8467181" y="653852"/>
            <a:ext cx="3477061" cy="1511182"/>
            <a:chOff x="8467181" y="1829994"/>
            <a:chExt cx="3477061" cy="1511182"/>
          </a:xfrm>
        </p:grpSpPr>
        <p:grpSp>
          <p:nvGrpSpPr>
            <p:cNvPr id="104" name="Group 103"/>
            <p:cNvGrpSpPr/>
            <p:nvPr/>
          </p:nvGrpSpPr>
          <p:grpSpPr>
            <a:xfrm>
              <a:off x="10218445" y="2234264"/>
              <a:ext cx="1725797" cy="1106912"/>
              <a:chOff x="6292166" y="827990"/>
              <a:chExt cx="451534" cy="289610"/>
            </a:xfrm>
            <a:solidFill>
              <a:schemeClr val="bg2"/>
            </a:solidFill>
          </p:grpSpPr>
          <p:sp>
            <p:nvSpPr>
              <p:cNvPr id="105" name="Oval 104"/>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07" name="Oval 106"/>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09" name="Oval 108"/>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11" name="Oval 110"/>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12" name="Rectangle 111"/>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113" name="Group 112"/>
            <p:cNvGrpSpPr/>
            <p:nvPr/>
          </p:nvGrpSpPr>
          <p:grpSpPr>
            <a:xfrm>
              <a:off x="9376224" y="1973869"/>
              <a:ext cx="1955589" cy="1254298"/>
              <a:chOff x="6292166" y="827990"/>
              <a:chExt cx="451534" cy="289610"/>
            </a:xfrm>
            <a:solidFill>
              <a:schemeClr val="bg2"/>
            </a:solidFill>
          </p:grpSpPr>
          <p:sp>
            <p:nvSpPr>
              <p:cNvPr id="123" name="Oval 122"/>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24" name="Oval 123"/>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25" name="Oval 124"/>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26" name="Oval 125"/>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27" name="Rectangle 126"/>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129" name="Group 128"/>
            <p:cNvGrpSpPr/>
            <p:nvPr/>
          </p:nvGrpSpPr>
          <p:grpSpPr>
            <a:xfrm>
              <a:off x="9014366" y="1829994"/>
              <a:ext cx="1367395" cy="877036"/>
              <a:chOff x="6292166" y="827990"/>
              <a:chExt cx="451534" cy="289610"/>
            </a:xfrm>
            <a:solidFill>
              <a:schemeClr val="bg2"/>
            </a:solidFill>
          </p:grpSpPr>
          <p:sp>
            <p:nvSpPr>
              <p:cNvPr id="130" name="Oval 129"/>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31" name="Oval 130"/>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32" name="Oval 131"/>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33" name="Oval 132"/>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34" name="Rectangle 133"/>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135" name="Group 134"/>
            <p:cNvGrpSpPr/>
            <p:nvPr/>
          </p:nvGrpSpPr>
          <p:grpSpPr>
            <a:xfrm>
              <a:off x="8467181" y="2351129"/>
              <a:ext cx="1541505" cy="988708"/>
              <a:chOff x="6292166" y="827990"/>
              <a:chExt cx="451534" cy="289610"/>
            </a:xfrm>
            <a:solidFill>
              <a:schemeClr val="bg2"/>
            </a:solidFill>
          </p:grpSpPr>
          <p:sp>
            <p:nvSpPr>
              <p:cNvPr id="136" name="Oval 135"/>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37" name="Oval 136"/>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39" name="Oval 138"/>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40" name="Oval 139"/>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41" name="Rectangle 140"/>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nvGrpSpPr>
            <p:cNvPr id="142" name="Group 141"/>
            <p:cNvGrpSpPr/>
            <p:nvPr/>
          </p:nvGrpSpPr>
          <p:grpSpPr>
            <a:xfrm>
              <a:off x="9490251" y="2586882"/>
              <a:ext cx="1176027" cy="754294"/>
              <a:chOff x="6292166" y="827990"/>
              <a:chExt cx="451534" cy="289610"/>
            </a:xfrm>
            <a:solidFill>
              <a:schemeClr val="bg2"/>
            </a:solidFill>
          </p:grpSpPr>
          <p:sp>
            <p:nvSpPr>
              <p:cNvPr id="143" name="Oval 142"/>
              <p:cNvSpPr/>
              <p:nvPr/>
            </p:nvSpPr>
            <p:spPr>
              <a:xfrm>
                <a:off x="6463616" y="827990"/>
                <a:ext cx="226109" cy="2261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45" name="Oval 144"/>
              <p:cNvSpPr/>
              <p:nvPr/>
            </p:nvSpPr>
            <p:spPr>
              <a:xfrm>
                <a:off x="6349316" y="87879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46" name="Oval 145"/>
              <p:cNvSpPr/>
              <p:nvPr/>
            </p:nvSpPr>
            <p:spPr>
              <a:xfrm>
                <a:off x="6587441"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199" name="Oval 198"/>
              <p:cNvSpPr/>
              <p:nvPr/>
            </p:nvSpPr>
            <p:spPr>
              <a:xfrm>
                <a:off x="6292166" y="961340"/>
                <a:ext cx="156259" cy="156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      </a:t>
                </a:r>
                <a:endParaRPr lang="en-US" dirty="0">
                  <a:solidFill>
                    <a:schemeClr val="bg2"/>
                  </a:solidFill>
                </a:endParaRPr>
              </a:p>
            </p:txBody>
          </p:sp>
          <p:sp>
            <p:nvSpPr>
              <p:cNvPr id="200" name="Rectangle 199"/>
              <p:cNvSpPr/>
              <p:nvPr/>
            </p:nvSpPr>
            <p:spPr>
              <a:xfrm>
                <a:off x="6367670" y="1006475"/>
                <a:ext cx="298955" cy="1111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grpSp>
      <p:sp>
        <p:nvSpPr>
          <p:cNvPr id="390" name="Bent-Up Arrow 389"/>
          <p:cNvSpPr/>
          <p:nvPr/>
        </p:nvSpPr>
        <p:spPr>
          <a:xfrm rot="5400000" flipV="1">
            <a:off x="7778653" y="4168203"/>
            <a:ext cx="3766462" cy="1073743"/>
          </a:xfrm>
          <a:prstGeom prst="bentUpArrow">
            <a:avLst>
              <a:gd name="adj1" fmla="val 9420"/>
              <a:gd name="adj2" fmla="val 8458"/>
              <a:gd name="adj3" fmla="val 963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 name="Bent-Up Arrow 393"/>
          <p:cNvSpPr/>
          <p:nvPr/>
        </p:nvSpPr>
        <p:spPr>
          <a:xfrm rot="16200000" flipH="1" flipV="1">
            <a:off x="8956319" y="4168203"/>
            <a:ext cx="3766462" cy="1073743"/>
          </a:xfrm>
          <a:prstGeom prst="bentUpArrow">
            <a:avLst>
              <a:gd name="adj1" fmla="val 9420"/>
              <a:gd name="adj2" fmla="val 8458"/>
              <a:gd name="adj3" fmla="val 963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51558" y="2187855"/>
            <a:ext cx="3471425" cy="646331"/>
          </a:xfrm>
          <a:prstGeom prst="rect">
            <a:avLst/>
          </a:prstGeom>
          <a:noFill/>
        </p:spPr>
        <p:txBody>
          <a:bodyPr wrap="square" rtlCol="0">
            <a:spAutoFit/>
          </a:bodyPr>
          <a:lstStyle/>
          <a:p>
            <a:pPr algn="ctr"/>
            <a:r>
              <a:rPr lang="en-US" sz="1800" dirty="0" smtClean="0">
                <a:solidFill>
                  <a:srgbClr val="FAB900"/>
                </a:solidFill>
              </a:rPr>
              <a:t>Dynamic Threat Intelligence Cloud</a:t>
            </a:r>
          </a:p>
        </p:txBody>
      </p:sp>
      <p:grpSp>
        <p:nvGrpSpPr>
          <p:cNvPr id="21" name="Group 20"/>
          <p:cNvGrpSpPr/>
          <p:nvPr/>
        </p:nvGrpSpPr>
        <p:grpSpPr>
          <a:xfrm>
            <a:off x="10068437" y="1832331"/>
            <a:ext cx="453022" cy="453022"/>
            <a:chOff x="11584780" y="1809242"/>
            <a:chExt cx="453022" cy="453022"/>
          </a:xfrm>
        </p:grpSpPr>
        <p:sp>
          <p:nvSpPr>
            <p:cNvPr id="18" name="Oval 17"/>
            <p:cNvSpPr/>
            <p:nvPr/>
          </p:nvSpPr>
          <p:spPr>
            <a:xfrm>
              <a:off x="11584780" y="1809242"/>
              <a:ext cx="453022" cy="453022"/>
            </a:xfrm>
            <a:prstGeom prst="ellipse">
              <a:avLst/>
            </a:prstGeom>
            <a:solidFill>
              <a:schemeClr val="accent1">
                <a:lumMod val="75000"/>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5" name="Picture 394"/>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621590" y="1846052"/>
              <a:ext cx="379403" cy="379403"/>
            </a:xfrm>
            <a:prstGeom prst="rect">
              <a:avLst/>
            </a:prstGeom>
          </p:spPr>
        </p:pic>
      </p:grpSp>
      <p:grpSp>
        <p:nvGrpSpPr>
          <p:cNvPr id="32" name="Group 31"/>
          <p:cNvGrpSpPr/>
          <p:nvPr/>
        </p:nvGrpSpPr>
        <p:grpSpPr>
          <a:xfrm>
            <a:off x="9059572" y="1442138"/>
            <a:ext cx="616663" cy="558911"/>
            <a:chOff x="8997995" y="1380564"/>
            <a:chExt cx="616663" cy="558911"/>
          </a:xfrm>
        </p:grpSpPr>
        <p:pic>
          <p:nvPicPr>
            <p:cNvPr id="26" name="Picture 25" descr="Intelligent cloud-2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8563" y="1380564"/>
              <a:ext cx="415526" cy="300102"/>
            </a:xfrm>
            <a:prstGeom prst="rect">
              <a:avLst/>
            </a:prstGeom>
          </p:spPr>
        </p:pic>
        <p:sp>
          <p:nvSpPr>
            <p:cNvPr id="28" name="TextBox 27"/>
            <p:cNvSpPr txBox="1"/>
            <p:nvPr/>
          </p:nvSpPr>
          <p:spPr>
            <a:xfrm>
              <a:off x="8997995" y="1693254"/>
              <a:ext cx="616663" cy="246221"/>
            </a:xfrm>
            <a:prstGeom prst="rect">
              <a:avLst/>
            </a:prstGeom>
            <a:noFill/>
          </p:spPr>
          <p:txBody>
            <a:bodyPr wrap="none" rtlCol="0">
              <a:spAutoFit/>
            </a:bodyPr>
            <a:lstStyle/>
            <a:p>
              <a:pPr algn="ctr"/>
              <a:r>
                <a:rPr lang="en-US" sz="1000" dirty="0" smtClean="0">
                  <a:solidFill>
                    <a:schemeClr val="tx2"/>
                  </a:solidFill>
                </a:rPr>
                <a:t>Detect</a:t>
              </a:r>
            </a:p>
          </p:txBody>
        </p:sp>
      </p:grpSp>
      <p:grpSp>
        <p:nvGrpSpPr>
          <p:cNvPr id="31" name="Group 30"/>
          <p:cNvGrpSpPr/>
          <p:nvPr/>
        </p:nvGrpSpPr>
        <p:grpSpPr>
          <a:xfrm>
            <a:off x="9871440" y="1049993"/>
            <a:ext cx="772969" cy="666281"/>
            <a:chOff x="9886834" y="1134655"/>
            <a:chExt cx="772969" cy="666281"/>
          </a:xfrm>
        </p:grpSpPr>
        <p:pic>
          <p:nvPicPr>
            <p:cNvPr id="24" name="Picture 23" descr="Intelligent cloud_gather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51346" y="1134655"/>
              <a:ext cx="443941" cy="443941"/>
            </a:xfrm>
            <a:prstGeom prst="rect">
              <a:avLst/>
            </a:prstGeom>
          </p:spPr>
        </p:pic>
        <p:sp>
          <p:nvSpPr>
            <p:cNvPr id="29" name="TextBox 28"/>
            <p:cNvSpPr txBox="1"/>
            <p:nvPr/>
          </p:nvSpPr>
          <p:spPr>
            <a:xfrm>
              <a:off x="9886834" y="1554715"/>
              <a:ext cx="772969" cy="246221"/>
            </a:xfrm>
            <a:prstGeom prst="rect">
              <a:avLst/>
            </a:prstGeom>
            <a:noFill/>
          </p:spPr>
          <p:txBody>
            <a:bodyPr wrap="none" rtlCol="0">
              <a:spAutoFit/>
            </a:bodyPr>
            <a:lstStyle/>
            <a:p>
              <a:pPr algn="ctr"/>
              <a:r>
                <a:rPr lang="en-US" sz="1000" dirty="0" smtClean="0">
                  <a:solidFill>
                    <a:srgbClr val="004B8C"/>
                  </a:solidFill>
                </a:rPr>
                <a:t>Correlate</a:t>
              </a:r>
            </a:p>
          </p:txBody>
        </p:sp>
      </p:grpSp>
      <p:grpSp>
        <p:nvGrpSpPr>
          <p:cNvPr id="30" name="Group 29"/>
          <p:cNvGrpSpPr/>
          <p:nvPr/>
        </p:nvGrpSpPr>
        <p:grpSpPr>
          <a:xfrm>
            <a:off x="10914592" y="1378254"/>
            <a:ext cx="702574" cy="622794"/>
            <a:chOff x="10706768" y="1385950"/>
            <a:chExt cx="702574" cy="622794"/>
          </a:xfrm>
        </p:grpSpPr>
        <p:pic>
          <p:nvPicPr>
            <p:cNvPr id="25" name="Picture 24" descr="Intelligent cloud_validat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69769" y="1385950"/>
              <a:ext cx="376573" cy="376573"/>
            </a:xfrm>
            <a:prstGeom prst="rect">
              <a:avLst/>
            </a:prstGeom>
          </p:spPr>
        </p:pic>
        <p:sp>
          <p:nvSpPr>
            <p:cNvPr id="399" name="TextBox 398"/>
            <p:cNvSpPr txBox="1"/>
            <p:nvPr/>
          </p:nvSpPr>
          <p:spPr>
            <a:xfrm>
              <a:off x="10706768" y="1762523"/>
              <a:ext cx="702574" cy="246221"/>
            </a:xfrm>
            <a:prstGeom prst="rect">
              <a:avLst/>
            </a:prstGeom>
            <a:noFill/>
          </p:spPr>
          <p:txBody>
            <a:bodyPr wrap="none" rtlCol="0">
              <a:spAutoFit/>
            </a:bodyPr>
            <a:lstStyle/>
            <a:p>
              <a:pPr algn="ctr"/>
              <a:r>
                <a:rPr lang="en-US" sz="1000" dirty="0" smtClean="0">
                  <a:solidFill>
                    <a:srgbClr val="004B8C"/>
                  </a:solidFill>
                </a:rPr>
                <a:t>Validate</a:t>
              </a:r>
            </a:p>
          </p:txBody>
        </p:sp>
      </p:grpSp>
      <p:sp>
        <p:nvSpPr>
          <p:cNvPr id="462" name="TextBox 461"/>
          <p:cNvSpPr txBox="1"/>
          <p:nvPr/>
        </p:nvSpPr>
        <p:spPr>
          <a:xfrm>
            <a:off x="9244304" y="6494303"/>
            <a:ext cx="2055145" cy="461665"/>
          </a:xfrm>
          <a:prstGeom prst="rect">
            <a:avLst/>
          </a:prstGeom>
          <a:noFill/>
        </p:spPr>
        <p:txBody>
          <a:bodyPr wrap="square" rtlCol="0">
            <a:spAutoFit/>
          </a:bodyPr>
          <a:lstStyle/>
          <a:p>
            <a:pPr algn="ctr"/>
            <a:r>
              <a:rPr lang="en-US" sz="1200" dirty="0" smtClean="0">
                <a:solidFill>
                  <a:srgbClr val="FFFFFF"/>
                </a:solidFill>
              </a:rPr>
              <a:t>Dynamic Threat Intelligence Updates</a:t>
            </a:r>
            <a:endParaRPr lang="en-US" sz="1200" dirty="0">
              <a:solidFill>
                <a:srgbClr val="FFFFFF"/>
              </a:solidFill>
            </a:endParaRPr>
          </a:p>
        </p:txBody>
      </p:sp>
      <p:grpSp>
        <p:nvGrpSpPr>
          <p:cNvPr id="62" name="Group 61"/>
          <p:cNvGrpSpPr/>
          <p:nvPr/>
        </p:nvGrpSpPr>
        <p:grpSpPr>
          <a:xfrm>
            <a:off x="6473322" y="1438765"/>
            <a:ext cx="1925450" cy="408421"/>
            <a:chOff x="6473322" y="1438765"/>
            <a:chExt cx="1925450" cy="408421"/>
          </a:xfrm>
        </p:grpSpPr>
        <p:cxnSp>
          <p:nvCxnSpPr>
            <p:cNvPr id="34" name="Straight Connector 33"/>
            <p:cNvCxnSpPr/>
            <p:nvPr/>
          </p:nvCxnSpPr>
          <p:spPr>
            <a:xfrm>
              <a:off x="6473322" y="1441040"/>
              <a:ext cx="166170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126150" y="1438765"/>
              <a:ext cx="272622" cy="408421"/>
            </a:xfrm>
            <a:prstGeom prst="line">
              <a:avLst/>
            </a:prstGeom>
            <a:ln>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6453457" y="1172327"/>
            <a:ext cx="1327557" cy="1231106"/>
          </a:xfrm>
          <a:prstGeom prst="rect">
            <a:avLst/>
          </a:prstGeom>
          <a:noFill/>
        </p:spPr>
        <p:txBody>
          <a:bodyPr wrap="none" rtlCol="0">
            <a:spAutoFit/>
          </a:bodyPr>
          <a:lstStyle/>
          <a:p>
            <a:pPr algn="ctr"/>
            <a:r>
              <a:rPr lang="en-US" sz="1200" dirty="0">
                <a:solidFill>
                  <a:schemeClr val="bg2"/>
                </a:solidFill>
                <a:latin typeface="Century Gothic"/>
                <a:cs typeface="Century Gothic"/>
              </a:rPr>
              <a:t>Reputation Lists</a:t>
            </a:r>
          </a:p>
          <a:p>
            <a:pPr algn="ctr"/>
            <a:endParaRPr lang="en-US" sz="1200" dirty="0" smtClean="0">
              <a:solidFill>
                <a:schemeClr val="bg1"/>
              </a:solidFill>
              <a:latin typeface="Century Gothic"/>
              <a:cs typeface="Century Gothic"/>
            </a:endParaRPr>
          </a:p>
          <a:p>
            <a:pPr algn="ctr"/>
            <a:r>
              <a:rPr lang="en-US" sz="1200" dirty="0" smtClean="0">
                <a:solidFill>
                  <a:srgbClr val="2DB4EB"/>
                </a:solidFill>
                <a:latin typeface="Century Gothic"/>
                <a:cs typeface="Century Gothic"/>
              </a:rPr>
              <a:t>Bad </a:t>
            </a:r>
            <a:r>
              <a:rPr lang="en-US" sz="1200" dirty="0">
                <a:solidFill>
                  <a:srgbClr val="2DB4EB"/>
                </a:solidFill>
                <a:latin typeface="Century Gothic"/>
                <a:cs typeface="Century Gothic"/>
              </a:rPr>
              <a:t>Actors</a:t>
            </a:r>
          </a:p>
          <a:p>
            <a:pPr algn="ctr"/>
            <a:r>
              <a:rPr lang="en-US" sz="1200" dirty="0">
                <a:solidFill>
                  <a:srgbClr val="2DB4EB"/>
                </a:solidFill>
                <a:latin typeface="Century Gothic"/>
                <a:cs typeface="Century Gothic"/>
              </a:rPr>
              <a:t>Honeypots</a:t>
            </a:r>
          </a:p>
          <a:p>
            <a:endParaRPr lang="en-US" dirty="0" smtClean="0">
              <a:solidFill>
                <a:schemeClr val="bg1"/>
              </a:solidFill>
            </a:endParaRPr>
          </a:p>
        </p:txBody>
      </p:sp>
      <p:grpSp>
        <p:nvGrpSpPr>
          <p:cNvPr id="466" name="Group 465"/>
          <p:cNvGrpSpPr/>
          <p:nvPr/>
        </p:nvGrpSpPr>
        <p:grpSpPr>
          <a:xfrm flipH="1">
            <a:off x="12050614" y="1438765"/>
            <a:ext cx="1925450" cy="408421"/>
            <a:chOff x="6473322" y="1438765"/>
            <a:chExt cx="1925450" cy="408421"/>
          </a:xfrm>
        </p:grpSpPr>
        <p:cxnSp>
          <p:nvCxnSpPr>
            <p:cNvPr id="467" name="Straight Connector 466"/>
            <p:cNvCxnSpPr/>
            <p:nvPr/>
          </p:nvCxnSpPr>
          <p:spPr>
            <a:xfrm>
              <a:off x="6473322" y="1441040"/>
              <a:ext cx="166170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a:off x="8126150" y="1438765"/>
              <a:ext cx="272622" cy="408421"/>
            </a:xfrm>
            <a:prstGeom prst="line">
              <a:avLst/>
            </a:prstGeom>
            <a:ln>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469" name="TextBox 468"/>
          <p:cNvSpPr txBox="1"/>
          <p:nvPr/>
        </p:nvSpPr>
        <p:spPr>
          <a:xfrm>
            <a:off x="12616970" y="1172327"/>
            <a:ext cx="1238609" cy="1600438"/>
          </a:xfrm>
          <a:prstGeom prst="rect">
            <a:avLst/>
          </a:prstGeom>
          <a:noFill/>
        </p:spPr>
        <p:txBody>
          <a:bodyPr wrap="none" rtlCol="0">
            <a:spAutoFit/>
          </a:bodyPr>
          <a:lstStyle/>
          <a:p>
            <a:pPr algn="ctr"/>
            <a:r>
              <a:rPr lang="en-US" sz="1200" dirty="0" smtClean="0">
                <a:solidFill>
                  <a:schemeClr val="bg2"/>
                </a:solidFill>
                <a:latin typeface="Century Gothic"/>
                <a:cs typeface="Century Gothic"/>
              </a:rPr>
              <a:t>Malware </a:t>
            </a:r>
            <a:r>
              <a:rPr lang="en-US" sz="1200" dirty="0">
                <a:solidFill>
                  <a:schemeClr val="bg2"/>
                </a:solidFill>
                <a:latin typeface="Century Gothic"/>
                <a:cs typeface="Century Gothic"/>
              </a:rPr>
              <a:t>Lists</a:t>
            </a:r>
          </a:p>
          <a:p>
            <a:pPr algn="ctr"/>
            <a:endParaRPr lang="en-US" sz="1200" dirty="0" smtClean="0">
              <a:solidFill>
                <a:schemeClr val="bg1"/>
              </a:solidFill>
              <a:latin typeface="Century Gothic"/>
              <a:cs typeface="Century Gothic"/>
            </a:endParaRPr>
          </a:p>
          <a:p>
            <a:pPr algn="ctr"/>
            <a:r>
              <a:rPr lang="en-US" sz="1200" dirty="0" err="1" smtClean="0">
                <a:solidFill>
                  <a:srgbClr val="2DB4EB"/>
                </a:solidFill>
                <a:latin typeface="Century Gothic"/>
                <a:cs typeface="Century Gothic"/>
              </a:rPr>
              <a:t>Dshield</a:t>
            </a:r>
            <a:r>
              <a:rPr lang="en-US" sz="1200" dirty="0" smtClean="0">
                <a:solidFill>
                  <a:srgbClr val="2DB4EB"/>
                </a:solidFill>
                <a:latin typeface="Century Gothic"/>
                <a:cs typeface="Century Gothic"/>
              </a:rPr>
              <a:t/>
            </a:r>
            <a:br>
              <a:rPr lang="en-US" sz="1200" dirty="0" smtClean="0">
                <a:solidFill>
                  <a:srgbClr val="2DB4EB"/>
                </a:solidFill>
                <a:latin typeface="Century Gothic"/>
                <a:cs typeface="Century Gothic"/>
              </a:rPr>
            </a:br>
            <a:r>
              <a:rPr lang="en-US" sz="1200" dirty="0" smtClean="0">
                <a:solidFill>
                  <a:srgbClr val="2DB4EB"/>
                </a:solidFill>
                <a:latin typeface="Century Gothic"/>
                <a:cs typeface="Century Gothic"/>
              </a:rPr>
              <a:t>Abuse.ch</a:t>
            </a:r>
            <a:br>
              <a:rPr lang="en-US" sz="1200" dirty="0" smtClean="0">
                <a:solidFill>
                  <a:srgbClr val="2DB4EB"/>
                </a:solidFill>
                <a:latin typeface="Century Gothic"/>
                <a:cs typeface="Century Gothic"/>
              </a:rPr>
            </a:br>
            <a:r>
              <a:rPr lang="en-US" sz="1200" dirty="0" err="1" smtClean="0">
                <a:solidFill>
                  <a:srgbClr val="2DB4EB"/>
                </a:solidFill>
                <a:latin typeface="Century Gothic"/>
                <a:cs typeface="Century Gothic"/>
              </a:rPr>
              <a:t>Shadowserver</a:t>
            </a:r>
            <a:endParaRPr lang="en-US" sz="1200" dirty="0" smtClean="0">
              <a:solidFill>
                <a:srgbClr val="2DB4EB"/>
              </a:solidFill>
              <a:latin typeface="Century Gothic"/>
              <a:cs typeface="Century Gothic"/>
            </a:endParaRPr>
          </a:p>
          <a:p>
            <a:pPr algn="ctr"/>
            <a:r>
              <a:rPr lang="en-US" sz="1200" dirty="0" smtClean="0">
                <a:solidFill>
                  <a:srgbClr val="2DB4EB"/>
                </a:solidFill>
                <a:latin typeface="Century Gothic"/>
                <a:cs typeface="Century Gothic"/>
              </a:rPr>
              <a:t>More...</a:t>
            </a:r>
          </a:p>
          <a:p>
            <a:endParaRPr lang="en-US" dirty="0" smtClean="0">
              <a:solidFill>
                <a:schemeClr val="bg1"/>
              </a:solidFill>
            </a:endParaRPr>
          </a:p>
        </p:txBody>
      </p:sp>
      <p:sp>
        <p:nvSpPr>
          <p:cNvPr id="212" name="TextBox 211"/>
          <p:cNvSpPr txBox="1"/>
          <p:nvPr/>
        </p:nvSpPr>
        <p:spPr>
          <a:xfrm>
            <a:off x="14125045" y="7841613"/>
            <a:ext cx="473271" cy="307777"/>
          </a:xfrm>
          <a:prstGeom prst="rect">
            <a:avLst/>
          </a:prstGeom>
          <a:noFill/>
        </p:spPr>
        <p:txBody>
          <a:bodyPr wrap="square" rtlCol="0">
            <a:spAutoFit/>
          </a:bodyPr>
          <a:lstStyle/>
          <a:p>
            <a:fld id="{4695932D-7C68-4284-9FD9-E0B6A2E7EFFA}" type="slidenum">
              <a:rPr lang="en-US" sz="1400" smtClean="0">
                <a:solidFill>
                  <a:schemeClr val="bg1"/>
                </a:solidFill>
              </a:rPr>
              <a:t>22</a:t>
            </a:fld>
            <a:endParaRPr lang="en-US" sz="1400" dirty="0" smtClean="0">
              <a:solidFill>
                <a:schemeClr val="bg1"/>
              </a:solidFill>
            </a:endParaRPr>
          </a:p>
        </p:txBody>
      </p:sp>
      <p:sp>
        <p:nvSpPr>
          <p:cNvPr id="213" name="Bent-Up Arrow 212"/>
          <p:cNvSpPr/>
          <p:nvPr/>
        </p:nvSpPr>
        <p:spPr>
          <a:xfrm rot="5400000" flipV="1">
            <a:off x="8655254" y="3437867"/>
            <a:ext cx="1828441" cy="878423"/>
          </a:xfrm>
          <a:prstGeom prst="bentUpArrow">
            <a:avLst>
              <a:gd name="adj1" fmla="val 9420"/>
              <a:gd name="adj2" fmla="val 8458"/>
              <a:gd name="adj3" fmla="val 963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Bent-Up Arrow 213"/>
          <p:cNvSpPr/>
          <p:nvPr/>
        </p:nvSpPr>
        <p:spPr>
          <a:xfrm rot="16200000" flipH="1" flipV="1">
            <a:off x="10016983" y="3437153"/>
            <a:ext cx="1828441" cy="902624"/>
          </a:xfrm>
          <a:prstGeom prst="bentUpArrow">
            <a:avLst>
              <a:gd name="adj1" fmla="val 9420"/>
              <a:gd name="adj2" fmla="val 8458"/>
              <a:gd name="adj3" fmla="val 963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0" name="Picture 2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397" y="6749532"/>
            <a:ext cx="707335" cy="707335"/>
          </a:xfrm>
          <a:prstGeom prst="rect">
            <a:avLst/>
          </a:prstGeom>
        </p:spPr>
      </p:pic>
      <p:grpSp>
        <p:nvGrpSpPr>
          <p:cNvPr id="215" name="Group 214"/>
          <p:cNvGrpSpPr>
            <a:grpSpLocks noChangeAspect="1"/>
          </p:cNvGrpSpPr>
          <p:nvPr/>
        </p:nvGrpSpPr>
        <p:grpSpPr>
          <a:xfrm>
            <a:off x="6748055" y="4466161"/>
            <a:ext cx="2699047" cy="824341"/>
            <a:chOff x="2396049" y="1063490"/>
            <a:chExt cx="2041354" cy="623468"/>
          </a:xfrm>
        </p:grpSpPr>
        <p:pic>
          <p:nvPicPr>
            <p:cNvPr id="216" name="Picture 215" descr="A10 Thunder_AD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6656" y="1063490"/>
              <a:ext cx="1336238" cy="350762"/>
            </a:xfrm>
            <a:prstGeom prst="rect">
              <a:avLst/>
            </a:prstGeom>
          </p:spPr>
        </p:pic>
        <p:sp>
          <p:nvSpPr>
            <p:cNvPr id="217" name="TextBox 216"/>
            <p:cNvSpPr txBox="1"/>
            <p:nvPr/>
          </p:nvSpPr>
          <p:spPr>
            <a:xfrm>
              <a:off x="2396049" y="1417654"/>
              <a:ext cx="2041354" cy="269304"/>
            </a:xfrm>
            <a:prstGeom prst="rect">
              <a:avLst/>
            </a:prstGeom>
            <a:noFill/>
          </p:spPr>
          <p:txBody>
            <a:bodyPr wrap="square" rtlCol="0">
              <a:spAutoFit/>
            </a:bodyPr>
            <a:lstStyle/>
            <a:p>
              <a:pPr algn="ctr"/>
              <a:r>
                <a:rPr lang="en-US" sz="1500" dirty="0">
                  <a:solidFill>
                    <a:schemeClr val="bg1"/>
                  </a:solidFill>
                </a:rPr>
                <a:t>Thunder </a:t>
              </a:r>
              <a:r>
                <a:rPr lang="en-US" sz="1500" dirty="0" smtClean="0">
                  <a:solidFill>
                    <a:schemeClr val="bg1"/>
                  </a:solidFill>
                </a:rPr>
                <a:t>TPS</a:t>
              </a:r>
              <a:endParaRPr lang="en-US" sz="1500" dirty="0">
                <a:solidFill>
                  <a:schemeClr val="bg1"/>
                </a:solidFill>
              </a:endParaRPr>
            </a:p>
          </p:txBody>
        </p:sp>
      </p:grpSp>
      <p:grpSp>
        <p:nvGrpSpPr>
          <p:cNvPr id="218" name="Group 217"/>
          <p:cNvGrpSpPr>
            <a:grpSpLocks noChangeAspect="1"/>
          </p:cNvGrpSpPr>
          <p:nvPr/>
        </p:nvGrpSpPr>
        <p:grpSpPr>
          <a:xfrm>
            <a:off x="6800250" y="6285759"/>
            <a:ext cx="2699047" cy="824341"/>
            <a:chOff x="2396049" y="1063490"/>
            <a:chExt cx="2041354" cy="623468"/>
          </a:xfrm>
        </p:grpSpPr>
        <p:pic>
          <p:nvPicPr>
            <p:cNvPr id="219" name="Picture 218" descr="A10 Thunder_AD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6656" y="1063490"/>
              <a:ext cx="1336238" cy="350762"/>
            </a:xfrm>
            <a:prstGeom prst="rect">
              <a:avLst/>
            </a:prstGeom>
          </p:spPr>
        </p:pic>
        <p:sp>
          <p:nvSpPr>
            <p:cNvPr id="221" name="TextBox 220"/>
            <p:cNvSpPr txBox="1"/>
            <p:nvPr/>
          </p:nvSpPr>
          <p:spPr>
            <a:xfrm>
              <a:off x="2396049" y="1417654"/>
              <a:ext cx="2041354" cy="269304"/>
            </a:xfrm>
            <a:prstGeom prst="rect">
              <a:avLst/>
            </a:prstGeom>
            <a:noFill/>
          </p:spPr>
          <p:txBody>
            <a:bodyPr wrap="square" rtlCol="0">
              <a:spAutoFit/>
            </a:bodyPr>
            <a:lstStyle/>
            <a:p>
              <a:pPr algn="ctr"/>
              <a:r>
                <a:rPr lang="en-US" sz="1500" dirty="0">
                  <a:solidFill>
                    <a:schemeClr val="bg1"/>
                  </a:solidFill>
                </a:rPr>
                <a:t>Thunder </a:t>
              </a:r>
              <a:r>
                <a:rPr lang="en-US" sz="1500" dirty="0" smtClean="0">
                  <a:solidFill>
                    <a:schemeClr val="bg1"/>
                  </a:solidFill>
                </a:rPr>
                <a:t>TPS</a:t>
              </a:r>
              <a:endParaRPr lang="en-US" sz="1500" dirty="0">
                <a:solidFill>
                  <a:schemeClr val="bg1"/>
                </a:solidFill>
              </a:endParaRPr>
            </a:p>
          </p:txBody>
        </p:sp>
      </p:grpSp>
      <p:grpSp>
        <p:nvGrpSpPr>
          <p:cNvPr id="228" name="Group 227"/>
          <p:cNvGrpSpPr>
            <a:grpSpLocks noChangeAspect="1"/>
          </p:cNvGrpSpPr>
          <p:nvPr/>
        </p:nvGrpSpPr>
        <p:grpSpPr>
          <a:xfrm>
            <a:off x="10996897" y="4479974"/>
            <a:ext cx="2699047" cy="824341"/>
            <a:chOff x="2396049" y="1063490"/>
            <a:chExt cx="2041354" cy="623468"/>
          </a:xfrm>
        </p:grpSpPr>
        <p:pic>
          <p:nvPicPr>
            <p:cNvPr id="229" name="Picture 228" descr="A10 Thunder_AD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6656" y="1063490"/>
              <a:ext cx="1336238" cy="350762"/>
            </a:xfrm>
            <a:prstGeom prst="rect">
              <a:avLst/>
            </a:prstGeom>
          </p:spPr>
        </p:pic>
        <p:sp>
          <p:nvSpPr>
            <p:cNvPr id="230" name="TextBox 229"/>
            <p:cNvSpPr txBox="1"/>
            <p:nvPr/>
          </p:nvSpPr>
          <p:spPr>
            <a:xfrm>
              <a:off x="2396049" y="1417654"/>
              <a:ext cx="2041354" cy="269304"/>
            </a:xfrm>
            <a:prstGeom prst="rect">
              <a:avLst/>
            </a:prstGeom>
            <a:noFill/>
          </p:spPr>
          <p:txBody>
            <a:bodyPr wrap="square" rtlCol="0">
              <a:spAutoFit/>
            </a:bodyPr>
            <a:lstStyle/>
            <a:p>
              <a:pPr algn="ctr"/>
              <a:r>
                <a:rPr lang="en-US" sz="1500" dirty="0">
                  <a:solidFill>
                    <a:schemeClr val="bg1"/>
                  </a:solidFill>
                </a:rPr>
                <a:t>Thunder </a:t>
              </a:r>
              <a:r>
                <a:rPr lang="en-US" sz="1500" dirty="0" smtClean="0">
                  <a:solidFill>
                    <a:schemeClr val="bg1"/>
                  </a:solidFill>
                </a:rPr>
                <a:t>TPS</a:t>
              </a:r>
              <a:endParaRPr lang="en-US" sz="1500" dirty="0">
                <a:solidFill>
                  <a:schemeClr val="bg1"/>
                </a:solidFill>
              </a:endParaRPr>
            </a:p>
          </p:txBody>
        </p:sp>
      </p:grpSp>
      <p:grpSp>
        <p:nvGrpSpPr>
          <p:cNvPr id="231" name="Group 230"/>
          <p:cNvGrpSpPr>
            <a:grpSpLocks noChangeAspect="1"/>
          </p:cNvGrpSpPr>
          <p:nvPr/>
        </p:nvGrpSpPr>
        <p:grpSpPr>
          <a:xfrm>
            <a:off x="11014379" y="6254489"/>
            <a:ext cx="2699047" cy="824341"/>
            <a:chOff x="2396049" y="1063490"/>
            <a:chExt cx="2041354" cy="623468"/>
          </a:xfrm>
        </p:grpSpPr>
        <p:pic>
          <p:nvPicPr>
            <p:cNvPr id="232" name="Picture 231" descr="A10 Thunder_AD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6656" y="1063490"/>
              <a:ext cx="1336238" cy="350762"/>
            </a:xfrm>
            <a:prstGeom prst="rect">
              <a:avLst/>
            </a:prstGeom>
          </p:spPr>
        </p:pic>
        <p:sp>
          <p:nvSpPr>
            <p:cNvPr id="233" name="TextBox 232"/>
            <p:cNvSpPr txBox="1"/>
            <p:nvPr/>
          </p:nvSpPr>
          <p:spPr>
            <a:xfrm>
              <a:off x="2396049" y="1417654"/>
              <a:ext cx="2041354" cy="269304"/>
            </a:xfrm>
            <a:prstGeom prst="rect">
              <a:avLst/>
            </a:prstGeom>
            <a:noFill/>
          </p:spPr>
          <p:txBody>
            <a:bodyPr wrap="square" rtlCol="0">
              <a:spAutoFit/>
            </a:bodyPr>
            <a:lstStyle/>
            <a:p>
              <a:pPr algn="ctr"/>
              <a:r>
                <a:rPr lang="en-US" sz="1500" dirty="0">
                  <a:solidFill>
                    <a:schemeClr val="bg1"/>
                  </a:solidFill>
                </a:rPr>
                <a:t>Thunder </a:t>
              </a:r>
              <a:r>
                <a:rPr lang="en-US" sz="1500" dirty="0" smtClean="0">
                  <a:solidFill>
                    <a:schemeClr val="bg1"/>
                  </a:solidFill>
                </a:rPr>
                <a:t>TPS</a:t>
              </a:r>
              <a:endParaRPr lang="en-US" sz="1500" dirty="0">
                <a:solidFill>
                  <a:schemeClr val="bg1"/>
                </a:solidFill>
              </a:endParaRPr>
            </a:p>
          </p:txBody>
        </p:sp>
      </p:grpSp>
      <p:sp>
        <p:nvSpPr>
          <p:cNvPr id="2" name="TextBox 1"/>
          <p:cNvSpPr txBox="1"/>
          <p:nvPr/>
        </p:nvSpPr>
        <p:spPr>
          <a:xfrm>
            <a:off x="1518732" y="7156248"/>
            <a:ext cx="2255746" cy="307777"/>
          </a:xfrm>
          <a:prstGeom prst="rect">
            <a:avLst/>
          </a:prstGeom>
          <a:noFill/>
        </p:spPr>
        <p:txBody>
          <a:bodyPr wrap="none" rtlCol="0">
            <a:spAutoFit/>
          </a:bodyPr>
          <a:lstStyle/>
          <a:p>
            <a:r>
              <a:rPr lang="en-US" sz="1400" dirty="0" smtClean="0">
                <a:solidFill>
                  <a:schemeClr val="bg1"/>
                </a:solidFill>
              </a:rPr>
              <a:t>Powered by </a:t>
            </a:r>
            <a:r>
              <a:rPr lang="en-US" sz="1400" dirty="0" err="1" smtClean="0">
                <a:solidFill>
                  <a:schemeClr val="bg1"/>
                </a:solidFill>
              </a:rPr>
              <a:t>ThreatSTOP</a:t>
            </a:r>
            <a:endParaRPr lang="en-US" sz="1400" dirty="0" smtClean="0">
              <a:solidFill>
                <a:schemeClr val="bg1"/>
              </a:solidFill>
            </a:endParaRPr>
          </a:p>
        </p:txBody>
      </p:sp>
    </p:spTree>
    <p:extLst>
      <p:ext uri="{BB962C8B-B14F-4D97-AF65-F5344CB8AC3E}">
        <p14:creationId xmlns:p14="http://schemas.microsoft.com/office/powerpoint/2010/main" val="19370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2" fill="hold" nodeType="withEffect">
                                  <p:stCondLst>
                                    <p:cond delay="1000"/>
                                  </p:stCondLst>
                                  <p:childTnLst>
                                    <p:set>
                                      <p:cBhvr>
                                        <p:cTn id="9" dur="1" fill="hold">
                                          <p:stCondLst>
                                            <p:cond delay="0"/>
                                          </p:stCondLst>
                                        </p:cTn>
                                        <p:tgtEl>
                                          <p:spTgt spid="466"/>
                                        </p:tgtEl>
                                        <p:attrNameLst>
                                          <p:attrName>style.visibility</p:attrName>
                                        </p:attrNameLst>
                                      </p:cBhvr>
                                      <p:to>
                                        <p:strVal val="visible"/>
                                      </p:to>
                                    </p:set>
                                    <p:animEffect transition="in" filter="wipe(right)">
                                      <p:cBhvr>
                                        <p:cTn id="10" dur="500"/>
                                        <p:tgtEl>
                                          <p:spTgt spid="466"/>
                                        </p:tgtEl>
                                      </p:cBhvr>
                                    </p:animEffect>
                                  </p:childTnLst>
                                </p:cTn>
                              </p:par>
                            </p:childTnLst>
                          </p:cTn>
                        </p:par>
                        <p:par>
                          <p:cTn id="11" fill="hold">
                            <p:stCondLst>
                              <p:cond delay="1500"/>
                            </p:stCondLst>
                            <p:childTnLst>
                              <p:par>
                                <p:cTn id="12" presetID="10" presetClass="entr" presetSubtype="0" fill="hold"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390"/>
                                        </p:tgtEl>
                                        <p:attrNameLst>
                                          <p:attrName>style.visibility</p:attrName>
                                        </p:attrNameLst>
                                      </p:cBhvr>
                                      <p:to>
                                        <p:strVal val="visible"/>
                                      </p:to>
                                    </p:set>
                                    <p:animEffect transition="in" filter="wipe(up)">
                                      <p:cBhvr>
                                        <p:cTn id="26" dur="2000"/>
                                        <p:tgtEl>
                                          <p:spTgt spid="3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94"/>
                                        </p:tgtEl>
                                        <p:attrNameLst>
                                          <p:attrName>style.visibility</p:attrName>
                                        </p:attrNameLst>
                                      </p:cBhvr>
                                      <p:to>
                                        <p:strVal val="visible"/>
                                      </p:to>
                                    </p:set>
                                    <p:animEffect transition="in" filter="wipe(up)">
                                      <p:cBhvr>
                                        <p:cTn id="29" dur="2000"/>
                                        <p:tgtEl>
                                          <p:spTgt spid="39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2"/>
                                        </p:tgtEl>
                                        <p:attrNameLst>
                                          <p:attrName>style.visibility</p:attrName>
                                        </p:attrNameLst>
                                      </p:cBhvr>
                                      <p:to>
                                        <p:strVal val="visible"/>
                                      </p:to>
                                    </p:set>
                                    <p:animEffect transition="in" filter="fade">
                                      <p:cBhvr>
                                        <p:cTn id="32" dur="500"/>
                                        <p:tgtEl>
                                          <p:spTgt spid="462"/>
                                        </p:tgtEl>
                                      </p:cBhvr>
                                    </p:animEffect>
                                  </p:childTnLst>
                                </p:cTn>
                              </p:par>
                            </p:childTnLst>
                          </p:cTn>
                        </p:par>
                        <p:par>
                          <p:cTn id="33" fill="hold">
                            <p:stCondLst>
                              <p:cond delay="6000"/>
                            </p:stCondLst>
                            <p:childTnLst>
                              <p:par>
                                <p:cTn id="34" presetID="22" presetClass="entr" presetSubtype="1" fill="hold" grpId="0" nodeType="afterEffect">
                                  <p:stCondLst>
                                    <p:cond delay="0"/>
                                  </p:stCondLst>
                                  <p:childTnLst>
                                    <p:set>
                                      <p:cBhvr>
                                        <p:cTn id="35" dur="1" fill="hold">
                                          <p:stCondLst>
                                            <p:cond delay="0"/>
                                          </p:stCondLst>
                                        </p:cTn>
                                        <p:tgtEl>
                                          <p:spTgt spid="213"/>
                                        </p:tgtEl>
                                        <p:attrNameLst>
                                          <p:attrName>style.visibility</p:attrName>
                                        </p:attrNameLst>
                                      </p:cBhvr>
                                      <p:to>
                                        <p:strVal val="visible"/>
                                      </p:to>
                                    </p:set>
                                    <p:animEffect transition="in" filter="wipe(up)">
                                      <p:cBhvr>
                                        <p:cTn id="36" dur="2000"/>
                                        <p:tgtEl>
                                          <p:spTgt spid="21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Effect transition="in" filter="wipe(up)">
                                      <p:cBhvr>
                                        <p:cTn id="39" dur="2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p:bldP spid="394" grpId="0" animBg="1"/>
      <p:bldP spid="462" grpId="0"/>
      <p:bldP spid="213" grpId="0" animBg="1"/>
      <p:bldP spid="2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0"/>
          </p:nvPr>
        </p:nvSpPr>
        <p:spPr>
          <a:xfrm>
            <a:off x="691478" y="1636520"/>
            <a:ext cx="7936707" cy="5686520"/>
          </a:xfrm>
        </p:spPr>
        <p:txBody>
          <a:bodyPr/>
          <a:lstStyle/>
          <a:p>
            <a:r>
              <a:rPr lang="en-US" dirty="0" smtClean="0">
                <a:solidFill>
                  <a:schemeClr val="bg1"/>
                </a:solidFill>
              </a:rPr>
              <a:t>Validates client origination integrity</a:t>
            </a:r>
          </a:p>
          <a:p>
            <a:pPr lvl="1"/>
            <a:r>
              <a:rPr lang="en-US" dirty="0" smtClean="0">
                <a:solidFill>
                  <a:schemeClr val="bg1"/>
                </a:solidFill>
              </a:rPr>
              <a:t>Bot detection</a:t>
            </a:r>
          </a:p>
          <a:p>
            <a:pPr lvl="1"/>
            <a:r>
              <a:rPr lang="en-US" dirty="0" smtClean="0">
                <a:solidFill>
                  <a:schemeClr val="bg1"/>
                </a:solidFill>
              </a:rPr>
              <a:t>Prevents v</a:t>
            </a:r>
            <a:r>
              <a:rPr lang="en-US" altLang="ja-JP" dirty="0" smtClean="0">
                <a:solidFill>
                  <a:schemeClr val="bg1"/>
                </a:solidFill>
              </a:rPr>
              <a:t>olumetric and protocol attacks</a:t>
            </a:r>
          </a:p>
          <a:p>
            <a:pPr lvl="1"/>
            <a:r>
              <a:rPr lang="en-US" dirty="0" smtClean="0">
                <a:solidFill>
                  <a:schemeClr val="bg1"/>
                </a:solidFill>
              </a:rPr>
              <a:t>Network and application checks (L3-7)</a:t>
            </a:r>
          </a:p>
          <a:p>
            <a:r>
              <a:rPr lang="en-US" dirty="0" smtClean="0">
                <a:solidFill>
                  <a:schemeClr val="bg1"/>
                </a:solidFill>
              </a:rPr>
              <a:t>Examples</a:t>
            </a:r>
          </a:p>
          <a:p>
            <a:pPr lvl="1"/>
            <a:r>
              <a:rPr lang="en-US" dirty="0" smtClean="0">
                <a:solidFill>
                  <a:schemeClr val="bg1"/>
                </a:solidFill>
              </a:rPr>
              <a:t>TCP SYN authentication, </a:t>
            </a:r>
          </a:p>
          <a:p>
            <a:pPr lvl="1"/>
            <a:r>
              <a:rPr lang="en-US" dirty="0" smtClean="0">
                <a:solidFill>
                  <a:schemeClr val="accent4"/>
                </a:solidFill>
              </a:rPr>
              <a:t>TCP SYN cookie</a:t>
            </a:r>
            <a:r>
              <a:rPr lang="en-US" dirty="0" smtClean="0">
                <a:solidFill>
                  <a:schemeClr val="bg1"/>
                </a:solidFill>
              </a:rPr>
              <a:t>, </a:t>
            </a:r>
          </a:p>
          <a:p>
            <a:pPr lvl="1"/>
            <a:r>
              <a:rPr lang="en-US" dirty="0" smtClean="0">
                <a:solidFill>
                  <a:schemeClr val="bg1"/>
                </a:solidFill>
              </a:rPr>
              <a:t>UDP authentication, </a:t>
            </a:r>
          </a:p>
          <a:p>
            <a:pPr lvl="1"/>
            <a:r>
              <a:rPr lang="en-US" dirty="0" smtClean="0">
                <a:solidFill>
                  <a:schemeClr val="bg1"/>
                </a:solidFill>
              </a:rPr>
              <a:t>DNS authentication, </a:t>
            </a:r>
          </a:p>
          <a:p>
            <a:pPr lvl="1"/>
            <a:r>
              <a:rPr lang="en-US" dirty="0" smtClean="0">
                <a:solidFill>
                  <a:schemeClr val="accent4"/>
                </a:solidFill>
              </a:rPr>
              <a:t>HTTP Challenge</a:t>
            </a:r>
            <a:r>
              <a:rPr lang="en-US" dirty="0" smtClean="0">
                <a:solidFill>
                  <a:schemeClr val="bg1"/>
                </a:solidFill>
              </a:rPr>
              <a:t>, </a:t>
            </a:r>
          </a:p>
          <a:p>
            <a:pPr lvl="1"/>
            <a:r>
              <a:rPr lang="en-US" dirty="0" smtClean="0">
                <a:solidFill>
                  <a:schemeClr val="bg1"/>
                </a:solidFill>
              </a:rPr>
              <a:t>TCP error packet limit, more…</a:t>
            </a:r>
          </a:p>
          <a:p>
            <a:endParaRPr lang="en-US" dirty="0" smtClean="0">
              <a:solidFill>
                <a:schemeClr val="bg1"/>
              </a:solidFill>
            </a:endParaRPr>
          </a:p>
          <a:p>
            <a:endParaRPr lang="en-US" altLang="ja-JP" dirty="0" smtClean="0">
              <a:solidFill>
                <a:schemeClr val="bg1"/>
              </a:solidFill>
            </a:endParaRPr>
          </a:p>
          <a:p>
            <a:endParaRPr lang="en-US" altLang="ja-JP" dirty="0">
              <a:solidFill>
                <a:schemeClr val="bg1"/>
              </a:solidFill>
            </a:endParaRPr>
          </a:p>
        </p:txBody>
      </p:sp>
      <p:sp>
        <p:nvSpPr>
          <p:cNvPr id="2" name="Title 1"/>
          <p:cNvSpPr>
            <a:spLocks noGrp="1"/>
          </p:cNvSpPr>
          <p:nvPr>
            <p:ph type="title"/>
          </p:nvPr>
        </p:nvSpPr>
        <p:spPr/>
        <p:txBody>
          <a:bodyPr/>
          <a:lstStyle/>
          <a:p>
            <a:r>
              <a:rPr lang="en-US" altLang="ja-JP" dirty="0" smtClean="0"/>
              <a:t/>
            </a:r>
            <a:br>
              <a:rPr lang="en-US" altLang="ja-JP" dirty="0" smtClean="0"/>
            </a:br>
            <a:r>
              <a:rPr lang="zh-TW" altLang="en-US" dirty="0" smtClean="0"/>
              <a:t>連線驗證</a:t>
            </a:r>
            <a:endParaRPr lang="en-US" altLang="ja-JP" dirty="0"/>
          </a:p>
        </p:txBody>
      </p:sp>
      <p:cxnSp>
        <p:nvCxnSpPr>
          <p:cNvPr id="6" name="Straight Connector 5"/>
          <p:cNvCxnSpPr/>
          <p:nvPr/>
        </p:nvCxnSpPr>
        <p:spPr bwMode="auto">
          <a:xfrm>
            <a:off x="12088365" y="5144298"/>
            <a:ext cx="0" cy="619474"/>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2088365" y="2835500"/>
            <a:ext cx="0" cy="1610910"/>
          </a:xfrm>
          <a:prstGeom prst="line">
            <a:avLst/>
          </a:prstGeom>
          <a:noFill/>
          <a:ln w="9525" cap="flat" cmpd="sng" algn="ctr">
            <a:solidFill>
              <a:schemeClr val="tx1"/>
            </a:solidFill>
            <a:prstDash val="solid"/>
            <a:round/>
            <a:headEnd type="none" w="med" len="med"/>
            <a:tailEnd type="none" w="med" len="med"/>
          </a:ln>
          <a:effectLst/>
        </p:spPr>
      </p:cxnSp>
      <p:grpSp>
        <p:nvGrpSpPr>
          <p:cNvPr id="9" name="Group 8"/>
          <p:cNvGrpSpPr/>
          <p:nvPr/>
        </p:nvGrpSpPr>
        <p:grpSpPr>
          <a:xfrm>
            <a:off x="10142046" y="1870978"/>
            <a:ext cx="1113701" cy="627061"/>
            <a:chOff x="1094394" y="1206030"/>
            <a:chExt cx="835436" cy="470386"/>
          </a:xfrm>
        </p:grpSpPr>
        <p:pic>
          <p:nvPicPr>
            <p:cNvPr id="10" name="Picture 9" descr="Attacker_sing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94" y="1206030"/>
              <a:ext cx="346600" cy="470386"/>
            </a:xfrm>
            <a:prstGeom prst="rect">
              <a:avLst/>
            </a:prstGeom>
          </p:spPr>
        </p:pic>
        <p:pic>
          <p:nvPicPr>
            <p:cNvPr id="11" name="Picture 10" descr="Attacker_sing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11" y="1206030"/>
              <a:ext cx="346600" cy="470386"/>
            </a:xfrm>
            <a:prstGeom prst="rect">
              <a:avLst/>
            </a:prstGeom>
          </p:spPr>
        </p:pic>
        <p:pic>
          <p:nvPicPr>
            <p:cNvPr id="12" name="Picture 11" descr="Attacker_sing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230" y="1206030"/>
              <a:ext cx="346600" cy="470386"/>
            </a:xfrm>
            <a:prstGeom prst="rect">
              <a:avLst/>
            </a:prstGeom>
          </p:spPr>
        </p:pic>
      </p:grpSp>
      <p:grpSp>
        <p:nvGrpSpPr>
          <p:cNvPr id="13" name="Group 12"/>
          <p:cNvGrpSpPr/>
          <p:nvPr/>
        </p:nvGrpSpPr>
        <p:grpSpPr>
          <a:xfrm flipH="1">
            <a:off x="12621052" y="2206479"/>
            <a:ext cx="765058" cy="620882"/>
            <a:chOff x="1451669" y="1447314"/>
            <a:chExt cx="478161" cy="535243"/>
          </a:xfrm>
        </p:grpSpPr>
        <p:cxnSp>
          <p:nvCxnSpPr>
            <p:cNvPr id="14" name="Straight Connector 13"/>
            <p:cNvCxnSpPr/>
            <p:nvPr/>
          </p:nvCxnSpPr>
          <p:spPr bwMode="auto">
            <a:xfrm>
              <a:off x="1451669" y="1447314"/>
              <a:ext cx="0" cy="535243"/>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51669" y="1982557"/>
              <a:ext cx="478161" cy="0"/>
            </a:xfrm>
            <a:prstGeom prst="line">
              <a:avLst/>
            </a:prstGeom>
            <a:noFill/>
            <a:ln w="9525" cap="flat" cmpd="sng" algn="ctr">
              <a:solidFill>
                <a:srgbClr val="000000"/>
              </a:solidFill>
              <a:prstDash val="solid"/>
              <a:round/>
              <a:headEnd type="none" w="med" len="med"/>
              <a:tailEnd type="none" w="med" len="med"/>
            </a:ln>
            <a:effectLst/>
          </p:spPr>
        </p:cxnSp>
      </p:grpSp>
      <p:grpSp>
        <p:nvGrpSpPr>
          <p:cNvPr id="16" name="Group 15"/>
          <p:cNvGrpSpPr/>
          <p:nvPr/>
        </p:nvGrpSpPr>
        <p:grpSpPr>
          <a:xfrm>
            <a:off x="12800390" y="1879230"/>
            <a:ext cx="1113701" cy="613309"/>
            <a:chOff x="2755859" y="1211188"/>
            <a:chExt cx="835436" cy="46007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859" y="1211188"/>
              <a:ext cx="346600" cy="46007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476" y="1211188"/>
              <a:ext cx="346600" cy="46007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95" y="1211188"/>
              <a:ext cx="346600" cy="460070"/>
            </a:xfrm>
            <a:prstGeom prst="rect">
              <a:avLst/>
            </a:prstGeom>
          </p:spPr>
        </p:pic>
      </p:grpSp>
      <p:pic>
        <p:nvPicPr>
          <p:cNvPr id="20" name="Picture 19" descr="Cloud_Intern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4542" y="2425726"/>
            <a:ext cx="1147645" cy="748245"/>
          </a:xfrm>
          <a:prstGeom prst="rect">
            <a:avLst/>
          </a:prstGeom>
        </p:spPr>
      </p:pic>
      <p:grpSp>
        <p:nvGrpSpPr>
          <p:cNvPr id="21" name="Group 20"/>
          <p:cNvGrpSpPr/>
          <p:nvPr/>
        </p:nvGrpSpPr>
        <p:grpSpPr>
          <a:xfrm>
            <a:off x="10713685" y="2490197"/>
            <a:ext cx="904221" cy="337165"/>
            <a:chOff x="1451669" y="1447314"/>
            <a:chExt cx="478161" cy="535243"/>
          </a:xfrm>
        </p:grpSpPr>
        <p:cxnSp>
          <p:nvCxnSpPr>
            <p:cNvPr id="22" name="Straight Connector 21"/>
            <p:cNvCxnSpPr/>
            <p:nvPr/>
          </p:nvCxnSpPr>
          <p:spPr bwMode="auto">
            <a:xfrm>
              <a:off x="1451669" y="1447314"/>
              <a:ext cx="0" cy="535243"/>
            </a:xfrm>
            <a:prstGeom prst="line">
              <a:avLst/>
            </a:prstGeom>
            <a:noFill/>
            <a:ln w="28575" cap="rnd" cmpd="sng" algn="ctr">
              <a:solidFill>
                <a:srgbClr val="FF6600"/>
              </a:solidFill>
              <a:prstDash val="solid"/>
              <a:round/>
              <a:headEnd type="none" w="med" len="med"/>
              <a:tailEnd type="none" w="med" len="med"/>
            </a:ln>
            <a:effectLst/>
          </p:spPr>
        </p:cxnSp>
        <p:cxnSp>
          <p:nvCxnSpPr>
            <p:cNvPr id="23" name="Straight Connector 22"/>
            <p:cNvCxnSpPr/>
            <p:nvPr/>
          </p:nvCxnSpPr>
          <p:spPr bwMode="auto">
            <a:xfrm>
              <a:off x="1451669" y="1982557"/>
              <a:ext cx="478161" cy="0"/>
            </a:xfrm>
            <a:prstGeom prst="line">
              <a:avLst/>
            </a:prstGeom>
            <a:noFill/>
            <a:ln w="28575" cap="flat" cmpd="sng" algn="ctr">
              <a:solidFill>
                <a:srgbClr val="FF6600"/>
              </a:solidFill>
              <a:prstDash val="solid"/>
              <a:round/>
              <a:headEnd type="none" w="med" len="med"/>
              <a:tailEnd type="triangle" w="med" len="med"/>
            </a:ln>
            <a:effectLst/>
          </p:spPr>
        </p:cxnSp>
      </p:grpSp>
      <p:cxnSp>
        <p:nvCxnSpPr>
          <p:cNvPr id="24" name="Straight Connector 23"/>
          <p:cNvCxnSpPr/>
          <p:nvPr/>
        </p:nvCxnSpPr>
        <p:spPr bwMode="auto">
          <a:xfrm flipV="1">
            <a:off x="11941419" y="3250398"/>
            <a:ext cx="0" cy="1137152"/>
          </a:xfrm>
          <a:prstGeom prst="line">
            <a:avLst/>
          </a:prstGeom>
          <a:noFill/>
          <a:ln w="28575" cap="flat" cmpd="sng" algn="ctr">
            <a:solidFill>
              <a:srgbClr val="FF6600"/>
            </a:solidFill>
            <a:prstDash val="solid"/>
            <a:round/>
            <a:headEnd type="triangle" w="med" len="med"/>
            <a:tailEnd type="none" w="med" len="med"/>
          </a:ln>
          <a:effectLst/>
        </p:spPr>
      </p:cxnSp>
      <p:cxnSp>
        <p:nvCxnSpPr>
          <p:cNvPr id="25" name="Straight Connector 24"/>
          <p:cNvCxnSpPr/>
          <p:nvPr/>
        </p:nvCxnSpPr>
        <p:spPr bwMode="auto">
          <a:xfrm flipV="1">
            <a:off x="12239690" y="3250398"/>
            <a:ext cx="0" cy="1137152"/>
          </a:xfrm>
          <a:prstGeom prst="line">
            <a:avLst/>
          </a:prstGeom>
          <a:noFill/>
          <a:ln w="28575" cap="flat" cmpd="sng" algn="ctr">
            <a:solidFill>
              <a:srgbClr val="008000"/>
            </a:solidFill>
            <a:prstDash val="solid"/>
            <a:round/>
            <a:headEnd type="triangle" w="med" len="med"/>
            <a:tailEnd type="none" w="med" len="med"/>
          </a:ln>
          <a:effectLst/>
        </p:spPr>
      </p:cxnSp>
      <p:grpSp>
        <p:nvGrpSpPr>
          <p:cNvPr id="26" name="Group 25"/>
          <p:cNvGrpSpPr/>
          <p:nvPr/>
        </p:nvGrpSpPr>
        <p:grpSpPr>
          <a:xfrm flipH="1">
            <a:off x="12597068" y="2507410"/>
            <a:ext cx="789042" cy="337165"/>
            <a:chOff x="1451669" y="1447314"/>
            <a:chExt cx="478161" cy="535243"/>
          </a:xfrm>
        </p:grpSpPr>
        <p:cxnSp>
          <p:nvCxnSpPr>
            <p:cNvPr id="27" name="Straight Connector 26"/>
            <p:cNvCxnSpPr/>
            <p:nvPr/>
          </p:nvCxnSpPr>
          <p:spPr bwMode="auto">
            <a:xfrm>
              <a:off x="1451669" y="1447314"/>
              <a:ext cx="0" cy="535243"/>
            </a:xfrm>
            <a:prstGeom prst="line">
              <a:avLst/>
            </a:prstGeom>
            <a:noFill/>
            <a:ln w="28575" cap="rnd" cmpd="sng" algn="ctr">
              <a:solidFill>
                <a:srgbClr val="008000"/>
              </a:solidFill>
              <a:prstDash val="solid"/>
              <a:round/>
              <a:headEnd type="none" w="med" len="med"/>
              <a:tailEnd type="none" w="med" len="med"/>
            </a:ln>
            <a:effectLst/>
          </p:spPr>
        </p:cxnSp>
        <p:cxnSp>
          <p:nvCxnSpPr>
            <p:cNvPr id="28" name="Straight Connector 27"/>
            <p:cNvCxnSpPr/>
            <p:nvPr/>
          </p:nvCxnSpPr>
          <p:spPr bwMode="auto">
            <a:xfrm>
              <a:off x="1451669" y="1982557"/>
              <a:ext cx="478161" cy="0"/>
            </a:xfrm>
            <a:prstGeom prst="line">
              <a:avLst/>
            </a:prstGeom>
            <a:noFill/>
            <a:ln w="28575" cap="flat" cmpd="sng" algn="ctr">
              <a:solidFill>
                <a:srgbClr val="008000"/>
              </a:solidFill>
              <a:prstDash val="solid"/>
              <a:round/>
              <a:headEnd type="none" w="med" len="med"/>
              <a:tailEnd type="triangle" w="med" len="med"/>
            </a:ln>
            <a:effectLst/>
          </p:spPr>
        </p:cxnSp>
      </p:grpSp>
      <p:cxnSp>
        <p:nvCxnSpPr>
          <p:cNvPr id="29" name="Straight Connector 28"/>
          <p:cNvCxnSpPr/>
          <p:nvPr/>
        </p:nvCxnSpPr>
        <p:spPr bwMode="auto">
          <a:xfrm flipV="1">
            <a:off x="12239690" y="5109683"/>
            <a:ext cx="0" cy="1308176"/>
          </a:xfrm>
          <a:prstGeom prst="line">
            <a:avLst/>
          </a:prstGeom>
          <a:noFill/>
          <a:ln w="28575" cap="flat" cmpd="sng" algn="ctr">
            <a:solidFill>
              <a:srgbClr val="008000"/>
            </a:solidFill>
            <a:prstDash val="solid"/>
            <a:round/>
            <a:headEnd type="triangle" w="med" len="med"/>
            <a:tailEnd type="none" w="med" len="med"/>
          </a:ln>
          <a:effectLst/>
        </p:spPr>
      </p:cxnSp>
      <p:cxnSp>
        <p:nvCxnSpPr>
          <p:cNvPr id="30" name="Straight Connector 29"/>
          <p:cNvCxnSpPr/>
          <p:nvPr/>
        </p:nvCxnSpPr>
        <p:spPr bwMode="auto">
          <a:xfrm flipV="1">
            <a:off x="11648472" y="3250399"/>
            <a:ext cx="0" cy="1231747"/>
          </a:xfrm>
          <a:prstGeom prst="line">
            <a:avLst/>
          </a:prstGeom>
          <a:noFill/>
          <a:ln w="28575" cap="flat" cmpd="sng" algn="ctr">
            <a:solidFill>
              <a:srgbClr val="FAB900"/>
            </a:solidFill>
            <a:prstDash val="solid"/>
            <a:round/>
            <a:headEnd type="none" w="med" len="med"/>
            <a:tailEnd type="triangle" w="med" len="med"/>
          </a:ln>
          <a:effectLst/>
        </p:spPr>
      </p:cxnSp>
      <p:cxnSp>
        <p:nvCxnSpPr>
          <p:cNvPr id="31" name="Straight Connector 30"/>
          <p:cNvCxnSpPr/>
          <p:nvPr/>
        </p:nvCxnSpPr>
        <p:spPr bwMode="auto">
          <a:xfrm flipV="1">
            <a:off x="12434216" y="3250398"/>
            <a:ext cx="0" cy="1137152"/>
          </a:xfrm>
          <a:prstGeom prst="line">
            <a:avLst/>
          </a:prstGeom>
          <a:noFill/>
          <a:ln w="28575" cap="flat" cmpd="sng" algn="ctr">
            <a:solidFill>
              <a:srgbClr val="FAB900"/>
            </a:solidFill>
            <a:prstDash val="solid"/>
            <a:round/>
            <a:headEnd type="none" w="med" len="med"/>
            <a:tailEnd type="triangle" w="med" len="med"/>
          </a:ln>
          <a:effectLst/>
        </p:spPr>
      </p:cxnSp>
      <p:grpSp>
        <p:nvGrpSpPr>
          <p:cNvPr id="32" name="Group 31"/>
          <p:cNvGrpSpPr/>
          <p:nvPr/>
        </p:nvGrpSpPr>
        <p:grpSpPr>
          <a:xfrm flipH="1">
            <a:off x="12597069" y="2498027"/>
            <a:ext cx="678658" cy="245722"/>
            <a:chOff x="1518561" y="1640860"/>
            <a:chExt cx="411268" cy="390081"/>
          </a:xfrm>
        </p:grpSpPr>
        <p:cxnSp>
          <p:nvCxnSpPr>
            <p:cNvPr id="33" name="Straight Connector 32"/>
            <p:cNvCxnSpPr/>
            <p:nvPr/>
          </p:nvCxnSpPr>
          <p:spPr bwMode="auto">
            <a:xfrm flipH="1">
              <a:off x="1518561" y="1640860"/>
              <a:ext cx="0" cy="390081"/>
            </a:xfrm>
            <a:prstGeom prst="line">
              <a:avLst/>
            </a:prstGeom>
            <a:noFill/>
            <a:ln w="28575" cap="rnd" cmpd="sng" algn="ctr">
              <a:solidFill>
                <a:srgbClr val="FAB900"/>
              </a:solidFill>
              <a:prstDash val="solid"/>
              <a:round/>
              <a:headEnd type="triangle" w="med" len="med"/>
              <a:tailEnd type="none" w="med" len="med"/>
            </a:ln>
            <a:effectLst/>
          </p:spPr>
        </p:cxnSp>
        <p:cxnSp>
          <p:nvCxnSpPr>
            <p:cNvPr id="34" name="Straight Connector 33"/>
            <p:cNvCxnSpPr/>
            <p:nvPr/>
          </p:nvCxnSpPr>
          <p:spPr bwMode="auto">
            <a:xfrm>
              <a:off x="1518561" y="2030941"/>
              <a:ext cx="411268" cy="0"/>
            </a:xfrm>
            <a:prstGeom prst="line">
              <a:avLst/>
            </a:prstGeom>
            <a:noFill/>
            <a:ln w="28575" cap="flat" cmpd="sng" algn="ctr">
              <a:solidFill>
                <a:srgbClr val="FAB900"/>
              </a:solidFill>
              <a:prstDash val="solid"/>
              <a:round/>
              <a:headEnd type="none" w="med" len="med"/>
              <a:tailEnd type="none" w="med" len="med"/>
            </a:ln>
            <a:effectLst/>
          </p:spPr>
        </p:cxnSp>
      </p:grpSp>
      <p:grpSp>
        <p:nvGrpSpPr>
          <p:cNvPr id="35" name="Group 34"/>
          <p:cNvGrpSpPr/>
          <p:nvPr/>
        </p:nvGrpSpPr>
        <p:grpSpPr>
          <a:xfrm>
            <a:off x="11220999" y="4389306"/>
            <a:ext cx="1752598" cy="691085"/>
            <a:chOff x="3628443" y="2102674"/>
            <a:chExt cx="1095374" cy="431928"/>
          </a:xfrm>
        </p:grpSpPr>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28443" y="2102674"/>
              <a:ext cx="1095374" cy="28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descr="Thunder_TP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306" y="2385509"/>
              <a:ext cx="803649" cy="149093"/>
            </a:xfrm>
            <a:prstGeom prst="rect">
              <a:avLst/>
            </a:prstGeom>
          </p:spPr>
        </p:pic>
      </p:grpSp>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2542" y="5387392"/>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5990" y="6503472"/>
            <a:ext cx="1073502" cy="273402"/>
          </a:xfrm>
          <a:prstGeom prst="rect">
            <a:avLst/>
          </a:prstGeom>
        </p:spPr>
      </p:pic>
      <p:pic>
        <p:nvPicPr>
          <p:cNvPr id="40" name="Picture 39"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7574" y="6499209"/>
            <a:ext cx="1073502" cy="273402"/>
          </a:xfrm>
          <a:prstGeom prst="rect">
            <a:avLst/>
          </a:prstGeom>
        </p:spPr>
      </p:pic>
      <p:pic>
        <p:nvPicPr>
          <p:cNvPr id="41" name="Picture 40"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39159" y="6499209"/>
            <a:ext cx="1073502" cy="273402"/>
          </a:xfrm>
          <a:prstGeom prst="rect">
            <a:avLst/>
          </a:prstGeom>
        </p:spPr>
      </p:pic>
      <p:grpSp>
        <p:nvGrpSpPr>
          <p:cNvPr id="42" name="Group 41"/>
          <p:cNvGrpSpPr/>
          <p:nvPr/>
        </p:nvGrpSpPr>
        <p:grpSpPr>
          <a:xfrm>
            <a:off x="10197590" y="3531557"/>
            <a:ext cx="1226848" cy="383616"/>
            <a:chOff x="7608497" y="2631431"/>
            <a:chExt cx="766780" cy="239760"/>
          </a:xfrm>
        </p:grpSpPr>
        <p:pic>
          <p:nvPicPr>
            <p:cNvPr id="43" name="Picture 42" descr="Stop.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8497" y="2631431"/>
              <a:ext cx="236686" cy="239760"/>
            </a:xfrm>
            <a:prstGeom prst="rect">
              <a:avLst/>
            </a:prstGeom>
          </p:spPr>
        </p:pic>
        <p:sp>
          <p:nvSpPr>
            <p:cNvPr id="44" name="TextBox 43"/>
            <p:cNvSpPr txBox="1"/>
            <p:nvPr/>
          </p:nvSpPr>
          <p:spPr>
            <a:xfrm>
              <a:off x="7806011" y="2631431"/>
              <a:ext cx="569266" cy="211596"/>
            </a:xfrm>
            <a:prstGeom prst="rect">
              <a:avLst/>
            </a:prstGeom>
            <a:noFill/>
          </p:spPr>
          <p:txBody>
            <a:bodyPr wrap="none" rtlCol="0">
              <a:spAutoFit/>
            </a:bodyPr>
            <a:lstStyle/>
            <a:p>
              <a:pPr algn="ctr"/>
              <a:r>
                <a:rPr lang="en-US" sz="1600" dirty="0">
                  <a:solidFill>
                    <a:schemeClr val="bg1"/>
                  </a:solidFill>
                </a:rPr>
                <a:t>Denied</a:t>
              </a:r>
            </a:p>
          </p:txBody>
        </p:sp>
      </p:grpSp>
      <p:grpSp>
        <p:nvGrpSpPr>
          <p:cNvPr id="45" name="Group 44"/>
          <p:cNvGrpSpPr/>
          <p:nvPr/>
        </p:nvGrpSpPr>
        <p:grpSpPr>
          <a:xfrm>
            <a:off x="12591138" y="3521223"/>
            <a:ext cx="1271534" cy="393954"/>
            <a:chOff x="7624779" y="3220542"/>
            <a:chExt cx="794709" cy="246221"/>
          </a:xfrm>
        </p:grpSpPr>
        <p:pic>
          <p:nvPicPr>
            <p:cNvPr id="46" name="Picture 45" descr="chec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4779" y="3273839"/>
              <a:ext cx="236686" cy="192924"/>
            </a:xfrm>
            <a:prstGeom prst="rect">
              <a:avLst/>
            </a:prstGeom>
          </p:spPr>
        </p:pic>
        <p:sp>
          <p:nvSpPr>
            <p:cNvPr id="47" name="TextBox 46"/>
            <p:cNvSpPr txBox="1"/>
            <p:nvPr/>
          </p:nvSpPr>
          <p:spPr>
            <a:xfrm>
              <a:off x="7795119" y="3220542"/>
              <a:ext cx="624369" cy="211596"/>
            </a:xfrm>
            <a:prstGeom prst="rect">
              <a:avLst/>
            </a:prstGeom>
            <a:noFill/>
          </p:spPr>
          <p:txBody>
            <a:bodyPr wrap="none" rtlCol="0">
              <a:spAutoFit/>
            </a:bodyPr>
            <a:lstStyle/>
            <a:p>
              <a:r>
                <a:rPr lang="en-US" sz="1600" dirty="0">
                  <a:solidFill>
                    <a:schemeClr val="bg1"/>
                  </a:solidFill>
                </a:rPr>
                <a:t>Allowed</a:t>
              </a:r>
            </a:p>
          </p:txBody>
        </p:sp>
      </p:grpSp>
      <p:pic>
        <p:nvPicPr>
          <p:cNvPr id="48"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2296885" y="5763771"/>
            <a:ext cx="503504" cy="5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2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par>
                                <p:cTn id="15" presetID="22" presetClass="entr" presetSubtype="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par>
                          <p:cTn id="18" fill="hold">
                            <p:stCondLst>
                              <p:cond delay="1000"/>
                            </p:stCondLst>
                            <p:childTnLst>
                              <p:par>
                                <p:cTn id="19" presetID="26" presetClass="emph" presetSubtype="0" repeatCount="2000" fill="hold" nodeType="afterEffect">
                                  <p:stCondLst>
                                    <p:cond delay="0"/>
                                  </p:stCondLst>
                                  <p:childTnLst>
                                    <p:animEffect transition="out" filter="fade">
                                      <p:cBhvr>
                                        <p:cTn id="20" dur="500" tmFilter="0, 0; .2, .5; .8, .5; 1, 0"/>
                                        <p:tgtEl>
                                          <p:spTgt spid="35"/>
                                        </p:tgtEl>
                                      </p:cBhvr>
                                    </p:animEffect>
                                    <p:animScale>
                                      <p:cBhvr>
                                        <p:cTn id="21" dur="250" autoRev="1" fill="hold"/>
                                        <p:tgtEl>
                                          <p:spTgt spid="35"/>
                                        </p:tgtEl>
                                      </p:cBhvr>
                                      <p:by x="105000" y="105000"/>
                                    </p:animScale>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par>
                          <p:cTn id="34" fill="hold">
                            <p:stCondLst>
                              <p:cond delay="3500"/>
                            </p:stCondLst>
                            <p:childTnLst>
                              <p:par>
                                <p:cTn id="35" presetID="26" presetClass="emph" presetSubtype="0" fill="hold" nodeType="after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25"/>
                                        </p:tgtEl>
                                      </p:cBhvr>
                                    </p:animEffect>
                                    <p:animScale>
                                      <p:cBhvr>
                                        <p:cTn id="40" dur="250" autoRev="1" fill="hold"/>
                                        <p:tgtEl>
                                          <p:spTgt spid="25"/>
                                        </p:tgtEl>
                                      </p:cBhvr>
                                      <p:by x="105000" y="105000"/>
                                    </p:animScale>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500"/>
                                        <p:tgtEl>
                                          <p:spTgt spid="29"/>
                                        </p:tgtEl>
                                      </p:cBhvr>
                                    </p:animEffect>
                                  </p:childTnLst>
                                </p:cTn>
                              </p:par>
                            </p:childTnLst>
                          </p:cTn>
                        </p:par>
                        <p:par>
                          <p:cTn id="49" fill="hold">
                            <p:stCondLst>
                              <p:cond delay="4500"/>
                            </p:stCondLst>
                            <p:childTnLst>
                              <p:par>
                                <p:cTn id="50" presetID="1" presetClass="entr" presetSubtype="0"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SYN Cookie</a:t>
            </a:r>
            <a:endParaRPr lang="en-US" dirty="0"/>
          </a:p>
        </p:txBody>
      </p:sp>
      <p:cxnSp>
        <p:nvCxnSpPr>
          <p:cNvPr id="3" name="直線コネクタ 8"/>
          <p:cNvCxnSpPr>
            <a:cxnSpLocks noChangeAspect="1"/>
          </p:cNvCxnSpPr>
          <p:nvPr/>
        </p:nvCxnSpPr>
        <p:spPr bwMode="auto">
          <a:xfrm>
            <a:off x="1501850" y="2058992"/>
            <a:ext cx="0" cy="3127157"/>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 name="直線コネクタ 12"/>
          <p:cNvCxnSpPr>
            <a:cxnSpLocks noChangeAspect="1"/>
          </p:cNvCxnSpPr>
          <p:nvPr/>
        </p:nvCxnSpPr>
        <p:spPr bwMode="auto">
          <a:xfrm>
            <a:off x="7305395" y="2108486"/>
            <a:ext cx="0" cy="3077663"/>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 name="直線コネクタ 14"/>
          <p:cNvCxnSpPr>
            <a:cxnSpLocks noChangeAspect="1"/>
          </p:cNvCxnSpPr>
          <p:nvPr/>
        </p:nvCxnSpPr>
        <p:spPr bwMode="auto">
          <a:xfrm>
            <a:off x="13098781" y="2058992"/>
            <a:ext cx="0" cy="3222692"/>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0075" y="1402400"/>
            <a:ext cx="487680" cy="670560"/>
          </a:xfrm>
          <a:prstGeom prst="rect">
            <a:avLst/>
          </a:prstGeom>
        </p:spPr>
      </p:pic>
      <p:cxnSp>
        <p:nvCxnSpPr>
          <p:cNvPr id="6" name="直線矢印コネクタ 11"/>
          <p:cNvCxnSpPr>
            <a:cxnSpLocks noChangeAspect="1"/>
          </p:cNvCxnSpPr>
          <p:nvPr/>
        </p:nvCxnSpPr>
        <p:spPr bwMode="auto">
          <a:xfrm>
            <a:off x="1553302" y="2280637"/>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2" name="Pentagon 31"/>
          <p:cNvSpPr>
            <a:spLocks noChangeAspect="1"/>
          </p:cNvSpPr>
          <p:nvPr/>
        </p:nvSpPr>
        <p:spPr bwMode="auto">
          <a:xfrm>
            <a:off x="1786265" y="2059039"/>
            <a:ext cx="116673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TCP SYN</a:t>
            </a:r>
          </a:p>
        </p:txBody>
      </p:sp>
      <p:sp>
        <p:nvSpPr>
          <p:cNvPr id="67" name="TextBox 66"/>
          <p:cNvSpPr txBox="1">
            <a:spLocks noChangeAspect="1"/>
          </p:cNvSpPr>
          <p:nvPr/>
        </p:nvSpPr>
        <p:spPr>
          <a:xfrm>
            <a:off x="3083246" y="1974220"/>
            <a:ext cx="884629" cy="331952"/>
          </a:xfrm>
          <a:prstGeom prst="rect">
            <a:avLst/>
          </a:prstGeom>
          <a:noFill/>
        </p:spPr>
        <p:txBody>
          <a:bodyPr wrap="square" lIns="130622" tIns="65311" rIns="130622" bIns="65311" rtlCol="0">
            <a:spAutoFit/>
          </a:bodyPr>
          <a:lstStyle/>
          <a:p>
            <a:r>
              <a:rPr lang="en-US" sz="1300" dirty="0">
                <a:solidFill>
                  <a:schemeClr val="bg1"/>
                </a:solidFill>
              </a:rPr>
              <a:t>S=X</a:t>
            </a:r>
          </a:p>
        </p:txBody>
      </p:sp>
      <p:grpSp>
        <p:nvGrpSpPr>
          <p:cNvPr id="21" name="群組 20"/>
          <p:cNvGrpSpPr/>
          <p:nvPr/>
        </p:nvGrpSpPr>
        <p:grpSpPr>
          <a:xfrm>
            <a:off x="7333309" y="3297608"/>
            <a:ext cx="5722126" cy="1179438"/>
            <a:chOff x="7333309" y="2983704"/>
            <a:chExt cx="5722126" cy="1179438"/>
          </a:xfrm>
        </p:grpSpPr>
        <p:cxnSp>
          <p:nvCxnSpPr>
            <p:cNvPr id="11" name="直線矢印コネクタ 44"/>
            <p:cNvCxnSpPr>
              <a:cxnSpLocks noChangeAspect="1"/>
            </p:cNvCxnSpPr>
            <p:nvPr/>
          </p:nvCxnSpPr>
          <p:spPr bwMode="auto">
            <a:xfrm>
              <a:off x="7349579" y="3990318"/>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cxnSp>
          <p:nvCxnSpPr>
            <p:cNvPr id="79" name="直線矢印コネクタ 44"/>
            <p:cNvCxnSpPr>
              <a:cxnSpLocks noChangeAspect="1"/>
            </p:cNvCxnSpPr>
            <p:nvPr/>
          </p:nvCxnSpPr>
          <p:spPr bwMode="auto">
            <a:xfrm>
              <a:off x="7349579" y="3293224"/>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80" name="Pentagon 79"/>
            <p:cNvSpPr>
              <a:spLocks noChangeAspect="1"/>
            </p:cNvSpPr>
            <p:nvPr/>
          </p:nvSpPr>
          <p:spPr bwMode="auto">
            <a:xfrm>
              <a:off x="7571566" y="3068984"/>
              <a:ext cx="116673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TCP SYN</a:t>
              </a:r>
            </a:p>
          </p:txBody>
        </p:sp>
        <p:cxnSp>
          <p:nvCxnSpPr>
            <p:cNvPr id="81" name="直線矢印コネクタ 18"/>
            <p:cNvCxnSpPr>
              <a:cxnSpLocks noChangeAspect="1"/>
            </p:cNvCxnSpPr>
            <p:nvPr/>
          </p:nvCxnSpPr>
          <p:spPr bwMode="auto">
            <a:xfrm flipH="1">
              <a:off x="7333309" y="3649852"/>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82" name="Pentagon 81"/>
            <p:cNvSpPr>
              <a:spLocks noChangeAspect="1"/>
            </p:cNvSpPr>
            <p:nvPr/>
          </p:nvSpPr>
          <p:spPr bwMode="auto">
            <a:xfrm flipH="1">
              <a:off x="10922770" y="3431597"/>
              <a:ext cx="1674928"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TCP SYN-ACK</a:t>
              </a:r>
            </a:p>
          </p:txBody>
        </p:sp>
        <p:sp>
          <p:nvSpPr>
            <p:cNvPr id="83" name="TextBox 82"/>
            <p:cNvSpPr txBox="1">
              <a:spLocks noChangeAspect="1"/>
            </p:cNvSpPr>
            <p:nvPr/>
          </p:nvSpPr>
          <p:spPr>
            <a:xfrm>
              <a:off x="9834887" y="3335893"/>
              <a:ext cx="1417750" cy="331952"/>
            </a:xfrm>
            <a:prstGeom prst="rect">
              <a:avLst/>
            </a:prstGeom>
            <a:noFill/>
          </p:spPr>
          <p:txBody>
            <a:bodyPr wrap="square" lIns="130622" tIns="65311" rIns="130622" bIns="65311" rtlCol="0">
              <a:spAutoFit/>
            </a:bodyPr>
            <a:lstStyle/>
            <a:p>
              <a:r>
                <a:rPr lang="en-US" sz="1300" dirty="0">
                  <a:solidFill>
                    <a:schemeClr val="bg1"/>
                  </a:solidFill>
                </a:rPr>
                <a:t>S=Z, A=X+1</a:t>
              </a:r>
            </a:p>
          </p:txBody>
        </p:sp>
        <p:sp>
          <p:nvSpPr>
            <p:cNvPr id="84" name="Pentagon 83"/>
            <p:cNvSpPr>
              <a:spLocks noChangeAspect="1"/>
            </p:cNvSpPr>
            <p:nvPr/>
          </p:nvSpPr>
          <p:spPr bwMode="auto">
            <a:xfrm>
              <a:off x="7598526" y="3785023"/>
              <a:ext cx="1225435"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TCP ACK</a:t>
              </a:r>
            </a:p>
          </p:txBody>
        </p:sp>
        <p:sp>
          <p:nvSpPr>
            <p:cNvPr id="85" name="TextBox 84"/>
            <p:cNvSpPr txBox="1">
              <a:spLocks noChangeAspect="1"/>
            </p:cNvSpPr>
            <p:nvPr/>
          </p:nvSpPr>
          <p:spPr>
            <a:xfrm>
              <a:off x="8870294" y="2983704"/>
              <a:ext cx="884629" cy="331952"/>
            </a:xfrm>
            <a:prstGeom prst="rect">
              <a:avLst/>
            </a:prstGeom>
            <a:noFill/>
          </p:spPr>
          <p:txBody>
            <a:bodyPr wrap="square" lIns="130622" tIns="65311" rIns="130622" bIns="65311" rtlCol="0">
              <a:spAutoFit/>
            </a:bodyPr>
            <a:lstStyle/>
            <a:p>
              <a:r>
                <a:rPr lang="en-US" sz="1300" dirty="0">
                  <a:solidFill>
                    <a:schemeClr val="bg1"/>
                  </a:solidFill>
                </a:rPr>
                <a:t>S=X</a:t>
              </a:r>
            </a:p>
          </p:txBody>
        </p:sp>
        <p:sp>
          <p:nvSpPr>
            <p:cNvPr id="86" name="TextBox 85"/>
            <p:cNvSpPr txBox="1">
              <a:spLocks noChangeAspect="1"/>
            </p:cNvSpPr>
            <p:nvPr/>
          </p:nvSpPr>
          <p:spPr>
            <a:xfrm>
              <a:off x="8880985" y="3690318"/>
              <a:ext cx="1789246" cy="331952"/>
            </a:xfrm>
            <a:prstGeom prst="rect">
              <a:avLst/>
            </a:prstGeom>
            <a:noFill/>
          </p:spPr>
          <p:txBody>
            <a:bodyPr wrap="square" lIns="130622" tIns="65311" rIns="130622" bIns="65311" rtlCol="0">
              <a:spAutoFit/>
            </a:bodyPr>
            <a:lstStyle/>
            <a:p>
              <a:r>
                <a:rPr lang="en-US" sz="1300" dirty="0">
                  <a:solidFill>
                    <a:schemeClr val="bg1"/>
                  </a:solidFill>
                </a:rPr>
                <a:t>S=X+1, A=Z+1</a:t>
              </a:r>
            </a:p>
          </p:txBody>
        </p:sp>
      </p:grpSp>
      <p:grpSp>
        <p:nvGrpSpPr>
          <p:cNvPr id="22" name="群組 21"/>
          <p:cNvGrpSpPr/>
          <p:nvPr/>
        </p:nvGrpSpPr>
        <p:grpSpPr>
          <a:xfrm>
            <a:off x="1546542" y="4539330"/>
            <a:ext cx="11509636" cy="378119"/>
            <a:chOff x="1546542" y="4102594"/>
            <a:chExt cx="11509636" cy="378119"/>
          </a:xfrm>
        </p:grpSpPr>
        <p:cxnSp>
          <p:nvCxnSpPr>
            <p:cNvPr id="10" name="直線矢印コネクタ 41"/>
            <p:cNvCxnSpPr>
              <a:cxnSpLocks noChangeAspect="1"/>
            </p:cNvCxnSpPr>
            <p:nvPr/>
          </p:nvCxnSpPr>
          <p:spPr bwMode="auto">
            <a:xfrm>
              <a:off x="1546542" y="4295000"/>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53" name="Pentagon 52"/>
            <p:cNvSpPr>
              <a:spLocks noChangeAspect="1"/>
            </p:cNvSpPr>
            <p:nvPr/>
          </p:nvSpPr>
          <p:spPr bwMode="auto">
            <a:xfrm>
              <a:off x="1786268" y="4102594"/>
              <a:ext cx="1495150"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Data Traffic</a:t>
              </a:r>
            </a:p>
          </p:txBody>
        </p:sp>
        <p:cxnSp>
          <p:nvCxnSpPr>
            <p:cNvPr id="87" name="直線矢印コネクタ 41"/>
            <p:cNvCxnSpPr>
              <a:cxnSpLocks noChangeAspect="1"/>
            </p:cNvCxnSpPr>
            <p:nvPr/>
          </p:nvCxnSpPr>
          <p:spPr bwMode="auto">
            <a:xfrm>
              <a:off x="7350322" y="4305163"/>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grpSp>
      <p:sp>
        <p:nvSpPr>
          <p:cNvPr id="39" name="Rounded Rectangular Callout 38"/>
          <p:cNvSpPr>
            <a:spLocks noChangeAspect="1"/>
          </p:cNvSpPr>
          <p:nvPr/>
        </p:nvSpPr>
        <p:spPr bwMode="auto">
          <a:xfrm>
            <a:off x="7810213" y="2182544"/>
            <a:ext cx="3645190" cy="724811"/>
          </a:xfrm>
          <a:prstGeom prst="wedgeRoundRectCallout">
            <a:avLst>
              <a:gd name="adj1" fmla="val -62619"/>
              <a:gd name="adj2" fmla="val 99085"/>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If </a:t>
            </a:r>
            <a:r>
              <a:rPr lang="en-US" sz="1700" dirty="0" err="1">
                <a:solidFill>
                  <a:schemeClr val="bg1"/>
                </a:solidFill>
              </a:rPr>
              <a:t>Seq</a:t>
            </a:r>
            <a:r>
              <a:rPr lang="en-US" sz="1700" dirty="0">
                <a:solidFill>
                  <a:schemeClr val="bg1"/>
                </a:solidFill>
              </a:rPr>
              <a:t> &amp; </a:t>
            </a:r>
            <a:r>
              <a:rPr lang="en-US" sz="1700" dirty="0" err="1">
                <a:solidFill>
                  <a:schemeClr val="bg1"/>
                </a:solidFill>
              </a:rPr>
              <a:t>Ack</a:t>
            </a:r>
            <a:r>
              <a:rPr lang="en-US" sz="1700" dirty="0">
                <a:solidFill>
                  <a:schemeClr val="bg1"/>
                </a:solidFill>
              </a:rPr>
              <a:t> are valid,</a:t>
            </a:r>
          </a:p>
          <a:p>
            <a:r>
              <a:rPr lang="en-US" sz="1700" dirty="0">
                <a:solidFill>
                  <a:schemeClr val="bg1"/>
                </a:solidFill>
              </a:rPr>
              <a:t>then White List</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0511" y="1550994"/>
            <a:ext cx="1669717" cy="423226"/>
          </a:xfrm>
          <a:prstGeom prst="rect">
            <a:avLst/>
          </a:prstGeom>
        </p:spPr>
      </p:pic>
      <p:grpSp>
        <p:nvGrpSpPr>
          <p:cNvPr id="23" name="群組 22"/>
          <p:cNvGrpSpPr/>
          <p:nvPr/>
        </p:nvGrpSpPr>
        <p:grpSpPr>
          <a:xfrm>
            <a:off x="1501849" y="2441008"/>
            <a:ext cx="9750787" cy="3401841"/>
            <a:chOff x="1501849" y="2441008"/>
            <a:chExt cx="9750787" cy="3401841"/>
          </a:xfrm>
        </p:grpSpPr>
        <p:cxnSp>
          <p:nvCxnSpPr>
            <p:cNvPr id="7" name="直線矢印コネクタ 18"/>
            <p:cNvCxnSpPr>
              <a:cxnSpLocks noChangeAspect="1"/>
            </p:cNvCxnSpPr>
            <p:nvPr/>
          </p:nvCxnSpPr>
          <p:spPr bwMode="auto">
            <a:xfrm flipH="1">
              <a:off x="1553302" y="2768512"/>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5" name="Pentagon 34"/>
            <p:cNvSpPr>
              <a:spLocks noChangeAspect="1"/>
            </p:cNvSpPr>
            <p:nvPr/>
          </p:nvSpPr>
          <p:spPr bwMode="auto">
            <a:xfrm flipH="1">
              <a:off x="3854201" y="2550258"/>
              <a:ext cx="3223102"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TCP SYN-ACK </a:t>
              </a:r>
              <a:r>
                <a:rPr lang="en-US" sz="1400" dirty="0">
                  <a:solidFill>
                    <a:schemeClr val="bg1"/>
                  </a:solidFill>
                </a:rPr>
                <a:t>(SYN Cookie)</a:t>
              </a:r>
            </a:p>
          </p:txBody>
        </p:sp>
        <p:sp>
          <p:nvSpPr>
            <p:cNvPr id="68" name="TextBox 67"/>
            <p:cNvSpPr txBox="1">
              <a:spLocks noChangeAspect="1"/>
            </p:cNvSpPr>
            <p:nvPr/>
          </p:nvSpPr>
          <p:spPr>
            <a:xfrm>
              <a:off x="2739058" y="2441008"/>
              <a:ext cx="1417750" cy="408897"/>
            </a:xfrm>
            <a:prstGeom prst="rect">
              <a:avLst/>
            </a:prstGeom>
            <a:noFill/>
          </p:spPr>
          <p:txBody>
            <a:bodyPr wrap="square" lIns="130622" tIns="65311" rIns="130622" bIns="65311" rtlCol="0">
              <a:spAutoFit/>
            </a:bodyPr>
            <a:lstStyle/>
            <a:p>
              <a:r>
                <a:rPr lang="en-US" sz="1300" dirty="0">
                  <a:solidFill>
                    <a:schemeClr val="bg1"/>
                  </a:solidFill>
                </a:rPr>
                <a:t>S=</a:t>
              </a:r>
              <a:r>
                <a:rPr lang="en-US" sz="1800" b="1" dirty="0">
                  <a:solidFill>
                    <a:schemeClr val="accent4"/>
                  </a:solidFill>
                </a:rPr>
                <a:t>Y</a:t>
              </a:r>
              <a:r>
                <a:rPr lang="en-US" sz="1300" dirty="0">
                  <a:solidFill>
                    <a:schemeClr val="bg1"/>
                  </a:solidFill>
                </a:rPr>
                <a:t>, A=X+1</a:t>
              </a:r>
            </a:p>
          </p:txBody>
        </p:sp>
        <p:sp>
          <p:nvSpPr>
            <p:cNvPr id="12" name="矩形 11"/>
            <p:cNvSpPr/>
            <p:nvPr/>
          </p:nvSpPr>
          <p:spPr>
            <a:xfrm>
              <a:off x="1501849" y="5442739"/>
              <a:ext cx="9750787" cy="400110"/>
            </a:xfrm>
            <a:prstGeom prst="rect">
              <a:avLst/>
            </a:prstGeom>
          </p:spPr>
          <p:txBody>
            <a:bodyPr wrap="square">
              <a:spAutoFit/>
            </a:bodyPr>
            <a:lstStyle/>
            <a:p>
              <a:r>
                <a:rPr lang="en-US" altLang="zh-TW" sz="2000" dirty="0">
                  <a:solidFill>
                    <a:schemeClr val="bg1"/>
                  </a:solidFill>
                </a:rPr>
                <a:t>Key(server) + client </a:t>
              </a:r>
              <a:r>
                <a:rPr lang="en-US" altLang="zh-TW" sz="2000" dirty="0" err="1">
                  <a:solidFill>
                    <a:schemeClr val="bg1"/>
                  </a:solidFill>
                </a:rPr>
                <a:t>addr</a:t>
              </a:r>
              <a:r>
                <a:rPr lang="en-US" altLang="zh-TW" sz="2000" dirty="0">
                  <a:solidFill>
                    <a:schemeClr val="bg1"/>
                  </a:solidFill>
                </a:rPr>
                <a:t> + client port + server </a:t>
              </a:r>
              <a:r>
                <a:rPr lang="en-US" altLang="zh-TW" sz="2000" dirty="0" err="1">
                  <a:solidFill>
                    <a:schemeClr val="bg1"/>
                  </a:solidFill>
                </a:rPr>
                <a:t>addr</a:t>
              </a:r>
              <a:r>
                <a:rPr lang="en-US" altLang="zh-TW" sz="2000" dirty="0">
                  <a:solidFill>
                    <a:schemeClr val="bg1"/>
                  </a:solidFill>
                </a:rPr>
                <a:t> + server port  → hash = </a:t>
              </a:r>
              <a:r>
                <a:rPr lang="en-US" altLang="zh-TW" sz="2000" b="1" dirty="0">
                  <a:solidFill>
                    <a:schemeClr val="accent4"/>
                  </a:solidFill>
                </a:rPr>
                <a:t>Y</a:t>
              </a:r>
            </a:p>
          </p:txBody>
        </p:sp>
        <p:cxnSp>
          <p:nvCxnSpPr>
            <p:cNvPr id="15" name="直線單箭頭接點 14"/>
            <p:cNvCxnSpPr/>
            <p:nvPr/>
          </p:nvCxnSpPr>
          <p:spPr>
            <a:xfrm>
              <a:off x="3096894" y="2798171"/>
              <a:ext cx="0" cy="2740104"/>
            </a:xfrm>
            <a:prstGeom prst="straightConnector1">
              <a:avLst/>
            </a:prstGeom>
            <a:ln w="28575">
              <a:solidFill>
                <a:schemeClr val="accent4"/>
              </a:solidFill>
              <a:prstDash val="dash"/>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群組 23"/>
          <p:cNvGrpSpPr/>
          <p:nvPr/>
        </p:nvGrpSpPr>
        <p:grpSpPr>
          <a:xfrm>
            <a:off x="1314525" y="2949135"/>
            <a:ext cx="11926153" cy="3649004"/>
            <a:chOff x="1314525" y="2949135"/>
            <a:chExt cx="11926153" cy="3649004"/>
          </a:xfrm>
        </p:grpSpPr>
        <p:cxnSp>
          <p:nvCxnSpPr>
            <p:cNvPr id="8" name="直線矢印コネクタ 19"/>
            <p:cNvCxnSpPr>
              <a:cxnSpLocks noChangeAspect="1"/>
            </p:cNvCxnSpPr>
            <p:nvPr/>
          </p:nvCxnSpPr>
          <p:spPr bwMode="auto">
            <a:xfrm>
              <a:off x="1553302" y="3253675"/>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6" name="Pentagon 35"/>
            <p:cNvSpPr>
              <a:spLocks noChangeAspect="1"/>
            </p:cNvSpPr>
            <p:nvPr/>
          </p:nvSpPr>
          <p:spPr bwMode="auto">
            <a:xfrm>
              <a:off x="1786262" y="3032077"/>
              <a:ext cx="1783976"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Valid TCP ACK</a:t>
              </a:r>
            </a:p>
          </p:txBody>
        </p:sp>
        <p:sp>
          <p:nvSpPr>
            <p:cNvPr id="69" name="TextBox 68"/>
            <p:cNvSpPr txBox="1">
              <a:spLocks noChangeAspect="1"/>
            </p:cNvSpPr>
            <p:nvPr/>
          </p:nvSpPr>
          <p:spPr>
            <a:xfrm>
              <a:off x="3592563" y="2949135"/>
              <a:ext cx="1789246" cy="408897"/>
            </a:xfrm>
            <a:prstGeom prst="rect">
              <a:avLst/>
            </a:prstGeom>
            <a:noFill/>
          </p:spPr>
          <p:txBody>
            <a:bodyPr wrap="square" lIns="130622" tIns="65311" rIns="130622" bIns="65311" rtlCol="0">
              <a:spAutoFit/>
            </a:bodyPr>
            <a:lstStyle/>
            <a:p>
              <a:r>
                <a:rPr lang="en-US" sz="1300" dirty="0">
                  <a:solidFill>
                    <a:schemeClr val="bg1"/>
                  </a:solidFill>
                </a:rPr>
                <a:t>S=X+1, A=</a:t>
              </a:r>
              <a:r>
                <a:rPr lang="en-US" sz="1800" b="1" dirty="0">
                  <a:solidFill>
                    <a:schemeClr val="accent4"/>
                  </a:solidFill>
                </a:rPr>
                <a:t>Y</a:t>
              </a:r>
              <a:r>
                <a:rPr lang="en-US" sz="1300" dirty="0">
                  <a:solidFill>
                    <a:schemeClr val="bg1"/>
                  </a:solidFill>
                </a:rPr>
                <a:t>+1</a:t>
              </a:r>
            </a:p>
          </p:txBody>
        </p:sp>
        <p:sp>
          <p:nvSpPr>
            <p:cNvPr id="13" name="矩形 12"/>
            <p:cNvSpPr/>
            <p:nvPr/>
          </p:nvSpPr>
          <p:spPr>
            <a:xfrm>
              <a:off x="1314525" y="6198029"/>
              <a:ext cx="11926153" cy="400110"/>
            </a:xfrm>
            <a:prstGeom prst="rect">
              <a:avLst/>
            </a:prstGeom>
          </p:spPr>
          <p:txBody>
            <a:bodyPr wrap="square">
              <a:spAutoFit/>
            </a:bodyPr>
            <a:lstStyle/>
            <a:p>
              <a:r>
                <a:rPr lang="en-US" altLang="zh-TW" sz="2000" dirty="0">
                  <a:solidFill>
                    <a:schemeClr val="bg1"/>
                  </a:solidFill>
                </a:rPr>
                <a:t>If Key(server) + client </a:t>
              </a:r>
              <a:r>
                <a:rPr lang="en-US" altLang="zh-TW" sz="2000" dirty="0" err="1">
                  <a:solidFill>
                    <a:schemeClr val="bg1"/>
                  </a:solidFill>
                </a:rPr>
                <a:t>addr</a:t>
              </a:r>
              <a:r>
                <a:rPr lang="en-US" altLang="zh-TW" sz="2000" dirty="0">
                  <a:solidFill>
                    <a:schemeClr val="bg1"/>
                  </a:solidFill>
                </a:rPr>
                <a:t> + client port + server </a:t>
              </a:r>
              <a:r>
                <a:rPr lang="en-US" altLang="zh-TW" sz="2000" dirty="0" err="1">
                  <a:solidFill>
                    <a:schemeClr val="bg1"/>
                  </a:solidFill>
                </a:rPr>
                <a:t>addr</a:t>
              </a:r>
              <a:r>
                <a:rPr lang="en-US" altLang="zh-TW" sz="2000" dirty="0">
                  <a:solidFill>
                    <a:schemeClr val="bg1"/>
                  </a:solidFill>
                </a:rPr>
                <a:t> + server port </a:t>
              </a:r>
              <a:r>
                <a:rPr lang="en-US" altLang="zh-TW" sz="2000" dirty="0" smtClean="0">
                  <a:solidFill>
                    <a:schemeClr val="bg1"/>
                  </a:solidFill>
                </a:rPr>
                <a:t> → </a:t>
              </a:r>
              <a:r>
                <a:rPr lang="en-US" altLang="zh-TW" sz="2000" dirty="0">
                  <a:solidFill>
                    <a:schemeClr val="bg1"/>
                  </a:solidFill>
                </a:rPr>
                <a:t>hash = </a:t>
              </a:r>
              <a:r>
                <a:rPr lang="en-US" altLang="zh-TW" sz="2000" b="1" dirty="0">
                  <a:solidFill>
                    <a:schemeClr val="accent4"/>
                  </a:solidFill>
                </a:rPr>
                <a:t>Y</a:t>
              </a:r>
              <a:r>
                <a:rPr lang="en-US" altLang="zh-TW" sz="2000" dirty="0">
                  <a:solidFill>
                    <a:schemeClr val="bg1"/>
                  </a:solidFill>
                </a:rPr>
                <a:t> , then valid</a:t>
              </a:r>
            </a:p>
          </p:txBody>
        </p:sp>
        <p:cxnSp>
          <p:nvCxnSpPr>
            <p:cNvPr id="40" name="直線單箭頭接點 39"/>
            <p:cNvCxnSpPr/>
            <p:nvPr/>
          </p:nvCxnSpPr>
          <p:spPr>
            <a:xfrm>
              <a:off x="4555426" y="3262178"/>
              <a:ext cx="0" cy="3040370"/>
            </a:xfrm>
            <a:prstGeom prst="straightConnector1">
              <a:avLst/>
            </a:prstGeom>
            <a:ln w="28575">
              <a:solidFill>
                <a:schemeClr val="accent4"/>
              </a:solidFill>
              <a:prstDash val="dash"/>
              <a:tailEnd type="arrow"/>
            </a:ln>
            <a:effectLst/>
          </p:spPr>
          <p:style>
            <a:lnRef idx="2">
              <a:schemeClr val="accent1"/>
            </a:lnRef>
            <a:fillRef idx="0">
              <a:schemeClr val="accent1"/>
            </a:fillRef>
            <a:effectRef idx="1">
              <a:schemeClr val="accent1"/>
            </a:effectRef>
            <a:fontRef idx="minor">
              <a:schemeClr val="tx1"/>
            </a:fontRef>
          </p:style>
        </p:cxnSp>
      </p:grpSp>
      <p:pic>
        <p:nvPicPr>
          <p:cNvPr id="46" name="Picture 3" descr="A10 Thunder_A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855" y="1498292"/>
            <a:ext cx="2013829" cy="528630"/>
          </a:xfrm>
          <a:prstGeom prst="rect">
            <a:avLst/>
          </a:prstGeom>
        </p:spPr>
      </p:pic>
    </p:spTree>
    <p:extLst>
      <p:ext uri="{BB962C8B-B14F-4D97-AF65-F5344CB8AC3E}">
        <p14:creationId xmlns:p14="http://schemas.microsoft.com/office/powerpoint/2010/main" val="100878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Authentication</a:t>
            </a:r>
            <a:endParaRPr lang="en-US" dirty="0"/>
          </a:p>
        </p:txBody>
      </p:sp>
      <p:cxnSp>
        <p:nvCxnSpPr>
          <p:cNvPr id="3" name="直線コネクタ 8"/>
          <p:cNvCxnSpPr>
            <a:cxnSpLocks noChangeAspect="1"/>
          </p:cNvCxnSpPr>
          <p:nvPr/>
        </p:nvCxnSpPr>
        <p:spPr bwMode="auto">
          <a:xfrm>
            <a:off x="1501850" y="2058992"/>
            <a:ext cx="0" cy="379589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 name="直線コネクタ 12"/>
          <p:cNvCxnSpPr>
            <a:cxnSpLocks noChangeAspect="1"/>
          </p:cNvCxnSpPr>
          <p:nvPr/>
        </p:nvCxnSpPr>
        <p:spPr bwMode="auto">
          <a:xfrm>
            <a:off x="7305395" y="2108486"/>
            <a:ext cx="0" cy="3869233"/>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 name="直線コネクタ 14"/>
          <p:cNvCxnSpPr>
            <a:cxnSpLocks noChangeAspect="1"/>
          </p:cNvCxnSpPr>
          <p:nvPr/>
        </p:nvCxnSpPr>
        <p:spPr bwMode="auto">
          <a:xfrm>
            <a:off x="13098781" y="2058992"/>
            <a:ext cx="0" cy="3918727"/>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0075" y="1402400"/>
            <a:ext cx="487680" cy="670560"/>
          </a:xfrm>
          <a:prstGeom prst="rect">
            <a:avLst/>
          </a:prstGeom>
        </p:spPr>
      </p:pic>
      <p:cxnSp>
        <p:nvCxnSpPr>
          <p:cNvPr id="6" name="直線矢印コネクタ 11"/>
          <p:cNvCxnSpPr>
            <a:cxnSpLocks noChangeAspect="1"/>
          </p:cNvCxnSpPr>
          <p:nvPr/>
        </p:nvCxnSpPr>
        <p:spPr bwMode="auto">
          <a:xfrm>
            <a:off x="1553302" y="2280637"/>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2" name="Pentagon 31"/>
          <p:cNvSpPr>
            <a:spLocks noChangeAspect="1"/>
          </p:cNvSpPr>
          <p:nvPr/>
        </p:nvSpPr>
        <p:spPr bwMode="auto">
          <a:xfrm>
            <a:off x="1786265" y="2059039"/>
            <a:ext cx="116673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TCP SYN</a:t>
            </a:r>
          </a:p>
        </p:txBody>
      </p:sp>
      <p:grpSp>
        <p:nvGrpSpPr>
          <p:cNvPr id="21" name="群組 20"/>
          <p:cNvGrpSpPr/>
          <p:nvPr/>
        </p:nvGrpSpPr>
        <p:grpSpPr>
          <a:xfrm>
            <a:off x="1553302" y="4324600"/>
            <a:ext cx="11502133" cy="1339822"/>
            <a:chOff x="7333309" y="3068984"/>
            <a:chExt cx="5722126" cy="1339822"/>
          </a:xfrm>
        </p:grpSpPr>
        <p:cxnSp>
          <p:nvCxnSpPr>
            <p:cNvPr id="11" name="直線矢印コネクタ 44"/>
            <p:cNvCxnSpPr>
              <a:cxnSpLocks noChangeAspect="1"/>
            </p:cNvCxnSpPr>
            <p:nvPr/>
          </p:nvCxnSpPr>
          <p:spPr bwMode="auto">
            <a:xfrm>
              <a:off x="7349579" y="4208686"/>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cxnSp>
          <p:nvCxnSpPr>
            <p:cNvPr id="79" name="直線矢印コネクタ 44"/>
            <p:cNvCxnSpPr>
              <a:cxnSpLocks noChangeAspect="1"/>
            </p:cNvCxnSpPr>
            <p:nvPr/>
          </p:nvCxnSpPr>
          <p:spPr bwMode="auto">
            <a:xfrm>
              <a:off x="7349579" y="3293224"/>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80" name="Pentagon 79"/>
            <p:cNvSpPr>
              <a:spLocks noChangeAspect="1"/>
            </p:cNvSpPr>
            <p:nvPr/>
          </p:nvSpPr>
          <p:spPr bwMode="auto">
            <a:xfrm>
              <a:off x="7571566" y="3068984"/>
              <a:ext cx="639678"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TCP SYN</a:t>
              </a:r>
            </a:p>
          </p:txBody>
        </p:sp>
        <p:cxnSp>
          <p:nvCxnSpPr>
            <p:cNvPr id="81" name="直線矢印コネクタ 18"/>
            <p:cNvCxnSpPr>
              <a:cxnSpLocks noChangeAspect="1"/>
            </p:cNvCxnSpPr>
            <p:nvPr/>
          </p:nvCxnSpPr>
          <p:spPr bwMode="auto">
            <a:xfrm flipH="1">
              <a:off x="7333309" y="3745388"/>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82" name="Pentagon 81"/>
            <p:cNvSpPr>
              <a:spLocks noChangeAspect="1"/>
            </p:cNvSpPr>
            <p:nvPr/>
          </p:nvSpPr>
          <p:spPr bwMode="auto">
            <a:xfrm flipH="1">
              <a:off x="12113302" y="3527133"/>
              <a:ext cx="83746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TCP SYN-ACK</a:t>
              </a:r>
            </a:p>
          </p:txBody>
        </p:sp>
        <p:sp>
          <p:nvSpPr>
            <p:cNvPr id="84" name="Pentagon 83"/>
            <p:cNvSpPr>
              <a:spLocks noChangeAspect="1"/>
            </p:cNvSpPr>
            <p:nvPr/>
          </p:nvSpPr>
          <p:spPr bwMode="auto">
            <a:xfrm>
              <a:off x="7598526" y="4030687"/>
              <a:ext cx="677331"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TCP ACK</a:t>
              </a:r>
            </a:p>
          </p:txBody>
        </p:sp>
      </p:grpSp>
      <p:sp>
        <p:nvSpPr>
          <p:cNvPr id="39" name="Rounded Rectangular Callout 38"/>
          <p:cNvSpPr>
            <a:spLocks noChangeAspect="1"/>
          </p:cNvSpPr>
          <p:nvPr/>
        </p:nvSpPr>
        <p:spPr bwMode="auto">
          <a:xfrm>
            <a:off x="7810213" y="2182544"/>
            <a:ext cx="3645190" cy="724811"/>
          </a:xfrm>
          <a:prstGeom prst="wedgeRoundRectCallout">
            <a:avLst>
              <a:gd name="adj1" fmla="val -62619"/>
              <a:gd name="adj2" fmla="val 99085"/>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If </a:t>
            </a:r>
            <a:r>
              <a:rPr lang="en-US" sz="1700" dirty="0" err="1">
                <a:solidFill>
                  <a:schemeClr val="bg1"/>
                </a:solidFill>
              </a:rPr>
              <a:t>Seq</a:t>
            </a:r>
            <a:r>
              <a:rPr lang="en-US" sz="1700" dirty="0">
                <a:solidFill>
                  <a:schemeClr val="bg1"/>
                </a:solidFill>
              </a:rPr>
              <a:t> &amp; </a:t>
            </a:r>
            <a:r>
              <a:rPr lang="en-US" sz="1700" dirty="0" err="1">
                <a:solidFill>
                  <a:schemeClr val="bg1"/>
                </a:solidFill>
              </a:rPr>
              <a:t>Ack</a:t>
            </a:r>
            <a:r>
              <a:rPr lang="en-US" sz="1700" dirty="0">
                <a:solidFill>
                  <a:schemeClr val="bg1"/>
                </a:solidFill>
              </a:rPr>
              <a:t> are valid,</a:t>
            </a:r>
          </a:p>
          <a:p>
            <a:r>
              <a:rPr lang="en-US" sz="1700" dirty="0">
                <a:solidFill>
                  <a:schemeClr val="bg1"/>
                </a:solidFill>
              </a:rPr>
              <a:t>then White </a:t>
            </a:r>
            <a:r>
              <a:rPr lang="en-US" sz="1700" dirty="0" smtClean="0">
                <a:solidFill>
                  <a:schemeClr val="bg1"/>
                </a:solidFill>
              </a:rPr>
              <a:t>List &amp; Send RST</a:t>
            </a:r>
            <a:endParaRPr lang="en-US" sz="1700" dirty="0">
              <a:solidFill>
                <a:schemeClr val="bg1"/>
              </a:solidFill>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0511" y="1550994"/>
            <a:ext cx="1669717" cy="423226"/>
          </a:xfrm>
          <a:prstGeom prst="rect">
            <a:avLst/>
          </a:prstGeom>
        </p:spPr>
      </p:pic>
      <p:grpSp>
        <p:nvGrpSpPr>
          <p:cNvPr id="23" name="群組 22"/>
          <p:cNvGrpSpPr/>
          <p:nvPr/>
        </p:nvGrpSpPr>
        <p:grpSpPr>
          <a:xfrm>
            <a:off x="1553302" y="2550258"/>
            <a:ext cx="5705856" cy="378119"/>
            <a:chOff x="1553302" y="2550258"/>
            <a:chExt cx="5705856" cy="378119"/>
          </a:xfrm>
        </p:grpSpPr>
        <p:cxnSp>
          <p:nvCxnSpPr>
            <p:cNvPr id="7" name="直線矢印コネクタ 18"/>
            <p:cNvCxnSpPr>
              <a:cxnSpLocks noChangeAspect="1"/>
            </p:cNvCxnSpPr>
            <p:nvPr/>
          </p:nvCxnSpPr>
          <p:spPr bwMode="auto">
            <a:xfrm flipH="1">
              <a:off x="1553302" y="2768512"/>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5" name="Pentagon 34"/>
            <p:cNvSpPr>
              <a:spLocks noChangeAspect="1"/>
            </p:cNvSpPr>
            <p:nvPr/>
          </p:nvSpPr>
          <p:spPr bwMode="auto">
            <a:xfrm flipH="1">
              <a:off x="5254387" y="2550258"/>
              <a:ext cx="1822915"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TCP </a:t>
              </a:r>
              <a:r>
                <a:rPr lang="en-US" sz="1600" dirty="0" smtClean="0">
                  <a:solidFill>
                    <a:schemeClr val="bg1"/>
                  </a:solidFill>
                </a:rPr>
                <a:t>SYN-ACK</a:t>
              </a:r>
              <a:endParaRPr lang="en-US" sz="1400" dirty="0">
                <a:solidFill>
                  <a:schemeClr val="bg1"/>
                </a:solidFill>
              </a:endParaRPr>
            </a:p>
          </p:txBody>
        </p:sp>
      </p:grpSp>
      <p:grpSp>
        <p:nvGrpSpPr>
          <p:cNvPr id="24" name="群組 23"/>
          <p:cNvGrpSpPr/>
          <p:nvPr/>
        </p:nvGrpSpPr>
        <p:grpSpPr>
          <a:xfrm>
            <a:off x="1553302" y="3032077"/>
            <a:ext cx="5705856" cy="378119"/>
            <a:chOff x="1553302" y="3032077"/>
            <a:chExt cx="5705856" cy="378119"/>
          </a:xfrm>
        </p:grpSpPr>
        <p:cxnSp>
          <p:nvCxnSpPr>
            <p:cNvPr id="8" name="直線矢印コネクタ 19"/>
            <p:cNvCxnSpPr>
              <a:cxnSpLocks noChangeAspect="1"/>
            </p:cNvCxnSpPr>
            <p:nvPr/>
          </p:nvCxnSpPr>
          <p:spPr bwMode="auto">
            <a:xfrm>
              <a:off x="1553302" y="3253675"/>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6" name="Pentagon 35"/>
            <p:cNvSpPr>
              <a:spLocks noChangeAspect="1"/>
            </p:cNvSpPr>
            <p:nvPr/>
          </p:nvSpPr>
          <p:spPr bwMode="auto">
            <a:xfrm>
              <a:off x="1786262" y="3032077"/>
              <a:ext cx="1783976"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Valid TCP ACK</a:t>
              </a:r>
            </a:p>
          </p:txBody>
        </p:sp>
      </p:grpSp>
      <p:pic>
        <p:nvPicPr>
          <p:cNvPr id="46" name="Picture 3" descr="A10 Thunder_A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855" y="1498292"/>
            <a:ext cx="2013829" cy="528630"/>
          </a:xfrm>
          <a:prstGeom prst="rect">
            <a:avLst/>
          </a:prstGeom>
        </p:spPr>
      </p:pic>
      <p:cxnSp>
        <p:nvCxnSpPr>
          <p:cNvPr id="48" name="直線矢印コネクタ 18"/>
          <p:cNvCxnSpPr>
            <a:cxnSpLocks noChangeAspect="1"/>
          </p:cNvCxnSpPr>
          <p:nvPr/>
        </p:nvCxnSpPr>
        <p:spPr bwMode="auto">
          <a:xfrm flipH="1">
            <a:off x="1604402" y="3708730"/>
            <a:ext cx="5705856" cy="0"/>
          </a:xfrm>
          <a:prstGeom prst="straightConnector1">
            <a:avLst/>
          </a:prstGeom>
          <a:ln w="38100">
            <a:solidFill>
              <a:schemeClr val="accent4"/>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9" name="Pentagon 34"/>
          <p:cNvSpPr>
            <a:spLocks noChangeAspect="1"/>
          </p:cNvSpPr>
          <p:nvPr/>
        </p:nvSpPr>
        <p:spPr bwMode="auto">
          <a:xfrm flipH="1">
            <a:off x="5964072" y="3517772"/>
            <a:ext cx="1177977" cy="378119"/>
          </a:xfrm>
          <a:prstGeom prst="homePlate">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TCP RST</a:t>
            </a:r>
          </a:p>
        </p:txBody>
      </p:sp>
    </p:spTree>
    <p:extLst>
      <p:ext uri="{BB962C8B-B14F-4D97-AF65-F5344CB8AC3E}">
        <p14:creationId xmlns:p14="http://schemas.microsoft.com/office/powerpoint/2010/main" val="356777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Authentication</a:t>
            </a:r>
            <a:endParaRPr lang="en-US" dirty="0"/>
          </a:p>
        </p:txBody>
      </p:sp>
      <p:cxnSp>
        <p:nvCxnSpPr>
          <p:cNvPr id="3" name="直線コネクタ 8"/>
          <p:cNvCxnSpPr>
            <a:cxnSpLocks noChangeAspect="1"/>
          </p:cNvCxnSpPr>
          <p:nvPr/>
        </p:nvCxnSpPr>
        <p:spPr bwMode="auto">
          <a:xfrm>
            <a:off x="1501850" y="2058992"/>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 name="直線コネクタ 12"/>
          <p:cNvCxnSpPr>
            <a:cxnSpLocks noChangeAspect="1"/>
          </p:cNvCxnSpPr>
          <p:nvPr/>
        </p:nvCxnSpPr>
        <p:spPr bwMode="auto">
          <a:xfrm>
            <a:off x="7305395" y="2108486"/>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 name="直線コネクタ 14"/>
          <p:cNvCxnSpPr>
            <a:cxnSpLocks noChangeAspect="1"/>
          </p:cNvCxnSpPr>
          <p:nvPr/>
        </p:nvCxnSpPr>
        <p:spPr bwMode="auto">
          <a:xfrm>
            <a:off x="13098781" y="2058992"/>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40075" y="1402398"/>
            <a:ext cx="487680" cy="670560"/>
          </a:xfrm>
          <a:prstGeom prst="rect">
            <a:avLst/>
          </a:prstGeom>
        </p:spPr>
      </p:pic>
      <p:cxnSp>
        <p:nvCxnSpPr>
          <p:cNvPr id="6" name="直線矢印コネクタ 11"/>
          <p:cNvCxnSpPr>
            <a:cxnSpLocks noChangeAspect="1"/>
          </p:cNvCxnSpPr>
          <p:nvPr/>
        </p:nvCxnSpPr>
        <p:spPr bwMode="auto">
          <a:xfrm>
            <a:off x="1553302" y="2888010"/>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2" name="Pentagon 31"/>
          <p:cNvSpPr>
            <a:spLocks noChangeAspect="1"/>
          </p:cNvSpPr>
          <p:nvPr/>
        </p:nvSpPr>
        <p:spPr bwMode="auto">
          <a:xfrm>
            <a:off x="1786264" y="2686826"/>
            <a:ext cx="1652879"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HTTP Request</a:t>
            </a:r>
          </a:p>
        </p:txBody>
      </p:sp>
      <p:grpSp>
        <p:nvGrpSpPr>
          <p:cNvPr id="9" name="群組 8"/>
          <p:cNvGrpSpPr/>
          <p:nvPr/>
        </p:nvGrpSpPr>
        <p:grpSpPr>
          <a:xfrm>
            <a:off x="1553302" y="3114557"/>
            <a:ext cx="5705856" cy="378119"/>
            <a:chOff x="1553302" y="3114557"/>
            <a:chExt cx="5705856" cy="378119"/>
          </a:xfrm>
        </p:grpSpPr>
        <p:cxnSp>
          <p:nvCxnSpPr>
            <p:cNvPr id="7" name="直線矢印コネクタ 18"/>
            <p:cNvCxnSpPr>
              <a:cxnSpLocks noChangeAspect="1"/>
            </p:cNvCxnSpPr>
            <p:nvPr/>
          </p:nvCxnSpPr>
          <p:spPr bwMode="auto">
            <a:xfrm flipH="1">
              <a:off x="1553302" y="3332812"/>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5" name="Pentagon 34"/>
            <p:cNvSpPr>
              <a:spLocks noChangeAspect="1"/>
            </p:cNvSpPr>
            <p:nvPr/>
          </p:nvSpPr>
          <p:spPr bwMode="auto">
            <a:xfrm flipH="1">
              <a:off x="4091935" y="3114557"/>
              <a:ext cx="2828192"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HTTP 302 code w/ cookie</a:t>
              </a:r>
            </a:p>
          </p:txBody>
        </p:sp>
      </p:grpSp>
      <p:cxnSp>
        <p:nvCxnSpPr>
          <p:cNvPr id="28" name="直線矢印コネクタ 11"/>
          <p:cNvCxnSpPr>
            <a:cxnSpLocks noChangeAspect="1"/>
          </p:cNvCxnSpPr>
          <p:nvPr/>
        </p:nvCxnSpPr>
        <p:spPr bwMode="auto">
          <a:xfrm>
            <a:off x="1535736" y="2414275"/>
            <a:ext cx="5779008" cy="0"/>
          </a:xfrm>
          <a:prstGeom prst="straightConnector1">
            <a:avLst/>
          </a:prstGeom>
          <a:ln w="38100">
            <a:solidFill>
              <a:schemeClr val="tx1">
                <a:lumMod val="50000"/>
                <a:lumOff val="50000"/>
              </a:schemeClr>
            </a:solidFill>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cxnSp>
      <p:grpSp>
        <p:nvGrpSpPr>
          <p:cNvPr id="17" name="群組 16"/>
          <p:cNvGrpSpPr/>
          <p:nvPr/>
        </p:nvGrpSpPr>
        <p:grpSpPr>
          <a:xfrm>
            <a:off x="1566950" y="3602884"/>
            <a:ext cx="5705856" cy="378119"/>
            <a:chOff x="1553302" y="3643828"/>
            <a:chExt cx="5705856" cy="378119"/>
          </a:xfrm>
        </p:grpSpPr>
        <p:cxnSp>
          <p:nvCxnSpPr>
            <p:cNvPr id="8" name="直線矢印コネクタ 19"/>
            <p:cNvCxnSpPr>
              <a:cxnSpLocks noChangeAspect="1"/>
            </p:cNvCxnSpPr>
            <p:nvPr/>
          </p:nvCxnSpPr>
          <p:spPr bwMode="auto">
            <a:xfrm>
              <a:off x="1553302" y="3849178"/>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6" name="Pentagon 35"/>
            <p:cNvSpPr>
              <a:spLocks noChangeAspect="1"/>
            </p:cNvSpPr>
            <p:nvPr/>
          </p:nvSpPr>
          <p:spPr bwMode="auto">
            <a:xfrm>
              <a:off x="1786262" y="3643828"/>
              <a:ext cx="2689633"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HTTP Request w/ cookie</a:t>
              </a:r>
            </a:p>
          </p:txBody>
        </p:sp>
      </p:grpSp>
      <p:sp>
        <p:nvSpPr>
          <p:cNvPr id="39" name="Rounded Rectangular Callout 38"/>
          <p:cNvSpPr>
            <a:spLocks noChangeAspect="1"/>
          </p:cNvSpPr>
          <p:nvPr/>
        </p:nvSpPr>
        <p:spPr bwMode="auto">
          <a:xfrm>
            <a:off x="8173906" y="2706078"/>
            <a:ext cx="3204242" cy="1014252"/>
          </a:xfrm>
          <a:prstGeom prst="wedgeRoundRectCallout">
            <a:avLst>
              <a:gd name="adj1" fmla="val -76386"/>
              <a:gd name="adj2" fmla="val 54996"/>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Check HTTP Request</a:t>
            </a:r>
          </a:p>
          <a:p>
            <a:r>
              <a:rPr lang="en-US" sz="1700" dirty="0">
                <a:solidFill>
                  <a:schemeClr val="bg1"/>
                </a:solidFill>
              </a:rPr>
              <a:t>Valid	: Forward</a:t>
            </a:r>
          </a:p>
          <a:p>
            <a:r>
              <a:rPr lang="en-US" sz="1700" dirty="0">
                <a:solidFill>
                  <a:schemeClr val="bg1"/>
                </a:solidFill>
              </a:rPr>
              <a:t>Invalid	: Drop</a:t>
            </a:r>
          </a:p>
        </p:txBody>
      </p:sp>
      <p:sp>
        <p:nvSpPr>
          <p:cNvPr id="44" name="Rounded Rectangular Callout 43"/>
          <p:cNvSpPr>
            <a:spLocks noChangeAspect="1"/>
          </p:cNvSpPr>
          <p:nvPr/>
        </p:nvSpPr>
        <p:spPr bwMode="auto">
          <a:xfrm>
            <a:off x="8146605" y="1959291"/>
            <a:ext cx="2926314" cy="435370"/>
          </a:xfrm>
          <a:prstGeom prst="wedgeRoundRectCallout">
            <a:avLst>
              <a:gd name="adj1" fmla="val -79101"/>
              <a:gd name="adj2" fmla="val 56129"/>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TCP 3-way Handshake</a:t>
            </a: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5271" y="1550994"/>
            <a:ext cx="1669717" cy="423226"/>
          </a:xfrm>
          <a:prstGeom prst="rect">
            <a:avLst/>
          </a:prstGeom>
        </p:spPr>
      </p:pic>
      <p:pic>
        <p:nvPicPr>
          <p:cNvPr id="54" name="Picture 3"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163" y="1554814"/>
            <a:ext cx="2013829" cy="528630"/>
          </a:xfrm>
          <a:prstGeom prst="rect">
            <a:avLst/>
          </a:prstGeom>
        </p:spPr>
      </p:pic>
      <p:grpSp>
        <p:nvGrpSpPr>
          <p:cNvPr id="18" name="群組 17"/>
          <p:cNvGrpSpPr/>
          <p:nvPr/>
        </p:nvGrpSpPr>
        <p:grpSpPr>
          <a:xfrm>
            <a:off x="7285518" y="4026602"/>
            <a:ext cx="5779008" cy="1128728"/>
            <a:chOff x="7285518" y="3821882"/>
            <a:chExt cx="5779008" cy="1128728"/>
          </a:xfrm>
        </p:grpSpPr>
        <p:cxnSp>
          <p:nvCxnSpPr>
            <p:cNvPr id="29" name="直線矢印コネクタ 11"/>
            <p:cNvCxnSpPr>
              <a:cxnSpLocks noChangeAspect="1"/>
            </p:cNvCxnSpPr>
            <p:nvPr/>
          </p:nvCxnSpPr>
          <p:spPr bwMode="auto">
            <a:xfrm>
              <a:off x="7285518" y="4324995"/>
              <a:ext cx="5779008" cy="0"/>
            </a:xfrm>
            <a:prstGeom prst="straightConnector1">
              <a:avLst/>
            </a:prstGeom>
            <a:ln w="38100">
              <a:solidFill>
                <a:schemeClr val="tx1">
                  <a:lumMod val="50000"/>
                  <a:lumOff val="50000"/>
                </a:schemeClr>
              </a:solidFill>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9" name="Rounded Rectangular Callout 43"/>
            <p:cNvSpPr>
              <a:spLocks noChangeAspect="1"/>
            </p:cNvSpPr>
            <p:nvPr/>
          </p:nvSpPr>
          <p:spPr bwMode="auto">
            <a:xfrm>
              <a:off x="8135234" y="3821882"/>
              <a:ext cx="2926314" cy="435370"/>
            </a:xfrm>
            <a:prstGeom prst="wedgeRoundRectCallout">
              <a:avLst>
                <a:gd name="adj1" fmla="val -79101"/>
                <a:gd name="adj2" fmla="val 56129"/>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TCP 3-way Handshake</a:t>
              </a:r>
            </a:p>
          </p:txBody>
        </p:sp>
        <p:cxnSp>
          <p:nvCxnSpPr>
            <p:cNvPr id="52" name="直線矢印コネクタ 11"/>
            <p:cNvCxnSpPr>
              <a:cxnSpLocks noChangeAspect="1"/>
            </p:cNvCxnSpPr>
            <p:nvPr/>
          </p:nvCxnSpPr>
          <p:spPr bwMode="auto">
            <a:xfrm>
              <a:off x="7328579" y="4773675"/>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53" name="Pentagon 31"/>
            <p:cNvSpPr>
              <a:spLocks noChangeAspect="1"/>
            </p:cNvSpPr>
            <p:nvPr/>
          </p:nvSpPr>
          <p:spPr bwMode="auto">
            <a:xfrm>
              <a:off x="7561541" y="4572491"/>
              <a:ext cx="1652879"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a:solidFill>
                    <a:schemeClr val="bg1"/>
                  </a:solidFill>
                </a:rPr>
                <a:t>HTTP Request</a:t>
              </a:r>
            </a:p>
          </p:txBody>
        </p:sp>
      </p:grpSp>
    </p:spTree>
    <p:extLst>
      <p:ext uri="{BB962C8B-B14F-4D97-AF65-F5344CB8AC3E}">
        <p14:creationId xmlns:p14="http://schemas.microsoft.com/office/powerpoint/2010/main" val="368918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12089021" y="2835500"/>
            <a:ext cx="0" cy="1610910"/>
          </a:xfrm>
          <a:prstGeom prst="line">
            <a:avLst/>
          </a:prstGeom>
          <a:no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flipV="1">
            <a:off x="12080742" y="3173970"/>
            <a:ext cx="16557" cy="1229107"/>
          </a:xfrm>
          <a:prstGeom prst="line">
            <a:avLst/>
          </a:prstGeom>
          <a:noFill/>
          <a:ln w="127000" cap="flat" cmpd="sng" algn="ctr">
            <a:solidFill>
              <a:srgbClr val="008000"/>
            </a:solidFill>
            <a:prstDash val="solid"/>
            <a:round/>
            <a:headEnd type="triangle" w="med" len="med"/>
            <a:tailEnd type="none" w="med" len="med"/>
          </a:ln>
          <a:effectLst/>
        </p:spPr>
      </p:cxn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4864" y="4025341"/>
            <a:ext cx="792563" cy="792563"/>
          </a:xfrm>
          <a:prstGeom prst="rect">
            <a:avLst/>
          </a:prstGeom>
        </p:spPr>
      </p:pic>
      <p:sp>
        <p:nvSpPr>
          <p:cNvPr id="8" name="Content Placeholder 7"/>
          <p:cNvSpPr>
            <a:spLocks noGrp="1"/>
          </p:cNvSpPr>
          <p:nvPr>
            <p:ph sz="half" idx="10"/>
          </p:nvPr>
        </p:nvSpPr>
        <p:spPr>
          <a:xfrm>
            <a:off x="691476" y="1363559"/>
            <a:ext cx="9283033" cy="6210947"/>
          </a:xfrm>
        </p:spPr>
        <p:txBody>
          <a:bodyPr/>
          <a:lstStyle/>
          <a:p>
            <a:r>
              <a:rPr lang="en-US" dirty="0" smtClean="0">
                <a:solidFill>
                  <a:schemeClr val="bg1"/>
                </a:solidFill>
              </a:rPr>
              <a:t>Monitor and rate limit traffic</a:t>
            </a:r>
          </a:p>
          <a:p>
            <a:pPr lvl="1"/>
            <a:r>
              <a:rPr lang="en-US" dirty="0" smtClean="0">
                <a:solidFill>
                  <a:schemeClr val="bg1"/>
                </a:solidFill>
              </a:rPr>
              <a:t>Network and application level enforcement (L3-7)</a:t>
            </a:r>
          </a:p>
          <a:p>
            <a:pPr lvl="1"/>
            <a:r>
              <a:rPr lang="en-US" sz="2100" dirty="0" smtClean="0">
                <a:solidFill>
                  <a:schemeClr val="bg1"/>
                </a:solidFill>
                <a:cs typeface="Century Gothic"/>
              </a:rPr>
              <a:t>Configurable </a:t>
            </a:r>
            <a:r>
              <a:rPr lang="en-US" sz="2100" dirty="0">
                <a:solidFill>
                  <a:schemeClr val="bg1"/>
                </a:solidFill>
                <a:cs typeface="Century Gothic"/>
              </a:rPr>
              <a:t>over-limit actions for TCP, UDP, HTTP and </a:t>
            </a:r>
            <a:r>
              <a:rPr lang="en-US" sz="2100" dirty="0" smtClean="0">
                <a:solidFill>
                  <a:schemeClr val="bg1"/>
                </a:solidFill>
                <a:cs typeface="Century Gothic"/>
              </a:rPr>
              <a:t>DNS</a:t>
            </a:r>
          </a:p>
          <a:p>
            <a:pPr lvl="1"/>
            <a:r>
              <a:rPr lang="en-US" sz="2100" dirty="0" smtClean="0">
                <a:solidFill>
                  <a:schemeClr val="bg1"/>
                </a:solidFill>
                <a:cs typeface="Century Gothic"/>
              </a:rPr>
              <a:t>Rate </a:t>
            </a:r>
            <a:r>
              <a:rPr lang="en-US" sz="2100" dirty="0">
                <a:solidFill>
                  <a:schemeClr val="bg1"/>
                </a:solidFill>
                <a:cs typeface="Century Gothic"/>
              </a:rPr>
              <a:t>limit </a:t>
            </a:r>
            <a:r>
              <a:rPr lang="en-US" sz="2100" i="1" dirty="0">
                <a:solidFill>
                  <a:schemeClr val="bg1"/>
                </a:solidFill>
                <a:cs typeface="Century Gothic"/>
              </a:rPr>
              <a:t>per </a:t>
            </a:r>
            <a:r>
              <a:rPr lang="en-US" sz="2100" i="1" dirty="0" smtClean="0">
                <a:solidFill>
                  <a:schemeClr val="bg1"/>
                </a:solidFill>
                <a:cs typeface="Century Gothic"/>
              </a:rPr>
              <a:t>connection (</a:t>
            </a:r>
            <a:r>
              <a:rPr lang="en-US" sz="2100" dirty="0">
                <a:solidFill>
                  <a:schemeClr val="bg1"/>
                </a:solidFill>
              </a:rPr>
              <a:t>TCP or </a:t>
            </a:r>
            <a:r>
              <a:rPr lang="en-US" sz="2100" dirty="0" smtClean="0">
                <a:solidFill>
                  <a:schemeClr val="bg1"/>
                </a:solidFill>
              </a:rPr>
              <a:t>UDP) </a:t>
            </a:r>
            <a:r>
              <a:rPr lang="en-US" sz="2100" dirty="0" smtClean="0">
                <a:solidFill>
                  <a:schemeClr val="bg1"/>
                </a:solidFill>
                <a:cs typeface="Century Gothic"/>
              </a:rPr>
              <a:t>for </a:t>
            </a:r>
            <a:r>
              <a:rPr lang="en-US" sz="2100" dirty="0">
                <a:solidFill>
                  <a:schemeClr val="bg1"/>
                </a:solidFill>
                <a:cs typeface="Century Gothic"/>
              </a:rPr>
              <a:t>ultra-granular </a:t>
            </a:r>
            <a:r>
              <a:rPr lang="en-US" sz="2100" dirty="0" smtClean="0">
                <a:solidFill>
                  <a:schemeClr val="bg1"/>
                </a:solidFill>
                <a:cs typeface="Century Gothic"/>
              </a:rPr>
              <a:t>control</a:t>
            </a:r>
          </a:p>
          <a:p>
            <a:pPr lvl="1"/>
            <a:r>
              <a:rPr lang="en-US" sz="2100" dirty="0" smtClean="0">
                <a:solidFill>
                  <a:schemeClr val="bg1"/>
                </a:solidFill>
                <a:cs typeface="Century Gothic"/>
              </a:rPr>
              <a:t>Bandwidth or packet rate control </a:t>
            </a:r>
            <a:endParaRPr lang="en-US" sz="2100" dirty="0">
              <a:solidFill>
                <a:schemeClr val="bg1"/>
              </a:solidFill>
              <a:cs typeface="Century Gothic"/>
            </a:endParaRPr>
          </a:p>
          <a:p>
            <a:pPr lvl="1"/>
            <a:endParaRPr lang="en-US" dirty="0" smtClean="0">
              <a:solidFill>
                <a:schemeClr val="bg1"/>
              </a:solidFill>
            </a:endParaRPr>
          </a:p>
          <a:p>
            <a:r>
              <a:rPr lang="en-US" dirty="0" smtClean="0">
                <a:solidFill>
                  <a:schemeClr val="bg1"/>
                </a:solidFill>
              </a:rPr>
              <a:t>Examples</a:t>
            </a:r>
          </a:p>
          <a:p>
            <a:pPr lvl="1"/>
            <a:r>
              <a:rPr lang="en-US" dirty="0" smtClean="0">
                <a:solidFill>
                  <a:schemeClr val="accent4"/>
                </a:solidFill>
              </a:rPr>
              <a:t>Connection limit</a:t>
            </a:r>
            <a:r>
              <a:rPr lang="en-US" dirty="0" smtClean="0">
                <a:solidFill>
                  <a:schemeClr val="bg1"/>
                </a:solidFill>
              </a:rPr>
              <a:t>, </a:t>
            </a:r>
          </a:p>
          <a:p>
            <a:pPr lvl="1"/>
            <a:r>
              <a:rPr lang="en-US" dirty="0" smtClean="0">
                <a:solidFill>
                  <a:schemeClr val="bg1"/>
                </a:solidFill>
              </a:rPr>
              <a:t>Connection rate limit, </a:t>
            </a:r>
          </a:p>
          <a:p>
            <a:pPr lvl="1"/>
            <a:r>
              <a:rPr lang="en-US" dirty="0" smtClean="0">
                <a:solidFill>
                  <a:schemeClr val="bg1"/>
                </a:solidFill>
              </a:rPr>
              <a:t>Fragment rate limit, </a:t>
            </a:r>
          </a:p>
          <a:p>
            <a:pPr lvl="1"/>
            <a:r>
              <a:rPr lang="en-US" dirty="0" smtClean="0">
                <a:solidFill>
                  <a:schemeClr val="bg1"/>
                </a:solidFill>
              </a:rPr>
              <a:t>Packet rate limit,</a:t>
            </a:r>
          </a:p>
          <a:p>
            <a:pPr lvl="1"/>
            <a:r>
              <a:rPr lang="en-US" dirty="0" smtClean="0">
                <a:solidFill>
                  <a:schemeClr val="bg1"/>
                </a:solidFill>
              </a:rPr>
              <a:t>Bandwidth limit,</a:t>
            </a:r>
          </a:p>
          <a:p>
            <a:pPr lvl="1"/>
            <a:r>
              <a:rPr lang="en-US" dirty="0" smtClean="0">
                <a:solidFill>
                  <a:schemeClr val="bg1"/>
                </a:solidFill>
              </a:rPr>
              <a:t>HTTP Request rate limit, </a:t>
            </a:r>
          </a:p>
          <a:p>
            <a:pPr lvl="1"/>
            <a:r>
              <a:rPr lang="en-US" dirty="0" smtClean="0">
                <a:solidFill>
                  <a:schemeClr val="bg1"/>
                </a:solidFill>
              </a:rPr>
              <a:t>DNS request limit per DNS Record Type, </a:t>
            </a:r>
          </a:p>
          <a:p>
            <a:pPr lvl="1"/>
            <a:r>
              <a:rPr lang="en-US" dirty="0" smtClean="0">
                <a:solidFill>
                  <a:schemeClr val="bg1"/>
                </a:solidFill>
              </a:rPr>
              <a:t>SSL request rate limit, more…</a:t>
            </a:r>
          </a:p>
        </p:txBody>
      </p:sp>
      <p:sp>
        <p:nvSpPr>
          <p:cNvPr id="2" name="Title 1"/>
          <p:cNvSpPr>
            <a:spLocks noGrp="1"/>
          </p:cNvSpPr>
          <p:nvPr>
            <p:ph type="title"/>
          </p:nvPr>
        </p:nvSpPr>
        <p:spPr/>
        <p:txBody>
          <a:bodyPr/>
          <a:lstStyle/>
          <a:p>
            <a:r>
              <a:rPr lang="zh-TW" altLang="en-US" dirty="0" smtClean="0"/>
              <a:t>流量管控</a:t>
            </a:r>
            <a:endParaRPr lang="en-US" altLang="ja-JP" dirty="0"/>
          </a:p>
        </p:txBody>
      </p:sp>
      <p:cxnSp>
        <p:nvCxnSpPr>
          <p:cNvPr id="5" name="Straight Connector 4"/>
          <p:cNvCxnSpPr/>
          <p:nvPr/>
        </p:nvCxnSpPr>
        <p:spPr bwMode="auto">
          <a:xfrm>
            <a:off x="12088365" y="5144298"/>
            <a:ext cx="0" cy="619474"/>
          </a:xfrm>
          <a:prstGeom prst="line">
            <a:avLst/>
          </a:prstGeom>
          <a:noFill/>
          <a:ln w="9525" cap="flat" cmpd="sng" algn="ctr">
            <a:solidFill>
              <a:schemeClr val="tx1"/>
            </a:solidFill>
            <a:prstDash val="solid"/>
            <a:round/>
            <a:headEnd type="none" w="med" len="med"/>
            <a:tailEnd type="none" w="med" len="med"/>
          </a:ln>
          <a:effectLst/>
        </p:spPr>
      </p:cxnSp>
      <p:grpSp>
        <p:nvGrpSpPr>
          <p:cNvPr id="15" name="Group 14"/>
          <p:cNvGrpSpPr/>
          <p:nvPr/>
        </p:nvGrpSpPr>
        <p:grpSpPr>
          <a:xfrm>
            <a:off x="11528959" y="1731874"/>
            <a:ext cx="1113701" cy="613309"/>
            <a:chOff x="2755859" y="1211188"/>
            <a:chExt cx="835436" cy="46007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859" y="1211188"/>
              <a:ext cx="346600" cy="46007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476" y="1211188"/>
              <a:ext cx="346600" cy="46007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95" y="1211188"/>
              <a:ext cx="346600" cy="460070"/>
            </a:xfrm>
            <a:prstGeom prst="rect">
              <a:avLst/>
            </a:prstGeom>
          </p:spPr>
        </p:pic>
      </p:grpSp>
      <p:pic>
        <p:nvPicPr>
          <p:cNvPr id="19" name="Picture 18" descr="Cloud_Intern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4542" y="2425726"/>
            <a:ext cx="1147645" cy="748245"/>
          </a:xfrm>
          <a:prstGeom prst="rect">
            <a:avLst/>
          </a:prstGeom>
        </p:spPr>
      </p:pic>
      <p:cxnSp>
        <p:nvCxnSpPr>
          <p:cNvPr id="28" name="Straight Connector 27"/>
          <p:cNvCxnSpPr/>
          <p:nvPr/>
        </p:nvCxnSpPr>
        <p:spPr bwMode="auto">
          <a:xfrm flipV="1">
            <a:off x="12097298" y="5080390"/>
            <a:ext cx="0" cy="1308176"/>
          </a:xfrm>
          <a:prstGeom prst="line">
            <a:avLst/>
          </a:prstGeom>
          <a:noFill/>
          <a:ln w="28575" cap="flat" cmpd="sng" algn="ctr">
            <a:solidFill>
              <a:srgbClr val="008000"/>
            </a:solidFill>
            <a:prstDash val="solid"/>
            <a:round/>
            <a:headEnd type="triangle" w="med" len="med"/>
            <a:tailEnd type="none" w="med" len="med"/>
          </a:ln>
          <a:effectLst/>
        </p:spPr>
      </p:cxnSp>
      <p:grpSp>
        <p:nvGrpSpPr>
          <p:cNvPr id="29" name="Group 28"/>
          <p:cNvGrpSpPr/>
          <p:nvPr/>
        </p:nvGrpSpPr>
        <p:grpSpPr>
          <a:xfrm>
            <a:off x="11220999" y="4389306"/>
            <a:ext cx="1752598" cy="691085"/>
            <a:chOff x="3628443" y="2102674"/>
            <a:chExt cx="1095374" cy="431928"/>
          </a:xfrm>
        </p:grpSpPr>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28443" y="2102674"/>
              <a:ext cx="1095374" cy="28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descr="Thunder_TP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306" y="2385509"/>
              <a:ext cx="803649" cy="149093"/>
            </a:xfrm>
            <a:prstGeom prst="rect">
              <a:avLst/>
            </a:prstGeom>
          </p:spPr>
        </p:pic>
      </p:grpSp>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2542" y="5387392"/>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5990" y="6503472"/>
            <a:ext cx="1073502" cy="273402"/>
          </a:xfrm>
          <a:prstGeom prst="rect">
            <a:avLst/>
          </a:prstGeom>
        </p:spPr>
      </p:pic>
      <p:pic>
        <p:nvPicPr>
          <p:cNvPr id="34" name="Picture 33"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7574" y="6499209"/>
            <a:ext cx="1073502" cy="273402"/>
          </a:xfrm>
          <a:prstGeom prst="rect">
            <a:avLst/>
          </a:prstGeom>
        </p:spPr>
      </p:pic>
      <p:pic>
        <p:nvPicPr>
          <p:cNvPr id="35" name="Picture 34"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39159" y="6499209"/>
            <a:ext cx="1073502" cy="273402"/>
          </a:xfrm>
          <a:prstGeom prst="rect">
            <a:avLst/>
          </a:prstGeom>
        </p:spPr>
      </p:pic>
      <p:pic>
        <p:nvPicPr>
          <p:cNvPr id="42"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2296885" y="5763771"/>
            <a:ext cx="503504" cy="5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8519528" y="4789595"/>
            <a:ext cx="2909964" cy="640175"/>
          </a:xfrm>
          <a:prstGeom prst="rect">
            <a:avLst/>
          </a:prstGeom>
          <a:noFill/>
        </p:spPr>
        <p:txBody>
          <a:bodyPr wrap="none" lIns="146304" tIns="73152" rIns="146304" bIns="73152" rtlCol="0">
            <a:spAutoFit/>
          </a:bodyPr>
          <a:lstStyle/>
          <a:p>
            <a:pPr algn="r"/>
            <a:r>
              <a:rPr lang="en-US" sz="1600" dirty="0">
                <a:solidFill>
                  <a:schemeClr val="bg1"/>
                </a:solidFill>
              </a:rPr>
              <a:t>Rate and/or Connection </a:t>
            </a:r>
          </a:p>
          <a:p>
            <a:pPr algn="ctr"/>
            <a:r>
              <a:rPr lang="en-US" sz="1600" dirty="0">
                <a:solidFill>
                  <a:schemeClr val="bg1"/>
                </a:solidFill>
              </a:rPr>
              <a:t>Limits for Predictable Load</a:t>
            </a:r>
          </a:p>
        </p:txBody>
      </p:sp>
    </p:spTree>
    <p:extLst>
      <p:ext uri="{BB962C8B-B14F-4D97-AF65-F5344CB8AC3E}">
        <p14:creationId xmlns:p14="http://schemas.microsoft.com/office/powerpoint/2010/main" val="399830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24"/>
                                        </p:tgtEl>
                                      </p:cBhvr>
                                    </p:animEffect>
                                    <p:animScale>
                                      <p:cBhvr>
                                        <p:cTn id="10" dur="250" autoRev="1" fill="hold"/>
                                        <p:tgtEl>
                                          <p:spTgt spid="24"/>
                                        </p:tgtEl>
                                      </p:cBhvr>
                                      <p:by x="105000" y="105000"/>
                                    </p:animScale>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29"/>
                                        </p:tgtEl>
                                      </p:cBhvr>
                                    </p:animEffect>
                                    <p:animScale>
                                      <p:cBhvr>
                                        <p:cTn id="14" dur="250" autoRev="1" fill="hold"/>
                                        <p:tgtEl>
                                          <p:spTgt spid="29"/>
                                        </p:tgtEl>
                                      </p:cBhvr>
                                      <p:by x="105000" y="105000"/>
                                    </p:animScale>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偵測頻率</a:t>
            </a:r>
            <a:r>
              <a:rPr lang="en-US" altLang="zh-TW" dirty="0" smtClean="0"/>
              <a:t>( 0.1sec vs 1sec)</a:t>
            </a:r>
            <a:endParaRPr lang="zh-TW" altLang="en-US" dirty="0"/>
          </a:p>
        </p:txBody>
      </p:sp>
      <p:sp>
        <p:nvSpPr>
          <p:cNvPr id="47" name="矩形 46"/>
          <p:cNvSpPr/>
          <p:nvPr/>
        </p:nvSpPr>
        <p:spPr>
          <a:xfrm>
            <a:off x="1609211" y="1467464"/>
            <a:ext cx="5815171" cy="1631216"/>
          </a:xfrm>
          <a:prstGeom prst="rect">
            <a:avLst/>
          </a:prstGeom>
          <a:ln>
            <a:noFill/>
          </a:ln>
        </p:spPr>
        <p:txBody>
          <a:bodyPr wrap="square">
            <a:spAutoFit/>
          </a:bodyPr>
          <a:lstStyle/>
          <a:p>
            <a:r>
              <a:rPr lang="en-US" altLang="zh-TW" sz="2000" dirty="0" smtClean="0">
                <a:solidFill>
                  <a:schemeClr val="bg1"/>
                </a:solidFill>
              </a:rPr>
              <a:t>Rate interval = 1 sec</a:t>
            </a:r>
          </a:p>
          <a:p>
            <a:r>
              <a:rPr lang="en-US" altLang="zh-TW" sz="2000" dirty="0" smtClean="0">
                <a:solidFill>
                  <a:schemeClr val="bg1"/>
                </a:solidFill>
              </a:rPr>
              <a:t>Rate limit = 10K / 1 sec = 1K / 0.1sec</a:t>
            </a:r>
          </a:p>
          <a:p>
            <a:r>
              <a:rPr lang="en-US" altLang="zh-TW" sz="2000" b="1" dirty="0" smtClean="0">
                <a:solidFill>
                  <a:srgbClr val="FF0000"/>
                </a:solidFill>
              </a:rPr>
              <a:t>Attack (Burst) : 10K / 0.1sec</a:t>
            </a:r>
            <a:endParaRPr lang="en-US" altLang="zh-TW" sz="2000" b="1" dirty="0">
              <a:solidFill>
                <a:schemeClr val="accent4"/>
              </a:solidFill>
            </a:endParaRPr>
          </a:p>
          <a:p>
            <a:r>
              <a:rPr lang="en-US" altLang="zh-TW" sz="2000" dirty="0" smtClean="0">
                <a:solidFill>
                  <a:schemeClr val="accent4"/>
                </a:solidFill>
              </a:rPr>
              <a:t>Passed :10K </a:t>
            </a:r>
            <a:r>
              <a:rPr lang="en-US" altLang="zh-TW" sz="2000" dirty="0">
                <a:solidFill>
                  <a:schemeClr val="accent4"/>
                </a:solidFill>
              </a:rPr>
              <a:t>, Dropped </a:t>
            </a:r>
            <a:r>
              <a:rPr lang="en-US" altLang="zh-TW" sz="2000" dirty="0" smtClean="0">
                <a:solidFill>
                  <a:schemeClr val="accent4"/>
                </a:solidFill>
              </a:rPr>
              <a:t>: 0K</a:t>
            </a:r>
            <a:endParaRPr lang="zh-TW" altLang="en-US" sz="2000" dirty="0">
              <a:solidFill>
                <a:schemeClr val="accent4"/>
              </a:solidFill>
            </a:endParaRPr>
          </a:p>
          <a:p>
            <a:endParaRPr lang="zh-TW" altLang="en-US" sz="2000" dirty="0">
              <a:solidFill>
                <a:schemeClr val="bg1"/>
              </a:solidFill>
            </a:endParaRPr>
          </a:p>
        </p:txBody>
      </p:sp>
      <p:grpSp>
        <p:nvGrpSpPr>
          <p:cNvPr id="2" name="群組 1"/>
          <p:cNvGrpSpPr/>
          <p:nvPr/>
        </p:nvGrpSpPr>
        <p:grpSpPr>
          <a:xfrm>
            <a:off x="1011346" y="2995460"/>
            <a:ext cx="4921108" cy="4564082"/>
            <a:chOff x="1011346" y="2995460"/>
            <a:chExt cx="4921108" cy="4564082"/>
          </a:xfrm>
        </p:grpSpPr>
        <p:sp>
          <p:nvSpPr>
            <p:cNvPr id="65" name="矩形 64"/>
            <p:cNvSpPr/>
            <p:nvPr/>
          </p:nvSpPr>
          <p:spPr>
            <a:xfrm>
              <a:off x="1743188" y="2995460"/>
              <a:ext cx="4189266" cy="1088291"/>
            </a:xfrm>
            <a:prstGeom prst="rect">
              <a:avLst/>
            </a:pr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cxnSp>
          <p:nvCxnSpPr>
            <p:cNvPr id="34" name="直線接點 33"/>
            <p:cNvCxnSpPr/>
            <p:nvPr/>
          </p:nvCxnSpPr>
          <p:spPr>
            <a:xfrm>
              <a:off x="1704747" y="2995461"/>
              <a:ext cx="0" cy="39890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H="1">
              <a:off x="1719988" y="6978242"/>
              <a:ext cx="42124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5307614" y="3141480"/>
              <a:ext cx="0" cy="3929441"/>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1726214" y="4088871"/>
              <a:ext cx="355922" cy="28956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1719988" y="4088871"/>
              <a:ext cx="421246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011346" y="3888816"/>
              <a:ext cx="622286" cy="400110"/>
            </a:xfrm>
            <a:prstGeom prst="rect">
              <a:avLst/>
            </a:prstGeom>
            <a:ln>
              <a:noFill/>
            </a:ln>
          </p:spPr>
          <p:txBody>
            <a:bodyPr wrap="none">
              <a:spAutoFit/>
            </a:bodyPr>
            <a:lstStyle/>
            <a:p>
              <a:r>
                <a:rPr lang="en-US" altLang="zh-TW" sz="2000" dirty="0" smtClean="0">
                  <a:solidFill>
                    <a:schemeClr val="bg1"/>
                  </a:solidFill>
                </a:rPr>
                <a:t>10K</a:t>
              </a:r>
              <a:endParaRPr lang="zh-TW" altLang="en-US" sz="2000" dirty="0">
                <a:solidFill>
                  <a:schemeClr val="bg1"/>
                </a:solidFill>
              </a:endParaRPr>
            </a:p>
          </p:txBody>
        </p:sp>
        <p:sp>
          <p:nvSpPr>
            <p:cNvPr id="44" name="矩形 43"/>
            <p:cNvSpPr/>
            <p:nvPr/>
          </p:nvSpPr>
          <p:spPr>
            <a:xfrm>
              <a:off x="1677451" y="7145784"/>
              <a:ext cx="973343" cy="400110"/>
            </a:xfrm>
            <a:prstGeom prst="rect">
              <a:avLst/>
            </a:prstGeom>
            <a:ln>
              <a:noFill/>
            </a:ln>
          </p:spPr>
          <p:txBody>
            <a:bodyPr wrap="none">
              <a:spAutoFit/>
            </a:bodyPr>
            <a:lstStyle/>
            <a:p>
              <a:r>
                <a:rPr lang="en-US" altLang="zh-TW" sz="2000" dirty="0" smtClean="0">
                  <a:solidFill>
                    <a:schemeClr val="bg1"/>
                  </a:solidFill>
                </a:rPr>
                <a:t>0.1sec</a:t>
              </a:r>
              <a:endParaRPr lang="zh-TW" altLang="en-US" sz="2000" dirty="0">
                <a:solidFill>
                  <a:schemeClr val="bg1"/>
                </a:solidFill>
              </a:endParaRPr>
            </a:p>
          </p:txBody>
        </p:sp>
        <p:sp>
          <p:nvSpPr>
            <p:cNvPr id="45" name="矩形 44"/>
            <p:cNvSpPr/>
            <p:nvPr/>
          </p:nvSpPr>
          <p:spPr>
            <a:xfrm>
              <a:off x="3017119" y="5361412"/>
              <a:ext cx="1053494" cy="400110"/>
            </a:xfrm>
            <a:prstGeom prst="rect">
              <a:avLst/>
            </a:prstGeom>
            <a:ln>
              <a:noFill/>
            </a:ln>
          </p:spPr>
          <p:txBody>
            <a:bodyPr wrap="none">
              <a:spAutoFit/>
            </a:bodyPr>
            <a:lstStyle/>
            <a:p>
              <a:r>
                <a:rPr lang="en-US" altLang="zh-TW" sz="2000" dirty="0" smtClean="0">
                  <a:solidFill>
                    <a:schemeClr val="bg1"/>
                  </a:solidFill>
                </a:rPr>
                <a:t>Passed</a:t>
              </a:r>
              <a:endParaRPr lang="zh-TW" altLang="en-US" sz="2000" dirty="0">
                <a:solidFill>
                  <a:schemeClr val="bg1"/>
                </a:solidFill>
              </a:endParaRPr>
            </a:p>
          </p:txBody>
        </p:sp>
        <p:sp>
          <p:nvSpPr>
            <p:cNvPr id="46" name="矩形 45"/>
            <p:cNvSpPr/>
            <p:nvPr/>
          </p:nvSpPr>
          <p:spPr>
            <a:xfrm>
              <a:off x="2905830" y="3366686"/>
              <a:ext cx="1298753" cy="400110"/>
            </a:xfrm>
            <a:prstGeom prst="rect">
              <a:avLst/>
            </a:prstGeom>
            <a:ln>
              <a:noFill/>
            </a:ln>
          </p:spPr>
          <p:txBody>
            <a:bodyPr wrap="none">
              <a:spAutoFit/>
            </a:bodyPr>
            <a:lstStyle/>
            <a:p>
              <a:r>
                <a:rPr lang="en-US" altLang="zh-TW" sz="2000" dirty="0" smtClean="0">
                  <a:solidFill>
                    <a:schemeClr val="accent4"/>
                  </a:solidFill>
                </a:rPr>
                <a:t>dropped</a:t>
              </a:r>
              <a:endParaRPr lang="zh-TW" altLang="en-US" sz="2000" dirty="0">
                <a:solidFill>
                  <a:schemeClr val="accent4"/>
                </a:solidFill>
              </a:endParaRPr>
            </a:p>
          </p:txBody>
        </p:sp>
        <p:cxnSp>
          <p:nvCxnSpPr>
            <p:cNvPr id="50" name="直線接點 49"/>
            <p:cNvCxnSpPr/>
            <p:nvPr/>
          </p:nvCxnSpPr>
          <p:spPr>
            <a:xfrm>
              <a:off x="5307614" y="6853843"/>
              <a:ext cx="0" cy="259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3573207" y="6852785"/>
              <a:ext cx="0" cy="259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48542" y="5475122"/>
              <a:ext cx="1898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154014" y="5275309"/>
              <a:ext cx="479618" cy="400110"/>
            </a:xfrm>
            <a:prstGeom prst="rect">
              <a:avLst/>
            </a:prstGeom>
            <a:ln>
              <a:noFill/>
            </a:ln>
          </p:spPr>
          <p:txBody>
            <a:bodyPr wrap="none">
              <a:spAutoFit/>
            </a:bodyPr>
            <a:lstStyle/>
            <a:p>
              <a:r>
                <a:rPr lang="en-US" altLang="zh-TW" sz="2000" dirty="0">
                  <a:solidFill>
                    <a:schemeClr val="bg1"/>
                  </a:solidFill>
                </a:rPr>
                <a:t>5</a:t>
              </a:r>
              <a:r>
                <a:rPr lang="en-US" altLang="zh-TW" sz="2000" dirty="0" smtClean="0">
                  <a:solidFill>
                    <a:schemeClr val="bg1"/>
                  </a:solidFill>
                </a:rPr>
                <a:t>K</a:t>
              </a:r>
              <a:endParaRPr lang="zh-TW" altLang="en-US" sz="2000" dirty="0">
                <a:solidFill>
                  <a:schemeClr val="bg1"/>
                </a:solidFill>
              </a:endParaRPr>
            </a:p>
          </p:txBody>
        </p:sp>
        <p:cxnSp>
          <p:nvCxnSpPr>
            <p:cNvPr id="55" name="直線接點 54"/>
            <p:cNvCxnSpPr/>
            <p:nvPr/>
          </p:nvCxnSpPr>
          <p:spPr>
            <a:xfrm>
              <a:off x="2082136" y="6845290"/>
              <a:ext cx="0" cy="259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4943774" y="7159432"/>
              <a:ext cx="760144" cy="400110"/>
            </a:xfrm>
            <a:prstGeom prst="rect">
              <a:avLst/>
            </a:prstGeom>
            <a:ln>
              <a:noFill/>
            </a:ln>
          </p:spPr>
          <p:txBody>
            <a:bodyPr wrap="none">
              <a:spAutoFit/>
            </a:bodyPr>
            <a:lstStyle/>
            <a:p>
              <a:r>
                <a:rPr lang="en-US" altLang="zh-TW" sz="2000" dirty="0" smtClean="0">
                  <a:solidFill>
                    <a:schemeClr val="bg1"/>
                  </a:solidFill>
                </a:rPr>
                <a:t>1sec</a:t>
              </a:r>
              <a:endParaRPr lang="zh-TW" altLang="en-US" sz="2000" dirty="0">
                <a:solidFill>
                  <a:schemeClr val="bg1"/>
                </a:solidFill>
              </a:endParaRPr>
            </a:p>
          </p:txBody>
        </p:sp>
        <p:cxnSp>
          <p:nvCxnSpPr>
            <p:cNvPr id="62" name="直線接點 61"/>
            <p:cNvCxnSpPr/>
            <p:nvPr/>
          </p:nvCxnSpPr>
          <p:spPr>
            <a:xfrm>
              <a:off x="2085847" y="3130689"/>
              <a:ext cx="0" cy="3929441"/>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7937018" y="1530585"/>
            <a:ext cx="4659865" cy="1323439"/>
          </a:xfrm>
          <a:prstGeom prst="rect">
            <a:avLst/>
          </a:prstGeom>
          <a:ln>
            <a:noFill/>
          </a:ln>
        </p:spPr>
        <p:txBody>
          <a:bodyPr wrap="square">
            <a:spAutoFit/>
          </a:bodyPr>
          <a:lstStyle/>
          <a:p>
            <a:r>
              <a:rPr lang="en-US" altLang="zh-TW" sz="2000" dirty="0" smtClean="0">
                <a:solidFill>
                  <a:schemeClr val="bg1"/>
                </a:solidFill>
              </a:rPr>
              <a:t>Rate interval = 0.1 sec</a:t>
            </a:r>
          </a:p>
          <a:p>
            <a:r>
              <a:rPr lang="en-US" altLang="zh-TW" sz="2000" dirty="0" smtClean="0">
                <a:solidFill>
                  <a:schemeClr val="bg1"/>
                </a:solidFill>
              </a:rPr>
              <a:t>Rate limit = 1K / 0.1sec = 10K / 1sec</a:t>
            </a:r>
          </a:p>
          <a:p>
            <a:r>
              <a:rPr lang="en-US" altLang="zh-TW" sz="2000" b="1" dirty="0">
                <a:solidFill>
                  <a:srgbClr val="FF0000"/>
                </a:solidFill>
              </a:rPr>
              <a:t>Attack (Burst) : 10K / 0.1sec</a:t>
            </a:r>
            <a:endParaRPr lang="en-US" altLang="zh-TW" sz="2000" b="1" dirty="0">
              <a:solidFill>
                <a:schemeClr val="accent4"/>
              </a:solidFill>
            </a:endParaRPr>
          </a:p>
          <a:p>
            <a:r>
              <a:rPr lang="en-US" altLang="zh-TW" sz="2000" dirty="0" smtClean="0">
                <a:solidFill>
                  <a:schemeClr val="accent4"/>
                </a:solidFill>
              </a:rPr>
              <a:t>Passed :1K , Dropped : 9K</a:t>
            </a:r>
            <a:endParaRPr lang="zh-TW" altLang="en-US" sz="2000" dirty="0">
              <a:solidFill>
                <a:schemeClr val="accent4"/>
              </a:solidFill>
            </a:endParaRPr>
          </a:p>
        </p:txBody>
      </p:sp>
      <p:grpSp>
        <p:nvGrpSpPr>
          <p:cNvPr id="4" name="群組 3"/>
          <p:cNvGrpSpPr/>
          <p:nvPr/>
        </p:nvGrpSpPr>
        <p:grpSpPr>
          <a:xfrm>
            <a:off x="7441714" y="2968331"/>
            <a:ext cx="4921108" cy="4564081"/>
            <a:chOff x="7441714" y="2968331"/>
            <a:chExt cx="4921108" cy="4564081"/>
          </a:xfrm>
        </p:grpSpPr>
        <p:sp>
          <p:nvSpPr>
            <p:cNvPr id="48" name="矩形 47"/>
            <p:cNvSpPr/>
            <p:nvPr/>
          </p:nvSpPr>
          <p:spPr>
            <a:xfrm>
              <a:off x="8159908" y="2981978"/>
              <a:ext cx="4189266" cy="3594272"/>
            </a:xfrm>
            <a:prstGeom prst="rect">
              <a:avLst/>
            </a:pr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cxnSp>
          <p:nvCxnSpPr>
            <p:cNvPr id="51" name="直線接點 50"/>
            <p:cNvCxnSpPr/>
            <p:nvPr/>
          </p:nvCxnSpPr>
          <p:spPr>
            <a:xfrm>
              <a:off x="8135115" y="2968331"/>
              <a:ext cx="0" cy="39890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H="1">
              <a:off x="8150356" y="6951112"/>
              <a:ext cx="42124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11737982" y="3114350"/>
              <a:ext cx="0" cy="3929441"/>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V="1">
              <a:off x="8156582" y="4058168"/>
              <a:ext cx="355922" cy="2899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8123060" y="6586624"/>
              <a:ext cx="421246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7441714" y="3861686"/>
              <a:ext cx="622286" cy="400110"/>
            </a:xfrm>
            <a:prstGeom prst="rect">
              <a:avLst/>
            </a:prstGeom>
            <a:ln>
              <a:noFill/>
            </a:ln>
          </p:spPr>
          <p:txBody>
            <a:bodyPr wrap="none">
              <a:spAutoFit/>
            </a:bodyPr>
            <a:lstStyle/>
            <a:p>
              <a:r>
                <a:rPr lang="en-US" altLang="zh-TW" sz="2000" dirty="0" smtClean="0">
                  <a:solidFill>
                    <a:schemeClr val="bg1"/>
                  </a:solidFill>
                </a:rPr>
                <a:t>10K</a:t>
              </a:r>
              <a:endParaRPr lang="zh-TW" altLang="en-US" sz="2000" dirty="0">
                <a:solidFill>
                  <a:schemeClr val="bg1"/>
                </a:solidFill>
              </a:endParaRPr>
            </a:p>
          </p:txBody>
        </p:sp>
        <p:sp>
          <p:nvSpPr>
            <p:cNvPr id="63" name="矩形 62"/>
            <p:cNvSpPr/>
            <p:nvPr/>
          </p:nvSpPr>
          <p:spPr>
            <a:xfrm>
              <a:off x="8107819" y="7118654"/>
              <a:ext cx="973343" cy="400110"/>
            </a:xfrm>
            <a:prstGeom prst="rect">
              <a:avLst/>
            </a:prstGeom>
            <a:ln>
              <a:noFill/>
            </a:ln>
          </p:spPr>
          <p:txBody>
            <a:bodyPr wrap="none">
              <a:spAutoFit/>
            </a:bodyPr>
            <a:lstStyle/>
            <a:p>
              <a:r>
                <a:rPr lang="en-US" altLang="zh-TW" sz="2000" dirty="0" smtClean="0">
                  <a:solidFill>
                    <a:schemeClr val="bg1"/>
                  </a:solidFill>
                </a:rPr>
                <a:t>0.1sec</a:t>
              </a:r>
              <a:endParaRPr lang="zh-TW" altLang="en-US" sz="2000" dirty="0">
                <a:solidFill>
                  <a:schemeClr val="bg1"/>
                </a:solidFill>
              </a:endParaRPr>
            </a:p>
          </p:txBody>
        </p:sp>
        <p:sp>
          <p:nvSpPr>
            <p:cNvPr id="64" name="矩形 63"/>
            <p:cNvSpPr/>
            <p:nvPr/>
          </p:nvSpPr>
          <p:spPr>
            <a:xfrm>
              <a:off x="9606935" y="6562602"/>
              <a:ext cx="1053494" cy="400110"/>
            </a:xfrm>
            <a:prstGeom prst="rect">
              <a:avLst/>
            </a:prstGeom>
            <a:ln>
              <a:noFill/>
            </a:ln>
          </p:spPr>
          <p:txBody>
            <a:bodyPr wrap="none">
              <a:spAutoFit/>
            </a:bodyPr>
            <a:lstStyle/>
            <a:p>
              <a:r>
                <a:rPr lang="en-US" altLang="zh-TW" sz="2000" dirty="0" smtClean="0">
                  <a:solidFill>
                    <a:schemeClr val="bg1"/>
                  </a:solidFill>
                </a:rPr>
                <a:t>Passed</a:t>
              </a:r>
              <a:endParaRPr lang="zh-TW" altLang="en-US" sz="2000" dirty="0">
                <a:solidFill>
                  <a:schemeClr val="bg1"/>
                </a:solidFill>
              </a:endParaRPr>
            </a:p>
          </p:txBody>
        </p:sp>
        <p:sp>
          <p:nvSpPr>
            <p:cNvPr id="80" name="矩形 79"/>
            <p:cNvSpPr/>
            <p:nvPr/>
          </p:nvSpPr>
          <p:spPr>
            <a:xfrm>
              <a:off x="9472678" y="4499636"/>
              <a:ext cx="1298753" cy="400110"/>
            </a:xfrm>
            <a:prstGeom prst="rect">
              <a:avLst/>
            </a:prstGeom>
            <a:ln>
              <a:noFill/>
            </a:ln>
          </p:spPr>
          <p:txBody>
            <a:bodyPr wrap="none">
              <a:spAutoFit/>
            </a:bodyPr>
            <a:lstStyle/>
            <a:p>
              <a:r>
                <a:rPr lang="en-US" altLang="zh-TW" sz="2000" dirty="0" smtClean="0">
                  <a:solidFill>
                    <a:schemeClr val="accent4"/>
                  </a:solidFill>
                </a:rPr>
                <a:t>dropped</a:t>
              </a:r>
              <a:endParaRPr lang="zh-TW" altLang="en-US" sz="2000" dirty="0">
                <a:solidFill>
                  <a:schemeClr val="accent4"/>
                </a:solidFill>
              </a:endParaRPr>
            </a:p>
          </p:txBody>
        </p:sp>
        <p:cxnSp>
          <p:nvCxnSpPr>
            <p:cNvPr id="81" name="直線接點 80"/>
            <p:cNvCxnSpPr/>
            <p:nvPr/>
          </p:nvCxnSpPr>
          <p:spPr>
            <a:xfrm>
              <a:off x="11737982" y="6826713"/>
              <a:ext cx="0" cy="259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10003575" y="6825655"/>
              <a:ext cx="0" cy="259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a:off x="8078910" y="5447992"/>
              <a:ext cx="1898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7584382" y="5248179"/>
              <a:ext cx="479618" cy="400110"/>
            </a:xfrm>
            <a:prstGeom prst="rect">
              <a:avLst/>
            </a:prstGeom>
            <a:ln>
              <a:noFill/>
            </a:ln>
          </p:spPr>
          <p:txBody>
            <a:bodyPr wrap="none">
              <a:spAutoFit/>
            </a:bodyPr>
            <a:lstStyle/>
            <a:p>
              <a:r>
                <a:rPr lang="en-US" altLang="zh-TW" sz="2000" dirty="0">
                  <a:solidFill>
                    <a:schemeClr val="bg1"/>
                  </a:solidFill>
                </a:rPr>
                <a:t>5</a:t>
              </a:r>
              <a:r>
                <a:rPr lang="en-US" altLang="zh-TW" sz="2000" dirty="0" smtClean="0">
                  <a:solidFill>
                    <a:schemeClr val="bg1"/>
                  </a:solidFill>
                </a:rPr>
                <a:t>K</a:t>
              </a:r>
              <a:endParaRPr lang="zh-TW" altLang="en-US" sz="2000" dirty="0">
                <a:solidFill>
                  <a:schemeClr val="bg1"/>
                </a:solidFill>
              </a:endParaRPr>
            </a:p>
          </p:txBody>
        </p:sp>
        <p:cxnSp>
          <p:nvCxnSpPr>
            <p:cNvPr id="89" name="直線接點 88"/>
            <p:cNvCxnSpPr/>
            <p:nvPr/>
          </p:nvCxnSpPr>
          <p:spPr>
            <a:xfrm>
              <a:off x="8512504" y="6818160"/>
              <a:ext cx="0" cy="259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374142" y="7132302"/>
              <a:ext cx="760144" cy="400110"/>
            </a:xfrm>
            <a:prstGeom prst="rect">
              <a:avLst/>
            </a:prstGeom>
            <a:ln>
              <a:noFill/>
            </a:ln>
          </p:spPr>
          <p:txBody>
            <a:bodyPr wrap="none">
              <a:spAutoFit/>
            </a:bodyPr>
            <a:lstStyle/>
            <a:p>
              <a:r>
                <a:rPr lang="en-US" altLang="zh-TW" sz="2000" dirty="0" smtClean="0">
                  <a:solidFill>
                    <a:schemeClr val="bg1"/>
                  </a:solidFill>
                </a:rPr>
                <a:t>1sec</a:t>
              </a:r>
              <a:endParaRPr lang="zh-TW" altLang="en-US" sz="2000" dirty="0">
                <a:solidFill>
                  <a:schemeClr val="bg1"/>
                </a:solidFill>
              </a:endParaRPr>
            </a:p>
          </p:txBody>
        </p:sp>
        <p:cxnSp>
          <p:nvCxnSpPr>
            <p:cNvPr id="91" name="直線接點 90"/>
            <p:cNvCxnSpPr/>
            <p:nvPr/>
          </p:nvCxnSpPr>
          <p:spPr>
            <a:xfrm>
              <a:off x="8516215" y="3103559"/>
              <a:ext cx="0" cy="3929441"/>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7624764" y="6386814"/>
              <a:ext cx="479618" cy="400110"/>
            </a:xfrm>
            <a:prstGeom prst="rect">
              <a:avLst/>
            </a:prstGeom>
            <a:ln>
              <a:noFill/>
            </a:ln>
          </p:spPr>
          <p:txBody>
            <a:bodyPr wrap="none">
              <a:spAutoFit/>
            </a:bodyPr>
            <a:lstStyle/>
            <a:p>
              <a:r>
                <a:rPr lang="en-US" altLang="zh-TW" sz="2000" dirty="0" smtClean="0">
                  <a:solidFill>
                    <a:schemeClr val="bg1"/>
                  </a:solidFill>
                </a:rPr>
                <a:t>1K</a:t>
              </a:r>
              <a:endParaRPr lang="zh-TW" altLang="en-US" sz="2000" dirty="0">
                <a:solidFill>
                  <a:schemeClr val="bg1"/>
                </a:solidFill>
              </a:endParaRPr>
            </a:p>
          </p:txBody>
        </p:sp>
        <p:cxnSp>
          <p:nvCxnSpPr>
            <p:cNvPr id="94" name="直線接點 93"/>
            <p:cNvCxnSpPr/>
            <p:nvPr/>
          </p:nvCxnSpPr>
          <p:spPr>
            <a:xfrm>
              <a:off x="8067534" y="4058168"/>
              <a:ext cx="1898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04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xEl>
                                              <p:pRg st="2" end="2"/>
                                            </p:txEl>
                                          </p:spTgt>
                                        </p:tgtEl>
                                        <p:attrNameLst>
                                          <p:attrName>style.visibility</p:attrName>
                                        </p:attrNameLst>
                                      </p:cBhvr>
                                      <p:to>
                                        <p:strVal val="visible"/>
                                      </p:to>
                                    </p:set>
                                    <p:animEffect transition="in" filter="fade">
                                      <p:cBhvr>
                                        <p:cTn id="7" dur="500"/>
                                        <p:tgtEl>
                                          <p:spTgt spid="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3" end="3"/>
                                            </p:txEl>
                                          </p:spTgt>
                                        </p:tgtEl>
                                        <p:attrNameLst>
                                          <p:attrName>style.visibility</p:attrName>
                                        </p:attrNameLst>
                                      </p:cBhvr>
                                      <p:to>
                                        <p:strVal val="visible"/>
                                      </p:to>
                                    </p:set>
                                    <p:animEffect transition="in" filter="fade">
                                      <p:cBhvr>
                                        <p:cTn id="10" dur="500"/>
                                        <p:tgtEl>
                                          <p:spTgt spid="47">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fade">
                                      <p:cBhvr>
                                        <p:cTn id="19" dur="500"/>
                                        <p:tgtEl>
                                          <p:spTgt spid="4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xEl>
                                              <p:pRg st="1" end="1"/>
                                            </p:txEl>
                                          </p:spTgt>
                                        </p:tgtEl>
                                        <p:attrNameLst>
                                          <p:attrName>style.visibility</p:attrName>
                                        </p:attrNameLst>
                                      </p:cBhvr>
                                      <p:to>
                                        <p:strVal val="visible"/>
                                      </p:to>
                                    </p:set>
                                    <p:animEffect transition="in" filter="fade">
                                      <p:cBhvr>
                                        <p:cTn id="22" dur="500"/>
                                        <p:tgtEl>
                                          <p:spTgt spid="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xEl>
                                              <p:pRg st="2" end="2"/>
                                            </p:txEl>
                                          </p:spTgt>
                                        </p:tgtEl>
                                        <p:attrNameLst>
                                          <p:attrName>style.visibility</p:attrName>
                                        </p:attrNameLst>
                                      </p:cBhvr>
                                      <p:to>
                                        <p:strVal val="visible"/>
                                      </p:to>
                                    </p:set>
                                    <p:animEffect transition="in" filter="fade">
                                      <p:cBhvr>
                                        <p:cTn id="27" dur="500"/>
                                        <p:tgtEl>
                                          <p:spTgt spid="49">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xEl>
                                              <p:pRg st="3" end="3"/>
                                            </p:txEl>
                                          </p:spTgt>
                                        </p:tgtEl>
                                        <p:attrNameLst>
                                          <p:attrName>style.visibility</p:attrName>
                                        </p:attrNameLst>
                                      </p:cBhvr>
                                      <p:to>
                                        <p:strVal val="visible"/>
                                      </p:to>
                                    </p:set>
                                    <p:animEffect transition="in" filter="fade">
                                      <p:cBhvr>
                                        <p:cTn id="30" dur="500"/>
                                        <p:tgtEl>
                                          <p:spTgt spid="49">
                                            <p:txEl>
                                              <p:pRg st="3" end="3"/>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0"/>
          </p:nvPr>
        </p:nvSpPr>
        <p:spPr>
          <a:xfrm>
            <a:off x="691478" y="1636520"/>
            <a:ext cx="7713968" cy="5686520"/>
          </a:xfrm>
        </p:spPr>
        <p:txBody>
          <a:bodyPr/>
          <a:lstStyle/>
          <a:p>
            <a:r>
              <a:rPr lang="en-US" dirty="0" smtClean="0">
                <a:solidFill>
                  <a:schemeClr val="bg1"/>
                </a:solidFill>
              </a:rPr>
              <a:t>Monitor and check  traffic behavior</a:t>
            </a:r>
          </a:p>
          <a:p>
            <a:pPr lvl="1"/>
            <a:r>
              <a:rPr lang="en-US" altLang="ja-JP" dirty="0">
                <a:solidFill>
                  <a:schemeClr val="bg1"/>
                </a:solidFill>
              </a:rPr>
              <a:t>400+ global, destination-specific and behavioral </a:t>
            </a:r>
            <a:r>
              <a:rPr lang="en-US" altLang="ja-JP" dirty="0" smtClean="0">
                <a:solidFill>
                  <a:schemeClr val="bg1"/>
                </a:solidFill>
              </a:rPr>
              <a:t>counters</a:t>
            </a:r>
            <a:endParaRPr lang="en-US" altLang="ja-JP" dirty="0">
              <a:solidFill>
                <a:schemeClr val="bg1"/>
              </a:solidFill>
            </a:endParaRPr>
          </a:p>
          <a:p>
            <a:pPr lvl="1"/>
            <a:r>
              <a:rPr lang="en-US" altLang="ja-JP" dirty="0">
                <a:solidFill>
                  <a:schemeClr val="bg1"/>
                </a:solidFill>
              </a:rPr>
              <a:t>All counters available through GUI, CLI, </a:t>
            </a:r>
            <a:r>
              <a:rPr lang="en-US" altLang="ja-JP" dirty="0" err="1">
                <a:solidFill>
                  <a:schemeClr val="bg1"/>
                </a:solidFill>
              </a:rPr>
              <a:t>sFlow</a:t>
            </a:r>
            <a:r>
              <a:rPr lang="en-US" altLang="ja-JP" dirty="0">
                <a:solidFill>
                  <a:schemeClr val="bg1"/>
                </a:solidFill>
              </a:rPr>
              <a:t> export</a:t>
            </a:r>
          </a:p>
          <a:p>
            <a:pPr lvl="1"/>
            <a:r>
              <a:rPr lang="en-US" altLang="ja-JP" dirty="0" smtClean="0">
                <a:solidFill>
                  <a:schemeClr val="bg1"/>
                </a:solidFill>
              </a:rPr>
              <a:t>Enforce specific values</a:t>
            </a:r>
          </a:p>
          <a:p>
            <a:pPr lvl="1"/>
            <a:r>
              <a:rPr lang="en-US" dirty="0" smtClean="0">
                <a:solidFill>
                  <a:schemeClr val="bg1"/>
                </a:solidFill>
              </a:rPr>
              <a:t>Network and application checks (L3-7)</a:t>
            </a:r>
          </a:p>
          <a:p>
            <a:r>
              <a:rPr lang="en-US" dirty="0" smtClean="0">
                <a:solidFill>
                  <a:schemeClr val="bg1"/>
                </a:solidFill>
              </a:rPr>
              <a:t>Examples</a:t>
            </a:r>
          </a:p>
          <a:p>
            <a:pPr lvl="1"/>
            <a:r>
              <a:rPr lang="en-US" dirty="0" smtClean="0">
                <a:solidFill>
                  <a:schemeClr val="bg1"/>
                </a:solidFill>
              </a:rPr>
              <a:t>TCP template, HTTP template, </a:t>
            </a:r>
            <a:r>
              <a:rPr lang="en-US" dirty="0" smtClean="0">
                <a:solidFill>
                  <a:schemeClr val="accent4"/>
                </a:solidFill>
              </a:rPr>
              <a:t>DNS template</a:t>
            </a:r>
            <a:r>
              <a:rPr lang="en-US" dirty="0" smtClean="0">
                <a:solidFill>
                  <a:schemeClr val="bg1"/>
                </a:solidFill>
              </a:rPr>
              <a:t>, UDP template, SSL-L4 template, Scan detection, aFleX scripting, more…</a:t>
            </a:r>
          </a:p>
          <a:p>
            <a:pPr lvl="1"/>
            <a:r>
              <a:rPr lang="en-US" dirty="0" smtClean="0">
                <a:solidFill>
                  <a:schemeClr val="accent4"/>
                </a:solidFill>
              </a:rPr>
              <a:t>HTTP </a:t>
            </a:r>
            <a:r>
              <a:rPr lang="en-US" dirty="0" err="1" smtClean="0">
                <a:solidFill>
                  <a:schemeClr val="accent4"/>
                </a:solidFill>
              </a:rPr>
              <a:t>Slowloris</a:t>
            </a:r>
            <a:endParaRPr lang="en-US" dirty="0" smtClean="0">
              <a:solidFill>
                <a:schemeClr val="accent4"/>
              </a:solidFill>
            </a:endParaRPr>
          </a:p>
          <a:p>
            <a:pPr lvl="1"/>
            <a:r>
              <a:rPr lang="en-US" dirty="0">
                <a:solidFill>
                  <a:schemeClr val="accent4"/>
                </a:solidFill>
              </a:rPr>
              <a:t>SSL authentication as bot </a:t>
            </a:r>
            <a:r>
              <a:rPr lang="en-US" dirty="0" smtClean="0">
                <a:solidFill>
                  <a:schemeClr val="accent4"/>
                </a:solidFill>
              </a:rPr>
              <a:t>detection</a:t>
            </a:r>
          </a:p>
          <a:p>
            <a:pPr lvl="1"/>
            <a:r>
              <a:rPr lang="en-US" dirty="0" smtClean="0">
                <a:solidFill>
                  <a:schemeClr val="accent4"/>
                </a:solidFill>
              </a:rPr>
              <a:t>SSL Renegotiation</a:t>
            </a:r>
          </a:p>
          <a:p>
            <a:endParaRPr lang="en-US" altLang="ja-JP" dirty="0">
              <a:solidFill>
                <a:schemeClr val="bg1"/>
              </a:solidFill>
            </a:endParaRPr>
          </a:p>
        </p:txBody>
      </p:sp>
      <p:sp>
        <p:nvSpPr>
          <p:cNvPr id="2" name="Title 1"/>
          <p:cNvSpPr>
            <a:spLocks noGrp="1"/>
          </p:cNvSpPr>
          <p:nvPr>
            <p:ph type="title"/>
          </p:nvPr>
        </p:nvSpPr>
        <p:spPr/>
        <p:txBody>
          <a:bodyPr/>
          <a:lstStyle/>
          <a:p>
            <a:r>
              <a:rPr lang="zh-TW" altLang="en-US" dirty="0" smtClean="0"/>
              <a:t>應用層行為檢測</a:t>
            </a:r>
            <a:endParaRPr lang="en-US" altLang="ja-JP" dirty="0"/>
          </a:p>
        </p:txBody>
      </p:sp>
      <p:sp>
        <p:nvSpPr>
          <p:cNvPr id="4" name="Up Arrow 3"/>
          <p:cNvSpPr/>
          <p:nvPr/>
        </p:nvSpPr>
        <p:spPr bwMode="auto">
          <a:xfrm rot="16200000">
            <a:off x="11089876" y="4206131"/>
            <a:ext cx="331742" cy="826406"/>
          </a:xfrm>
          <a:prstGeom prst="upArrow">
            <a:avLst/>
          </a:prstGeom>
          <a:solidFill>
            <a:srgbClr val="0078C3"/>
          </a:solidFill>
          <a:ln w="9525" cap="flat" cmpd="sng" algn="ctr">
            <a:no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lnSpc>
                <a:spcPct val="85000"/>
              </a:lnSpc>
              <a:spcBef>
                <a:spcPct val="0"/>
              </a:spcBef>
              <a:spcAft>
                <a:spcPct val="0"/>
              </a:spcAft>
              <a:buFontTx/>
              <a:buChar char="•"/>
            </a:pPr>
            <a:endParaRPr lang="en-US" sz="5800" dirty="0">
              <a:solidFill>
                <a:schemeClr val="bg1"/>
              </a:solidFill>
              <a:latin typeface="Arial" pitchFamily="29" charset="0"/>
            </a:endParaRPr>
          </a:p>
        </p:txBody>
      </p:sp>
      <p:cxnSp>
        <p:nvCxnSpPr>
          <p:cNvPr id="5" name="Straight Connector 4"/>
          <p:cNvCxnSpPr/>
          <p:nvPr/>
        </p:nvCxnSpPr>
        <p:spPr bwMode="auto">
          <a:xfrm>
            <a:off x="12088365" y="5144298"/>
            <a:ext cx="0" cy="619474"/>
          </a:xfrm>
          <a:prstGeom prst="line">
            <a:avLst/>
          </a:prstGeom>
          <a:no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2088365" y="2835500"/>
            <a:ext cx="0" cy="1610910"/>
          </a:xfrm>
          <a:prstGeom prst="line">
            <a:avLst/>
          </a:prstGeom>
          <a:noFill/>
          <a:ln w="9525" cap="flat" cmpd="sng" algn="ctr">
            <a:solidFill>
              <a:schemeClr val="tx1"/>
            </a:solidFill>
            <a:prstDash val="solid"/>
            <a:round/>
            <a:headEnd type="none" w="med" len="med"/>
            <a:tailEnd type="none" w="med" len="med"/>
          </a:ln>
          <a:effectLst/>
        </p:spPr>
      </p:cxnSp>
      <p:grpSp>
        <p:nvGrpSpPr>
          <p:cNvPr id="7" name="Group 6"/>
          <p:cNvGrpSpPr/>
          <p:nvPr/>
        </p:nvGrpSpPr>
        <p:grpSpPr>
          <a:xfrm>
            <a:off x="10142046" y="1870978"/>
            <a:ext cx="1113701" cy="627061"/>
            <a:chOff x="1094394" y="1206030"/>
            <a:chExt cx="835436" cy="470386"/>
          </a:xfrm>
        </p:grpSpPr>
        <p:pic>
          <p:nvPicPr>
            <p:cNvPr id="9" name="Picture 8" descr="Attacker_si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94" y="1206030"/>
              <a:ext cx="346600" cy="470386"/>
            </a:xfrm>
            <a:prstGeom prst="rect">
              <a:avLst/>
            </a:prstGeom>
          </p:spPr>
        </p:pic>
        <p:pic>
          <p:nvPicPr>
            <p:cNvPr id="10" name="Picture 9" descr="Attacker_si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11" y="1206030"/>
              <a:ext cx="346600" cy="470386"/>
            </a:xfrm>
            <a:prstGeom prst="rect">
              <a:avLst/>
            </a:prstGeom>
          </p:spPr>
        </p:pic>
        <p:pic>
          <p:nvPicPr>
            <p:cNvPr id="11" name="Picture 10" descr="Attacker_si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230" y="1206030"/>
              <a:ext cx="346600" cy="470386"/>
            </a:xfrm>
            <a:prstGeom prst="rect">
              <a:avLst/>
            </a:prstGeom>
          </p:spPr>
        </p:pic>
      </p:grpSp>
      <p:grpSp>
        <p:nvGrpSpPr>
          <p:cNvPr id="12" name="Group 11"/>
          <p:cNvGrpSpPr/>
          <p:nvPr/>
        </p:nvGrpSpPr>
        <p:grpSpPr>
          <a:xfrm flipH="1">
            <a:off x="12621052" y="2206479"/>
            <a:ext cx="765058" cy="620882"/>
            <a:chOff x="1451669" y="1447314"/>
            <a:chExt cx="478161" cy="535243"/>
          </a:xfrm>
        </p:grpSpPr>
        <p:cxnSp>
          <p:nvCxnSpPr>
            <p:cNvPr id="13" name="Straight Connector 12"/>
            <p:cNvCxnSpPr/>
            <p:nvPr/>
          </p:nvCxnSpPr>
          <p:spPr bwMode="auto">
            <a:xfrm>
              <a:off x="1451669" y="1447314"/>
              <a:ext cx="0" cy="535243"/>
            </a:xfrm>
            <a:prstGeom prst="line">
              <a:avLst/>
            </a:prstGeom>
            <a:no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451669" y="1982557"/>
              <a:ext cx="478161" cy="0"/>
            </a:xfrm>
            <a:prstGeom prst="line">
              <a:avLst/>
            </a:prstGeom>
            <a:noFill/>
            <a:ln w="9525" cap="flat" cmpd="sng" algn="ctr">
              <a:solidFill>
                <a:srgbClr val="000000"/>
              </a:solidFill>
              <a:prstDash val="solid"/>
              <a:round/>
              <a:headEnd type="none" w="med" len="med"/>
              <a:tailEnd type="none" w="med" len="med"/>
            </a:ln>
            <a:effectLst/>
          </p:spPr>
        </p:cxnSp>
      </p:grpSp>
      <p:grpSp>
        <p:nvGrpSpPr>
          <p:cNvPr id="15" name="Group 14"/>
          <p:cNvGrpSpPr/>
          <p:nvPr/>
        </p:nvGrpSpPr>
        <p:grpSpPr>
          <a:xfrm>
            <a:off x="12800390" y="1879230"/>
            <a:ext cx="1113701" cy="613309"/>
            <a:chOff x="2755859" y="1211188"/>
            <a:chExt cx="835436" cy="46007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859" y="1211188"/>
              <a:ext cx="346600" cy="46007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6476" y="1211188"/>
              <a:ext cx="346600" cy="46007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95" y="1211188"/>
              <a:ext cx="346600" cy="460070"/>
            </a:xfrm>
            <a:prstGeom prst="rect">
              <a:avLst/>
            </a:prstGeom>
          </p:spPr>
        </p:pic>
      </p:grpSp>
      <p:pic>
        <p:nvPicPr>
          <p:cNvPr id="19" name="Picture 18" descr="Cloud_Intern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4542" y="2425726"/>
            <a:ext cx="1147645" cy="748245"/>
          </a:xfrm>
          <a:prstGeom prst="rect">
            <a:avLst/>
          </a:prstGeom>
        </p:spPr>
      </p:pic>
      <p:grpSp>
        <p:nvGrpSpPr>
          <p:cNvPr id="20" name="Group 19"/>
          <p:cNvGrpSpPr/>
          <p:nvPr/>
        </p:nvGrpSpPr>
        <p:grpSpPr>
          <a:xfrm>
            <a:off x="10713685" y="2490197"/>
            <a:ext cx="904221" cy="337165"/>
            <a:chOff x="1451669" y="1447314"/>
            <a:chExt cx="478161" cy="535243"/>
          </a:xfrm>
        </p:grpSpPr>
        <p:cxnSp>
          <p:nvCxnSpPr>
            <p:cNvPr id="21" name="Straight Connector 20"/>
            <p:cNvCxnSpPr/>
            <p:nvPr/>
          </p:nvCxnSpPr>
          <p:spPr bwMode="auto">
            <a:xfrm>
              <a:off x="1451669" y="1447314"/>
              <a:ext cx="0" cy="535243"/>
            </a:xfrm>
            <a:prstGeom prst="line">
              <a:avLst/>
            </a:prstGeom>
            <a:noFill/>
            <a:ln w="28575" cap="rnd" cmpd="sng" algn="ctr">
              <a:solidFill>
                <a:srgbClr val="FF6600"/>
              </a:solidFill>
              <a:prstDash val="solid"/>
              <a:round/>
              <a:headEnd type="none" w="med" len="med"/>
              <a:tailEnd type="none" w="med" len="med"/>
            </a:ln>
            <a:effectLst/>
          </p:spPr>
        </p:cxnSp>
        <p:cxnSp>
          <p:nvCxnSpPr>
            <p:cNvPr id="22" name="Straight Connector 21"/>
            <p:cNvCxnSpPr/>
            <p:nvPr/>
          </p:nvCxnSpPr>
          <p:spPr bwMode="auto">
            <a:xfrm>
              <a:off x="1451669" y="1982557"/>
              <a:ext cx="478161" cy="0"/>
            </a:xfrm>
            <a:prstGeom prst="line">
              <a:avLst/>
            </a:prstGeom>
            <a:noFill/>
            <a:ln w="28575" cap="flat" cmpd="sng" algn="ctr">
              <a:solidFill>
                <a:srgbClr val="FF6600"/>
              </a:solidFill>
              <a:prstDash val="solid"/>
              <a:round/>
              <a:headEnd type="none" w="med" len="med"/>
              <a:tailEnd type="triangle" w="med" len="med"/>
            </a:ln>
            <a:effectLst/>
          </p:spPr>
        </p:cxnSp>
      </p:grpSp>
      <p:cxnSp>
        <p:nvCxnSpPr>
          <p:cNvPr id="23" name="Straight Connector 22"/>
          <p:cNvCxnSpPr/>
          <p:nvPr/>
        </p:nvCxnSpPr>
        <p:spPr bwMode="auto">
          <a:xfrm flipV="1">
            <a:off x="11941419" y="3250398"/>
            <a:ext cx="0" cy="1137152"/>
          </a:xfrm>
          <a:prstGeom prst="line">
            <a:avLst/>
          </a:prstGeom>
          <a:noFill/>
          <a:ln w="28575" cap="flat" cmpd="sng" algn="ctr">
            <a:solidFill>
              <a:srgbClr val="FF6600"/>
            </a:solidFill>
            <a:prstDash val="solid"/>
            <a:round/>
            <a:headEnd type="triangle" w="med" len="med"/>
            <a:tailEnd type="none" w="med" len="med"/>
          </a:ln>
          <a:effectLst/>
        </p:spPr>
      </p:cxnSp>
      <p:cxnSp>
        <p:nvCxnSpPr>
          <p:cNvPr id="24" name="Straight Connector 23"/>
          <p:cNvCxnSpPr/>
          <p:nvPr/>
        </p:nvCxnSpPr>
        <p:spPr bwMode="auto">
          <a:xfrm flipV="1">
            <a:off x="12239690" y="3250398"/>
            <a:ext cx="0" cy="1137152"/>
          </a:xfrm>
          <a:prstGeom prst="line">
            <a:avLst/>
          </a:prstGeom>
          <a:noFill/>
          <a:ln w="28575" cap="flat" cmpd="sng" algn="ctr">
            <a:solidFill>
              <a:srgbClr val="008000"/>
            </a:solidFill>
            <a:prstDash val="solid"/>
            <a:round/>
            <a:headEnd type="triangle" w="med" len="med"/>
            <a:tailEnd type="none" w="med" len="med"/>
          </a:ln>
          <a:effectLst/>
        </p:spPr>
      </p:cxnSp>
      <p:grpSp>
        <p:nvGrpSpPr>
          <p:cNvPr id="25" name="Group 24"/>
          <p:cNvGrpSpPr/>
          <p:nvPr/>
        </p:nvGrpSpPr>
        <p:grpSpPr>
          <a:xfrm flipH="1">
            <a:off x="12597068" y="2507410"/>
            <a:ext cx="789042" cy="337165"/>
            <a:chOff x="1451669" y="1447314"/>
            <a:chExt cx="478161" cy="535243"/>
          </a:xfrm>
        </p:grpSpPr>
        <p:cxnSp>
          <p:nvCxnSpPr>
            <p:cNvPr id="26" name="Straight Connector 25"/>
            <p:cNvCxnSpPr/>
            <p:nvPr/>
          </p:nvCxnSpPr>
          <p:spPr bwMode="auto">
            <a:xfrm>
              <a:off x="1451669" y="1447314"/>
              <a:ext cx="0" cy="535243"/>
            </a:xfrm>
            <a:prstGeom prst="line">
              <a:avLst/>
            </a:prstGeom>
            <a:noFill/>
            <a:ln w="28575" cap="rnd" cmpd="sng" algn="ctr">
              <a:solidFill>
                <a:srgbClr val="008000"/>
              </a:solidFill>
              <a:prstDash val="solid"/>
              <a:round/>
              <a:headEnd type="none" w="med" len="med"/>
              <a:tailEnd type="none" w="med" len="med"/>
            </a:ln>
            <a:effectLst/>
          </p:spPr>
        </p:cxnSp>
        <p:cxnSp>
          <p:nvCxnSpPr>
            <p:cNvPr id="27" name="Straight Connector 26"/>
            <p:cNvCxnSpPr/>
            <p:nvPr/>
          </p:nvCxnSpPr>
          <p:spPr bwMode="auto">
            <a:xfrm>
              <a:off x="1451669" y="1982557"/>
              <a:ext cx="478161" cy="0"/>
            </a:xfrm>
            <a:prstGeom prst="line">
              <a:avLst/>
            </a:prstGeom>
            <a:noFill/>
            <a:ln w="28575" cap="flat" cmpd="sng" algn="ctr">
              <a:solidFill>
                <a:srgbClr val="008000"/>
              </a:solidFill>
              <a:prstDash val="solid"/>
              <a:round/>
              <a:headEnd type="none" w="med" len="med"/>
              <a:tailEnd type="triangle" w="med" len="med"/>
            </a:ln>
            <a:effectLst/>
          </p:spPr>
        </p:cxnSp>
      </p:grpSp>
      <p:cxnSp>
        <p:nvCxnSpPr>
          <p:cNvPr id="28" name="Straight Connector 27"/>
          <p:cNvCxnSpPr/>
          <p:nvPr/>
        </p:nvCxnSpPr>
        <p:spPr bwMode="auto">
          <a:xfrm flipV="1">
            <a:off x="12239690" y="5109683"/>
            <a:ext cx="0" cy="1308176"/>
          </a:xfrm>
          <a:prstGeom prst="line">
            <a:avLst/>
          </a:prstGeom>
          <a:noFill/>
          <a:ln w="28575" cap="flat" cmpd="sng" algn="ctr">
            <a:solidFill>
              <a:srgbClr val="008000"/>
            </a:solidFill>
            <a:prstDash val="solid"/>
            <a:round/>
            <a:headEnd type="triangle" w="med" len="med"/>
            <a:tailEnd type="none" w="med" len="med"/>
          </a:ln>
          <a:effectLst/>
        </p:spPr>
      </p:cxnSp>
      <p:grpSp>
        <p:nvGrpSpPr>
          <p:cNvPr id="29" name="Group 28"/>
          <p:cNvGrpSpPr/>
          <p:nvPr/>
        </p:nvGrpSpPr>
        <p:grpSpPr>
          <a:xfrm>
            <a:off x="11220999" y="4389306"/>
            <a:ext cx="1752598" cy="691085"/>
            <a:chOff x="3628443" y="2102674"/>
            <a:chExt cx="1095374" cy="431928"/>
          </a:xfrm>
        </p:grpSpPr>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28443" y="2102674"/>
              <a:ext cx="1095374" cy="28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descr="Thunder_TP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4306" y="2385509"/>
              <a:ext cx="803649" cy="149093"/>
            </a:xfrm>
            <a:prstGeom prst="rect">
              <a:avLst/>
            </a:prstGeom>
          </p:spPr>
        </p:pic>
      </p:grpSp>
      <p:pic>
        <p:nvPicPr>
          <p:cNvPr id="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22542" y="5387392"/>
            <a:ext cx="531645" cy="5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5990" y="6503472"/>
            <a:ext cx="1073502" cy="273402"/>
          </a:xfrm>
          <a:prstGeom prst="rect">
            <a:avLst/>
          </a:prstGeom>
        </p:spPr>
      </p:pic>
      <p:pic>
        <p:nvPicPr>
          <p:cNvPr id="34" name="Picture 33"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7574" y="6499209"/>
            <a:ext cx="1073502" cy="273402"/>
          </a:xfrm>
          <a:prstGeom prst="rect">
            <a:avLst/>
          </a:prstGeom>
        </p:spPr>
      </p:pic>
      <p:pic>
        <p:nvPicPr>
          <p:cNvPr id="35" name="Picture 34"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39159" y="6499209"/>
            <a:ext cx="1073502" cy="273402"/>
          </a:xfrm>
          <a:prstGeom prst="rect">
            <a:avLst/>
          </a:prstGeom>
        </p:spPr>
      </p:pic>
      <p:grpSp>
        <p:nvGrpSpPr>
          <p:cNvPr id="36" name="Group 35"/>
          <p:cNvGrpSpPr/>
          <p:nvPr/>
        </p:nvGrpSpPr>
        <p:grpSpPr>
          <a:xfrm>
            <a:off x="10197590" y="3531557"/>
            <a:ext cx="1226848" cy="383616"/>
            <a:chOff x="7608497" y="2631431"/>
            <a:chExt cx="766780" cy="239760"/>
          </a:xfrm>
        </p:grpSpPr>
        <p:pic>
          <p:nvPicPr>
            <p:cNvPr id="37" name="Picture 36" descr="Sto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8497" y="2631431"/>
              <a:ext cx="236686" cy="239760"/>
            </a:xfrm>
            <a:prstGeom prst="rect">
              <a:avLst/>
            </a:prstGeom>
          </p:spPr>
        </p:pic>
        <p:sp>
          <p:nvSpPr>
            <p:cNvPr id="38" name="TextBox 37"/>
            <p:cNvSpPr txBox="1"/>
            <p:nvPr/>
          </p:nvSpPr>
          <p:spPr>
            <a:xfrm>
              <a:off x="7806011" y="2631431"/>
              <a:ext cx="569266" cy="211596"/>
            </a:xfrm>
            <a:prstGeom prst="rect">
              <a:avLst/>
            </a:prstGeom>
            <a:noFill/>
          </p:spPr>
          <p:txBody>
            <a:bodyPr wrap="none" rtlCol="0">
              <a:spAutoFit/>
            </a:bodyPr>
            <a:lstStyle/>
            <a:p>
              <a:pPr algn="ctr"/>
              <a:r>
                <a:rPr lang="en-US" sz="1600" dirty="0">
                  <a:solidFill>
                    <a:schemeClr val="bg1"/>
                  </a:solidFill>
                </a:rPr>
                <a:t>Denied</a:t>
              </a:r>
            </a:p>
          </p:txBody>
        </p:sp>
      </p:grpSp>
      <p:grpSp>
        <p:nvGrpSpPr>
          <p:cNvPr id="39" name="Group 38"/>
          <p:cNvGrpSpPr/>
          <p:nvPr/>
        </p:nvGrpSpPr>
        <p:grpSpPr>
          <a:xfrm>
            <a:off x="12591138" y="3521223"/>
            <a:ext cx="1271534" cy="393954"/>
            <a:chOff x="7624779" y="3220542"/>
            <a:chExt cx="794709" cy="246221"/>
          </a:xfrm>
        </p:grpSpPr>
        <p:pic>
          <p:nvPicPr>
            <p:cNvPr id="40" name="Picture 39" descr="check.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4779" y="3273839"/>
              <a:ext cx="236686" cy="192924"/>
            </a:xfrm>
            <a:prstGeom prst="rect">
              <a:avLst/>
            </a:prstGeom>
          </p:spPr>
        </p:pic>
        <p:sp>
          <p:nvSpPr>
            <p:cNvPr id="41" name="TextBox 40"/>
            <p:cNvSpPr txBox="1"/>
            <p:nvPr/>
          </p:nvSpPr>
          <p:spPr>
            <a:xfrm>
              <a:off x="7795119" y="3220542"/>
              <a:ext cx="624369" cy="211596"/>
            </a:xfrm>
            <a:prstGeom prst="rect">
              <a:avLst/>
            </a:prstGeom>
            <a:noFill/>
          </p:spPr>
          <p:txBody>
            <a:bodyPr wrap="none" rtlCol="0">
              <a:spAutoFit/>
            </a:bodyPr>
            <a:lstStyle/>
            <a:p>
              <a:r>
                <a:rPr lang="en-US" sz="1600" dirty="0">
                  <a:solidFill>
                    <a:schemeClr val="bg1"/>
                  </a:solidFill>
                </a:rPr>
                <a:t>Allowed</a:t>
              </a:r>
            </a:p>
          </p:txBody>
        </p:sp>
      </p:grpSp>
      <p:pic>
        <p:nvPicPr>
          <p:cNvPr id="42"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2296885" y="5763771"/>
            <a:ext cx="503504" cy="5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9143795" y="4908491"/>
            <a:ext cx="2347310" cy="886397"/>
          </a:xfrm>
          <a:prstGeom prst="rect">
            <a:avLst/>
          </a:prstGeom>
          <a:noFill/>
        </p:spPr>
        <p:txBody>
          <a:bodyPr wrap="none" lIns="146304" tIns="73152" rIns="146304" bIns="73152" rtlCol="0">
            <a:spAutoFit/>
          </a:bodyPr>
          <a:lstStyle/>
          <a:p>
            <a:pPr algn="ctr"/>
            <a:r>
              <a:rPr lang="en-US" sz="1600" dirty="0">
                <a:solidFill>
                  <a:schemeClr val="bg1"/>
                </a:solidFill>
              </a:rPr>
              <a:t>DPI and Application </a:t>
            </a:r>
          </a:p>
          <a:p>
            <a:pPr algn="ctr"/>
            <a:r>
              <a:rPr lang="en-US" sz="1600" dirty="0">
                <a:solidFill>
                  <a:schemeClr val="bg1"/>
                </a:solidFill>
              </a:rPr>
              <a:t>Awareness for </a:t>
            </a:r>
          </a:p>
          <a:p>
            <a:pPr algn="ctr"/>
            <a:r>
              <a:rPr lang="en-US" sz="1600" dirty="0">
                <a:solidFill>
                  <a:schemeClr val="bg1"/>
                </a:solidFill>
              </a:rPr>
              <a:t>L7 Protection</a:t>
            </a:r>
          </a:p>
        </p:txBody>
      </p:sp>
      <p:pic>
        <p:nvPicPr>
          <p:cNvPr id="46" name="Pictur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59509" y="4281254"/>
            <a:ext cx="843779" cy="643416"/>
          </a:xfrm>
          <a:prstGeom prst="rect">
            <a:avLst/>
          </a:prstGeom>
        </p:spPr>
      </p:pic>
      <p:pic>
        <p:nvPicPr>
          <p:cNvPr id="47" name="Picture 46" descr="magnifying glas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87945" y="4267860"/>
            <a:ext cx="471067" cy="474482"/>
          </a:xfrm>
          <a:prstGeom prst="rect">
            <a:avLst/>
          </a:prstGeom>
        </p:spPr>
      </p:pic>
    </p:spTree>
    <p:extLst>
      <p:ext uri="{BB962C8B-B14F-4D97-AF65-F5344CB8AC3E}">
        <p14:creationId xmlns:p14="http://schemas.microsoft.com/office/powerpoint/2010/main" val="4788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par>
                                <p:cTn id="15" presetID="22" presetClass="entr" presetSubtype="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000"/>
                            </p:stCondLst>
                            <p:childTnLst>
                              <p:par>
                                <p:cTn id="19" presetID="26" presetClass="emph" presetSubtype="0" repeatCount="2000" fill="hold" nodeType="afterEffect">
                                  <p:stCondLst>
                                    <p:cond delay="0"/>
                                  </p:stCondLst>
                                  <p:childTnLst>
                                    <p:animEffect transition="out" filter="fade">
                                      <p:cBhvr>
                                        <p:cTn id="20" dur="500" tmFilter="0, 0; .2, .5; .8, .5; 1, 0"/>
                                        <p:tgtEl>
                                          <p:spTgt spid="29"/>
                                        </p:tgtEl>
                                      </p:cBhvr>
                                    </p:animEffect>
                                    <p:animScale>
                                      <p:cBhvr>
                                        <p:cTn id="21" dur="250" autoRev="1" fill="hold"/>
                                        <p:tgtEl>
                                          <p:spTgt spid="29"/>
                                        </p:tgtEl>
                                      </p:cBhvr>
                                      <p:by x="105000" y="105000"/>
                                    </p:animScale>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par>
                          <p:cTn id="31" fill="hold">
                            <p:stCondLst>
                              <p:cond delay="2000"/>
                            </p:stCondLst>
                            <p:childTnLst>
                              <p:par>
                                <p:cTn id="32" presetID="26" presetClass="emph" presetSubtype="0" fill="hold" nodeType="afterEffect">
                                  <p:stCondLst>
                                    <p:cond delay="0"/>
                                  </p:stCondLst>
                                  <p:childTnLst>
                                    <p:animEffect transition="out" filter="fade">
                                      <p:cBhvr>
                                        <p:cTn id="33" dur="500" tmFilter="0, 0; .2, .5; .8, .5; 1, 0"/>
                                        <p:tgtEl>
                                          <p:spTgt spid="25"/>
                                        </p:tgtEl>
                                      </p:cBhvr>
                                    </p:animEffect>
                                    <p:animScale>
                                      <p:cBhvr>
                                        <p:cTn id="34" dur="250" autoRev="1" fill="hold"/>
                                        <p:tgtEl>
                                          <p:spTgt spid="25"/>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24"/>
                                        </p:tgtEl>
                                      </p:cBhvr>
                                    </p:animEffect>
                                    <p:animScale>
                                      <p:cBhvr>
                                        <p:cTn id="37" dur="250" autoRev="1" fill="hold"/>
                                        <p:tgtEl>
                                          <p:spTgt spid="24"/>
                                        </p:tgtEl>
                                      </p:cBhvr>
                                      <p:by x="105000" y="105000"/>
                                    </p:animScale>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childTnLst>
                          </p:cTn>
                        </p:par>
                        <p:par>
                          <p:cTn id="47" fill="hold">
                            <p:stCondLst>
                              <p:cond delay="3000"/>
                            </p:stCondLst>
                            <p:childTnLst>
                              <p:par>
                                <p:cTn id="48" presetID="1"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Straight Connector 149"/>
          <p:cNvCxnSpPr/>
          <p:nvPr/>
        </p:nvCxnSpPr>
        <p:spPr>
          <a:xfrm flipH="1">
            <a:off x="10218845" y="5001181"/>
            <a:ext cx="1306139" cy="0"/>
          </a:xfrm>
          <a:prstGeom prst="line">
            <a:avLst/>
          </a:prstGeom>
          <a:ln>
            <a:solidFill>
              <a:srgbClr val="55AF32"/>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49"/>
          <p:cNvCxnSpPr/>
          <p:nvPr/>
        </p:nvCxnSpPr>
        <p:spPr>
          <a:xfrm flipV="1">
            <a:off x="10218845" y="4995116"/>
            <a:ext cx="0" cy="638352"/>
          </a:xfrm>
          <a:prstGeom prst="line">
            <a:avLst/>
          </a:prstGeom>
          <a:ln>
            <a:solidFill>
              <a:srgbClr val="55AF32"/>
            </a:solidFill>
          </a:ln>
          <a:effectLst/>
        </p:spPr>
        <p:style>
          <a:lnRef idx="2">
            <a:schemeClr val="accent1"/>
          </a:lnRef>
          <a:fillRef idx="0">
            <a:schemeClr val="accent1"/>
          </a:fillRef>
          <a:effectRef idx="1">
            <a:schemeClr val="accent1"/>
          </a:effectRef>
          <a:fontRef idx="minor">
            <a:schemeClr val="tx1"/>
          </a:fontRef>
        </p:style>
      </p:cxnSp>
      <p:grpSp>
        <p:nvGrpSpPr>
          <p:cNvPr id="118" name="Group 63"/>
          <p:cNvGrpSpPr/>
          <p:nvPr/>
        </p:nvGrpSpPr>
        <p:grpSpPr>
          <a:xfrm>
            <a:off x="11527095" y="5003453"/>
            <a:ext cx="1999380" cy="1740432"/>
            <a:chOff x="10111179" y="4884149"/>
            <a:chExt cx="1999380" cy="1740432"/>
          </a:xfrm>
        </p:grpSpPr>
        <p:cxnSp>
          <p:nvCxnSpPr>
            <p:cNvPr id="119" name="Straight Connector 64"/>
            <p:cNvCxnSpPr/>
            <p:nvPr/>
          </p:nvCxnSpPr>
          <p:spPr>
            <a:xfrm>
              <a:off x="10111179" y="4885568"/>
              <a:ext cx="1216524" cy="0"/>
            </a:xfrm>
            <a:prstGeom prst="line">
              <a:avLst/>
            </a:prstGeom>
            <a:ln>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65"/>
            <p:cNvCxnSpPr/>
            <p:nvPr/>
          </p:nvCxnSpPr>
          <p:spPr>
            <a:xfrm>
              <a:off x="11333056" y="4884149"/>
              <a:ext cx="1946" cy="899193"/>
            </a:xfrm>
            <a:prstGeom prst="line">
              <a:avLst/>
            </a:prstGeom>
            <a:ln>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66"/>
            <p:cNvCxnSpPr/>
            <p:nvPr/>
          </p:nvCxnSpPr>
          <p:spPr>
            <a:xfrm>
              <a:off x="10546734" y="5678606"/>
              <a:ext cx="1561938" cy="0"/>
            </a:xfrm>
            <a:prstGeom prst="line">
              <a:avLst/>
            </a:prstGeom>
            <a:ln>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67"/>
            <p:cNvCxnSpPr/>
            <p:nvPr/>
          </p:nvCxnSpPr>
          <p:spPr>
            <a:xfrm>
              <a:off x="10561331" y="5671634"/>
              <a:ext cx="0" cy="159602"/>
            </a:xfrm>
            <a:prstGeom prst="line">
              <a:avLst/>
            </a:prstGeom>
            <a:ln>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68"/>
            <p:cNvCxnSpPr/>
            <p:nvPr/>
          </p:nvCxnSpPr>
          <p:spPr>
            <a:xfrm>
              <a:off x="12108673" y="5664959"/>
              <a:ext cx="1886" cy="155026"/>
            </a:xfrm>
            <a:prstGeom prst="line">
              <a:avLst/>
            </a:prstGeom>
            <a:ln>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69"/>
            <p:cNvCxnSpPr/>
            <p:nvPr/>
          </p:nvCxnSpPr>
          <p:spPr>
            <a:xfrm>
              <a:off x="11335002" y="6428166"/>
              <a:ext cx="0" cy="196415"/>
            </a:xfrm>
            <a:prstGeom prst="line">
              <a:avLst/>
            </a:prstGeom>
            <a:ln>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1" name="Group 63"/>
          <p:cNvGrpSpPr/>
          <p:nvPr/>
        </p:nvGrpSpPr>
        <p:grpSpPr>
          <a:xfrm>
            <a:off x="11524823" y="5001181"/>
            <a:ext cx="1999380" cy="1740432"/>
            <a:chOff x="10111179" y="4884149"/>
            <a:chExt cx="1999380" cy="1740432"/>
          </a:xfrm>
        </p:grpSpPr>
        <p:cxnSp>
          <p:nvCxnSpPr>
            <p:cNvPr id="37" name="Straight Connector 64"/>
            <p:cNvCxnSpPr/>
            <p:nvPr/>
          </p:nvCxnSpPr>
          <p:spPr>
            <a:xfrm>
              <a:off x="10111179" y="4885568"/>
              <a:ext cx="1216524" cy="0"/>
            </a:xfrm>
            <a:prstGeom prst="line">
              <a:avLst/>
            </a:prstGeom>
            <a:ln>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65"/>
            <p:cNvCxnSpPr/>
            <p:nvPr/>
          </p:nvCxnSpPr>
          <p:spPr>
            <a:xfrm>
              <a:off x="11333056" y="4884149"/>
              <a:ext cx="1946" cy="899193"/>
            </a:xfrm>
            <a:prstGeom prst="line">
              <a:avLst/>
            </a:prstGeom>
            <a:ln>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66"/>
            <p:cNvCxnSpPr/>
            <p:nvPr/>
          </p:nvCxnSpPr>
          <p:spPr>
            <a:xfrm>
              <a:off x="10546734" y="5678606"/>
              <a:ext cx="1561938" cy="0"/>
            </a:xfrm>
            <a:prstGeom prst="line">
              <a:avLst/>
            </a:prstGeom>
            <a:ln>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67"/>
            <p:cNvCxnSpPr/>
            <p:nvPr/>
          </p:nvCxnSpPr>
          <p:spPr>
            <a:xfrm>
              <a:off x="10561331" y="5671634"/>
              <a:ext cx="0" cy="159602"/>
            </a:xfrm>
            <a:prstGeom prst="line">
              <a:avLst/>
            </a:prstGeom>
            <a:ln>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68"/>
            <p:cNvCxnSpPr/>
            <p:nvPr/>
          </p:nvCxnSpPr>
          <p:spPr>
            <a:xfrm>
              <a:off x="12108673" y="5664959"/>
              <a:ext cx="1886" cy="155026"/>
            </a:xfrm>
            <a:prstGeom prst="line">
              <a:avLst/>
            </a:prstGeom>
            <a:ln>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69"/>
            <p:cNvCxnSpPr/>
            <p:nvPr/>
          </p:nvCxnSpPr>
          <p:spPr>
            <a:xfrm>
              <a:off x="11335002" y="6428166"/>
              <a:ext cx="0" cy="196415"/>
            </a:xfrm>
            <a:prstGeom prst="line">
              <a:avLst/>
            </a:prstGeom>
            <a:ln>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14" name="Straight Connector 149"/>
          <p:cNvCxnSpPr/>
          <p:nvPr/>
        </p:nvCxnSpPr>
        <p:spPr>
          <a:xfrm flipV="1">
            <a:off x="11487491" y="2327367"/>
            <a:ext cx="0" cy="2673909"/>
          </a:xfrm>
          <a:prstGeom prst="line">
            <a:avLst/>
          </a:prstGeom>
          <a:ln>
            <a:solidFill>
              <a:srgbClr val="55AF32"/>
            </a:solidFill>
          </a:ln>
          <a:effectLst/>
        </p:spPr>
        <p:style>
          <a:lnRef idx="2">
            <a:schemeClr val="accent1"/>
          </a:lnRef>
          <a:fillRef idx="0">
            <a:schemeClr val="accent1"/>
          </a:fillRef>
          <a:effectRef idx="1">
            <a:schemeClr val="accent1"/>
          </a:effectRef>
          <a:fontRef idx="minor">
            <a:schemeClr val="tx1"/>
          </a:fontRef>
        </p:style>
      </p:cxnSp>
      <p:grpSp>
        <p:nvGrpSpPr>
          <p:cNvPr id="107" name="Group 12"/>
          <p:cNvGrpSpPr/>
          <p:nvPr/>
        </p:nvGrpSpPr>
        <p:grpSpPr>
          <a:xfrm>
            <a:off x="10640796" y="1869131"/>
            <a:ext cx="884027" cy="3132146"/>
            <a:chOff x="6301691" y="1172321"/>
            <a:chExt cx="884027" cy="3132146"/>
          </a:xfrm>
        </p:grpSpPr>
        <p:grpSp>
          <p:nvGrpSpPr>
            <p:cNvPr id="108" name="Group 135"/>
            <p:cNvGrpSpPr/>
            <p:nvPr/>
          </p:nvGrpSpPr>
          <p:grpSpPr>
            <a:xfrm>
              <a:off x="6301691" y="1172321"/>
              <a:ext cx="668443" cy="388924"/>
              <a:chOff x="9081476" y="1518696"/>
              <a:chExt cx="668443" cy="388924"/>
            </a:xfrm>
          </p:grpSpPr>
          <p:cxnSp>
            <p:nvCxnSpPr>
              <p:cNvPr id="111" name="Straight Connector 136"/>
              <p:cNvCxnSpPr/>
              <p:nvPr/>
            </p:nvCxnSpPr>
            <p:spPr>
              <a:xfrm>
                <a:off x="9094152" y="1518696"/>
                <a:ext cx="0" cy="38189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37"/>
              <p:cNvCxnSpPr/>
              <p:nvPr/>
            </p:nvCxnSpPr>
            <p:spPr>
              <a:xfrm>
                <a:off x="9081476" y="1907620"/>
                <a:ext cx="66844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09" name="Straight Connector 138"/>
            <p:cNvCxnSpPr/>
            <p:nvPr/>
          </p:nvCxnSpPr>
          <p:spPr>
            <a:xfrm>
              <a:off x="7180957" y="1692201"/>
              <a:ext cx="4761" cy="133885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39"/>
            <p:cNvCxnSpPr/>
            <p:nvPr/>
          </p:nvCxnSpPr>
          <p:spPr>
            <a:xfrm flipH="1">
              <a:off x="7180957" y="3645160"/>
              <a:ext cx="4761" cy="65930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pic>
        <p:nvPicPr>
          <p:cNvPr id="78" name="Picture 6" descr="Firew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138" y="3714221"/>
            <a:ext cx="761370" cy="641397"/>
          </a:xfrm>
          <a:prstGeom prst="rect">
            <a:avLst/>
          </a:prstGeom>
        </p:spPr>
      </p:pic>
      <p:sp>
        <p:nvSpPr>
          <p:cNvPr id="2" name="Title 1"/>
          <p:cNvSpPr>
            <a:spLocks noGrp="1"/>
          </p:cNvSpPr>
          <p:nvPr>
            <p:ph type="title"/>
          </p:nvPr>
        </p:nvSpPr>
        <p:spPr/>
        <p:txBody>
          <a:bodyPr/>
          <a:lstStyle/>
          <a:p>
            <a:r>
              <a:rPr lang="zh-TW" altLang="en-US" dirty="0" smtClean="0"/>
              <a:t>電信</a:t>
            </a:r>
            <a:r>
              <a:rPr lang="zh-TW" altLang="en-US" dirty="0"/>
              <a:t>商</a:t>
            </a:r>
            <a:r>
              <a:rPr lang="zh-TW" altLang="en-US" dirty="0" smtClean="0"/>
              <a:t>遭受 </a:t>
            </a:r>
            <a:r>
              <a:rPr lang="en-US" altLang="zh-TW" dirty="0" err="1" smtClean="0"/>
              <a:t>DDoS</a:t>
            </a:r>
            <a:r>
              <a:rPr lang="en-US" altLang="zh-TW" dirty="0" smtClean="0"/>
              <a:t> </a:t>
            </a:r>
            <a:r>
              <a:rPr lang="zh-TW" altLang="en-US" dirty="0"/>
              <a:t>攻擊事件</a:t>
            </a:r>
            <a:endParaRPr lang="en-US" dirty="0"/>
          </a:p>
        </p:txBody>
      </p:sp>
      <p:sp>
        <p:nvSpPr>
          <p:cNvPr id="16" name="矩形 15"/>
          <p:cNvSpPr/>
          <p:nvPr/>
        </p:nvSpPr>
        <p:spPr>
          <a:xfrm>
            <a:off x="901564" y="1108807"/>
            <a:ext cx="7734747" cy="6463308"/>
          </a:xfrm>
          <a:prstGeom prst="rect">
            <a:avLst/>
          </a:prstGeom>
        </p:spPr>
        <p:txBody>
          <a:bodyPr wrap="square">
            <a:spAutoFit/>
          </a:bodyPr>
          <a:lstStyle/>
          <a:p>
            <a:pPr marL="457200" indent="-457200">
              <a:lnSpc>
                <a:spcPct val="150000"/>
              </a:lnSpc>
              <a:buFont typeface="+mj-lt"/>
              <a:buAutoNum type="arabicPeriod"/>
            </a:pPr>
            <a:r>
              <a:rPr lang="en-US" altLang="zh-TW" sz="2400" dirty="0" err="1" smtClean="0">
                <a:solidFill>
                  <a:schemeClr val="bg1"/>
                </a:solidFill>
              </a:rPr>
              <a:t>DDoS</a:t>
            </a:r>
            <a:r>
              <a:rPr lang="zh-TW" altLang="en-US" sz="2400" dirty="0" smtClean="0">
                <a:solidFill>
                  <a:schemeClr val="bg1"/>
                </a:solidFill>
              </a:rPr>
              <a:t> </a:t>
            </a:r>
            <a:r>
              <a:rPr lang="zh-TW" altLang="zh-TW" sz="2400" dirty="0" smtClean="0">
                <a:solidFill>
                  <a:schemeClr val="bg1"/>
                </a:solidFill>
              </a:rPr>
              <a:t>攻擊流量</a:t>
            </a:r>
            <a:r>
              <a:rPr lang="en-US" altLang="zh-TW" sz="2400" dirty="0" smtClean="0">
                <a:solidFill>
                  <a:schemeClr val="bg1"/>
                </a:solidFill>
              </a:rPr>
              <a:t> </a:t>
            </a:r>
          </a:p>
          <a:p>
            <a:pPr lvl="1">
              <a:lnSpc>
                <a:spcPct val="150000"/>
              </a:lnSpc>
            </a:pPr>
            <a:r>
              <a:rPr lang="en-US" altLang="zh-TW" sz="2000" dirty="0">
                <a:solidFill>
                  <a:schemeClr val="bg1"/>
                </a:solidFill>
              </a:rPr>
              <a:t>3</a:t>
            </a:r>
            <a:r>
              <a:rPr lang="en-US" altLang="zh-TW" sz="2000" dirty="0" smtClean="0">
                <a:solidFill>
                  <a:schemeClr val="bg1"/>
                </a:solidFill>
              </a:rPr>
              <a:t>00Mbps </a:t>
            </a:r>
            <a:r>
              <a:rPr lang="en-US" altLang="zh-TW" sz="2000" dirty="0" smtClean="0">
                <a:solidFill>
                  <a:schemeClr val="bg1"/>
                </a:solidFill>
              </a:rPr>
              <a:t>/ </a:t>
            </a:r>
            <a:r>
              <a:rPr lang="en-US" altLang="zh-TW" sz="2000" dirty="0" smtClean="0">
                <a:solidFill>
                  <a:srgbClr val="FFC000"/>
                </a:solidFill>
              </a:rPr>
              <a:t>200K CPS</a:t>
            </a:r>
            <a:r>
              <a:rPr lang="en-US" altLang="zh-TW" sz="2000" dirty="0" smtClean="0">
                <a:solidFill>
                  <a:schemeClr val="bg1"/>
                </a:solidFill>
              </a:rPr>
              <a:t> / </a:t>
            </a:r>
            <a:r>
              <a:rPr lang="en-US" altLang="zh-TW" sz="2000" dirty="0" smtClean="0">
                <a:solidFill>
                  <a:srgbClr val="FFC000"/>
                </a:solidFill>
              </a:rPr>
              <a:t>2M Concurrent </a:t>
            </a:r>
            <a:r>
              <a:rPr lang="en-US" altLang="zh-TW" sz="2000" dirty="0">
                <a:solidFill>
                  <a:srgbClr val="FFC000"/>
                </a:solidFill>
              </a:rPr>
              <a:t>S</a:t>
            </a:r>
            <a:r>
              <a:rPr lang="en-US" altLang="zh-TW" sz="2000" dirty="0" smtClean="0">
                <a:solidFill>
                  <a:srgbClr val="FFC000"/>
                </a:solidFill>
              </a:rPr>
              <a:t>essions</a:t>
            </a:r>
          </a:p>
          <a:p>
            <a:pPr marL="457200" indent="-457200">
              <a:lnSpc>
                <a:spcPct val="150000"/>
              </a:lnSpc>
              <a:buFont typeface="+mj-lt"/>
              <a:buAutoNum type="arabicPeriod"/>
            </a:pPr>
            <a:r>
              <a:rPr lang="zh-TW" altLang="zh-TW" sz="2400" dirty="0" smtClean="0">
                <a:solidFill>
                  <a:schemeClr val="bg1"/>
                </a:solidFill>
              </a:rPr>
              <a:t>多層次</a:t>
            </a:r>
            <a:r>
              <a:rPr lang="zh-TW" altLang="en-US" sz="2400" dirty="0" smtClean="0">
                <a:solidFill>
                  <a:schemeClr val="bg1"/>
                </a:solidFill>
              </a:rPr>
              <a:t> </a:t>
            </a:r>
            <a:r>
              <a:rPr lang="en-US" altLang="zh-TW" sz="2400" dirty="0" err="1" smtClean="0">
                <a:solidFill>
                  <a:schemeClr val="bg1"/>
                </a:solidFill>
              </a:rPr>
              <a:t>DDoS</a:t>
            </a:r>
            <a:r>
              <a:rPr lang="zh-TW" altLang="en-US" sz="2400" dirty="0" smtClean="0">
                <a:solidFill>
                  <a:schemeClr val="bg1"/>
                </a:solidFill>
              </a:rPr>
              <a:t> </a:t>
            </a:r>
            <a:r>
              <a:rPr lang="zh-TW" altLang="zh-TW" sz="2400" dirty="0" smtClean="0">
                <a:solidFill>
                  <a:schemeClr val="bg1"/>
                </a:solidFill>
              </a:rPr>
              <a:t>攻擊</a:t>
            </a:r>
            <a:r>
              <a:rPr lang="zh-TW" altLang="en-US" sz="2400" dirty="0" smtClean="0">
                <a:solidFill>
                  <a:schemeClr val="bg1"/>
                </a:solidFill>
              </a:rPr>
              <a:t> </a:t>
            </a:r>
            <a:r>
              <a:rPr lang="en-US" altLang="zh-TW" sz="2400" dirty="0" smtClean="0">
                <a:solidFill>
                  <a:schemeClr val="bg1"/>
                </a:solidFill>
              </a:rPr>
              <a:t>(</a:t>
            </a:r>
            <a:r>
              <a:rPr lang="zh-TW" altLang="en-US" sz="2400" dirty="0" smtClean="0">
                <a:solidFill>
                  <a:schemeClr val="bg1"/>
                </a:solidFill>
              </a:rPr>
              <a:t>複合型</a:t>
            </a:r>
            <a:r>
              <a:rPr lang="en-US" altLang="zh-TW" sz="2400" dirty="0" smtClean="0">
                <a:solidFill>
                  <a:schemeClr val="bg1"/>
                </a:solidFill>
              </a:rPr>
              <a:t> </a:t>
            </a:r>
            <a:r>
              <a:rPr lang="en-US" altLang="zh-TW" sz="2400" dirty="0" err="1">
                <a:solidFill>
                  <a:schemeClr val="bg1"/>
                </a:solidFill>
              </a:rPr>
              <a:t>DDoS</a:t>
            </a:r>
            <a:r>
              <a:rPr lang="en-US" altLang="zh-TW" sz="2400" dirty="0">
                <a:solidFill>
                  <a:schemeClr val="bg1"/>
                </a:solidFill>
              </a:rPr>
              <a:t> Attacks</a:t>
            </a:r>
            <a:r>
              <a:rPr lang="en-US" altLang="zh-TW" sz="2400" dirty="0" smtClean="0">
                <a:solidFill>
                  <a:schemeClr val="bg1"/>
                </a:solidFill>
              </a:rPr>
              <a:t>)</a:t>
            </a:r>
          </a:p>
          <a:p>
            <a:pPr marL="1110310" lvl="1" indent="-457200">
              <a:lnSpc>
                <a:spcPct val="150000"/>
              </a:lnSpc>
              <a:buFont typeface="+mj-lt"/>
              <a:buAutoNum type="alphaLcPeriod"/>
            </a:pPr>
            <a:r>
              <a:rPr lang="en-US" altLang="zh-TW" sz="2000" dirty="0" smtClean="0">
                <a:solidFill>
                  <a:schemeClr val="bg1"/>
                </a:solidFill>
              </a:rPr>
              <a:t>Network Attack (</a:t>
            </a:r>
            <a:r>
              <a:rPr lang="zh-TW" altLang="en-US" sz="2000" dirty="0" smtClean="0">
                <a:solidFill>
                  <a:schemeClr val="bg1"/>
                </a:solidFill>
              </a:rPr>
              <a:t>網路層攻擊</a:t>
            </a:r>
            <a:r>
              <a:rPr lang="en-US" altLang="zh-TW" sz="2000" dirty="0" smtClean="0">
                <a:solidFill>
                  <a:schemeClr val="bg1"/>
                </a:solidFill>
              </a:rPr>
              <a:t>)(ICMP)</a:t>
            </a:r>
          </a:p>
          <a:p>
            <a:pPr marL="1110310" lvl="1" indent="-457200">
              <a:lnSpc>
                <a:spcPct val="150000"/>
              </a:lnSpc>
              <a:buFont typeface="+mj-lt"/>
              <a:buAutoNum type="alphaLcPeriod"/>
            </a:pPr>
            <a:r>
              <a:rPr lang="en-US" altLang="zh-TW" sz="2000" dirty="0" smtClean="0">
                <a:solidFill>
                  <a:schemeClr val="accent4"/>
                </a:solidFill>
              </a:rPr>
              <a:t>Amplification Attack</a:t>
            </a:r>
            <a:r>
              <a:rPr lang="zh-TW" altLang="en-US" sz="2000" dirty="0" smtClean="0">
                <a:solidFill>
                  <a:schemeClr val="accent4"/>
                </a:solidFill>
              </a:rPr>
              <a:t> </a:t>
            </a:r>
            <a:r>
              <a:rPr lang="en-US" altLang="zh-TW" sz="2000" dirty="0" smtClean="0">
                <a:solidFill>
                  <a:schemeClr val="accent4"/>
                </a:solidFill>
              </a:rPr>
              <a:t>(</a:t>
            </a:r>
            <a:r>
              <a:rPr lang="zh-TW" altLang="en-US" sz="2000" dirty="0" smtClean="0">
                <a:solidFill>
                  <a:schemeClr val="accent4"/>
                </a:solidFill>
              </a:rPr>
              <a:t>放大攻擊</a:t>
            </a:r>
            <a:r>
              <a:rPr lang="en-US" altLang="zh-TW" sz="2000" dirty="0" smtClean="0">
                <a:solidFill>
                  <a:schemeClr val="accent4"/>
                </a:solidFill>
              </a:rPr>
              <a:t>)(DNS-UDP)</a:t>
            </a:r>
            <a:endParaRPr lang="en-US" altLang="zh-TW" sz="2000" dirty="0">
              <a:solidFill>
                <a:schemeClr val="accent4"/>
              </a:solidFill>
            </a:endParaRPr>
          </a:p>
          <a:p>
            <a:pPr marL="1110310" lvl="1" indent="-457200">
              <a:lnSpc>
                <a:spcPct val="150000"/>
              </a:lnSpc>
              <a:buFont typeface="+mj-lt"/>
              <a:buAutoNum type="alphaLcPeriod"/>
            </a:pPr>
            <a:r>
              <a:rPr lang="en-US" altLang="zh-TW" sz="2000" dirty="0" smtClean="0">
                <a:solidFill>
                  <a:srgbClr val="FFC000"/>
                </a:solidFill>
              </a:rPr>
              <a:t>Resource Attack (</a:t>
            </a:r>
            <a:r>
              <a:rPr lang="zh-TW" altLang="en-US" sz="2000" dirty="0" smtClean="0">
                <a:solidFill>
                  <a:srgbClr val="FFC000"/>
                </a:solidFill>
              </a:rPr>
              <a:t>資源耗損攻擊</a:t>
            </a:r>
            <a:r>
              <a:rPr lang="en-US" altLang="zh-TW" sz="2000" dirty="0" smtClean="0">
                <a:solidFill>
                  <a:srgbClr val="FFC000"/>
                </a:solidFill>
              </a:rPr>
              <a:t>) (TCP)</a:t>
            </a:r>
          </a:p>
          <a:p>
            <a:pPr marL="1110310" lvl="1" indent="-457200">
              <a:lnSpc>
                <a:spcPct val="150000"/>
              </a:lnSpc>
              <a:buFont typeface="+mj-lt"/>
              <a:buAutoNum type="alphaLcPeriod"/>
            </a:pPr>
            <a:r>
              <a:rPr lang="en-US" altLang="zh-TW" sz="2000" dirty="0">
                <a:solidFill>
                  <a:srgbClr val="FFC000"/>
                </a:solidFill>
              </a:rPr>
              <a:t>Application Attack (</a:t>
            </a:r>
            <a:r>
              <a:rPr lang="zh-TW" altLang="en-US" sz="2000" dirty="0">
                <a:solidFill>
                  <a:srgbClr val="FFC000"/>
                </a:solidFill>
              </a:rPr>
              <a:t>應用層攻擊</a:t>
            </a:r>
            <a:r>
              <a:rPr lang="en-US" altLang="zh-TW" sz="2000" dirty="0">
                <a:solidFill>
                  <a:srgbClr val="FFC000"/>
                </a:solidFill>
              </a:rPr>
              <a:t>) </a:t>
            </a:r>
            <a:r>
              <a:rPr lang="en-US" altLang="zh-TW" sz="2000" dirty="0" smtClean="0">
                <a:solidFill>
                  <a:srgbClr val="FFC000"/>
                </a:solidFill>
              </a:rPr>
              <a:t>(HTTP </a:t>
            </a:r>
            <a:r>
              <a:rPr lang="en-US" altLang="zh-TW" sz="2000" dirty="0" err="1" smtClean="0">
                <a:solidFill>
                  <a:srgbClr val="FFC000"/>
                </a:solidFill>
              </a:rPr>
              <a:t>Slowloris</a:t>
            </a:r>
            <a:r>
              <a:rPr lang="en-US" altLang="zh-TW" sz="2000" dirty="0" smtClean="0">
                <a:solidFill>
                  <a:srgbClr val="FFC000"/>
                </a:solidFill>
              </a:rPr>
              <a:t>)</a:t>
            </a:r>
          </a:p>
          <a:p>
            <a:pPr marL="457200" indent="-457200">
              <a:lnSpc>
                <a:spcPct val="150000"/>
              </a:lnSpc>
              <a:buFont typeface="+mj-lt"/>
              <a:buAutoNum type="arabicPeriod"/>
            </a:pPr>
            <a:r>
              <a:rPr lang="zh-TW" altLang="en-US" sz="2400" dirty="0" smtClean="0">
                <a:solidFill>
                  <a:schemeClr val="bg1"/>
                </a:solidFill>
              </a:rPr>
              <a:t>應用</a:t>
            </a:r>
            <a:r>
              <a:rPr lang="zh-TW" altLang="en-US" sz="2400" dirty="0">
                <a:solidFill>
                  <a:schemeClr val="bg1"/>
                </a:solidFill>
              </a:rPr>
              <a:t>層</a:t>
            </a:r>
            <a:r>
              <a:rPr lang="zh-TW" altLang="en-US" sz="2400" dirty="0" smtClean="0">
                <a:solidFill>
                  <a:schemeClr val="bg1"/>
                </a:solidFill>
              </a:rPr>
              <a:t>攻擊</a:t>
            </a:r>
            <a:r>
              <a:rPr lang="zh-TW" altLang="en-US" sz="2400" dirty="0">
                <a:solidFill>
                  <a:schemeClr val="bg1"/>
                </a:solidFill>
              </a:rPr>
              <a:t> </a:t>
            </a:r>
            <a:r>
              <a:rPr lang="zh-TW" altLang="zh-TW" sz="2400" dirty="0" smtClean="0">
                <a:solidFill>
                  <a:schemeClr val="bg1"/>
                </a:solidFill>
              </a:rPr>
              <a:t>特性</a:t>
            </a:r>
            <a:r>
              <a:rPr lang="zh-TW" altLang="zh-TW" sz="2400" dirty="0">
                <a:solidFill>
                  <a:schemeClr val="bg1"/>
                </a:solidFill>
              </a:rPr>
              <a:t>說明</a:t>
            </a:r>
            <a:r>
              <a:rPr lang="en-US" altLang="zh-TW" sz="2400" dirty="0">
                <a:solidFill>
                  <a:schemeClr val="bg1"/>
                </a:solidFill>
              </a:rPr>
              <a:t> </a:t>
            </a:r>
            <a:r>
              <a:rPr lang="en-US" altLang="zh-TW" sz="2400" dirty="0" smtClean="0">
                <a:solidFill>
                  <a:schemeClr val="bg1"/>
                </a:solidFill>
              </a:rPr>
              <a:t>:</a:t>
            </a:r>
          </a:p>
          <a:p>
            <a:pPr marL="1110310" lvl="1" indent="-457200">
              <a:lnSpc>
                <a:spcPct val="150000"/>
              </a:lnSpc>
              <a:buFont typeface="+mj-lt"/>
              <a:buAutoNum type="alphaLcPeriod"/>
            </a:pPr>
            <a:r>
              <a:rPr lang="en-US" altLang="zh-TW" sz="2000" dirty="0" smtClean="0">
                <a:solidFill>
                  <a:schemeClr val="bg1"/>
                </a:solidFill>
              </a:rPr>
              <a:t>Attacker </a:t>
            </a:r>
            <a:r>
              <a:rPr lang="zh-TW" altLang="en-US" sz="2000" dirty="0">
                <a:solidFill>
                  <a:schemeClr val="bg1"/>
                </a:solidFill>
              </a:rPr>
              <a:t>透過</a:t>
            </a:r>
            <a:r>
              <a:rPr lang="zh-TW" altLang="zh-TW" sz="2000" dirty="0">
                <a:solidFill>
                  <a:srgbClr val="FFC000"/>
                </a:solidFill>
              </a:rPr>
              <a:t>殭屍網路</a:t>
            </a:r>
            <a:r>
              <a:rPr lang="en-US" altLang="zh-TW" sz="2000" dirty="0">
                <a:solidFill>
                  <a:srgbClr val="FFC000"/>
                </a:solidFill>
              </a:rPr>
              <a:t>(Botnet</a:t>
            </a:r>
            <a:r>
              <a:rPr lang="en-US" altLang="zh-TW" sz="2000" dirty="0" smtClean="0">
                <a:solidFill>
                  <a:srgbClr val="FFC000"/>
                </a:solidFill>
              </a:rPr>
              <a:t>)(90% from TW)</a:t>
            </a:r>
            <a:r>
              <a:rPr lang="zh-TW" altLang="zh-TW" sz="2000" dirty="0" smtClean="0">
                <a:solidFill>
                  <a:schemeClr val="bg1"/>
                </a:solidFill>
              </a:rPr>
              <a:t>發起</a:t>
            </a:r>
            <a:r>
              <a:rPr lang="zh-TW" altLang="zh-TW" sz="2000" dirty="0">
                <a:solidFill>
                  <a:srgbClr val="FFC000"/>
                </a:solidFill>
              </a:rPr>
              <a:t>大量</a:t>
            </a:r>
            <a:r>
              <a:rPr lang="en-US" altLang="zh-TW" sz="2000" dirty="0">
                <a:solidFill>
                  <a:srgbClr val="FFC000"/>
                </a:solidFill>
              </a:rPr>
              <a:t>TCP</a:t>
            </a:r>
            <a:r>
              <a:rPr lang="zh-TW" altLang="zh-TW" sz="2000" dirty="0">
                <a:solidFill>
                  <a:srgbClr val="FFC000"/>
                </a:solidFill>
              </a:rPr>
              <a:t>連線</a:t>
            </a:r>
            <a:r>
              <a:rPr lang="zh-TW" altLang="zh-TW" sz="2000" dirty="0">
                <a:solidFill>
                  <a:schemeClr val="bg1"/>
                </a:solidFill>
              </a:rPr>
              <a:t>及</a:t>
            </a:r>
            <a:r>
              <a:rPr lang="en-US" altLang="zh-TW" sz="2000" dirty="0">
                <a:solidFill>
                  <a:schemeClr val="bg1"/>
                </a:solidFill>
              </a:rPr>
              <a:t>HTTP Request</a:t>
            </a:r>
            <a:r>
              <a:rPr lang="zh-TW" altLang="zh-TW" sz="2000" dirty="0">
                <a:solidFill>
                  <a:schemeClr val="bg1"/>
                </a:solidFill>
              </a:rPr>
              <a:t>封</a:t>
            </a:r>
            <a:r>
              <a:rPr lang="zh-TW" altLang="zh-TW" sz="2000" dirty="0" smtClean="0">
                <a:solidFill>
                  <a:schemeClr val="bg1"/>
                </a:solidFill>
              </a:rPr>
              <a:t>包</a:t>
            </a:r>
            <a:r>
              <a:rPr lang="en-US" altLang="zh-TW" sz="2000" dirty="0" smtClean="0">
                <a:solidFill>
                  <a:schemeClr val="bg1"/>
                </a:solidFill>
              </a:rPr>
              <a:t> (~1K conns per bot )</a:t>
            </a:r>
          </a:p>
          <a:p>
            <a:pPr marL="1110310" lvl="1" indent="-457200">
              <a:lnSpc>
                <a:spcPct val="150000"/>
              </a:lnSpc>
              <a:buFont typeface="+mj-lt"/>
              <a:buAutoNum type="alphaLcPeriod"/>
            </a:pPr>
            <a:r>
              <a:rPr lang="zh-TW" altLang="en-US" sz="2000" dirty="0" smtClean="0">
                <a:solidFill>
                  <a:schemeClr val="bg1"/>
                </a:solidFill>
              </a:rPr>
              <a:t>對於防火牆而言屬於</a:t>
            </a:r>
            <a:r>
              <a:rPr lang="zh-TW" altLang="en-US" sz="2000" dirty="0" smtClean="0">
                <a:solidFill>
                  <a:srgbClr val="FFC000"/>
                </a:solidFill>
              </a:rPr>
              <a:t>正常連線</a:t>
            </a:r>
            <a:r>
              <a:rPr lang="zh-TW" altLang="en-US" sz="2000" dirty="0" smtClean="0">
                <a:solidFill>
                  <a:schemeClr val="bg1"/>
                </a:solidFill>
              </a:rPr>
              <a:t>存取</a:t>
            </a:r>
            <a:endParaRPr lang="en-US" altLang="zh-TW" sz="2000" dirty="0">
              <a:solidFill>
                <a:schemeClr val="bg1"/>
              </a:solidFill>
            </a:endParaRPr>
          </a:p>
          <a:p>
            <a:pPr marL="1110310" lvl="1" indent="-457200">
              <a:lnSpc>
                <a:spcPct val="150000"/>
              </a:lnSpc>
              <a:buFont typeface="+mj-lt"/>
              <a:buAutoNum type="alphaLcPeriod"/>
            </a:pPr>
            <a:r>
              <a:rPr lang="zh-TW" altLang="zh-TW" sz="2000" dirty="0" smtClean="0">
                <a:solidFill>
                  <a:srgbClr val="FFC000"/>
                </a:solidFill>
              </a:rPr>
              <a:t>防火牆</a:t>
            </a:r>
            <a:r>
              <a:rPr lang="zh-TW" altLang="zh-TW" sz="2000" dirty="0">
                <a:solidFill>
                  <a:srgbClr val="FFC000"/>
                </a:solidFill>
              </a:rPr>
              <a:t>效能下降</a:t>
            </a:r>
            <a:r>
              <a:rPr lang="zh-TW" altLang="zh-TW" sz="2000" dirty="0">
                <a:solidFill>
                  <a:schemeClr val="bg1"/>
                </a:solidFill>
              </a:rPr>
              <a:t>及</a:t>
            </a:r>
            <a:r>
              <a:rPr lang="zh-TW" altLang="en-US" sz="2000" dirty="0">
                <a:solidFill>
                  <a:schemeClr val="bg1"/>
                </a:solidFill>
              </a:rPr>
              <a:t> </a:t>
            </a:r>
            <a:r>
              <a:rPr lang="en-US" altLang="zh-TW" sz="2000" dirty="0">
                <a:solidFill>
                  <a:srgbClr val="FFC000"/>
                </a:solidFill>
              </a:rPr>
              <a:t>Server</a:t>
            </a:r>
            <a:r>
              <a:rPr lang="zh-TW" altLang="en-US" sz="2000" dirty="0">
                <a:solidFill>
                  <a:srgbClr val="FFC000"/>
                </a:solidFill>
              </a:rPr>
              <a:t> </a:t>
            </a:r>
            <a:r>
              <a:rPr lang="zh-TW" altLang="zh-TW" sz="2000" dirty="0">
                <a:solidFill>
                  <a:srgbClr val="FFC000"/>
                </a:solidFill>
              </a:rPr>
              <a:t>資源耗盡</a:t>
            </a:r>
            <a:r>
              <a:rPr lang="zh-TW" altLang="zh-TW" sz="2000" dirty="0">
                <a:solidFill>
                  <a:schemeClr val="bg1"/>
                </a:solidFill>
              </a:rPr>
              <a:t>。</a:t>
            </a:r>
          </a:p>
          <a:p>
            <a:pPr marL="457200" indent="-457200">
              <a:lnSpc>
                <a:spcPct val="150000"/>
              </a:lnSpc>
              <a:buFont typeface="+mj-lt"/>
              <a:buAutoNum type="arabicPeriod"/>
            </a:pPr>
            <a:endParaRPr lang="en-US" altLang="zh-TW" sz="2400" dirty="0">
              <a:solidFill>
                <a:schemeClr val="bg1"/>
              </a:solidFill>
            </a:endParaRPr>
          </a:p>
        </p:txBody>
      </p:sp>
      <p:sp>
        <p:nvSpPr>
          <p:cNvPr id="44" name="Rounded Rectangle 71"/>
          <p:cNvSpPr/>
          <p:nvPr/>
        </p:nvSpPr>
        <p:spPr>
          <a:xfrm>
            <a:off x="11735439" y="6772668"/>
            <a:ext cx="1992890" cy="585833"/>
          </a:xfrm>
          <a:prstGeom prst="roundRect">
            <a:avLst>
              <a:gd name="adj" fmla="val 9307"/>
            </a:avLst>
          </a:prstGeom>
          <a:solidFill>
            <a:schemeClr val="tx1">
              <a:lumMod val="65000"/>
              <a:lumOff val="35000"/>
              <a:alpha val="50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t>   Customer Data</a:t>
            </a:r>
            <a:endParaRPr lang="en-US" sz="1200" dirty="0"/>
          </a:p>
        </p:txBody>
      </p:sp>
      <p:sp>
        <p:nvSpPr>
          <p:cNvPr id="46" name="TextBox 73"/>
          <p:cNvSpPr txBox="1"/>
          <p:nvPr/>
        </p:nvSpPr>
        <p:spPr>
          <a:xfrm>
            <a:off x="12280269" y="6282106"/>
            <a:ext cx="960520" cy="276999"/>
          </a:xfrm>
          <a:prstGeom prst="rect">
            <a:avLst/>
          </a:prstGeom>
          <a:noFill/>
        </p:spPr>
        <p:txBody>
          <a:bodyPr wrap="none" rtlCol="0">
            <a:spAutoFit/>
          </a:bodyPr>
          <a:lstStyle/>
          <a:p>
            <a:pPr algn="ctr"/>
            <a:r>
              <a:rPr lang="en-US" sz="1200" dirty="0" smtClean="0">
                <a:solidFill>
                  <a:schemeClr val="bg1"/>
                </a:solidFill>
              </a:rPr>
              <a:t>Web Apps</a:t>
            </a:r>
            <a:endParaRPr lang="en-US" sz="2800" dirty="0">
              <a:solidFill>
                <a:schemeClr val="bg1"/>
              </a:solidFill>
            </a:endParaRPr>
          </a:p>
        </p:txBody>
      </p:sp>
      <p:grpSp>
        <p:nvGrpSpPr>
          <p:cNvPr id="49" name="Group 78"/>
          <p:cNvGrpSpPr/>
          <p:nvPr/>
        </p:nvGrpSpPr>
        <p:grpSpPr>
          <a:xfrm>
            <a:off x="10132090" y="2583733"/>
            <a:ext cx="387670" cy="888410"/>
            <a:chOff x="5363206" y="1741221"/>
            <a:chExt cx="532564" cy="1313029"/>
          </a:xfrm>
        </p:grpSpPr>
        <p:pic>
          <p:nvPicPr>
            <p:cNvPr id="50" name="Picture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1" name="TextBox 80"/>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52" name="Group 81"/>
          <p:cNvGrpSpPr/>
          <p:nvPr/>
        </p:nvGrpSpPr>
        <p:grpSpPr>
          <a:xfrm>
            <a:off x="10745187" y="2583733"/>
            <a:ext cx="387670" cy="888410"/>
            <a:chOff x="5363206" y="1741221"/>
            <a:chExt cx="532564" cy="1313029"/>
          </a:xfrm>
        </p:grpSpPr>
        <p:pic>
          <p:nvPicPr>
            <p:cNvPr id="5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4" name="TextBox 83"/>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55" name="Group 84"/>
          <p:cNvGrpSpPr/>
          <p:nvPr/>
        </p:nvGrpSpPr>
        <p:grpSpPr>
          <a:xfrm>
            <a:off x="11358284" y="2583733"/>
            <a:ext cx="387670" cy="888410"/>
            <a:chOff x="5363206" y="1741221"/>
            <a:chExt cx="532564" cy="1313029"/>
          </a:xfrm>
        </p:grpSpPr>
        <p:pic>
          <p:nvPicPr>
            <p:cNvPr id="56" name="Picture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7" name="TextBox 86"/>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58" name="Group 87"/>
          <p:cNvGrpSpPr/>
          <p:nvPr/>
        </p:nvGrpSpPr>
        <p:grpSpPr>
          <a:xfrm>
            <a:off x="11971381" y="2583733"/>
            <a:ext cx="387670" cy="888410"/>
            <a:chOff x="5363206" y="1741221"/>
            <a:chExt cx="532564" cy="1313029"/>
          </a:xfrm>
        </p:grpSpPr>
        <p:pic>
          <p:nvPicPr>
            <p:cNvPr id="5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60" name="TextBox 89"/>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61" name="Group 90"/>
          <p:cNvGrpSpPr/>
          <p:nvPr/>
        </p:nvGrpSpPr>
        <p:grpSpPr>
          <a:xfrm>
            <a:off x="12584479" y="2583733"/>
            <a:ext cx="387670" cy="888410"/>
            <a:chOff x="5363206" y="1741221"/>
            <a:chExt cx="532564" cy="1313029"/>
          </a:xfrm>
        </p:grpSpPr>
        <p:pic>
          <p:nvPicPr>
            <p:cNvPr id="62" name="Pictur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63" name="TextBox 92"/>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sp>
        <p:nvSpPr>
          <p:cNvPr id="65" name="Rounded Rectangle 94"/>
          <p:cNvSpPr/>
          <p:nvPr/>
        </p:nvSpPr>
        <p:spPr>
          <a:xfrm>
            <a:off x="11725670" y="4836025"/>
            <a:ext cx="2012428" cy="357801"/>
          </a:xfrm>
          <a:prstGeom prst="roundRect">
            <a:avLst>
              <a:gd name="adj" fmla="val 11336"/>
            </a:avLst>
          </a:prstGeom>
          <a:solidFill>
            <a:schemeClr val="accent1">
              <a:lumMod val="60000"/>
              <a:lumOff val="40000"/>
              <a:alpha val="5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DMZ</a:t>
            </a:r>
            <a:endParaRPr lang="en-US" sz="1200" dirty="0"/>
          </a:p>
        </p:txBody>
      </p:sp>
      <p:sp>
        <p:nvSpPr>
          <p:cNvPr id="66" name="TextBox 95"/>
          <p:cNvSpPr txBox="1"/>
          <p:nvPr/>
        </p:nvSpPr>
        <p:spPr>
          <a:xfrm>
            <a:off x="8636312" y="6794292"/>
            <a:ext cx="2513470" cy="584776"/>
          </a:xfrm>
          <a:prstGeom prst="rect">
            <a:avLst/>
          </a:prstGeom>
          <a:noFill/>
        </p:spPr>
        <p:txBody>
          <a:bodyPr wrap="square" rtlCol="0">
            <a:spAutoFit/>
          </a:bodyPr>
          <a:lstStyle/>
          <a:p>
            <a:pPr algn="r"/>
            <a:r>
              <a:rPr lang="en-US" sz="1600" dirty="0" smtClean="0">
                <a:solidFill>
                  <a:schemeClr val="accent4"/>
                </a:solidFill>
              </a:rPr>
              <a:t>Secure from</a:t>
            </a:r>
            <a:br>
              <a:rPr lang="en-US" sz="1600" dirty="0" smtClean="0">
                <a:solidFill>
                  <a:schemeClr val="accent4"/>
                </a:solidFill>
              </a:rPr>
            </a:br>
            <a:r>
              <a:rPr lang="en-US" sz="1600" dirty="0" smtClean="0">
                <a:solidFill>
                  <a:schemeClr val="accent4"/>
                </a:solidFill>
              </a:rPr>
              <a:t>Outside </a:t>
            </a:r>
            <a:endParaRPr lang="en-US" sz="1600" dirty="0">
              <a:solidFill>
                <a:schemeClr val="accent4"/>
              </a:solidFill>
            </a:endParaRPr>
          </a:p>
        </p:txBody>
      </p:sp>
      <p:cxnSp>
        <p:nvCxnSpPr>
          <p:cNvPr id="67" name="Straight Connector 96"/>
          <p:cNvCxnSpPr/>
          <p:nvPr/>
        </p:nvCxnSpPr>
        <p:spPr>
          <a:xfrm>
            <a:off x="9428180" y="6768165"/>
            <a:ext cx="1693325" cy="0"/>
          </a:xfrm>
          <a:prstGeom prst="line">
            <a:avLst/>
          </a:prstGeom>
          <a:ln>
            <a:solidFill>
              <a:srgbClr val="FAB900"/>
            </a:solidFill>
          </a:ln>
          <a:effectLst/>
        </p:spPr>
        <p:style>
          <a:lnRef idx="2">
            <a:schemeClr val="accent1"/>
          </a:lnRef>
          <a:fillRef idx="0">
            <a:schemeClr val="accent1"/>
          </a:fillRef>
          <a:effectRef idx="1">
            <a:schemeClr val="accent1"/>
          </a:effectRef>
          <a:fontRef idx="minor">
            <a:schemeClr val="tx1"/>
          </a:fontRef>
        </p:style>
      </p:cxnSp>
      <p:pic>
        <p:nvPicPr>
          <p:cNvPr id="71" name="Picture 100" descr="window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9938" y="5875479"/>
            <a:ext cx="644109" cy="436384"/>
          </a:xfrm>
          <a:prstGeom prst="rect">
            <a:avLst/>
          </a:prstGeom>
        </p:spPr>
      </p:pic>
      <p:pic>
        <p:nvPicPr>
          <p:cNvPr id="72" name="Picture 101" descr="window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36055" y="5875479"/>
            <a:ext cx="644109" cy="436384"/>
          </a:xfrm>
          <a:prstGeom prst="rect">
            <a:avLst/>
          </a:prstGeom>
        </p:spPr>
      </p:pic>
      <p:pic>
        <p:nvPicPr>
          <p:cNvPr id="73" name="Picture 102" descr="window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0060" y="5875479"/>
            <a:ext cx="644109" cy="436384"/>
          </a:xfrm>
          <a:prstGeom prst="rect">
            <a:avLst/>
          </a:prstGeom>
        </p:spPr>
      </p:pic>
      <p:pic>
        <p:nvPicPr>
          <p:cNvPr id="74" name="Picture 103" descr="compu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0486" y="6806312"/>
            <a:ext cx="745179" cy="504859"/>
          </a:xfrm>
          <a:prstGeom prst="rect">
            <a:avLst/>
          </a:prstGeom>
        </p:spPr>
      </p:pic>
      <p:grpSp>
        <p:nvGrpSpPr>
          <p:cNvPr id="75" name="Group 62"/>
          <p:cNvGrpSpPr/>
          <p:nvPr/>
        </p:nvGrpSpPr>
        <p:grpSpPr>
          <a:xfrm>
            <a:off x="12375191" y="3692802"/>
            <a:ext cx="605445" cy="456168"/>
            <a:chOff x="8379016" y="2140284"/>
            <a:chExt cx="695074" cy="523698"/>
          </a:xfrm>
        </p:grpSpPr>
        <p:sp>
          <p:nvSpPr>
            <p:cNvPr id="76" name="Rounded Rectangle 74"/>
            <p:cNvSpPr/>
            <p:nvPr/>
          </p:nvSpPr>
          <p:spPr>
            <a:xfrm>
              <a:off x="8379016" y="2140284"/>
              <a:ext cx="695074" cy="523698"/>
            </a:xfrm>
            <a:prstGeom prst="roundRect">
              <a:avLst>
                <a:gd name="adj" fmla="val 12293"/>
              </a:avLst>
            </a:prstGeom>
            <a:solidFill>
              <a:schemeClr val="tx1">
                <a:alpha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7"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0839" y="2221670"/>
              <a:ext cx="378512" cy="377480"/>
            </a:xfrm>
            <a:prstGeom prst="rect">
              <a:avLst/>
            </a:prstGeom>
          </p:spPr>
        </p:pic>
      </p:grpSp>
      <p:pic>
        <p:nvPicPr>
          <p:cNvPr id="80" name="Picture 172" descr="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72288" y="5299104"/>
            <a:ext cx="1538118" cy="391731"/>
          </a:xfrm>
          <a:prstGeom prst="rect">
            <a:avLst/>
          </a:prstGeom>
        </p:spPr>
      </p:pic>
      <p:sp>
        <p:nvSpPr>
          <p:cNvPr id="85" name="Rounded Rectangle 144"/>
          <p:cNvSpPr/>
          <p:nvPr/>
        </p:nvSpPr>
        <p:spPr>
          <a:xfrm>
            <a:off x="9357744" y="4863320"/>
            <a:ext cx="2006075" cy="357801"/>
          </a:xfrm>
          <a:prstGeom prst="roundRect">
            <a:avLst>
              <a:gd name="adj" fmla="val 11336"/>
            </a:avLst>
          </a:prstGeom>
          <a:solidFill>
            <a:schemeClr val="accent1">
              <a:lumMod val="60000"/>
              <a:lumOff val="40000"/>
              <a:alpha val="5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Internal LAN</a:t>
            </a:r>
          </a:p>
        </p:txBody>
      </p:sp>
      <p:pic>
        <p:nvPicPr>
          <p:cNvPr id="86" name="Picture 180" descr="guy_gray.png"/>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9419357" y="5747806"/>
            <a:ext cx="859536" cy="585216"/>
          </a:xfrm>
          <a:prstGeom prst="rect">
            <a:avLst/>
          </a:prstGeom>
        </p:spPr>
      </p:pic>
      <p:pic>
        <p:nvPicPr>
          <p:cNvPr id="87" name="Picture 180" descr="guy_gray.png"/>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9899666" y="5751196"/>
            <a:ext cx="859536" cy="585216"/>
          </a:xfrm>
          <a:prstGeom prst="rect">
            <a:avLst/>
          </a:prstGeom>
        </p:spPr>
      </p:pic>
      <p:pic>
        <p:nvPicPr>
          <p:cNvPr id="88" name="Picture 180" descr="guy_gray.png"/>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10352322" y="5753468"/>
            <a:ext cx="859536" cy="585216"/>
          </a:xfrm>
          <a:prstGeom prst="rect">
            <a:avLst/>
          </a:prstGeom>
        </p:spPr>
      </p:pic>
      <p:pic>
        <p:nvPicPr>
          <p:cNvPr id="92" name="Picture 10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84479" y="1231467"/>
            <a:ext cx="746448" cy="505718"/>
          </a:xfrm>
          <a:prstGeom prst="rect">
            <a:avLst/>
          </a:prstGeom>
        </p:spPr>
      </p:pic>
      <p:grpSp>
        <p:nvGrpSpPr>
          <p:cNvPr id="93" name="Group 129"/>
          <p:cNvGrpSpPr/>
          <p:nvPr/>
        </p:nvGrpSpPr>
        <p:grpSpPr>
          <a:xfrm>
            <a:off x="12882481" y="1451547"/>
            <a:ext cx="172077" cy="172077"/>
            <a:chOff x="12593373" y="2002525"/>
            <a:chExt cx="423952" cy="423952"/>
          </a:xfrm>
        </p:grpSpPr>
        <p:sp>
          <p:nvSpPr>
            <p:cNvPr id="94" name="Oval 130"/>
            <p:cNvSpPr/>
            <p:nvPr/>
          </p:nvSpPr>
          <p:spPr>
            <a:xfrm>
              <a:off x="12593373" y="2002525"/>
              <a:ext cx="423952" cy="423952"/>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L-Shape 131"/>
            <p:cNvSpPr/>
            <p:nvPr/>
          </p:nvSpPr>
          <p:spPr>
            <a:xfrm rot="2464252" flipH="1">
              <a:off x="12733948" y="2100230"/>
              <a:ext cx="142802" cy="198662"/>
            </a:xfrm>
            <a:prstGeom prst="corner">
              <a:avLst>
                <a:gd name="adj1" fmla="val 38257"/>
                <a:gd name="adj2" fmla="val 4339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147"/>
          <p:cNvGrpSpPr/>
          <p:nvPr/>
        </p:nvGrpSpPr>
        <p:grpSpPr>
          <a:xfrm flipH="1">
            <a:off x="11705421" y="1828405"/>
            <a:ext cx="668443" cy="388924"/>
            <a:chOff x="9081476" y="1518696"/>
            <a:chExt cx="668443" cy="388924"/>
          </a:xfrm>
        </p:grpSpPr>
        <p:cxnSp>
          <p:nvCxnSpPr>
            <p:cNvPr id="97" name="Straight Connector 148"/>
            <p:cNvCxnSpPr/>
            <p:nvPr/>
          </p:nvCxnSpPr>
          <p:spPr>
            <a:xfrm>
              <a:off x="9094152" y="1518696"/>
              <a:ext cx="0" cy="381894"/>
            </a:xfrm>
            <a:prstGeom prst="line">
              <a:avLst/>
            </a:prstGeom>
            <a:ln>
              <a:solidFill>
                <a:srgbClr val="55AF32"/>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149"/>
            <p:cNvCxnSpPr/>
            <p:nvPr/>
          </p:nvCxnSpPr>
          <p:spPr>
            <a:xfrm>
              <a:off x="9081476" y="1907620"/>
              <a:ext cx="668443" cy="0"/>
            </a:xfrm>
            <a:prstGeom prst="line">
              <a:avLst/>
            </a:prstGeom>
            <a:ln>
              <a:solidFill>
                <a:srgbClr val="55AF32"/>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8"/>
          <p:cNvGrpSpPr/>
          <p:nvPr/>
        </p:nvGrpSpPr>
        <p:grpSpPr>
          <a:xfrm>
            <a:off x="9694918" y="1236835"/>
            <a:ext cx="1406765" cy="682114"/>
            <a:chOff x="5366149" y="580751"/>
            <a:chExt cx="1406765" cy="682114"/>
          </a:xfrm>
        </p:grpSpPr>
        <p:pic>
          <p:nvPicPr>
            <p:cNvPr id="101" name="Picture 1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6149" y="580751"/>
              <a:ext cx="746448" cy="505719"/>
            </a:xfrm>
            <a:prstGeom prst="rect">
              <a:avLst/>
            </a:prstGeom>
          </p:spPr>
        </p:pic>
        <p:grpSp>
          <p:nvGrpSpPr>
            <p:cNvPr id="102" name="Group 122"/>
            <p:cNvGrpSpPr/>
            <p:nvPr/>
          </p:nvGrpSpPr>
          <p:grpSpPr>
            <a:xfrm>
              <a:off x="5630682" y="776665"/>
              <a:ext cx="232098" cy="236791"/>
              <a:chOff x="7423748" y="881185"/>
              <a:chExt cx="486370" cy="496202"/>
            </a:xfrm>
          </p:grpSpPr>
          <p:sp>
            <p:nvSpPr>
              <p:cNvPr id="104" name="Isosceles Triangle 127"/>
              <p:cNvSpPr/>
              <p:nvPr/>
            </p:nvSpPr>
            <p:spPr>
              <a:xfrm>
                <a:off x="7423748" y="881185"/>
                <a:ext cx="486370" cy="419285"/>
              </a:xfrm>
              <a:prstGeom prst="triangl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28"/>
              <p:cNvSpPr txBox="1"/>
              <p:nvPr/>
            </p:nvSpPr>
            <p:spPr>
              <a:xfrm>
                <a:off x="7450814" y="893672"/>
                <a:ext cx="454644" cy="483715"/>
              </a:xfrm>
              <a:prstGeom prst="rect">
                <a:avLst/>
              </a:prstGeom>
              <a:noFill/>
            </p:spPr>
            <p:txBody>
              <a:bodyPr wrap="none" rtlCol="0">
                <a:spAutoFit/>
              </a:bodyPr>
              <a:lstStyle/>
              <a:p>
                <a:pPr algn="ctr"/>
                <a:r>
                  <a:rPr lang="en-US" sz="900" b="1" dirty="0" smtClean="0">
                    <a:solidFill>
                      <a:schemeClr val="bg1"/>
                    </a:solidFill>
                  </a:rPr>
                  <a:t>!</a:t>
                </a:r>
              </a:p>
            </p:txBody>
          </p:sp>
        </p:grpSp>
        <p:pic>
          <p:nvPicPr>
            <p:cNvPr id="103" name="Picture 17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833989" y="626745"/>
              <a:ext cx="938925" cy="636120"/>
            </a:xfrm>
            <a:prstGeom prst="rect">
              <a:avLst/>
            </a:prstGeom>
          </p:spPr>
        </p:pic>
      </p:grpSp>
      <p:pic>
        <p:nvPicPr>
          <p:cNvPr id="106" name="Picture 89" descr="guy_gray.png"/>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11941868" y="1270267"/>
            <a:ext cx="859536" cy="585216"/>
          </a:xfrm>
          <a:prstGeom prst="rect">
            <a:avLst/>
          </a:prstGeom>
        </p:spPr>
      </p:pic>
      <p:pic>
        <p:nvPicPr>
          <p:cNvPr id="43" name="Picture 70" descr="cloudx_plai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95111" y="1768773"/>
            <a:ext cx="1030862" cy="698409"/>
          </a:xfrm>
          <a:prstGeom prst="rect">
            <a:avLst/>
          </a:prstGeom>
        </p:spPr>
      </p:pic>
      <p:sp>
        <p:nvSpPr>
          <p:cNvPr id="113" name="TextBox 73"/>
          <p:cNvSpPr txBox="1"/>
          <p:nvPr/>
        </p:nvSpPr>
        <p:spPr>
          <a:xfrm>
            <a:off x="13429452" y="5356469"/>
            <a:ext cx="537327" cy="276999"/>
          </a:xfrm>
          <a:prstGeom prst="rect">
            <a:avLst/>
          </a:prstGeom>
          <a:noFill/>
        </p:spPr>
        <p:txBody>
          <a:bodyPr wrap="none" rtlCol="0">
            <a:spAutoFit/>
          </a:bodyPr>
          <a:lstStyle/>
          <a:p>
            <a:pPr algn="ctr"/>
            <a:r>
              <a:rPr lang="en-US" sz="1200" dirty="0" smtClean="0">
                <a:solidFill>
                  <a:schemeClr val="bg1"/>
                </a:solidFill>
              </a:rPr>
              <a:t>ADC</a:t>
            </a:r>
            <a:endParaRPr lang="en-US" sz="2800" dirty="0">
              <a:solidFill>
                <a:schemeClr val="bg1"/>
              </a:solidFill>
            </a:endParaRPr>
          </a:p>
        </p:txBody>
      </p:sp>
      <p:grpSp>
        <p:nvGrpSpPr>
          <p:cNvPr id="1029" name="群組 1028"/>
          <p:cNvGrpSpPr/>
          <p:nvPr/>
        </p:nvGrpSpPr>
        <p:grpSpPr>
          <a:xfrm>
            <a:off x="11356038" y="3887119"/>
            <a:ext cx="2306653" cy="3346490"/>
            <a:chOff x="11356038" y="3245663"/>
            <a:chExt cx="2306653" cy="3346490"/>
          </a:xfrm>
        </p:grpSpPr>
        <p:grpSp>
          <p:nvGrpSpPr>
            <p:cNvPr id="19" name="群組 18"/>
            <p:cNvGrpSpPr/>
            <p:nvPr/>
          </p:nvGrpSpPr>
          <p:grpSpPr>
            <a:xfrm>
              <a:off x="11356038" y="3245663"/>
              <a:ext cx="2306653" cy="2382303"/>
              <a:chOff x="11356038" y="3245663"/>
              <a:chExt cx="2306653" cy="2382303"/>
            </a:xfrm>
          </p:grpSpPr>
          <p:sp>
            <p:nvSpPr>
              <p:cNvPr id="48" name="&quot;No&quot; Symbol 77"/>
              <p:cNvSpPr/>
              <p:nvPr/>
            </p:nvSpPr>
            <p:spPr>
              <a:xfrm>
                <a:off x="11356038" y="3245663"/>
                <a:ext cx="321154" cy="32115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quot;No&quot; Symbol 77"/>
              <p:cNvSpPr/>
              <p:nvPr/>
            </p:nvSpPr>
            <p:spPr>
              <a:xfrm>
                <a:off x="11844062" y="5291638"/>
                <a:ext cx="321154" cy="32115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quot;No&quot; Symbol 77"/>
              <p:cNvSpPr/>
              <p:nvPr/>
            </p:nvSpPr>
            <p:spPr>
              <a:xfrm>
                <a:off x="12597532" y="5306812"/>
                <a:ext cx="321154" cy="32115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quot;No&quot; Symbol 77"/>
              <p:cNvSpPr/>
              <p:nvPr/>
            </p:nvSpPr>
            <p:spPr>
              <a:xfrm>
                <a:off x="13341537" y="5296726"/>
                <a:ext cx="321154" cy="32115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34" name="&quot;No&quot; Symbol 77"/>
            <p:cNvSpPr/>
            <p:nvPr/>
          </p:nvSpPr>
          <p:spPr>
            <a:xfrm>
              <a:off x="12611099" y="6270999"/>
              <a:ext cx="321154" cy="32115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677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up)">
                                      <p:cBhvr>
                                        <p:cTn id="11" dur="500"/>
                                        <p:tgtEl>
                                          <p:spTgt spid="107"/>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p:tgtEl>
                                          <p:spTgt spid="49"/>
                                        </p:tgtEl>
                                        <p:attrNameLst>
                                          <p:attrName>ppt_y</p:attrName>
                                        </p:attrNameLst>
                                      </p:cBhvr>
                                      <p:tavLst>
                                        <p:tav tm="0">
                                          <p:val>
                                            <p:strVal val="#ppt_y-#ppt_h*1.125000"/>
                                          </p:val>
                                        </p:tav>
                                        <p:tav tm="100000">
                                          <p:val>
                                            <p:strVal val="#ppt_y"/>
                                          </p:val>
                                        </p:tav>
                                      </p:tavLst>
                                    </p:anim>
                                    <p:animEffect transition="in" filter="wipe(down)">
                                      <p:cBhvr>
                                        <p:cTn id="16" dur="500"/>
                                        <p:tgtEl>
                                          <p:spTgt spid="49"/>
                                        </p:tgtEl>
                                      </p:cBhvr>
                                    </p:animEffect>
                                  </p:childTnLst>
                                </p:cTn>
                              </p:par>
                              <p:par>
                                <p:cTn id="17" presetID="12" presetClass="entr" presetSubtype="1" fill="hold" nodeType="withEffect">
                                  <p:stCondLst>
                                    <p:cond delay="1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down)">
                                      <p:cBhvr>
                                        <p:cTn id="20" dur="500"/>
                                        <p:tgtEl>
                                          <p:spTgt spid="52"/>
                                        </p:tgtEl>
                                      </p:cBhvr>
                                    </p:animEffect>
                                  </p:childTnLst>
                                </p:cTn>
                              </p:par>
                              <p:par>
                                <p:cTn id="21" presetID="12" presetClass="entr" presetSubtype="1" fill="hold" nodeType="withEffect">
                                  <p:stCondLst>
                                    <p:cond delay="20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p:tgtEl>
                                          <p:spTgt spid="55"/>
                                        </p:tgtEl>
                                        <p:attrNameLst>
                                          <p:attrName>ppt_y</p:attrName>
                                        </p:attrNameLst>
                                      </p:cBhvr>
                                      <p:tavLst>
                                        <p:tav tm="0">
                                          <p:val>
                                            <p:strVal val="#ppt_y-#ppt_h*1.125000"/>
                                          </p:val>
                                        </p:tav>
                                        <p:tav tm="100000">
                                          <p:val>
                                            <p:strVal val="#ppt_y"/>
                                          </p:val>
                                        </p:tav>
                                      </p:tavLst>
                                    </p:anim>
                                    <p:animEffect transition="in" filter="wipe(down)">
                                      <p:cBhvr>
                                        <p:cTn id="24" dur="500"/>
                                        <p:tgtEl>
                                          <p:spTgt spid="55"/>
                                        </p:tgtEl>
                                      </p:cBhvr>
                                    </p:animEffect>
                                  </p:childTnLst>
                                </p:cTn>
                              </p:par>
                              <p:par>
                                <p:cTn id="25" presetID="12" presetClass="entr" presetSubtype="1" fill="hold" nodeType="withEffect">
                                  <p:stCondLst>
                                    <p:cond delay="3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p:tgtEl>
                                          <p:spTgt spid="58"/>
                                        </p:tgtEl>
                                        <p:attrNameLst>
                                          <p:attrName>ppt_y</p:attrName>
                                        </p:attrNameLst>
                                      </p:cBhvr>
                                      <p:tavLst>
                                        <p:tav tm="0">
                                          <p:val>
                                            <p:strVal val="#ppt_y-#ppt_h*1.125000"/>
                                          </p:val>
                                        </p:tav>
                                        <p:tav tm="100000">
                                          <p:val>
                                            <p:strVal val="#ppt_y"/>
                                          </p:val>
                                        </p:tav>
                                      </p:tavLst>
                                    </p:anim>
                                    <p:animEffect transition="in" filter="wipe(down)">
                                      <p:cBhvr>
                                        <p:cTn id="28" dur="500"/>
                                        <p:tgtEl>
                                          <p:spTgt spid="58"/>
                                        </p:tgtEl>
                                      </p:cBhvr>
                                    </p:animEffect>
                                  </p:childTnLst>
                                </p:cTn>
                              </p:par>
                              <p:par>
                                <p:cTn id="29" presetID="12" presetClass="entr" presetSubtype="1" fill="hold" nodeType="withEffect">
                                  <p:stCondLst>
                                    <p:cond delay="4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p:tgtEl>
                                          <p:spTgt spid="61"/>
                                        </p:tgtEl>
                                        <p:attrNameLst>
                                          <p:attrName>ppt_y</p:attrName>
                                        </p:attrNameLst>
                                      </p:cBhvr>
                                      <p:tavLst>
                                        <p:tav tm="0">
                                          <p:val>
                                            <p:strVal val="#ppt_y-#ppt_h*1.125000"/>
                                          </p:val>
                                        </p:tav>
                                        <p:tav tm="100000">
                                          <p:val>
                                            <p:strVal val="#ppt_y"/>
                                          </p:val>
                                        </p:tav>
                                      </p:tavLst>
                                    </p:anim>
                                    <p:animEffect transition="in" filter="wipe(down)">
                                      <p:cBhvr>
                                        <p:cTn id="32" dur="500"/>
                                        <p:tgtEl>
                                          <p:spTgt spid="61"/>
                                        </p:tgtEl>
                                      </p:cBhvr>
                                    </p:animEffect>
                                  </p:childTnLst>
                                </p:cTn>
                              </p:par>
                            </p:childTnLst>
                          </p:cTn>
                        </p:par>
                        <p:par>
                          <p:cTn id="33" fill="hold">
                            <p:stCondLst>
                              <p:cond delay="1900"/>
                            </p:stCondLst>
                            <p:childTnLst>
                              <p:par>
                                <p:cTn id="34" presetID="22" presetClass="entr" presetSubtype="1"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up)">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fade">
                                      <p:cBhvr>
                                        <p:cTn id="39" dur="500"/>
                                        <p:tgtEl>
                                          <p:spTgt spid="10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xEl>
                                              <p:pRg st="2" end="2"/>
                                            </p:txEl>
                                          </p:spTgt>
                                        </p:tgtEl>
                                        <p:attrNameLst>
                                          <p:attrName>style.visibility</p:attrName>
                                        </p:attrNameLst>
                                      </p:cBhvr>
                                      <p:to>
                                        <p:strVal val="visible"/>
                                      </p:to>
                                    </p:set>
                                    <p:animEffect transition="in" filter="fade">
                                      <p:cBhvr>
                                        <p:cTn id="44" dur="500"/>
                                        <p:tgtEl>
                                          <p:spTgt spid="16">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animEffect transition="in" filter="fade">
                                      <p:cBhvr>
                                        <p:cTn id="47" dur="500"/>
                                        <p:tgtEl>
                                          <p:spTgt spid="16">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xEl>
                                              <p:pRg st="4" end="4"/>
                                            </p:txEl>
                                          </p:spTgt>
                                        </p:tgtEl>
                                        <p:attrNameLst>
                                          <p:attrName>style.visibility</p:attrName>
                                        </p:attrNameLst>
                                      </p:cBhvr>
                                      <p:to>
                                        <p:strVal val="visible"/>
                                      </p:to>
                                    </p:set>
                                    <p:animEffect transition="in" filter="fade">
                                      <p:cBhvr>
                                        <p:cTn id="50" dur="500"/>
                                        <p:tgtEl>
                                          <p:spTgt spid="16">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xEl>
                                              <p:pRg st="5" end="5"/>
                                            </p:txEl>
                                          </p:spTgt>
                                        </p:tgtEl>
                                        <p:attrNameLst>
                                          <p:attrName>style.visibility</p:attrName>
                                        </p:attrNameLst>
                                      </p:cBhvr>
                                      <p:to>
                                        <p:strVal val="visible"/>
                                      </p:to>
                                    </p:set>
                                    <p:animEffect transition="in" filter="fade">
                                      <p:cBhvr>
                                        <p:cTn id="53" dur="500"/>
                                        <p:tgtEl>
                                          <p:spTgt spid="16">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xEl>
                                              <p:pRg st="6" end="6"/>
                                            </p:txEl>
                                          </p:spTgt>
                                        </p:tgtEl>
                                        <p:attrNameLst>
                                          <p:attrName>style.visibility</p:attrName>
                                        </p:attrNameLst>
                                      </p:cBhvr>
                                      <p:to>
                                        <p:strVal val="visible"/>
                                      </p:to>
                                    </p:set>
                                    <p:animEffect transition="in" filter="fade">
                                      <p:cBhvr>
                                        <p:cTn id="56" dur="500"/>
                                        <p:tgtEl>
                                          <p:spTgt spid="1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xEl>
                                              <p:pRg st="7" end="7"/>
                                            </p:txEl>
                                          </p:spTgt>
                                        </p:tgtEl>
                                        <p:attrNameLst>
                                          <p:attrName>style.visibility</p:attrName>
                                        </p:attrNameLst>
                                      </p:cBhvr>
                                      <p:to>
                                        <p:strVal val="visible"/>
                                      </p:to>
                                    </p:set>
                                    <p:animEffect transition="in" filter="fade">
                                      <p:cBhvr>
                                        <p:cTn id="61" dur="500"/>
                                        <p:tgtEl>
                                          <p:spTgt spid="16">
                                            <p:txEl>
                                              <p:pRg st="7" end="7"/>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6">
                                            <p:txEl>
                                              <p:pRg st="8" end="8"/>
                                            </p:txEl>
                                          </p:spTgt>
                                        </p:tgtEl>
                                        <p:attrNameLst>
                                          <p:attrName>style.visibility</p:attrName>
                                        </p:attrNameLst>
                                      </p:cBhvr>
                                      <p:to>
                                        <p:strVal val="visible"/>
                                      </p:to>
                                    </p:set>
                                    <p:animEffect transition="in" filter="fade">
                                      <p:cBhvr>
                                        <p:cTn id="64" dur="500"/>
                                        <p:tgtEl>
                                          <p:spTgt spid="16">
                                            <p:txEl>
                                              <p:pRg st="8" end="8"/>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xEl>
                                              <p:pRg st="9" end="9"/>
                                            </p:txEl>
                                          </p:spTgt>
                                        </p:tgtEl>
                                        <p:attrNameLst>
                                          <p:attrName>style.visibility</p:attrName>
                                        </p:attrNameLst>
                                      </p:cBhvr>
                                      <p:to>
                                        <p:strVal val="visible"/>
                                      </p:to>
                                    </p:set>
                                    <p:animEffect transition="in" filter="fade">
                                      <p:cBhvr>
                                        <p:cTn id="67" dur="500"/>
                                        <p:tgtEl>
                                          <p:spTgt spid="16">
                                            <p:txEl>
                                              <p:pRg st="9" end="9"/>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6">
                                            <p:txEl>
                                              <p:pRg st="10" end="10"/>
                                            </p:txEl>
                                          </p:spTgt>
                                        </p:tgtEl>
                                        <p:attrNameLst>
                                          <p:attrName>style.visibility</p:attrName>
                                        </p:attrNameLst>
                                      </p:cBhvr>
                                      <p:to>
                                        <p:strVal val="visible"/>
                                      </p:to>
                                    </p:set>
                                    <p:animEffect transition="in" filter="fade">
                                      <p:cBhvr>
                                        <p:cTn id="70"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SSL Handshaking</a:t>
            </a:r>
            <a:endParaRPr lang="zh-TW" altLang="en-US" dirty="0"/>
          </a:p>
        </p:txBody>
      </p:sp>
      <p:pic>
        <p:nvPicPr>
          <p:cNvPr id="8" name="Picture 3" descr="Lapt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752" y="3110295"/>
            <a:ext cx="790005" cy="574755"/>
          </a:xfrm>
          <a:prstGeom prst="rect">
            <a:avLst/>
          </a:prstGeom>
        </p:spPr>
      </p:pic>
      <p:pic>
        <p:nvPicPr>
          <p:cNvPr id="9" name="Picture 13" descr="A10 Thunder_A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291" y="3109933"/>
            <a:ext cx="1567032" cy="422126"/>
          </a:xfrm>
          <a:prstGeom prst="rect">
            <a:avLst/>
          </a:prstGeom>
        </p:spPr>
      </p:pic>
      <p:grpSp>
        <p:nvGrpSpPr>
          <p:cNvPr id="15" name="群組 14"/>
          <p:cNvGrpSpPr/>
          <p:nvPr/>
        </p:nvGrpSpPr>
        <p:grpSpPr>
          <a:xfrm>
            <a:off x="3516126" y="2486390"/>
            <a:ext cx="5322291" cy="724591"/>
            <a:chOff x="3516126" y="2390854"/>
            <a:chExt cx="5322291" cy="724591"/>
          </a:xfrm>
        </p:grpSpPr>
        <p:sp>
          <p:nvSpPr>
            <p:cNvPr id="10" name="Right Arrow 15"/>
            <p:cNvSpPr/>
            <p:nvPr/>
          </p:nvSpPr>
          <p:spPr>
            <a:xfrm>
              <a:off x="3516126" y="2914074"/>
              <a:ext cx="4959133" cy="201371"/>
            </a:xfrm>
            <a:prstGeom prst="rightArrow">
              <a:avLst/>
            </a:prstGeom>
            <a:solidFill>
              <a:schemeClr val="accent5"/>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2" name="矩形 1"/>
            <p:cNvSpPr/>
            <p:nvPr/>
          </p:nvSpPr>
          <p:spPr>
            <a:xfrm>
              <a:off x="3516126" y="2390854"/>
              <a:ext cx="5322291" cy="461665"/>
            </a:xfrm>
            <a:prstGeom prst="rect">
              <a:avLst/>
            </a:prstGeom>
          </p:spPr>
          <p:txBody>
            <a:bodyPr wrap="none">
              <a:spAutoFit/>
            </a:bodyPr>
            <a:lstStyle/>
            <a:p>
              <a:r>
                <a:rPr lang="en-US" altLang="zh-TW" sz="2400" dirty="0" smtClean="0">
                  <a:solidFill>
                    <a:schemeClr val="bg1"/>
                  </a:solidFill>
                </a:rPr>
                <a:t>1. Request server public certificate</a:t>
              </a:r>
            </a:p>
          </p:txBody>
        </p:sp>
      </p:grpSp>
      <p:grpSp>
        <p:nvGrpSpPr>
          <p:cNvPr id="21" name="群組 20"/>
          <p:cNvGrpSpPr/>
          <p:nvPr/>
        </p:nvGrpSpPr>
        <p:grpSpPr>
          <a:xfrm>
            <a:off x="3516126" y="3584364"/>
            <a:ext cx="4959133" cy="826276"/>
            <a:chOff x="3516126" y="3488828"/>
            <a:chExt cx="4959133" cy="826276"/>
          </a:xfrm>
        </p:grpSpPr>
        <p:sp>
          <p:nvSpPr>
            <p:cNvPr id="13" name="Right Arrow 15"/>
            <p:cNvSpPr/>
            <p:nvPr/>
          </p:nvSpPr>
          <p:spPr>
            <a:xfrm rot="10800000">
              <a:off x="3516126" y="3488828"/>
              <a:ext cx="4959133" cy="201371"/>
            </a:xfrm>
            <a:prstGeom prst="rightArrow">
              <a:avLst/>
            </a:prstGeom>
            <a:solidFill>
              <a:schemeClr val="accent5"/>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14" name="矩形 13"/>
            <p:cNvSpPr/>
            <p:nvPr/>
          </p:nvSpPr>
          <p:spPr>
            <a:xfrm>
              <a:off x="3898269" y="3853439"/>
              <a:ext cx="4027064" cy="461665"/>
            </a:xfrm>
            <a:prstGeom prst="rect">
              <a:avLst/>
            </a:prstGeom>
          </p:spPr>
          <p:txBody>
            <a:bodyPr wrap="none">
              <a:spAutoFit/>
            </a:bodyPr>
            <a:lstStyle/>
            <a:p>
              <a:r>
                <a:rPr lang="en-US" altLang="zh-TW" sz="2400" dirty="0" smtClean="0">
                  <a:solidFill>
                    <a:schemeClr val="bg1"/>
                  </a:solidFill>
                </a:rPr>
                <a:t>2. Server public certificate</a:t>
              </a:r>
              <a:endParaRPr lang="zh-TW" altLang="en-US" sz="2400" dirty="0"/>
            </a:p>
          </p:txBody>
        </p:sp>
      </p:grpSp>
      <p:sp>
        <p:nvSpPr>
          <p:cNvPr id="11" name="矩形 10"/>
          <p:cNvSpPr/>
          <p:nvPr/>
        </p:nvSpPr>
        <p:spPr>
          <a:xfrm>
            <a:off x="10524323" y="2301724"/>
            <a:ext cx="3825086" cy="707886"/>
          </a:xfrm>
          <a:prstGeom prst="rect">
            <a:avLst/>
          </a:prstGeom>
        </p:spPr>
        <p:txBody>
          <a:bodyPr wrap="none">
            <a:spAutoFit/>
          </a:bodyPr>
          <a:lstStyle/>
          <a:p>
            <a:r>
              <a:rPr lang="en-US" altLang="zh-TW" sz="2000" dirty="0" smtClean="0">
                <a:solidFill>
                  <a:schemeClr val="bg1"/>
                </a:solidFill>
              </a:rPr>
              <a:t>Server public certificate (key)</a:t>
            </a:r>
          </a:p>
          <a:p>
            <a:r>
              <a:rPr lang="en-US" altLang="zh-TW" sz="2000" dirty="0" smtClean="0">
                <a:solidFill>
                  <a:schemeClr val="bg1"/>
                </a:solidFill>
              </a:rPr>
              <a:t>Private Key (Signed by CA)</a:t>
            </a:r>
            <a:endParaRPr lang="zh-TW" altLang="en-US" sz="2000" dirty="0"/>
          </a:p>
        </p:txBody>
      </p:sp>
      <p:sp>
        <p:nvSpPr>
          <p:cNvPr id="17" name="矩形 16"/>
          <p:cNvSpPr/>
          <p:nvPr/>
        </p:nvSpPr>
        <p:spPr>
          <a:xfrm>
            <a:off x="506475" y="3816693"/>
            <a:ext cx="2955059" cy="707886"/>
          </a:xfrm>
          <a:prstGeom prst="rect">
            <a:avLst/>
          </a:prstGeom>
        </p:spPr>
        <p:txBody>
          <a:bodyPr wrap="square">
            <a:spAutoFit/>
          </a:bodyPr>
          <a:lstStyle/>
          <a:p>
            <a:r>
              <a:rPr lang="en-US" altLang="zh-TW" sz="2000" dirty="0" smtClean="0">
                <a:solidFill>
                  <a:schemeClr val="bg1"/>
                </a:solidFill>
              </a:rPr>
              <a:t>Server certificate Validation</a:t>
            </a:r>
            <a:endParaRPr lang="zh-TW" altLang="en-US" sz="2000" dirty="0"/>
          </a:p>
        </p:txBody>
      </p:sp>
      <p:grpSp>
        <p:nvGrpSpPr>
          <p:cNvPr id="28" name="群組 27"/>
          <p:cNvGrpSpPr/>
          <p:nvPr/>
        </p:nvGrpSpPr>
        <p:grpSpPr>
          <a:xfrm>
            <a:off x="1984004" y="4374970"/>
            <a:ext cx="1657826" cy="965997"/>
            <a:chOff x="1984004" y="3651626"/>
            <a:chExt cx="1657826" cy="965997"/>
          </a:xfrm>
        </p:grpSpPr>
        <p:pic>
          <p:nvPicPr>
            <p:cNvPr id="22" name="Picture 10" descr="Ke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5579" y="3651626"/>
              <a:ext cx="353178" cy="596805"/>
            </a:xfrm>
            <a:prstGeom prst="rect">
              <a:avLst/>
            </a:prstGeom>
          </p:spPr>
        </p:pic>
        <p:sp>
          <p:nvSpPr>
            <p:cNvPr id="26" name="矩形 25"/>
            <p:cNvSpPr/>
            <p:nvPr/>
          </p:nvSpPr>
          <p:spPr>
            <a:xfrm>
              <a:off x="1984004" y="4279069"/>
              <a:ext cx="1657826" cy="338554"/>
            </a:xfrm>
            <a:prstGeom prst="rect">
              <a:avLst/>
            </a:prstGeom>
          </p:spPr>
          <p:txBody>
            <a:bodyPr wrap="none">
              <a:spAutoFit/>
            </a:bodyPr>
            <a:lstStyle/>
            <a:p>
              <a:r>
                <a:rPr lang="en-US" altLang="zh-TW" sz="1600" dirty="0">
                  <a:solidFill>
                    <a:schemeClr val="bg1"/>
                  </a:solidFill>
                </a:rPr>
                <a:t>symmetric key</a:t>
              </a:r>
              <a:r>
                <a:rPr lang="zh-TW" altLang="en-US" sz="1600" dirty="0">
                  <a:solidFill>
                    <a:schemeClr val="bg1"/>
                  </a:solidFill>
                </a:rPr>
                <a:t> </a:t>
              </a:r>
            </a:p>
          </p:txBody>
        </p:sp>
      </p:grpSp>
      <p:grpSp>
        <p:nvGrpSpPr>
          <p:cNvPr id="29" name="群組 28"/>
          <p:cNvGrpSpPr/>
          <p:nvPr/>
        </p:nvGrpSpPr>
        <p:grpSpPr>
          <a:xfrm>
            <a:off x="8492221" y="4362656"/>
            <a:ext cx="1657826" cy="1000858"/>
            <a:chOff x="8833421" y="3680256"/>
            <a:chExt cx="1657826" cy="1000858"/>
          </a:xfrm>
        </p:grpSpPr>
        <p:pic>
          <p:nvPicPr>
            <p:cNvPr id="23" name="Picture 10" descr="Ke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629" y="3680256"/>
              <a:ext cx="353178" cy="596805"/>
            </a:xfrm>
            <a:prstGeom prst="rect">
              <a:avLst/>
            </a:prstGeom>
          </p:spPr>
        </p:pic>
        <p:sp>
          <p:nvSpPr>
            <p:cNvPr id="27" name="矩形 26"/>
            <p:cNvSpPr/>
            <p:nvPr/>
          </p:nvSpPr>
          <p:spPr>
            <a:xfrm>
              <a:off x="8833421" y="4342560"/>
              <a:ext cx="1657826" cy="338554"/>
            </a:xfrm>
            <a:prstGeom prst="rect">
              <a:avLst/>
            </a:prstGeom>
          </p:spPr>
          <p:txBody>
            <a:bodyPr wrap="none">
              <a:spAutoFit/>
            </a:bodyPr>
            <a:lstStyle/>
            <a:p>
              <a:r>
                <a:rPr lang="en-US" altLang="zh-TW" sz="1600" dirty="0">
                  <a:solidFill>
                    <a:schemeClr val="bg1"/>
                  </a:solidFill>
                </a:rPr>
                <a:t>symmetric key</a:t>
              </a:r>
              <a:r>
                <a:rPr lang="zh-TW" altLang="en-US" sz="1600" dirty="0">
                  <a:solidFill>
                    <a:schemeClr val="bg1"/>
                  </a:solidFill>
                </a:rPr>
                <a:t> </a:t>
              </a:r>
            </a:p>
          </p:txBody>
        </p:sp>
      </p:grpSp>
      <p:grpSp>
        <p:nvGrpSpPr>
          <p:cNvPr id="31" name="群組 30"/>
          <p:cNvGrpSpPr/>
          <p:nvPr/>
        </p:nvGrpSpPr>
        <p:grpSpPr>
          <a:xfrm>
            <a:off x="3570718" y="4669556"/>
            <a:ext cx="4959133" cy="717661"/>
            <a:chOff x="3570718" y="3946212"/>
            <a:chExt cx="4959133" cy="717661"/>
          </a:xfrm>
        </p:grpSpPr>
        <p:sp>
          <p:nvSpPr>
            <p:cNvPr id="25" name="Right Arrow 15"/>
            <p:cNvSpPr/>
            <p:nvPr/>
          </p:nvSpPr>
          <p:spPr>
            <a:xfrm>
              <a:off x="3570718" y="3946212"/>
              <a:ext cx="4959133" cy="201371"/>
            </a:xfrm>
            <a:prstGeom prst="rightArrow">
              <a:avLst/>
            </a:prstGeom>
            <a:solidFill>
              <a:schemeClr val="accent5"/>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30" name="矩形 29"/>
            <p:cNvSpPr/>
            <p:nvPr/>
          </p:nvSpPr>
          <p:spPr>
            <a:xfrm>
              <a:off x="3898269" y="4202208"/>
              <a:ext cx="3486852" cy="461665"/>
            </a:xfrm>
            <a:prstGeom prst="rect">
              <a:avLst/>
            </a:prstGeom>
          </p:spPr>
          <p:txBody>
            <a:bodyPr wrap="none">
              <a:spAutoFit/>
            </a:bodyPr>
            <a:lstStyle/>
            <a:p>
              <a:r>
                <a:rPr lang="en-US" altLang="zh-TW" sz="2400" dirty="0" smtClean="0">
                  <a:solidFill>
                    <a:schemeClr val="bg1"/>
                  </a:solidFill>
                </a:rPr>
                <a:t>3. Send symmetric key</a:t>
              </a:r>
              <a:endParaRPr lang="zh-TW" altLang="en-US" sz="2400" dirty="0"/>
            </a:p>
          </p:txBody>
        </p:sp>
      </p:grpSp>
      <p:grpSp>
        <p:nvGrpSpPr>
          <p:cNvPr id="32" name="群組 31"/>
          <p:cNvGrpSpPr/>
          <p:nvPr/>
        </p:nvGrpSpPr>
        <p:grpSpPr>
          <a:xfrm>
            <a:off x="2473267" y="6010557"/>
            <a:ext cx="9359718" cy="1384995"/>
            <a:chOff x="3051488" y="5696653"/>
            <a:chExt cx="9359718" cy="1384995"/>
          </a:xfrm>
        </p:grpSpPr>
        <p:cxnSp>
          <p:nvCxnSpPr>
            <p:cNvPr id="33" name="直線單箭頭接點 32"/>
            <p:cNvCxnSpPr/>
            <p:nvPr/>
          </p:nvCxnSpPr>
          <p:spPr>
            <a:xfrm>
              <a:off x="3671047" y="6373906"/>
              <a:ext cx="5651249" cy="0"/>
            </a:xfrm>
            <a:prstGeom prst="straightConnector1">
              <a:avLst/>
            </a:prstGeom>
            <a:ln w="76200">
              <a:solidFill>
                <a:srgbClr val="00B05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4" name="矩形 33"/>
            <p:cNvSpPr/>
            <p:nvPr/>
          </p:nvSpPr>
          <p:spPr>
            <a:xfrm>
              <a:off x="3968361" y="5696653"/>
              <a:ext cx="5575565" cy="1384995"/>
            </a:xfrm>
            <a:prstGeom prst="rect">
              <a:avLst/>
            </a:prstGeom>
          </p:spPr>
          <p:txBody>
            <a:bodyPr wrap="none">
              <a:spAutoFit/>
            </a:bodyPr>
            <a:lstStyle/>
            <a:p>
              <a:r>
                <a:rPr lang="en-US" altLang="zh-TW" sz="2800" dirty="0" smtClean="0">
                  <a:solidFill>
                    <a:schemeClr val="bg1"/>
                  </a:solidFill>
                </a:rPr>
                <a:t>Symmetric Encryption (256 bits)</a:t>
              </a:r>
            </a:p>
            <a:p>
              <a:endParaRPr lang="en-US" altLang="zh-TW" sz="2800" dirty="0">
                <a:solidFill>
                  <a:schemeClr val="accent6"/>
                </a:solidFill>
              </a:endParaRPr>
            </a:p>
            <a:p>
              <a:pPr algn="ctr"/>
              <a:r>
                <a:rPr lang="en-US" altLang="zh-TW" sz="2800" dirty="0" smtClean="0">
                  <a:solidFill>
                    <a:schemeClr val="accent6"/>
                  </a:solidFill>
                </a:rPr>
                <a:t>(Data)</a:t>
              </a:r>
            </a:p>
          </p:txBody>
        </p:sp>
        <p:pic>
          <p:nvPicPr>
            <p:cNvPr id="35" name="Picture 10" descr="Ke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488" y="5984550"/>
              <a:ext cx="460827" cy="778712"/>
            </a:xfrm>
            <a:prstGeom prst="rect">
              <a:avLst/>
            </a:prstGeom>
          </p:spPr>
        </p:pic>
        <p:pic>
          <p:nvPicPr>
            <p:cNvPr id="36" name="Picture 10" descr="Ke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72" y="5958263"/>
              <a:ext cx="460827" cy="778712"/>
            </a:xfrm>
            <a:prstGeom prst="rect">
              <a:avLst/>
            </a:prstGeom>
          </p:spPr>
        </p:pic>
        <p:sp>
          <p:nvSpPr>
            <p:cNvPr id="37" name="矩形 36"/>
            <p:cNvSpPr/>
            <p:nvPr/>
          </p:nvSpPr>
          <p:spPr>
            <a:xfrm>
              <a:off x="9931040" y="6129626"/>
              <a:ext cx="2480166" cy="461665"/>
            </a:xfrm>
            <a:prstGeom prst="rect">
              <a:avLst/>
            </a:prstGeom>
          </p:spPr>
          <p:txBody>
            <a:bodyPr wrap="none">
              <a:spAutoFit/>
            </a:bodyPr>
            <a:lstStyle/>
            <a:p>
              <a:r>
                <a:rPr lang="en-US" altLang="zh-TW" sz="2400" dirty="0" smtClean="0">
                  <a:solidFill>
                    <a:schemeClr val="bg1"/>
                  </a:solidFill>
                </a:rPr>
                <a:t>SHA-256(SHA-2)</a:t>
              </a:r>
              <a:endParaRPr lang="zh-TW" altLang="en-US" dirty="0">
                <a:solidFill>
                  <a:schemeClr val="bg1"/>
                </a:solidFill>
              </a:endParaRPr>
            </a:p>
          </p:txBody>
        </p:sp>
      </p:grpSp>
      <p:sp>
        <p:nvSpPr>
          <p:cNvPr id="38" name="矩形 37"/>
          <p:cNvSpPr/>
          <p:nvPr/>
        </p:nvSpPr>
        <p:spPr>
          <a:xfrm>
            <a:off x="3296009" y="1552109"/>
            <a:ext cx="6000361" cy="523220"/>
          </a:xfrm>
          <a:prstGeom prst="rect">
            <a:avLst/>
          </a:prstGeom>
        </p:spPr>
        <p:txBody>
          <a:bodyPr wrap="none">
            <a:spAutoFit/>
          </a:bodyPr>
          <a:lstStyle/>
          <a:p>
            <a:r>
              <a:rPr lang="en-US" altLang="zh-TW" sz="2800" dirty="0" smtClean="0">
                <a:solidFill>
                  <a:schemeClr val="bg1"/>
                </a:solidFill>
              </a:rPr>
              <a:t>Asymmetric Encryption (2048 bits)</a:t>
            </a:r>
          </a:p>
        </p:txBody>
      </p:sp>
      <p:pic>
        <p:nvPicPr>
          <p:cNvPr id="39" name="Picture 5" descr="Certifi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4421" y="2447381"/>
            <a:ext cx="537936" cy="533365"/>
          </a:xfrm>
          <a:prstGeom prst="rect">
            <a:avLst/>
          </a:prstGeom>
        </p:spPr>
      </p:pic>
      <p:sp>
        <p:nvSpPr>
          <p:cNvPr id="4" name="橢圓 3"/>
          <p:cNvSpPr/>
          <p:nvPr/>
        </p:nvSpPr>
        <p:spPr>
          <a:xfrm>
            <a:off x="8375579" y="4071806"/>
            <a:ext cx="1774468" cy="1769435"/>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1144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Renegotiation</a:t>
            </a:r>
            <a:endParaRPr lang="en-US" dirty="0"/>
          </a:p>
        </p:txBody>
      </p:sp>
      <p:cxnSp>
        <p:nvCxnSpPr>
          <p:cNvPr id="3" name="直線コネクタ 8"/>
          <p:cNvCxnSpPr>
            <a:cxnSpLocks noChangeAspect="1"/>
          </p:cNvCxnSpPr>
          <p:nvPr/>
        </p:nvCxnSpPr>
        <p:spPr bwMode="auto">
          <a:xfrm>
            <a:off x="1501850" y="2058992"/>
            <a:ext cx="0" cy="4751241"/>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 name="直線コネクタ 12"/>
          <p:cNvCxnSpPr>
            <a:cxnSpLocks noChangeAspect="1"/>
          </p:cNvCxnSpPr>
          <p:nvPr/>
        </p:nvCxnSpPr>
        <p:spPr bwMode="auto">
          <a:xfrm>
            <a:off x="7305395" y="2108486"/>
            <a:ext cx="0" cy="4701747"/>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 name="直線コネクタ 14"/>
          <p:cNvCxnSpPr>
            <a:cxnSpLocks noChangeAspect="1"/>
          </p:cNvCxnSpPr>
          <p:nvPr/>
        </p:nvCxnSpPr>
        <p:spPr bwMode="auto">
          <a:xfrm>
            <a:off x="13098781" y="2058992"/>
            <a:ext cx="0" cy="4751241"/>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 name="直線矢印コネクタ 11"/>
          <p:cNvCxnSpPr>
            <a:cxnSpLocks noChangeAspect="1"/>
          </p:cNvCxnSpPr>
          <p:nvPr/>
        </p:nvCxnSpPr>
        <p:spPr bwMode="auto">
          <a:xfrm>
            <a:off x="1553302" y="2280637"/>
            <a:ext cx="11545479"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2" name="Pentagon 31"/>
          <p:cNvSpPr>
            <a:spLocks noChangeAspect="1"/>
          </p:cNvSpPr>
          <p:nvPr/>
        </p:nvSpPr>
        <p:spPr bwMode="auto">
          <a:xfrm>
            <a:off x="1786265" y="2059039"/>
            <a:ext cx="1481432"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Client Hello</a:t>
            </a:r>
            <a:endParaRPr lang="en-US" sz="1600" dirty="0">
              <a:solidFill>
                <a:schemeClr val="bg1"/>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0511" y="1550994"/>
            <a:ext cx="1669717" cy="423226"/>
          </a:xfrm>
          <a:prstGeom prst="rect">
            <a:avLst/>
          </a:prstGeom>
        </p:spPr>
      </p:pic>
      <p:cxnSp>
        <p:nvCxnSpPr>
          <p:cNvPr id="7" name="直線矢印コネクタ 18"/>
          <p:cNvCxnSpPr>
            <a:cxnSpLocks noChangeAspect="1"/>
          </p:cNvCxnSpPr>
          <p:nvPr/>
        </p:nvCxnSpPr>
        <p:spPr bwMode="auto">
          <a:xfrm flipH="1">
            <a:off x="1553302" y="2768512"/>
            <a:ext cx="1150287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5" name="Pentagon 34"/>
          <p:cNvSpPr>
            <a:spLocks noChangeAspect="1"/>
          </p:cNvSpPr>
          <p:nvPr/>
        </p:nvSpPr>
        <p:spPr bwMode="auto">
          <a:xfrm flipH="1">
            <a:off x="11122924" y="2579452"/>
            <a:ext cx="1809268"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Server Hello</a:t>
            </a:r>
            <a:endParaRPr lang="en-US" sz="1400" dirty="0">
              <a:solidFill>
                <a:schemeClr val="bg1"/>
              </a:solidFill>
            </a:endParaRPr>
          </a:p>
        </p:txBody>
      </p:sp>
      <p:pic>
        <p:nvPicPr>
          <p:cNvPr id="46" name="Picture 3"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855" y="1498292"/>
            <a:ext cx="2013829" cy="528630"/>
          </a:xfrm>
          <a:prstGeom prst="rect">
            <a:avLst/>
          </a:prstGeom>
        </p:spPr>
      </p:pic>
      <p:grpSp>
        <p:nvGrpSpPr>
          <p:cNvPr id="33" name="群組 32"/>
          <p:cNvGrpSpPr/>
          <p:nvPr/>
        </p:nvGrpSpPr>
        <p:grpSpPr>
          <a:xfrm>
            <a:off x="1491878" y="3168557"/>
            <a:ext cx="11564300" cy="2243335"/>
            <a:chOff x="1491878" y="3168557"/>
            <a:chExt cx="11564300" cy="2243335"/>
          </a:xfrm>
        </p:grpSpPr>
        <p:cxnSp>
          <p:nvCxnSpPr>
            <p:cNvPr id="8" name="直線矢印コネクタ 19"/>
            <p:cNvCxnSpPr>
              <a:cxnSpLocks noChangeAspect="1"/>
            </p:cNvCxnSpPr>
            <p:nvPr/>
          </p:nvCxnSpPr>
          <p:spPr bwMode="auto">
            <a:xfrm>
              <a:off x="1553302" y="3362859"/>
              <a:ext cx="11502876" cy="0"/>
            </a:xfrm>
            <a:prstGeom prst="straightConnector1">
              <a:avLst/>
            </a:prstGeom>
            <a:ln w="38100">
              <a:solidFill>
                <a:srgbClr val="FF0000"/>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6" name="Pentagon 35"/>
            <p:cNvSpPr>
              <a:spLocks noChangeAspect="1"/>
            </p:cNvSpPr>
            <p:nvPr/>
          </p:nvSpPr>
          <p:spPr bwMode="auto">
            <a:xfrm>
              <a:off x="1758966" y="3168557"/>
              <a:ext cx="2368588" cy="378119"/>
            </a:xfrm>
            <a:prstGeom prst="homePlat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Send Symmetric Key</a:t>
              </a:r>
              <a:endParaRPr lang="en-US" sz="1600" dirty="0">
                <a:solidFill>
                  <a:schemeClr val="bg1"/>
                </a:solidFill>
              </a:endParaRPr>
            </a:p>
          </p:txBody>
        </p:sp>
        <p:cxnSp>
          <p:nvCxnSpPr>
            <p:cNvPr id="44" name="直線矢印コネクタ 19"/>
            <p:cNvCxnSpPr>
              <a:cxnSpLocks noChangeAspect="1"/>
            </p:cNvCxnSpPr>
            <p:nvPr/>
          </p:nvCxnSpPr>
          <p:spPr bwMode="auto">
            <a:xfrm>
              <a:off x="1528278" y="3856459"/>
              <a:ext cx="11502876" cy="0"/>
            </a:xfrm>
            <a:prstGeom prst="straightConnector1">
              <a:avLst/>
            </a:prstGeom>
            <a:ln w="38100">
              <a:solidFill>
                <a:srgbClr val="FF0000"/>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5" name="Pentagon 35"/>
            <p:cNvSpPr>
              <a:spLocks noChangeAspect="1"/>
            </p:cNvSpPr>
            <p:nvPr/>
          </p:nvSpPr>
          <p:spPr bwMode="auto">
            <a:xfrm>
              <a:off x="1761238" y="3662157"/>
              <a:ext cx="2368588" cy="378119"/>
            </a:xfrm>
            <a:prstGeom prst="homePlat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Send Symmetric Key</a:t>
              </a:r>
              <a:endParaRPr lang="en-US" sz="1600" dirty="0">
                <a:solidFill>
                  <a:schemeClr val="bg1"/>
                </a:solidFill>
              </a:endParaRPr>
            </a:p>
          </p:txBody>
        </p:sp>
        <p:cxnSp>
          <p:nvCxnSpPr>
            <p:cNvPr id="47" name="直線矢印コネクタ 19"/>
            <p:cNvCxnSpPr>
              <a:cxnSpLocks noChangeAspect="1"/>
            </p:cNvCxnSpPr>
            <p:nvPr/>
          </p:nvCxnSpPr>
          <p:spPr bwMode="auto">
            <a:xfrm>
              <a:off x="1503254" y="4322763"/>
              <a:ext cx="11502876" cy="0"/>
            </a:xfrm>
            <a:prstGeom prst="straightConnector1">
              <a:avLst/>
            </a:prstGeom>
            <a:ln w="38100">
              <a:solidFill>
                <a:srgbClr val="FF0000"/>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8" name="Pentagon 35"/>
            <p:cNvSpPr>
              <a:spLocks noChangeAspect="1"/>
            </p:cNvSpPr>
            <p:nvPr/>
          </p:nvSpPr>
          <p:spPr bwMode="auto">
            <a:xfrm>
              <a:off x="1736214" y="4128461"/>
              <a:ext cx="2368588" cy="378119"/>
            </a:xfrm>
            <a:prstGeom prst="homePlat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Send Symmetric Key</a:t>
              </a:r>
              <a:endParaRPr lang="en-US" sz="1600" dirty="0">
                <a:solidFill>
                  <a:schemeClr val="bg1"/>
                </a:solidFill>
              </a:endParaRPr>
            </a:p>
          </p:txBody>
        </p:sp>
        <p:cxnSp>
          <p:nvCxnSpPr>
            <p:cNvPr id="51" name="直線矢印コネクタ 19"/>
            <p:cNvCxnSpPr>
              <a:cxnSpLocks noChangeAspect="1"/>
            </p:cNvCxnSpPr>
            <p:nvPr/>
          </p:nvCxnSpPr>
          <p:spPr bwMode="auto">
            <a:xfrm>
              <a:off x="1491878" y="4775419"/>
              <a:ext cx="11502876" cy="0"/>
            </a:xfrm>
            <a:prstGeom prst="straightConnector1">
              <a:avLst/>
            </a:prstGeom>
            <a:ln w="38100">
              <a:solidFill>
                <a:srgbClr val="FF0000"/>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52" name="Pentagon 35"/>
            <p:cNvSpPr>
              <a:spLocks noChangeAspect="1"/>
            </p:cNvSpPr>
            <p:nvPr/>
          </p:nvSpPr>
          <p:spPr bwMode="auto">
            <a:xfrm>
              <a:off x="1724838" y="4581117"/>
              <a:ext cx="2368588" cy="378119"/>
            </a:xfrm>
            <a:prstGeom prst="homePlat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Send Symmetric Key</a:t>
              </a:r>
              <a:endParaRPr lang="en-US" sz="1600" dirty="0">
                <a:solidFill>
                  <a:schemeClr val="bg1"/>
                </a:solidFill>
              </a:endParaRPr>
            </a:p>
          </p:txBody>
        </p:sp>
        <p:cxnSp>
          <p:nvCxnSpPr>
            <p:cNvPr id="54" name="直線矢印コネクタ 19"/>
            <p:cNvCxnSpPr>
              <a:cxnSpLocks noChangeAspect="1"/>
            </p:cNvCxnSpPr>
            <p:nvPr/>
          </p:nvCxnSpPr>
          <p:spPr bwMode="auto">
            <a:xfrm>
              <a:off x="1507798" y="5228075"/>
              <a:ext cx="11502876" cy="0"/>
            </a:xfrm>
            <a:prstGeom prst="straightConnector1">
              <a:avLst/>
            </a:prstGeom>
            <a:ln w="38100">
              <a:solidFill>
                <a:srgbClr val="FF0000"/>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55" name="Pentagon 35"/>
            <p:cNvSpPr>
              <a:spLocks noChangeAspect="1"/>
            </p:cNvSpPr>
            <p:nvPr/>
          </p:nvSpPr>
          <p:spPr bwMode="auto">
            <a:xfrm>
              <a:off x="1740758" y="5033773"/>
              <a:ext cx="2368588" cy="378119"/>
            </a:xfrm>
            <a:prstGeom prst="homePlat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Send Symmetric Key</a:t>
              </a:r>
              <a:endParaRPr lang="en-US" sz="1600" dirty="0">
                <a:solidFill>
                  <a:schemeClr val="bg1"/>
                </a:solidFill>
              </a:endParaRPr>
            </a:p>
          </p:txBody>
        </p:sp>
      </p:grpSp>
      <p:grpSp>
        <p:nvGrpSpPr>
          <p:cNvPr id="37" name="群組 36"/>
          <p:cNvGrpSpPr/>
          <p:nvPr/>
        </p:nvGrpSpPr>
        <p:grpSpPr>
          <a:xfrm>
            <a:off x="1553302" y="5646321"/>
            <a:ext cx="11502876" cy="378621"/>
            <a:chOff x="1553302" y="5509841"/>
            <a:chExt cx="11502876" cy="378621"/>
          </a:xfrm>
        </p:grpSpPr>
        <p:cxnSp>
          <p:nvCxnSpPr>
            <p:cNvPr id="58" name="直線矢印コネクタ 19"/>
            <p:cNvCxnSpPr>
              <a:cxnSpLocks noChangeAspect="1"/>
            </p:cNvCxnSpPr>
            <p:nvPr/>
          </p:nvCxnSpPr>
          <p:spPr bwMode="auto">
            <a:xfrm>
              <a:off x="7366361" y="5698901"/>
              <a:ext cx="5689817" cy="0"/>
            </a:xfrm>
            <a:prstGeom prst="straightConnector1">
              <a:avLst/>
            </a:prstGeom>
            <a:ln w="38100">
              <a:solidFill>
                <a:schemeClr val="accent4"/>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cxnSp>
          <p:nvCxnSpPr>
            <p:cNvPr id="61" name="直線矢印コネクタ 19"/>
            <p:cNvCxnSpPr>
              <a:cxnSpLocks noChangeAspect="1"/>
            </p:cNvCxnSpPr>
            <p:nvPr/>
          </p:nvCxnSpPr>
          <p:spPr bwMode="auto">
            <a:xfrm flipH="1">
              <a:off x="1553302" y="5698901"/>
              <a:ext cx="5690015" cy="0"/>
            </a:xfrm>
            <a:prstGeom prst="straightConnector1">
              <a:avLst/>
            </a:prstGeom>
            <a:ln w="38100">
              <a:solidFill>
                <a:schemeClr val="accent4"/>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64" name="Pentagon 34"/>
            <p:cNvSpPr>
              <a:spLocks noChangeAspect="1"/>
            </p:cNvSpPr>
            <p:nvPr/>
          </p:nvSpPr>
          <p:spPr bwMode="auto">
            <a:xfrm flipH="1">
              <a:off x="5923128" y="5509841"/>
              <a:ext cx="1197390" cy="378119"/>
            </a:xfrm>
            <a:prstGeom prst="homePlate">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TCP RST</a:t>
              </a:r>
              <a:endParaRPr lang="en-US" sz="1400" dirty="0">
                <a:solidFill>
                  <a:schemeClr val="bg1"/>
                </a:solidFill>
              </a:endParaRPr>
            </a:p>
          </p:txBody>
        </p:sp>
        <p:sp>
          <p:nvSpPr>
            <p:cNvPr id="65" name="Pentagon 31"/>
            <p:cNvSpPr>
              <a:spLocks noChangeAspect="1"/>
            </p:cNvSpPr>
            <p:nvPr/>
          </p:nvSpPr>
          <p:spPr bwMode="auto">
            <a:xfrm>
              <a:off x="7520598" y="5510343"/>
              <a:ext cx="1100518" cy="378119"/>
            </a:xfrm>
            <a:prstGeom prst="homePlate">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TCP RST</a:t>
              </a:r>
              <a:endParaRPr lang="en-US" sz="1600" dirty="0">
                <a:solidFill>
                  <a:schemeClr val="bg1"/>
                </a:solidFill>
              </a:endParaRPr>
            </a:p>
          </p:txBody>
        </p:sp>
      </p:grpSp>
      <p:sp>
        <p:nvSpPr>
          <p:cNvPr id="66" name="矩形 65"/>
          <p:cNvSpPr/>
          <p:nvPr/>
        </p:nvSpPr>
        <p:spPr>
          <a:xfrm>
            <a:off x="8962124" y="751159"/>
            <a:ext cx="3825086" cy="707886"/>
          </a:xfrm>
          <a:prstGeom prst="rect">
            <a:avLst/>
          </a:prstGeom>
        </p:spPr>
        <p:txBody>
          <a:bodyPr wrap="none">
            <a:spAutoFit/>
          </a:bodyPr>
          <a:lstStyle/>
          <a:p>
            <a:r>
              <a:rPr lang="en-US" altLang="zh-TW" sz="2000" dirty="0" smtClean="0">
                <a:solidFill>
                  <a:schemeClr val="bg1"/>
                </a:solidFill>
              </a:rPr>
              <a:t>Server public certificate (key)</a:t>
            </a:r>
          </a:p>
          <a:p>
            <a:r>
              <a:rPr lang="en-US" altLang="zh-TW" sz="2000" dirty="0" smtClean="0">
                <a:solidFill>
                  <a:schemeClr val="bg1"/>
                </a:solidFill>
              </a:rPr>
              <a:t>Private Key (Signed by CA)</a:t>
            </a:r>
            <a:endParaRPr lang="zh-TW" altLang="en-US" sz="2000" dirty="0"/>
          </a:p>
        </p:txBody>
      </p:sp>
      <p:pic>
        <p:nvPicPr>
          <p:cNvPr id="70" name="Picture 5" descr="Certifi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7210" y="877965"/>
            <a:ext cx="537936" cy="533365"/>
          </a:xfrm>
          <a:prstGeom prst="rect">
            <a:avLst/>
          </a:prstGeom>
        </p:spPr>
      </p:pic>
      <p:pic>
        <p:nvPicPr>
          <p:cNvPr id="72"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0075" y="1402400"/>
            <a:ext cx="487680" cy="670560"/>
          </a:xfrm>
          <a:prstGeom prst="rect">
            <a:avLst/>
          </a:prstGeom>
        </p:spPr>
      </p:pic>
    </p:spTree>
    <p:extLst>
      <p:ext uri="{BB962C8B-B14F-4D97-AF65-F5344CB8AC3E}">
        <p14:creationId xmlns:p14="http://schemas.microsoft.com/office/powerpoint/2010/main" val="285554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Authentication</a:t>
            </a:r>
            <a:endParaRPr lang="en-US" dirty="0"/>
          </a:p>
        </p:txBody>
      </p:sp>
      <p:cxnSp>
        <p:nvCxnSpPr>
          <p:cNvPr id="3" name="直線コネクタ 8"/>
          <p:cNvCxnSpPr>
            <a:cxnSpLocks noChangeAspect="1"/>
          </p:cNvCxnSpPr>
          <p:nvPr/>
        </p:nvCxnSpPr>
        <p:spPr bwMode="auto">
          <a:xfrm>
            <a:off x="1501850" y="2058992"/>
            <a:ext cx="0" cy="4041557"/>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 name="直線コネクタ 12"/>
          <p:cNvCxnSpPr>
            <a:cxnSpLocks noChangeAspect="1"/>
          </p:cNvCxnSpPr>
          <p:nvPr/>
        </p:nvCxnSpPr>
        <p:spPr bwMode="auto">
          <a:xfrm>
            <a:off x="7305395" y="2108486"/>
            <a:ext cx="0" cy="4142189"/>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 name="直線コネクタ 14"/>
          <p:cNvCxnSpPr>
            <a:cxnSpLocks noChangeAspect="1"/>
          </p:cNvCxnSpPr>
          <p:nvPr/>
        </p:nvCxnSpPr>
        <p:spPr bwMode="auto">
          <a:xfrm>
            <a:off x="13098781" y="2058992"/>
            <a:ext cx="0" cy="4191683"/>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0075" y="1402400"/>
            <a:ext cx="487680" cy="670560"/>
          </a:xfrm>
          <a:prstGeom prst="rect">
            <a:avLst/>
          </a:prstGeom>
        </p:spPr>
      </p:pic>
      <p:cxnSp>
        <p:nvCxnSpPr>
          <p:cNvPr id="6" name="直線矢印コネクタ 11"/>
          <p:cNvCxnSpPr>
            <a:cxnSpLocks noChangeAspect="1"/>
          </p:cNvCxnSpPr>
          <p:nvPr/>
        </p:nvCxnSpPr>
        <p:spPr bwMode="auto">
          <a:xfrm>
            <a:off x="1553302" y="2280637"/>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2" name="Pentagon 31"/>
          <p:cNvSpPr>
            <a:spLocks noChangeAspect="1"/>
          </p:cNvSpPr>
          <p:nvPr/>
        </p:nvSpPr>
        <p:spPr bwMode="auto">
          <a:xfrm>
            <a:off x="1786265" y="2059039"/>
            <a:ext cx="1481432"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Client Hello</a:t>
            </a:r>
            <a:endParaRPr lang="en-US" sz="1600" dirty="0">
              <a:solidFill>
                <a:schemeClr val="bg1"/>
              </a:solidFill>
            </a:endParaRPr>
          </a:p>
        </p:txBody>
      </p:sp>
      <p:sp>
        <p:nvSpPr>
          <p:cNvPr id="39" name="Rounded Rectangular Callout 38"/>
          <p:cNvSpPr>
            <a:spLocks noChangeAspect="1"/>
          </p:cNvSpPr>
          <p:nvPr/>
        </p:nvSpPr>
        <p:spPr bwMode="auto">
          <a:xfrm>
            <a:off x="7810213" y="2646576"/>
            <a:ext cx="3645190" cy="724811"/>
          </a:xfrm>
          <a:prstGeom prst="wedgeRoundRectCallout">
            <a:avLst>
              <a:gd name="adj1" fmla="val -62619"/>
              <a:gd name="adj2" fmla="val 99085"/>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If </a:t>
            </a:r>
            <a:r>
              <a:rPr lang="en-US" sz="1700" dirty="0" smtClean="0">
                <a:solidFill>
                  <a:schemeClr val="bg1"/>
                </a:solidFill>
              </a:rPr>
              <a:t>pass SSL Authentication,</a:t>
            </a:r>
            <a:endParaRPr lang="en-US" sz="1700" dirty="0">
              <a:solidFill>
                <a:schemeClr val="bg1"/>
              </a:solidFill>
            </a:endParaRPr>
          </a:p>
          <a:p>
            <a:r>
              <a:rPr lang="en-US" sz="1700" dirty="0">
                <a:solidFill>
                  <a:schemeClr val="bg1"/>
                </a:solidFill>
              </a:rPr>
              <a:t>then White </a:t>
            </a:r>
            <a:r>
              <a:rPr lang="en-US" sz="1700" dirty="0" smtClean="0">
                <a:solidFill>
                  <a:schemeClr val="bg1"/>
                </a:solidFill>
              </a:rPr>
              <a:t>List &amp; send RST</a:t>
            </a:r>
            <a:endParaRPr lang="en-US" sz="1700" dirty="0">
              <a:solidFill>
                <a:schemeClr val="bg1"/>
              </a:solidFill>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0511" y="1550994"/>
            <a:ext cx="1669717" cy="423226"/>
          </a:xfrm>
          <a:prstGeom prst="rect">
            <a:avLst/>
          </a:prstGeom>
        </p:spPr>
      </p:pic>
      <p:cxnSp>
        <p:nvCxnSpPr>
          <p:cNvPr id="7" name="直線矢印コネクタ 18"/>
          <p:cNvCxnSpPr>
            <a:cxnSpLocks noChangeAspect="1"/>
          </p:cNvCxnSpPr>
          <p:nvPr/>
        </p:nvCxnSpPr>
        <p:spPr bwMode="auto">
          <a:xfrm flipH="1">
            <a:off x="1553302" y="2768512"/>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5" name="Pentagon 34"/>
          <p:cNvSpPr>
            <a:spLocks noChangeAspect="1"/>
          </p:cNvSpPr>
          <p:nvPr/>
        </p:nvSpPr>
        <p:spPr bwMode="auto">
          <a:xfrm flipH="1">
            <a:off x="5445457" y="2577554"/>
            <a:ext cx="163184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Server Hello</a:t>
            </a:r>
            <a:endParaRPr lang="en-US" sz="1400" dirty="0">
              <a:solidFill>
                <a:schemeClr val="bg1"/>
              </a:solidFill>
            </a:endParaRPr>
          </a:p>
        </p:txBody>
      </p:sp>
      <p:cxnSp>
        <p:nvCxnSpPr>
          <p:cNvPr id="8" name="直線矢印コネクタ 19"/>
          <p:cNvCxnSpPr>
            <a:cxnSpLocks noChangeAspect="1"/>
          </p:cNvCxnSpPr>
          <p:nvPr/>
        </p:nvCxnSpPr>
        <p:spPr bwMode="auto">
          <a:xfrm>
            <a:off x="1553302" y="3212731"/>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6" name="Pentagon 35"/>
          <p:cNvSpPr>
            <a:spLocks noChangeAspect="1"/>
          </p:cNvSpPr>
          <p:nvPr/>
        </p:nvSpPr>
        <p:spPr bwMode="auto">
          <a:xfrm>
            <a:off x="1786262" y="3032077"/>
            <a:ext cx="2368588"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smtClean="0">
                <a:solidFill>
                  <a:schemeClr val="bg1"/>
                </a:solidFill>
              </a:rPr>
              <a:t>Send Symmetric Key</a:t>
            </a:r>
            <a:endParaRPr lang="en-US" sz="1600" dirty="0">
              <a:solidFill>
                <a:schemeClr val="bg1"/>
              </a:solidFill>
            </a:endParaRPr>
          </a:p>
        </p:txBody>
      </p:sp>
      <p:pic>
        <p:nvPicPr>
          <p:cNvPr id="46" name="Picture 3" descr="A10 Thunder_A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855" y="1498292"/>
            <a:ext cx="2013829" cy="528630"/>
          </a:xfrm>
          <a:prstGeom prst="rect">
            <a:avLst/>
          </a:prstGeom>
        </p:spPr>
      </p:pic>
      <p:sp>
        <p:nvSpPr>
          <p:cNvPr id="41" name="矩形 40"/>
          <p:cNvSpPr/>
          <p:nvPr/>
        </p:nvSpPr>
        <p:spPr>
          <a:xfrm>
            <a:off x="8962124" y="751159"/>
            <a:ext cx="3825086" cy="707886"/>
          </a:xfrm>
          <a:prstGeom prst="rect">
            <a:avLst/>
          </a:prstGeom>
        </p:spPr>
        <p:txBody>
          <a:bodyPr wrap="none">
            <a:spAutoFit/>
          </a:bodyPr>
          <a:lstStyle/>
          <a:p>
            <a:r>
              <a:rPr lang="en-US" altLang="zh-TW" sz="2000" dirty="0" smtClean="0">
                <a:solidFill>
                  <a:schemeClr val="bg1"/>
                </a:solidFill>
              </a:rPr>
              <a:t>Server public certificate (key)</a:t>
            </a:r>
          </a:p>
          <a:p>
            <a:r>
              <a:rPr lang="en-US" altLang="zh-TW" sz="2000" dirty="0" smtClean="0">
                <a:solidFill>
                  <a:schemeClr val="bg1"/>
                </a:solidFill>
              </a:rPr>
              <a:t>Private Key (Signed by CA)</a:t>
            </a:r>
            <a:endParaRPr lang="zh-TW" altLang="en-US" sz="2000" dirty="0"/>
          </a:p>
        </p:txBody>
      </p:sp>
      <p:pic>
        <p:nvPicPr>
          <p:cNvPr id="44" name="Picture 5" descr="Certifi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87210" y="905261"/>
            <a:ext cx="537936" cy="533365"/>
          </a:xfrm>
          <a:prstGeom prst="rect">
            <a:avLst/>
          </a:prstGeom>
        </p:spPr>
      </p:pic>
      <p:pic>
        <p:nvPicPr>
          <p:cNvPr id="45" name="Picture 5" descr="Certifi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4938" y="838420"/>
            <a:ext cx="537936" cy="533365"/>
          </a:xfrm>
          <a:prstGeom prst="rect">
            <a:avLst/>
          </a:prstGeom>
        </p:spPr>
      </p:pic>
      <p:grpSp>
        <p:nvGrpSpPr>
          <p:cNvPr id="19" name="群組 18"/>
          <p:cNvGrpSpPr/>
          <p:nvPr/>
        </p:nvGrpSpPr>
        <p:grpSpPr>
          <a:xfrm>
            <a:off x="1483915" y="4209637"/>
            <a:ext cx="11572263" cy="1935993"/>
            <a:chOff x="7350322" y="3991269"/>
            <a:chExt cx="5705856" cy="1935993"/>
          </a:xfrm>
        </p:grpSpPr>
        <p:cxnSp>
          <p:nvCxnSpPr>
            <p:cNvPr id="87" name="直線矢印コネクタ 41"/>
            <p:cNvCxnSpPr>
              <a:cxnSpLocks noChangeAspect="1"/>
            </p:cNvCxnSpPr>
            <p:nvPr/>
          </p:nvCxnSpPr>
          <p:spPr bwMode="auto">
            <a:xfrm>
              <a:off x="7350322" y="5738203"/>
              <a:ext cx="5705856" cy="0"/>
            </a:xfrm>
            <a:prstGeom prst="straightConnector1">
              <a:avLst/>
            </a:prstGeom>
            <a:solidFill>
              <a:schemeClr val="accent6"/>
            </a:solidFill>
            <a:ln w="38100">
              <a:solidFill>
                <a:schemeClr val="accent6"/>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cxnSp>
          <p:nvCxnSpPr>
            <p:cNvPr id="30" name="直線矢印コネクタ 11"/>
            <p:cNvCxnSpPr>
              <a:cxnSpLocks noChangeAspect="1"/>
            </p:cNvCxnSpPr>
            <p:nvPr/>
          </p:nvCxnSpPr>
          <p:spPr bwMode="auto">
            <a:xfrm>
              <a:off x="7350322" y="4212867"/>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1" name="Pentagon 31"/>
            <p:cNvSpPr>
              <a:spLocks noChangeAspect="1"/>
            </p:cNvSpPr>
            <p:nvPr/>
          </p:nvSpPr>
          <p:spPr bwMode="auto">
            <a:xfrm>
              <a:off x="7583285" y="3991269"/>
              <a:ext cx="740716"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Client Hello</a:t>
              </a:r>
              <a:endParaRPr lang="en-US" sz="1600" dirty="0">
                <a:solidFill>
                  <a:schemeClr val="bg1"/>
                </a:solidFill>
              </a:endParaRPr>
            </a:p>
          </p:txBody>
        </p:sp>
        <p:cxnSp>
          <p:nvCxnSpPr>
            <p:cNvPr id="33" name="直線矢印コネクタ 18"/>
            <p:cNvCxnSpPr>
              <a:cxnSpLocks noChangeAspect="1"/>
            </p:cNvCxnSpPr>
            <p:nvPr/>
          </p:nvCxnSpPr>
          <p:spPr bwMode="auto">
            <a:xfrm flipH="1">
              <a:off x="7350322" y="4700742"/>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7" name="Pentagon 34"/>
            <p:cNvSpPr>
              <a:spLocks noChangeAspect="1"/>
            </p:cNvSpPr>
            <p:nvPr/>
          </p:nvSpPr>
          <p:spPr bwMode="auto">
            <a:xfrm flipH="1">
              <a:off x="12062587" y="4482488"/>
              <a:ext cx="811733"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Server Hello</a:t>
              </a:r>
              <a:endParaRPr lang="en-US" sz="1400" dirty="0">
                <a:solidFill>
                  <a:schemeClr val="bg1"/>
                </a:solidFill>
              </a:endParaRPr>
            </a:p>
          </p:txBody>
        </p:sp>
        <p:cxnSp>
          <p:nvCxnSpPr>
            <p:cNvPr id="38" name="直線矢印コネクタ 19"/>
            <p:cNvCxnSpPr>
              <a:cxnSpLocks noChangeAspect="1"/>
            </p:cNvCxnSpPr>
            <p:nvPr/>
          </p:nvCxnSpPr>
          <p:spPr bwMode="auto">
            <a:xfrm>
              <a:off x="7350322" y="5185905"/>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0" name="Pentagon 35"/>
            <p:cNvSpPr>
              <a:spLocks noChangeAspect="1"/>
            </p:cNvSpPr>
            <p:nvPr/>
          </p:nvSpPr>
          <p:spPr bwMode="auto">
            <a:xfrm>
              <a:off x="7583282" y="4964307"/>
              <a:ext cx="1289661"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Send Symmetric Key</a:t>
              </a:r>
              <a:endParaRPr lang="en-US" sz="1600" dirty="0">
                <a:solidFill>
                  <a:schemeClr val="bg1"/>
                </a:solidFill>
              </a:endParaRPr>
            </a:p>
          </p:txBody>
        </p:sp>
        <p:sp>
          <p:nvSpPr>
            <p:cNvPr id="49" name="Pentagon 52"/>
            <p:cNvSpPr>
              <a:spLocks noChangeAspect="1"/>
            </p:cNvSpPr>
            <p:nvPr/>
          </p:nvSpPr>
          <p:spPr bwMode="auto">
            <a:xfrm>
              <a:off x="7579226" y="5549143"/>
              <a:ext cx="1293717" cy="378119"/>
            </a:xfrm>
            <a:prstGeom prst="homePlate">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Encrypted Data</a:t>
              </a:r>
              <a:endParaRPr lang="en-US" sz="1600" dirty="0">
                <a:solidFill>
                  <a:schemeClr val="bg1"/>
                </a:solidFill>
              </a:endParaRPr>
            </a:p>
          </p:txBody>
        </p:sp>
      </p:grpSp>
      <p:cxnSp>
        <p:nvCxnSpPr>
          <p:cNvPr id="42" name="直線矢印コネクタ 18"/>
          <p:cNvCxnSpPr>
            <a:cxnSpLocks noChangeAspect="1"/>
          </p:cNvCxnSpPr>
          <p:nvPr/>
        </p:nvCxnSpPr>
        <p:spPr bwMode="auto">
          <a:xfrm flipH="1">
            <a:off x="1604402" y="3708730"/>
            <a:ext cx="5705856" cy="0"/>
          </a:xfrm>
          <a:prstGeom prst="straightConnector1">
            <a:avLst/>
          </a:prstGeom>
          <a:ln w="38100">
            <a:solidFill>
              <a:schemeClr val="accent4"/>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3" name="Pentagon 34"/>
          <p:cNvSpPr>
            <a:spLocks noChangeAspect="1"/>
          </p:cNvSpPr>
          <p:nvPr/>
        </p:nvSpPr>
        <p:spPr bwMode="auto">
          <a:xfrm flipH="1">
            <a:off x="5964072" y="3517772"/>
            <a:ext cx="1177977" cy="378119"/>
          </a:xfrm>
          <a:prstGeom prst="homePlate">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TCP RST</a:t>
            </a:r>
          </a:p>
        </p:txBody>
      </p:sp>
    </p:spTree>
    <p:extLst>
      <p:ext uri="{BB962C8B-B14F-4D97-AF65-F5344CB8AC3E}">
        <p14:creationId xmlns:p14="http://schemas.microsoft.com/office/powerpoint/2010/main" val="252883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lvl="1"/>
            <a:r>
              <a:rPr lang="en-US" dirty="0" smtClean="0"/>
              <a:t>DNS authentication</a:t>
            </a:r>
          </a:p>
          <a:p>
            <a:pPr lvl="1"/>
            <a:r>
              <a:rPr lang="en-US" dirty="0" smtClean="0">
                <a:solidFill>
                  <a:schemeClr val="accent4"/>
                </a:solidFill>
              </a:rPr>
              <a:t>Drop ANY query</a:t>
            </a:r>
          </a:p>
          <a:p>
            <a:pPr lvl="2"/>
            <a:r>
              <a:rPr lang="en-US" dirty="0" smtClean="0">
                <a:solidFill>
                  <a:schemeClr val="accent4"/>
                </a:solidFill>
              </a:rPr>
              <a:t>any-check</a:t>
            </a:r>
          </a:p>
          <a:p>
            <a:pPr lvl="1"/>
            <a:r>
              <a:rPr lang="en-US" dirty="0" smtClean="0">
                <a:solidFill>
                  <a:schemeClr val="accent4"/>
                </a:solidFill>
              </a:rPr>
              <a:t>DNS Query Check</a:t>
            </a:r>
          </a:p>
          <a:p>
            <a:pPr lvl="2"/>
            <a:r>
              <a:rPr lang="en-US" dirty="0" smtClean="0">
                <a:solidFill>
                  <a:schemeClr val="accent4"/>
                </a:solidFill>
              </a:rPr>
              <a:t>malformed-query-check (basic or extended)</a:t>
            </a:r>
          </a:p>
          <a:p>
            <a:pPr lvl="1"/>
            <a:r>
              <a:rPr lang="en-US" dirty="0" smtClean="0"/>
              <a:t>FQDN max label length per suffix</a:t>
            </a:r>
          </a:p>
          <a:p>
            <a:pPr lvl="2"/>
            <a:r>
              <a:rPr lang="en-US" dirty="0" err="1" smtClean="0"/>
              <a:t>fqdn</a:t>
            </a:r>
            <a:r>
              <a:rPr lang="en-US" dirty="0" smtClean="0"/>
              <a:t>-label-length</a:t>
            </a:r>
          </a:p>
          <a:p>
            <a:pPr lvl="1"/>
            <a:r>
              <a:rPr lang="en-US" dirty="0" smtClean="0"/>
              <a:t>FQDN request rate limit</a:t>
            </a:r>
          </a:p>
          <a:p>
            <a:pPr lvl="2"/>
            <a:r>
              <a:rPr lang="en-US" dirty="0" err="1" smtClean="0"/>
              <a:t>fqdn</a:t>
            </a:r>
            <a:r>
              <a:rPr lang="en-US" dirty="0" smtClean="0"/>
              <a:t>-rate-limit (per suffix)</a:t>
            </a:r>
          </a:p>
          <a:p>
            <a:pPr lvl="1"/>
            <a:r>
              <a:rPr lang="en-US" dirty="0" smtClean="0">
                <a:solidFill>
                  <a:schemeClr val="accent4"/>
                </a:solidFill>
              </a:rPr>
              <a:t>NXDOMAIN request rate limit</a:t>
            </a:r>
          </a:p>
          <a:p>
            <a:pPr lvl="2"/>
            <a:r>
              <a:rPr lang="en-US" dirty="0" err="1" smtClean="0">
                <a:solidFill>
                  <a:schemeClr val="accent4"/>
                </a:solidFill>
              </a:rPr>
              <a:t>nxdomain</a:t>
            </a:r>
            <a:r>
              <a:rPr lang="en-US" dirty="0" smtClean="0">
                <a:solidFill>
                  <a:schemeClr val="accent4"/>
                </a:solidFill>
              </a:rPr>
              <a:t>-rate-limit</a:t>
            </a:r>
          </a:p>
          <a:p>
            <a:pPr lvl="1"/>
            <a:r>
              <a:rPr lang="en-US" dirty="0" smtClean="0"/>
              <a:t>Filter </a:t>
            </a:r>
          </a:p>
          <a:p>
            <a:pPr lvl="2"/>
            <a:r>
              <a:rPr lang="en-US" dirty="0" smtClean="0"/>
              <a:t>UDP/TCP payload filter (e.g. regex) can be used</a:t>
            </a:r>
          </a:p>
          <a:p>
            <a:pPr lvl="1"/>
            <a:endParaRPr lang="en-US" dirty="0"/>
          </a:p>
        </p:txBody>
      </p:sp>
      <p:sp>
        <p:nvSpPr>
          <p:cNvPr id="4" name="Content Placeholder 3"/>
          <p:cNvSpPr>
            <a:spLocks noGrp="1"/>
          </p:cNvSpPr>
          <p:nvPr>
            <p:ph sz="half" idx="2"/>
          </p:nvPr>
        </p:nvSpPr>
        <p:spPr/>
        <p:txBody>
          <a:bodyPr/>
          <a:lstStyle/>
          <a:p>
            <a:pPr lvl="1"/>
            <a:r>
              <a:rPr lang="en-US" dirty="0" smtClean="0"/>
              <a:t>Per record type request rate Limit</a:t>
            </a:r>
          </a:p>
          <a:p>
            <a:pPr lvl="2"/>
            <a:r>
              <a:rPr lang="en-US" dirty="0" smtClean="0"/>
              <a:t>A</a:t>
            </a:r>
          </a:p>
          <a:p>
            <a:pPr lvl="2"/>
            <a:r>
              <a:rPr lang="en-US" dirty="0" smtClean="0"/>
              <a:t>AAA</a:t>
            </a:r>
          </a:p>
          <a:p>
            <a:pPr lvl="2"/>
            <a:r>
              <a:rPr lang="en-US" dirty="0" smtClean="0"/>
              <a:t>CNAME</a:t>
            </a:r>
          </a:p>
          <a:p>
            <a:pPr lvl="2"/>
            <a:r>
              <a:rPr lang="en-US" dirty="0" smtClean="0"/>
              <a:t>MX</a:t>
            </a:r>
          </a:p>
          <a:p>
            <a:pPr lvl="2"/>
            <a:r>
              <a:rPr lang="en-US" dirty="0" smtClean="0"/>
              <a:t>NS</a:t>
            </a:r>
          </a:p>
          <a:p>
            <a:pPr lvl="2"/>
            <a:r>
              <a:rPr lang="en-US" dirty="0" smtClean="0"/>
              <a:t>SRV</a:t>
            </a:r>
          </a:p>
          <a:p>
            <a:pPr lvl="2"/>
            <a:r>
              <a:rPr lang="en-US" dirty="0" smtClean="0"/>
              <a:t>Type value &lt;1-65535&gt; e.g. 255=ANY</a:t>
            </a:r>
          </a:p>
          <a:p>
            <a:pPr lvl="1"/>
            <a:r>
              <a:rPr lang="en-US" dirty="0" smtClean="0"/>
              <a:t>Over limit action</a:t>
            </a:r>
          </a:p>
          <a:p>
            <a:pPr lvl="2"/>
            <a:r>
              <a:rPr lang="en-US" dirty="0" smtClean="0"/>
              <a:t>Activate DNS authentication once request rate exceeded the limit</a:t>
            </a:r>
          </a:p>
          <a:p>
            <a:pPr lvl="2"/>
            <a:r>
              <a:rPr lang="en-US" dirty="0" smtClean="0"/>
              <a:t>Triggered by</a:t>
            </a:r>
          </a:p>
          <a:p>
            <a:pPr marL="682625" lvl="2" indent="0">
              <a:buNone/>
            </a:pPr>
            <a:r>
              <a:rPr lang="en-US" dirty="0" smtClean="0">
                <a:solidFill>
                  <a:schemeClr val="bg1"/>
                </a:solidFill>
                <a:latin typeface="Century Gothic" panose="020B0502020202020204" pitchFamily="34" charset="0"/>
              </a:rPr>
              <a:t>	Per </a:t>
            </a:r>
            <a:r>
              <a:rPr lang="en-US" dirty="0">
                <a:solidFill>
                  <a:schemeClr val="bg1"/>
                </a:solidFill>
                <a:latin typeface="Century Gothic" panose="020B0502020202020204" pitchFamily="34" charset="0"/>
              </a:rPr>
              <a:t>record type request rate limit</a:t>
            </a:r>
          </a:p>
          <a:p>
            <a:pPr lvl="1"/>
            <a:r>
              <a:rPr lang="en-US" dirty="0" smtClean="0"/>
              <a:t>And more…</a:t>
            </a:r>
          </a:p>
          <a:p>
            <a:pPr lvl="1"/>
            <a:endParaRPr lang="en-US" dirty="0" smtClean="0"/>
          </a:p>
          <a:p>
            <a:endParaRPr lang="en-US" dirty="0"/>
          </a:p>
        </p:txBody>
      </p:sp>
      <p:sp>
        <p:nvSpPr>
          <p:cNvPr id="3" name="Title 2"/>
          <p:cNvSpPr>
            <a:spLocks noGrp="1"/>
          </p:cNvSpPr>
          <p:nvPr>
            <p:ph type="title"/>
          </p:nvPr>
        </p:nvSpPr>
        <p:spPr/>
        <p:txBody>
          <a:bodyPr/>
          <a:lstStyle/>
          <a:p>
            <a:r>
              <a:rPr lang="en-US" smtClean="0"/>
              <a:t>DNS Security</a:t>
            </a:r>
            <a:endParaRPr lang="en-US" dirty="0"/>
          </a:p>
        </p:txBody>
      </p:sp>
    </p:spTree>
    <p:extLst>
      <p:ext uri="{BB962C8B-B14F-4D97-AF65-F5344CB8AC3E}">
        <p14:creationId xmlns:p14="http://schemas.microsoft.com/office/powerpoint/2010/main" val="190012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t>
            </a:r>
            <a:r>
              <a:rPr lang="en-US" dirty="0" err="1" smtClean="0"/>
              <a:t>NXDomain</a:t>
            </a:r>
            <a:r>
              <a:rPr lang="en-US" dirty="0" smtClean="0"/>
              <a:t> Mitigation</a:t>
            </a:r>
            <a:endParaRPr lang="en-US" dirty="0"/>
          </a:p>
        </p:txBody>
      </p:sp>
      <p:cxnSp>
        <p:nvCxnSpPr>
          <p:cNvPr id="3" name="直線コネクタ 8"/>
          <p:cNvCxnSpPr>
            <a:cxnSpLocks noChangeAspect="1"/>
          </p:cNvCxnSpPr>
          <p:nvPr/>
        </p:nvCxnSpPr>
        <p:spPr bwMode="auto">
          <a:xfrm>
            <a:off x="1501850" y="2058992"/>
            <a:ext cx="0" cy="4041557"/>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 name="直線コネクタ 12"/>
          <p:cNvCxnSpPr>
            <a:cxnSpLocks noChangeAspect="1"/>
          </p:cNvCxnSpPr>
          <p:nvPr/>
        </p:nvCxnSpPr>
        <p:spPr bwMode="auto">
          <a:xfrm>
            <a:off x="7305395" y="2108486"/>
            <a:ext cx="0" cy="4142189"/>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 name="直線コネクタ 14"/>
          <p:cNvCxnSpPr>
            <a:cxnSpLocks noChangeAspect="1"/>
          </p:cNvCxnSpPr>
          <p:nvPr/>
        </p:nvCxnSpPr>
        <p:spPr bwMode="auto">
          <a:xfrm>
            <a:off x="13098781" y="2058992"/>
            <a:ext cx="0" cy="4191683"/>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0075" y="1402400"/>
            <a:ext cx="487680" cy="67056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0511" y="1550994"/>
            <a:ext cx="1669717" cy="423226"/>
          </a:xfrm>
          <a:prstGeom prst="rect">
            <a:avLst/>
          </a:prstGeom>
        </p:spPr>
      </p:pic>
      <p:grpSp>
        <p:nvGrpSpPr>
          <p:cNvPr id="15" name="群組 14"/>
          <p:cNvGrpSpPr/>
          <p:nvPr/>
        </p:nvGrpSpPr>
        <p:grpSpPr>
          <a:xfrm>
            <a:off x="1553302" y="2059039"/>
            <a:ext cx="11502876" cy="721108"/>
            <a:chOff x="1553302" y="2059039"/>
            <a:chExt cx="11502876" cy="721108"/>
          </a:xfrm>
        </p:grpSpPr>
        <p:grpSp>
          <p:nvGrpSpPr>
            <p:cNvPr id="13" name="群組 12"/>
            <p:cNvGrpSpPr/>
            <p:nvPr/>
          </p:nvGrpSpPr>
          <p:grpSpPr>
            <a:xfrm>
              <a:off x="1553302" y="2059039"/>
              <a:ext cx="11502876" cy="378119"/>
              <a:chOff x="1553302" y="2059039"/>
              <a:chExt cx="11502876" cy="378119"/>
            </a:xfrm>
          </p:grpSpPr>
          <p:cxnSp>
            <p:nvCxnSpPr>
              <p:cNvPr id="6" name="直線矢印コネクタ 11"/>
              <p:cNvCxnSpPr>
                <a:cxnSpLocks noChangeAspect="1"/>
              </p:cNvCxnSpPr>
              <p:nvPr/>
            </p:nvCxnSpPr>
            <p:spPr bwMode="auto">
              <a:xfrm>
                <a:off x="1553302" y="2280637"/>
                <a:ext cx="1150287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2" name="Pentagon 31"/>
              <p:cNvSpPr>
                <a:spLocks noChangeAspect="1"/>
              </p:cNvSpPr>
              <p:nvPr/>
            </p:nvSpPr>
            <p:spPr bwMode="auto">
              <a:xfrm>
                <a:off x="1786265" y="2059039"/>
                <a:ext cx="2355268"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err="1" smtClean="0">
                    <a:solidFill>
                      <a:schemeClr val="bg1"/>
                    </a:solidFill>
                  </a:rPr>
                  <a:t>NXDomain</a:t>
                </a:r>
                <a:r>
                  <a:rPr lang="en-US" sz="1600" dirty="0" smtClean="0">
                    <a:solidFill>
                      <a:schemeClr val="bg1"/>
                    </a:solidFill>
                  </a:rPr>
                  <a:t> Requests</a:t>
                </a:r>
                <a:endParaRPr lang="en-US" sz="1600" dirty="0">
                  <a:solidFill>
                    <a:schemeClr val="bg1"/>
                  </a:solidFill>
                </a:endParaRPr>
              </a:p>
            </p:txBody>
          </p:sp>
        </p:grpSp>
        <p:grpSp>
          <p:nvGrpSpPr>
            <p:cNvPr id="12" name="群組 11"/>
            <p:cNvGrpSpPr/>
            <p:nvPr/>
          </p:nvGrpSpPr>
          <p:grpSpPr>
            <a:xfrm>
              <a:off x="1553302" y="2402028"/>
              <a:ext cx="11502876" cy="378119"/>
              <a:chOff x="1553302" y="2579452"/>
              <a:chExt cx="11502876" cy="378119"/>
            </a:xfrm>
          </p:grpSpPr>
          <p:cxnSp>
            <p:nvCxnSpPr>
              <p:cNvPr id="7" name="直線矢印コネクタ 18"/>
              <p:cNvCxnSpPr>
                <a:cxnSpLocks noChangeAspect="1"/>
              </p:cNvCxnSpPr>
              <p:nvPr/>
            </p:nvCxnSpPr>
            <p:spPr bwMode="auto">
              <a:xfrm flipH="1">
                <a:off x="1553302" y="2768512"/>
                <a:ext cx="1150287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5" name="Pentagon 34"/>
              <p:cNvSpPr>
                <a:spLocks noChangeAspect="1"/>
              </p:cNvSpPr>
              <p:nvPr/>
            </p:nvSpPr>
            <p:spPr bwMode="auto">
              <a:xfrm flipH="1">
                <a:off x="10399594" y="2579452"/>
                <a:ext cx="2506456"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err="1" smtClean="0">
                    <a:solidFill>
                      <a:schemeClr val="bg1"/>
                    </a:solidFill>
                  </a:rPr>
                  <a:t>NXDomain</a:t>
                </a:r>
                <a:r>
                  <a:rPr lang="en-US" sz="1600" dirty="0" smtClean="0">
                    <a:solidFill>
                      <a:schemeClr val="bg1"/>
                    </a:solidFill>
                  </a:rPr>
                  <a:t> Response</a:t>
                </a:r>
                <a:endParaRPr lang="en-US" sz="1400" dirty="0">
                  <a:solidFill>
                    <a:schemeClr val="bg1"/>
                  </a:solidFill>
                </a:endParaRPr>
              </a:p>
            </p:txBody>
          </p:sp>
        </p:grpSp>
      </p:grpSp>
      <p:pic>
        <p:nvPicPr>
          <p:cNvPr id="46" name="Picture 3" descr="A10 Thunder_A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855" y="1498292"/>
            <a:ext cx="2013829" cy="528630"/>
          </a:xfrm>
          <a:prstGeom prst="rect">
            <a:avLst/>
          </a:prstGeom>
        </p:spPr>
      </p:pic>
      <p:sp>
        <p:nvSpPr>
          <p:cNvPr id="41" name="矩形 40"/>
          <p:cNvSpPr/>
          <p:nvPr/>
        </p:nvSpPr>
        <p:spPr>
          <a:xfrm>
            <a:off x="12354584" y="1098182"/>
            <a:ext cx="1636987" cy="400110"/>
          </a:xfrm>
          <a:prstGeom prst="rect">
            <a:avLst/>
          </a:prstGeom>
        </p:spPr>
        <p:txBody>
          <a:bodyPr wrap="none">
            <a:spAutoFit/>
          </a:bodyPr>
          <a:lstStyle/>
          <a:p>
            <a:r>
              <a:rPr lang="en-US" altLang="zh-TW" sz="2000" dirty="0" smtClean="0">
                <a:solidFill>
                  <a:schemeClr val="bg1"/>
                </a:solidFill>
              </a:rPr>
              <a:t>DNS Cache</a:t>
            </a:r>
            <a:endParaRPr lang="zh-TW" altLang="en-US" sz="2000" dirty="0"/>
          </a:p>
        </p:txBody>
      </p:sp>
      <p:grpSp>
        <p:nvGrpSpPr>
          <p:cNvPr id="52" name="群組 51"/>
          <p:cNvGrpSpPr/>
          <p:nvPr/>
        </p:nvGrpSpPr>
        <p:grpSpPr>
          <a:xfrm>
            <a:off x="1555574" y="2716415"/>
            <a:ext cx="11502876" cy="721108"/>
            <a:chOff x="1553302" y="2059039"/>
            <a:chExt cx="11502876" cy="721108"/>
          </a:xfrm>
        </p:grpSpPr>
        <p:grpSp>
          <p:nvGrpSpPr>
            <p:cNvPr id="54" name="群組 53"/>
            <p:cNvGrpSpPr/>
            <p:nvPr/>
          </p:nvGrpSpPr>
          <p:grpSpPr>
            <a:xfrm>
              <a:off x="1553302" y="2059039"/>
              <a:ext cx="11502876" cy="378119"/>
              <a:chOff x="1553302" y="2059039"/>
              <a:chExt cx="11502876" cy="378119"/>
            </a:xfrm>
          </p:grpSpPr>
          <p:cxnSp>
            <p:nvCxnSpPr>
              <p:cNvPr id="58" name="直線矢印コネクタ 11"/>
              <p:cNvCxnSpPr>
                <a:cxnSpLocks noChangeAspect="1"/>
              </p:cNvCxnSpPr>
              <p:nvPr/>
            </p:nvCxnSpPr>
            <p:spPr bwMode="auto">
              <a:xfrm>
                <a:off x="1553302" y="2280637"/>
                <a:ext cx="1150287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59" name="Pentagon 31"/>
              <p:cNvSpPr>
                <a:spLocks noChangeAspect="1"/>
              </p:cNvSpPr>
              <p:nvPr/>
            </p:nvSpPr>
            <p:spPr bwMode="auto">
              <a:xfrm>
                <a:off x="1786265" y="2059039"/>
                <a:ext cx="2355268"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err="1" smtClean="0">
                    <a:solidFill>
                      <a:schemeClr val="bg1"/>
                    </a:solidFill>
                  </a:rPr>
                  <a:t>NXDomain</a:t>
                </a:r>
                <a:r>
                  <a:rPr lang="en-US" sz="1600" dirty="0" smtClean="0">
                    <a:solidFill>
                      <a:schemeClr val="bg1"/>
                    </a:solidFill>
                  </a:rPr>
                  <a:t> Requests</a:t>
                </a:r>
                <a:endParaRPr lang="en-US" sz="1600" dirty="0">
                  <a:solidFill>
                    <a:schemeClr val="bg1"/>
                  </a:solidFill>
                </a:endParaRPr>
              </a:p>
            </p:txBody>
          </p:sp>
        </p:grpSp>
        <p:grpSp>
          <p:nvGrpSpPr>
            <p:cNvPr id="55" name="群組 54"/>
            <p:cNvGrpSpPr/>
            <p:nvPr/>
          </p:nvGrpSpPr>
          <p:grpSpPr>
            <a:xfrm>
              <a:off x="1553302" y="2402028"/>
              <a:ext cx="11502876" cy="378119"/>
              <a:chOff x="1553302" y="2579452"/>
              <a:chExt cx="11502876" cy="378119"/>
            </a:xfrm>
          </p:grpSpPr>
          <p:cxnSp>
            <p:nvCxnSpPr>
              <p:cNvPr id="56" name="直線矢印コネクタ 18"/>
              <p:cNvCxnSpPr>
                <a:cxnSpLocks noChangeAspect="1"/>
              </p:cNvCxnSpPr>
              <p:nvPr/>
            </p:nvCxnSpPr>
            <p:spPr bwMode="auto">
              <a:xfrm flipH="1">
                <a:off x="1553302" y="2768512"/>
                <a:ext cx="1150287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57" name="Pentagon 34"/>
              <p:cNvSpPr>
                <a:spLocks noChangeAspect="1"/>
              </p:cNvSpPr>
              <p:nvPr/>
            </p:nvSpPr>
            <p:spPr bwMode="auto">
              <a:xfrm flipH="1">
                <a:off x="10399594" y="2579452"/>
                <a:ext cx="2506456"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err="1" smtClean="0">
                    <a:solidFill>
                      <a:schemeClr val="bg1"/>
                    </a:solidFill>
                  </a:rPr>
                  <a:t>NXDomain</a:t>
                </a:r>
                <a:r>
                  <a:rPr lang="en-US" sz="1600" dirty="0" smtClean="0">
                    <a:solidFill>
                      <a:schemeClr val="bg1"/>
                    </a:solidFill>
                  </a:rPr>
                  <a:t> Response</a:t>
                </a:r>
                <a:endParaRPr lang="en-US" sz="1400" dirty="0">
                  <a:solidFill>
                    <a:schemeClr val="bg1"/>
                  </a:solidFill>
                </a:endParaRPr>
              </a:p>
            </p:txBody>
          </p:sp>
        </p:grpSp>
      </p:grpSp>
      <p:grpSp>
        <p:nvGrpSpPr>
          <p:cNvPr id="60" name="群組 59"/>
          <p:cNvGrpSpPr/>
          <p:nvPr/>
        </p:nvGrpSpPr>
        <p:grpSpPr>
          <a:xfrm>
            <a:off x="1571494" y="3387439"/>
            <a:ext cx="11502876" cy="721108"/>
            <a:chOff x="1553302" y="2059039"/>
            <a:chExt cx="11502876" cy="721108"/>
          </a:xfrm>
        </p:grpSpPr>
        <p:grpSp>
          <p:nvGrpSpPr>
            <p:cNvPr id="61" name="群組 60"/>
            <p:cNvGrpSpPr/>
            <p:nvPr/>
          </p:nvGrpSpPr>
          <p:grpSpPr>
            <a:xfrm>
              <a:off x="1553302" y="2059039"/>
              <a:ext cx="11502876" cy="378119"/>
              <a:chOff x="1553302" y="2059039"/>
              <a:chExt cx="11502876" cy="378119"/>
            </a:xfrm>
          </p:grpSpPr>
          <p:cxnSp>
            <p:nvCxnSpPr>
              <p:cNvPr id="65" name="直線矢印コネクタ 11"/>
              <p:cNvCxnSpPr>
                <a:cxnSpLocks noChangeAspect="1"/>
              </p:cNvCxnSpPr>
              <p:nvPr/>
            </p:nvCxnSpPr>
            <p:spPr bwMode="auto">
              <a:xfrm>
                <a:off x="1553302" y="2280637"/>
                <a:ext cx="1150287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66" name="Pentagon 31"/>
              <p:cNvSpPr>
                <a:spLocks noChangeAspect="1"/>
              </p:cNvSpPr>
              <p:nvPr/>
            </p:nvSpPr>
            <p:spPr bwMode="auto">
              <a:xfrm>
                <a:off x="1786265" y="2059039"/>
                <a:ext cx="2355268"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err="1" smtClean="0">
                    <a:solidFill>
                      <a:schemeClr val="bg1"/>
                    </a:solidFill>
                  </a:rPr>
                  <a:t>NXDomain</a:t>
                </a:r>
                <a:r>
                  <a:rPr lang="en-US" sz="1600" dirty="0" smtClean="0">
                    <a:solidFill>
                      <a:schemeClr val="bg1"/>
                    </a:solidFill>
                  </a:rPr>
                  <a:t> Requests</a:t>
                </a:r>
                <a:endParaRPr lang="en-US" sz="1600" dirty="0">
                  <a:solidFill>
                    <a:schemeClr val="bg1"/>
                  </a:solidFill>
                </a:endParaRPr>
              </a:p>
            </p:txBody>
          </p:sp>
        </p:grpSp>
        <p:grpSp>
          <p:nvGrpSpPr>
            <p:cNvPr id="62" name="群組 61"/>
            <p:cNvGrpSpPr/>
            <p:nvPr/>
          </p:nvGrpSpPr>
          <p:grpSpPr>
            <a:xfrm>
              <a:off x="1553302" y="2402028"/>
              <a:ext cx="11502876" cy="378119"/>
              <a:chOff x="1553302" y="2579452"/>
              <a:chExt cx="11502876" cy="378119"/>
            </a:xfrm>
          </p:grpSpPr>
          <p:cxnSp>
            <p:nvCxnSpPr>
              <p:cNvPr id="63" name="直線矢印コネクタ 18"/>
              <p:cNvCxnSpPr>
                <a:cxnSpLocks noChangeAspect="1"/>
              </p:cNvCxnSpPr>
              <p:nvPr/>
            </p:nvCxnSpPr>
            <p:spPr bwMode="auto">
              <a:xfrm flipH="1">
                <a:off x="1553302" y="2768512"/>
                <a:ext cx="1150287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64" name="Pentagon 34"/>
              <p:cNvSpPr>
                <a:spLocks noChangeAspect="1"/>
              </p:cNvSpPr>
              <p:nvPr/>
            </p:nvSpPr>
            <p:spPr bwMode="auto">
              <a:xfrm flipH="1">
                <a:off x="10399594" y="2579452"/>
                <a:ext cx="2506456"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err="1" smtClean="0">
                    <a:solidFill>
                      <a:schemeClr val="bg1"/>
                    </a:solidFill>
                  </a:rPr>
                  <a:t>NXDomain</a:t>
                </a:r>
                <a:r>
                  <a:rPr lang="en-US" sz="1600" dirty="0" smtClean="0">
                    <a:solidFill>
                      <a:schemeClr val="bg1"/>
                    </a:solidFill>
                  </a:rPr>
                  <a:t> Response</a:t>
                </a:r>
                <a:endParaRPr lang="en-US" sz="1400" dirty="0">
                  <a:solidFill>
                    <a:schemeClr val="bg1"/>
                  </a:solidFill>
                </a:endParaRPr>
              </a:p>
            </p:txBody>
          </p:sp>
        </p:grpSp>
      </p:grpSp>
      <p:grpSp>
        <p:nvGrpSpPr>
          <p:cNvPr id="21" name="群組 20"/>
          <p:cNvGrpSpPr/>
          <p:nvPr/>
        </p:nvGrpSpPr>
        <p:grpSpPr>
          <a:xfrm>
            <a:off x="1545331" y="4173007"/>
            <a:ext cx="10464699" cy="1308891"/>
            <a:chOff x="1545331" y="4173007"/>
            <a:chExt cx="10464699" cy="1308891"/>
          </a:xfrm>
        </p:grpSpPr>
        <p:grpSp>
          <p:nvGrpSpPr>
            <p:cNvPr id="20" name="群組 19"/>
            <p:cNvGrpSpPr/>
            <p:nvPr/>
          </p:nvGrpSpPr>
          <p:grpSpPr>
            <a:xfrm>
              <a:off x="1545331" y="4173007"/>
              <a:ext cx="10464699" cy="1243292"/>
              <a:chOff x="1545331" y="4173007"/>
              <a:chExt cx="10464699" cy="1243292"/>
            </a:xfrm>
          </p:grpSpPr>
          <p:sp>
            <p:nvSpPr>
              <p:cNvPr id="39" name="Rounded Rectangular Callout 38"/>
              <p:cNvSpPr>
                <a:spLocks noChangeAspect="1"/>
              </p:cNvSpPr>
              <p:nvPr/>
            </p:nvSpPr>
            <p:spPr bwMode="auto">
              <a:xfrm>
                <a:off x="7771421" y="4173007"/>
                <a:ext cx="4238609" cy="724811"/>
              </a:xfrm>
              <a:prstGeom prst="wedgeRoundRectCallout">
                <a:avLst>
                  <a:gd name="adj1" fmla="val -62619"/>
                  <a:gd name="adj2" fmla="val 99085"/>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If </a:t>
                </a:r>
                <a:r>
                  <a:rPr lang="en-US" sz="1700" dirty="0" err="1" smtClean="0">
                    <a:solidFill>
                      <a:schemeClr val="bg1"/>
                    </a:solidFill>
                  </a:rPr>
                  <a:t>NXDomain</a:t>
                </a:r>
                <a:r>
                  <a:rPr lang="en-US" sz="1700" dirty="0" smtClean="0">
                    <a:solidFill>
                      <a:schemeClr val="bg1"/>
                    </a:solidFill>
                  </a:rPr>
                  <a:t> &gt;= 3 per second ,</a:t>
                </a:r>
                <a:endParaRPr lang="en-US" sz="1700" dirty="0">
                  <a:solidFill>
                    <a:schemeClr val="bg1"/>
                  </a:solidFill>
                </a:endParaRPr>
              </a:p>
              <a:p>
                <a:r>
                  <a:rPr lang="en-US" sz="1700" dirty="0">
                    <a:solidFill>
                      <a:schemeClr val="bg1"/>
                    </a:solidFill>
                  </a:rPr>
                  <a:t>t</a:t>
                </a:r>
                <a:r>
                  <a:rPr lang="en-US" sz="1700" dirty="0" smtClean="0">
                    <a:solidFill>
                      <a:schemeClr val="bg1"/>
                    </a:solidFill>
                  </a:rPr>
                  <a:t>hen</a:t>
                </a:r>
                <a:r>
                  <a:rPr lang="zh-TW" altLang="en-US" sz="1700" dirty="0" smtClean="0">
                    <a:solidFill>
                      <a:schemeClr val="bg1"/>
                    </a:solidFill>
                  </a:rPr>
                  <a:t> </a:t>
                </a:r>
                <a:r>
                  <a:rPr lang="en-US" altLang="zh-TW" sz="1700" dirty="0" smtClean="0">
                    <a:solidFill>
                      <a:schemeClr val="bg1"/>
                    </a:solidFill>
                  </a:rPr>
                  <a:t>Black</a:t>
                </a:r>
                <a:r>
                  <a:rPr lang="en-US" sz="1700" dirty="0" smtClean="0">
                    <a:solidFill>
                      <a:schemeClr val="bg1"/>
                    </a:solidFill>
                  </a:rPr>
                  <a:t> List or Rate Limit</a:t>
                </a:r>
                <a:endParaRPr lang="en-US" sz="1700" dirty="0">
                  <a:solidFill>
                    <a:schemeClr val="bg1"/>
                  </a:solidFill>
                </a:endParaRPr>
              </a:p>
            </p:txBody>
          </p:sp>
          <p:cxnSp>
            <p:nvCxnSpPr>
              <p:cNvPr id="67" name="直線矢印コネクタ 11"/>
              <p:cNvCxnSpPr>
                <a:cxnSpLocks noChangeAspect="1"/>
              </p:cNvCxnSpPr>
              <p:nvPr/>
            </p:nvCxnSpPr>
            <p:spPr bwMode="auto">
              <a:xfrm>
                <a:off x="1545331" y="5218834"/>
                <a:ext cx="5751438"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68" name="Pentagon 31"/>
              <p:cNvSpPr>
                <a:spLocks noChangeAspect="1"/>
              </p:cNvSpPr>
              <p:nvPr/>
            </p:nvSpPr>
            <p:spPr bwMode="auto">
              <a:xfrm>
                <a:off x="1778294" y="5038180"/>
                <a:ext cx="2355268"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130622" tIns="65311" rIns="130622" bIns="65311" rtlCol="0">
                <a:spAutoFit/>
              </a:bodyPr>
              <a:lstStyle/>
              <a:p>
                <a:r>
                  <a:rPr lang="en-US" sz="1600" dirty="0" err="1" smtClean="0">
                    <a:solidFill>
                      <a:schemeClr val="bg1"/>
                    </a:solidFill>
                  </a:rPr>
                  <a:t>NXDomain</a:t>
                </a:r>
                <a:r>
                  <a:rPr lang="en-US" sz="1600" dirty="0" smtClean="0">
                    <a:solidFill>
                      <a:schemeClr val="bg1"/>
                    </a:solidFill>
                  </a:rPr>
                  <a:t> Requests</a:t>
                </a:r>
                <a:endParaRPr lang="en-US" sz="1600" dirty="0">
                  <a:solidFill>
                    <a:schemeClr val="bg1"/>
                  </a:solidFill>
                </a:endParaRPr>
              </a:p>
            </p:txBody>
          </p:sp>
        </p:grpSp>
        <p:sp>
          <p:nvSpPr>
            <p:cNvPr id="18" name="矩形 17"/>
            <p:cNvSpPr/>
            <p:nvPr/>
          </p:nvSpPr>
          <p:spPr>
            <a:xfrm>
              <a:off x="7102664" y="4958678"/>
              <a:ext cx="428322" cy="523220"/>
            </a:xfrm>
            <a:prstGeom prst="rect">
              <a:avLst/>
            </a:prstGeom>
          </p:spPr>
          <p:txBody>
            <a:bodyPr wrap="none">
              <a:spAutoFit/>
            </a:bodyPr>
            <a:lstStyle/>
            <a:p>
              <a:r>
                <a:rPr lang="en-US" altLang="zh-TW" sz="2800" b="1" dirty="0" smtClean="0">
                  <a:solidFill>
                    <a:srgbClr val="FF0000"/>
                  </a:solidFill>
                </a:rPr>
                <a:t>X</a:t>
              </a:r>
              <a:endParaRPr lang="zh-TW" altLang="en-US" b="1" dirty="0">
                <a:solidFill>
                  <a:srgbClr val="FF0000"/>
                </a:solidFill>
              </a:endParaRPr>
            </a:p>
          </p:txBody>
        </p:sp>
      </p:grpSp>
    </p:spTree>
    <p:extLst>
      <p:ext uri="{BB962C8B-B14F-4D97-AF65-F5344CB8AC3E}">
        <p14:creationId xmlns:p14="http://schemas.microsoft.com/office/powerpoint/2010/main" val="258953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86350" y="1323241"/>
            <a:ext cx="6480397" cy="6004316"/>
          </a:xfrm>
        </p:spPr>
        <p:txBody>
          <a:bodyPr/>
          <a:lstStyle/>
          <a:p>
            <a:pPr lvl="1"/>
            <a:r>
              <a:rPr lang="en-US" dirty="0" smtClean="0"/>
              <a:t>HTTP challenge </a:t>
            </a:r>
          </a:p>
          <a:p>
            <a:pPr lvl="1"/>
            <a:r>
              <a:rPr lang="en-US" dirty="0" smtClean="0">
                <a:solidFill>
                  <a:schemeClr val="accent4"/>
                </a:solidFill>
              </a:rPr>
              <a:t>HTTP protocol malformed check</a:t>
            </a:r>
          </a:p>
          <a:p>
            <a:pPr lvl="2"/>
            <a:r>
              <a:rPr lang="en-US" dirty="0" smtClean="0"/>
              <a:t>Bad chunk, Max length for content, header name, header line and request line, and max number of headers </a:t>
            </a:r>
          </a:p>
          <a:p>
            <a:pPr lvl="1"/>
            <a:r>
              <a:rPr lang="en-US" dirty="0" smtClean="0"/>
              <a:t>Slow and low attack mitigation</a:t>
            </a:r>
          </a:p>
          <a:p>
            <a:pPr lvl="2"/>
            <a:r>
              <a:rPr lang="en-US" dirty="0" smtClean="0"/>
              <a:t>idle-timeout</a:t>
            </a:r>
          </a:p>
          <a:p>
            <a:pPr lvl="2"/>
            <a:r>
              <a:rPr lang="en-US" dirty="0" smtClean="0">
                <a:solidFill>
                  <a:schemeClr val="accent4"/>
                </a:solidFill>
              </a:rPr>
              <a:t>mss-timeout  :  R.U.D.Y / </a:t>
            </a:r>
            <a:r>
              <a:rPr lang="en-US" dirty="0" err="1" smtClean="0">
                <a:solidFill>
                  <a:schemeClr val="accent4"/>
                </a:solidFill>
              </a:rPr>
              <a:t>SlowPOST</a:t>
            </a:r>
            <a:r>
              <a:rPr lang="en-US" dirty="0" smtClean="0">
                <a:solidFill>
                  <a:schemeClr val="accent4"/>
                </a:solidFill>
              </a:rPr>
              <a:t> </a:t>
            </a:r>
            <a:br>
              <a:rPr lang="en-US" dirty="0" smtClean="0">
                <a:solidFill>
                  <a:schemeClr val="accent4"/>
                </a:solidFill>
              </a:rPr>
            </a:br>
            <a:r>
              <a:rPr lang="en-US" dirty="0" smtClean="0">
                <a:solidFill>
                  <a:schemeClr val="accent4"/>
                </a:solidFill>
              </a:rPr>
              <a:t>		  (long form submission)</a:t>
            </a:r>
          </a:p>
          <a:p>
            <a:pPr lvl="2"/>
            <a:r>
              <a:rPr lang="en-US" dirty="0" smtClean="0">
                <a:solidFill>
                  <a:schemeClr val="accent4"/>
                </a:solidFill>
              </a:rPr>
              <a:t>request-header timeout :  Slowloris</a:t>
            </a:r>
          </a:p>
          <a:p>
            <a:pPr lvl="2"/>
            <a:r>
              <a:rPr lang="en-US" dirty="0"/>
              <a:t>s</a:t>
            </a:r>
            <a:r>
              <a:rPr lang="en-US" dirty="0" smtClean="0"/>
              <a:t>low-read-drop :  </a:t>
            </a:r>
            <a:r>
              <a:rPr lang="en-US" dirty="0" err="1" smtClean="0"/>
              <a:t>SlowREAD</a:t>
            </a:r>
            <a:r>
              <a:rPr lang="en-US" dirty="0" smtClean="0"/>
              <a:t> </a:t>
            </a:r>
          </a:p>
          <a:p>
            <a:pPr lvl="1"/>
            <a:r>
              <a:rPr lang="en-US" dirty="0" smtClean="0"/>
              <a:t>Filter</a:t>
            </a:r>
          </a:p>
          <a:p>
            <a:pPr lvl="2"/>
            <a:r>
              <a:rPr lang="en-US" dirty="0" smtClean="0"/>
              <a:t>Filter-header :  Regex filter, Byte offset filter for HTTP header (up to 5 filters in one template)</a:t>
            </a:r>
          </a:p>
          <a:p>
            <a:pPr lvl="2"/>
            <a:r>
              <a:rPr lang="en-US" dirty="0" smtClean="0"/>
              <a:t>Filter based on http-</a:t>
            </a:r>
            <a:r>
              <a:rPr lang="en-US" dirty="0" err="1" smtClean="0"/>
              <a:t>referer</a:t>
            </a:r>
            <a:r>
              <a:rPr lang="en-US" dirty="0" smtClean="0"/>
              <a:t>, user-agent</a:t>
            </a:r>
          </a:p>
          <a:p>
            <a:pPr lvl="2"/>
            <a:r>
              <a:rPr lang="en-US" dirty="0" smtClean="0"/>
              <a:t>Black list action available</a:t>
            </a:r>
          </a:p>
          <a:p>
            <a:pPr lvl="2"/>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noFill/>
        </p:spPr>
        <p:txBody>
          <a:bodyPr vert="horz" lIns="0" tIns="0" rIns="0" bIns="0" rtlCol="0">
            <a:noAutofit/>
          </a:bodyPr>
          <a:lstStyle/>
          <a:p>
            <a:pPr lvl="1"/>
            <a:r>
              <a:rPr lang="en-US" dirty="0" smtClean="0"/>
              <a:t>Request rate limit</a:t>
            </a:r>
          </a:p>
          <a:p>
            <a:pPr lvl="2"/>
            <a:r>
              <a:rPr lang="en-US" dirty="0" smtClean="0"/>
              <a:t>Total HTTP request rate limit</a:t>
            </a:r>
          </a:p>
          <a:p>
            <a:pPr lvl="2"/>
            <a:r>
              <a:rPr lang="en-US" dirty="0" smtClean="0"/>
              <a:t>Per URI request rate limit</a:t>
            </a:r>
            <a:endParaRPr lang="en-US" dirty="0"/>
          </a:p>
          <a:p>
            <a:pPr lvl="2"/>
            <a:r>
              <a:rPr lang="en-US" dirty="0" smtClean="0"/>
              <a:t>Response rate limit (w/ response size)</a:t>
            </a:r>
          </a:p>
          <a:p>
            <a:pPr lvl="1"/>
            <a:r>
              <a:rPr lang="en-US" dirty="0" smtClean="0"/>
              <a:t>Over limit action</a:t>
            </a:r>
          </a:p>
          <a:p>
            <a:pPr lvl="2"/>
            <a:r>
              <a:rPr lang="en-US" dirty="0" smtClean="0"/>
              <a:t>Activate HTTP challenge once request rate exceeded the limit</a:t>
            </a:r>
          </a:p>
          <a:p>
            <a:pPr lvl="2"/>
            <a:r>
              <a:rPr lang="en-US" dirty="0" smtClean="0"/>
              <a:t>Triggered by</a:t>
            </a:r>
          </a:p>
          <a:p>
            <a:pPr lvl="3"/>
            <a:r>
              <a:rPr lang="en-US" sz="2000" dirty="0">
                <a:solidFill>
                  <a:schemeClr val="bg1"/>
                </a:solidFill>
                <a:latin typeface="Century Gothic" panose="020B0502020202020204" pitchFamily="34" charset="0"/>
              </a:rPr>
              <a:t>Total HTTP request rate limit</a:t>
            </a:r>
          </a:p>
          <a:p>
            <a:pPr lvl="3"/>
            <a:r>
              <a:rPr lang="en-US" sz="2000" dirty="0">
                <a:solidFill>
                  <a:schemeClr val="bg1"/>
                </a:solidFill>
                <a:latin typeface="Century Gothic" panose="020B0502020202020204" pitchFamily="34" charset="0"/>
              </a:rPr>
              <a:t>Response rate limit</a:t>
            </a:r>
          </a:p>
          <a:p>
            <a:pPr lvl="1"/>
            <a:r>
              <a:rPr lang="en-US" dirty="0" smtClean="0"/>
              <a:t>And more…</a:t>
            </a:r>
          </a:p>
          <a:p>
            <a:pPr lvl="2"/>
            <a:endParaRPr lang="en-US" sz="1900" dirty="0"/>
          </a:p>
          <a:p>
            <a:endParaRPr lang="en-US" dirty="0"/>
          </a:p>
        </p:txBody>
      </p:sp>
      <p:sp>
        <p:nvSpPr>
          <p:cNvPr id="3" name="Title 2"/>
          <p:cNvSpPr>
            <a:spLocks noGrp="1"/>
          </p:cNvSpPr>
          <p:nvPr>
            <p:ph type="title"/>
          </p:nvPr>
        </p:nvSpPr>
        <p:spPr/>
        <p:txBody>
          <a:bodyPr/>
          <a:lstStyle/>
          <a:p>
            <a:r>
              <a:rPr lang="en-US" dirty="0" smtClean="0"/>
              <a:t>HTTP Security</a:t>
            </a:r>
            <a:endParaRPr lang="en-US" dirty="0"/>
          </a:p>
        </p:txBody>
      </p:sp>
    </p:spTree>
    <p:extLst>
      <p:ext uri="{BB962C8B-B14F-4D97-AF65-F5344CB8AC3E}">
        <p14:creationId xmlns:p14="http://schemas.microsoft.com/office/powerpoint/2010/main" val="2737524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a:t>
            </a:r>
            <a:r>
              <a:rPr lang="en-US" dirty="0" err="1" smtClean="0"/>
              <a:t>Slowloris</a:t>
            </a:r>
            <a:endParaRPr lang="en-US" dirty="0"/>
          </a:p>
        </p:txBody>
      </p:sp>
      <p:cxnSp>
        <p:nvCxnSpPr>
          <p:cNvPr id="3" name="直線コネクタ 8"/>
          <p:cNvCxnSpPr>
            <a:cxnSpLocks noChangeAspect="1"/>
          </p:cNvCxnSpPr>
          <p:nvPr/>
        </p:nvCxnSpPr>
        <p:spPr bwMode="auto">
          <a:xfrm>
            <a:off x="1501850" y="2058992"/>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 name="直線コネクタ 12"/>
          <p:cNvCxnSpPr>
            <a:cxnSpLocks noChangeAspect="1"/>
          </p:cNvCxnSpPr>
          <p:nvPr/>
        </p:nvCxnSpPr>
        <p:spPr bwMode="auto">
          <a:xfrm>
            <a:off x="7305395" y="2108486"/>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 name="直線コネクタ 14"/>
          <p:cNvCxnSpPr>
            <a:cxnSpLocks noChangeAspect="1"/>
          </p:cNvCxnSpPr>
          <p:nvPr/>
        </p:nvCxnSpPr>
        <p:spPr bwMode="auto">
          <a:xfrm>
            <a:off x="13098781" y="2058992"/>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40075" y="1402398"/>
            <a:ext cx="487680" cy="670560"/>
          </a:xfrm>
          <a:prstGeom prst="rect">
            <a:avLst/>
          </a:prstGeom>
        </p:spPr>
      </p:pic>
      <p:cxnSp>
        <p:nvCxnSpPr>
          <p:cNvPr id="6" name="直線矢印コネクタ 11"/>
          <p:cNvCxnSpPr>
            <a:cxnSpLocks noChangeAspect="1"/>
          </p:cNvCxnSpPr>
          <p:nvPr/>
        </p:nvCxnSpPr>
        <p:spPr bwMode="auto">
          <a:xfrm>
            <a:off x="1553302" y="2888010"/>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2" name="Pentagon 31"/>
          <p:cNvSpPr>
            <a:spLocks noChangeAspect="1"/>
          </p:cNvSpPr>
          <p:nvPr/>
        </p:nvSpPr>
        <p:spPr bwMode="auto">
          <a:xfrm>
            <a:off x="1786264" y="2686826"/>
            <a:ext cx="2499133"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HTTP </a:t>
            </a:r>
            <a:r>
              <a:rPr lang="en-US" sz="1600" dirty="0" smtClean="0">
                <a:solidFill>
                  <a:schemeClr val="bg1"/>
                </a:solidFill>
              </a:rPr>
              <a:t>Request ( 1/2 )</a:t>
            </a:r>
            <a:endParaRPr lang="en-US" sz="1600" dirty="0">
              <a:solidFill>
                <a:schemeClr val="bg1"/>
              </a:solidFill>
            </a:endParaRPr>
          </a:p>
        </p:txBody>
      </p:sp>
      <p:cxnSp>
        <p:nvCxnSpPr>
          <p:cNvPr id="28" name="直線矢印コネクタ 11"/>
          <p:cNvCxnSpPr>
            <a:cxnSpLocks noChangeAspect="1"/>
          </p:cNvCxnSpPr>
          <p:nvPr/>
        </p:nvCxnSpPr>
        <p:spPr bwMode="auto">
          <a:xfrm>
            <a:off x="1535736" y="2414275"/>
            <a:ext cx="5779008" cy="0"/>
          </a:xfrm>
          <a:prstGeom prst="straightConnector1">
            <a:avLst/>
          </a:prstGeom>
          <a:ln w="38100">
            <a:solidFill>
              <a:schemeClr val="tx1">
                <a:lumMod val="50000"/>
                <a:lumOff val="50000"/>
              </a:schemeClr>
            </a:solidFill>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4" name="Rounded Rectangular Callout 43"/>
          <p:cNvSpPr>
            <a:spLocks noChangeAspect="1"/>
          </p:cNvSpPr>
          <p:nvPr/>
        </p:nvSpPr>
        <p:spPr bwMode="auto">
          <a:xfrm>
            <a:off x="8146605" y="1959291"/>
            <a:ext cx="2926314" cy="435370"/>
          </a:xfrm>
          <a:prstGeom prst="wedgeRoundRectCallout">
            <a:avLst>
              <a:gd name="adj1" fmla="val -79101"/>
              <a:gd name="adj2" fmla="val 56129"/>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TCP 3-way Handshake</a:t>
            </a: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5271" y="1550994"/>
            <a:ext cx="1669717" cy="423226"/>
          </a:xfrm>
          <a:prstGeom prst="rect">
            <a:avLst/>
          </a:prstGeom>
        </p:spPr>
      </p:pic>
      <p:pic>
        <p:nvPicPr>
          <p:cNvPr id="54" name="Picture 3"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163" y="1554814"/>
            <a:ext cx="2013829" cy="528630"/>
          </a:xfrm>
          <a:prstGeom prst="rect">
            <a:avLst/>
          </a:prstGeom>
        </p:spPr>
      </p:pic>
      <p:cxnSp>
        <p:nvCxnSpPr>
          <p:cNvPr id="25" name="直線矢印コネクタ 11"/>
          <p:cNvCxnSpPr>
            <a:cxnSpLocks noChangeAspect="1"/>
          </p:cNvCxnSpPr>
          <p:nvPr/>
        </p:nvCxnSpPr>
        <p:spPr bwMode="auto">
          <a:xfrm>
            <a:off x="1555574" y="3395258"/>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26" name="Pentagon 31"/>
          <p:cNvSpPr>
            <a:spLocks noChangeAspect="1"/>
          </p:cNvSpPr>
          <p:nvPr/>
        </p:nvSpPr>
        <p:spPr bwMode="auto">
          <a:xfrm>
            <a:off x="1788536" y="3221370"/>
            <a:ext cx="263670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HTTP </a:t>
            </a:r>
            <a:r>
              <a:rPr lang="en-US" sz="1600" dirty="0" smtClean="0">
                <a:solidFill>
                  <a:schemeClr val="bg1"/>
                </a:solidFill>
              </a:rPr>
              <a:t>Request ( 2/2 )</a:t>
            </a:r>
            <a:endParaRPr lang="en-US" sz="1600" dirty="0">
              <a:solidFill>
                <a:schemeClr val="bg1"/>
              </a:solidFill>
            </a:endParaRPr>
          </a:p>
        </p:txBody>
      </p:sp>
      <p:grpSp>
        <p:nvGrpSpPr>
          <p:cNvPr id="10" name="群組 9"/>
          <p:cNvGrpSpPr/>
          <p:nvPr/>
        </p:nvGrpSpPr>
        <p:grpSpPr>
          <a:xfrm>
            <a:off x="7285518" y="3262314"/>
            <a:ext cx="5779008" cy="1594543"/>
            <a:chOff x="7285518" y="3467034"/>
            <a:chExt cx="5779008" cy="1594543"/>
          </a:xfrm>
        </p:grpSpPr>
        <p:grpSp>
          <p:nvGrpSpPr>
            <p:cNvPr id="18" name="群組 17"/>
            <p:cNvGrpSpPr/>
            <p:nvPr/>
          </p:nvGrpSpPr>
          <p:grpSpPr>
            <a:xfrm>
              <a:off x="7285518" y="3467034"/>
              <a:ext cx="5779008" cy="1115080"/>
              <a:chOff x="7285518" y="3821882"/>
              <a:chExt cx="5779008" cy="1115080"/>
            </a:xfrm>
          </p:grpSpPr>
          <p:cxnSp>
            <p:nvCxnSpPr>
              <p:cNvPr id="29" name="直線矢印コネクタ 11"/>
              <p:cNvCxnSpPr>
                <a:cxnSpLocks noChangeAspect="1"/>
              </p:cNvCxnSpPr>
              <p:nvPr/>
            </p:nvCxnSpPr>
            <p:spPr bwMode="auto">
              <a:xfrm>
                <a:off x="7285518" y="4324995"/>
                <a:ext cx="5779008" cy="0"/>
              </a:xfrm>
              <a:prstGeom prst="straightConnector1">
                <a:avLst/>
              </a:prstGeom>
              <a:ln w="38100">
                <a:solidFill>
                  <a:schemeClr val="tx1">
                    <a:lumMod val="50000"/>
                    <a:lumOff val="50000"/>
                  </a:schemeClr>
                </a:solidFill>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9" name="Rounded Rectangular Callout 43"/>
              <p:cNvSpPr>
                <a:spLocks noChangeAspect="1"/>
              </p:cNvSpPr>
              <p:nvPr/>
            </p:nvSpPr>
            <p:spPr bwMode="auto">
              <a:xfrm>
                <a:off x="8135234" y="3821882"/>
                <a:ext cx="2926314" cy="435370"/>
              </a:xfrm>
              <a:prstGeom prst="wedgeRoundRectCallout">
                <a:avLst>
                  <a:gd name="adj1" fmla="val -79101"/>
                  <a:gd name="adj2" fmla="val 56129"/>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TCP 3-way Handshake</a:t>
                </a:r>
              </a:p>
            </p:txBody>
          </p:sp>
          <p:cxnSp>
            <p:nvCxnSpPr>
              <p:cNvPr id="52" name="直線矢印コネクタ 11"/>
              <p:cNvCxnSpPr>
                <a:cxnSpLocks noChangeAspect="1"/>
              </p:cNvCxnSpPr>
              <p:nvPr/>
            </p:nvCxnSpPr>
            <p:spPr bwMode="auto">
              <a:xfrm>
                <a:off x="7328579" y="4732731"/>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53" name="Pentagon 31"/>
              <p:cNvSpPr>
                <a:spLocks noChangeAspect="1"/>
              </p:cNvSpPr>
              <p:nvPr/>
            </p:nvSpPr>
            <p:spPr bwMode="auto">
              <a:xfrm>
                <a:off x="7561541" y="4558843"/>
                <a:ext cx="276981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HTTP </a:t>
                </a:r>
                <a:r>
                  <a:rPr lang="en-US" sz="1600" dirty="0" smtClean="0">
                    <a:solidFill>
                      <a:schemeClr val="bg1"/>
                    </a:solidFill>
                  </a:rPr>
                  <a:t>Request ( 1/2 )</a:t>
                </a:r>
                <a:endParaRPr lang="en-US" sz="1600" dirty="0">
                  <a:solidFill>
                    <a:schemeClr val="bg1"/>
                  </a:solidFill>
                </a:endParaRPr>
              </a:p>
            </p:txBody>
          </p:sp>
        </p:grpSp>
        <p:cxnSp>
          <p:nvCxnSpPr>
            <p:cNvPr id="27" name="直線矢印コネクタ 11"/>
            <p:cNvCxnSpPr>
              <a:cxnSpLocks noChangeAspect="1"/>
            </p:cNvCxnSpPr>
            <p:nvPr/>
          </p:nvCxnSpPr>
          <p:spPr bwMode="auto">
            <a:xfrm>
              <a:off x="7326462" y="4857346"/>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0" name="Pentagon 31"/>
            <p:cNvSpPr>
              <a:spLocks noChangeAspect="1"/>
            </p:cNvSpPr>
            <p:nvPr/>
          </p:nvSpPr>
          <p:spPr bwMode="auto">
            <a:xfrm>
              <a:off x="7559424" y="4683458"/>
              <a:ext cx="276981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HTTP </a:t>
              </a:r>
              <a:r>
                <a:rPr lang="en-US" sz="1600" dirty="0" smtClean="0">
                  <a:solidFill>
                    <a:schemeClr val="bg1"/>
                  </a:solidFill>
                </a:rPr>
                <a:t>Request ( 2/2 )</a:t>
              </a:r>
              <a:endParaRPr lang="en-US" sz="1600" dirty="0">
                <a:solidFill>
                  <a:schemeClr val="bg1"/>
                </a:solidFill>
              </a:endParaRPr>
            </a:p>
          </p:txBody>
        </p:sp>
      </p:grpSp>
      <p:grpSp>
        <p:nvGrpSpPr>
          <p:cNvPr id="12" name="群組 11"/>
          <p:cNvGrpSpPr/>
          <p:nvPr/>
        </p:nvGrpSpPr>
        <p:grpSpPr>
          <a:xfrm>
            <a:off x="1535736" y="5606018"/>
            <a:ext cx="5779008" cy="650670"/>
            <a:chOff x="1535736" y="5606018"/>
            <a:chExt cx="5779008" cy="650670"/>
          </a:xfrm>
        </p:grpSpPr>
        <p:cxnSp>
          <p:nvCxnSpPr>
            <p:cNvPr id="31" name="直線矢印コネクタ 11"/>
            <p:cNvCxnSpPr>
              <a:cxnSpLocks noChangeAspect="1"/>
            </p:cNvCxnSpPr>
            <p:nvPr/>
          </p:nvCxnSpPr>
          <p:spPr bwMode="auto">
            <a:xfrm>
              <a:off x="1553302" y="6079753"/>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3" name="Pentagon 31"/>
            <p:cNvSpPr>
              <a:spLocks noChangeAspect="1"/>
            </p:cNvSpPr>
            <p:nvPr/>
          </p:nvSpPr>
          <p:spPr bwMode="auto">
            <a:xfrm>
              <a:off x="1786264" y="5878569"/>
              <a:ext cx="2499133"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HTTP </a:t>
              </a:r>
              <a:r>
                <a:rPr lang="en-US" sz="1600" dirty="0" smtClean="0">
                  <a:solidFill>
                    <a:schemeClr val="bg1"/>
                  </a:solidFill>
                </a:rPr>
                <a:t>Request ( 1/2 )</a:t>
              </a:r>
              <a:endParaRPr lang="en-US" sz="1600" dirty="0">
                <a:solidFill>
                  <a:schemeClr val="bg1"/>
                </a:solidFill>
              </a:endParaRPr>
            </a:p>
          </p:txBody>
        </p:sp>
        <p:cxnSp>
          <p:nvCxnSpPr>
            <p:cNvPr id="34" name="直線矢印コネクタ 11"/>
            <p:cNvCxnSpPr>
              <a:cxnSpLocks noChangeAspect="1"/>
            </p:cNvCxnSpPr>
            <p:nvPr/>
          </p:nvCxnSpPr>
          <p:spPr bwMode="auto">
            <a:xfrm>
              <a:off x="1535736" y="5606018"/>
              <a:ext cx="5779008" cy="0"/>
            </a:xfrm>
            <a:prstGeom prst="straightConnector1">
              <a:avLst/>
            </a:prstGeom>
            <a:ln w="38100">
              <a:solidFill>
                <a:schemeClr val="tx1">
                  <a:lumMod val="50000"/>
                  <a:lumOff val="50000"/>
                </a:schemeClr>
              </a:solidFill>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cxnSp>
      </p:grpSp>
      <p:grpSp>
        <p:nvGrpSpPr>
          <p:cNvPr id="11" name="群組 10"/>
          <p:cNvGrpSpPr/>
          <p:nvPr/>
        </p:nvGrpSpPr>
        <p:grpSpPr>
          <a:xfrm>
            <a:off x="7105923" y="5342185"/>
            <a:ext cx="4344548" cy="1032337"/>
            <a:chOff x="7105923" y="5847161"/>
            <a:chExt cx="4344548" cy="1032337"/>
          </a:xfrm>
        </p:grpSpPr>
        <p:sp>
          <p:nvSpPr>
            <p:cNvPr id="39" name="Rounded Rectangular Callout 38"/>
            <p:cNvSpPr>
              <a:spLocks noChangeAspect="1"/>
            </p:cNvSpPr>
            <p:nvPr/>
          </p:nvSpPr>
          <p:spPr bwMode="auto">
            <a:xfrm>
              <a:off x="8146604" y="5847161"/>
              <a:ext cx="3303867" cy="724811"/>
            </a:xfrm>
            <a:prstGeom prst="wedgeRoundRectCallout">
              <a:avLst>
                <a:gd name="adj1" fmla="val -76386"/>
                <a:gd name="adj2" fmla="val 54996"/>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smtClean="0">
                  <a:solidFill>
                    <a:schemeClr val="bg1"/>
                  </a:solidFill>
                </a:rPr>
                <a:t>Request header timeout, Then drop or black list</a:t>
              </a:r>
              <a:endParaRPr lang="en-US" sz="1700" dirty="0">
                <a:solidFill>
                  <a:schemeClr val="bg1"/>
                </a:solidFill>
              </a:endParaRPr>
            </a:p>
          </p:txBody>
        </p:sp>
        <p:sp>
          <p:nvSpPr>
            <p:cNvPr id="37" name="矩形 36"/>
            <p:cNvSpPr/>
            <p:nvPr/>
          </p:nvSpPr>
          <p:spPr>
            <a:xfrm>
              <a:off x="7105923" y="6356278"/>
              <a:ext cx="428322" cy="523220"/>
            </a:xfrm>
            <a:prstGeom prst="rect">
              <a:avLst/>
            </a:prstGeom>
          </p:spPr>
          <p:txBody>
            <a:bodyPr wrap="none">
              <a:spAutoFit/>
            </a:bodyPr>
            <a:lstStyle/>
            <a:p>
              <a:r>
                <a:rPr lang="en-US" altLang="zh-TW" sz="2800" b="1" dirty="0" smtClean="0">
                  <a:solidFill>
                    <a:srgbClr val="FF0000"/>
                  </a:solidFill>
                </a:rPr>
                <a:t>X</a:t>
              </a:r>
              <a:endParaRPr lang="zh-TW" altLang="en-US" b="1" dirty="0">
                <a:solidFill>
                  <a:srgbClr val="FF0000"/>
                </a:solidFill>
              </a:endParaRPr>
            </a:p>
          </p:txBody>
        </p:sp>
      </p:grpSp>
    </p:spTree>
    <p:extLst>
      <p:ext uri="{BB962C8B-B14F-4D97-AF65-F5344CB8AC3E}">
        <p14:creationId xmlns:p14="http://schemas.microsoft.com/office/powerpoint/2010/main" val="184365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READ ( TCP Zero Window)</a:t>
            </a:r>
            <a:endParaRPr lang="en-US" dirty="0"/>
          </a:p>
        </p:txBody>
      </p:sp>
      <p:cxnSp>
        <p:nvCxnSpPr>
          <p:cNvPr id="3" name="直線コネクタ 8"/>
          <p:cNvCxnSpPr>
            <a:cxnSpLocks noChangeAspect="1"/>
          </p:cNvCxnSpPr>
          <p:nvPr/>
        </p:nvCxnSpPr>
        <p:spPr bwMode="auto">
          <a:xfrm>
            <a:off x="1501850" y="2058992"/>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 name="直線コネクタ 12"/>
          <p:cNvCxnSpPr>
            <a:cxnSpLocks noChangeAspect="1"/>
          </p:cNvCxnSpPr>
          <p:nvPr/>
        </p:nvCxnSpPr>
        <p:spPr bwMode="auto">
          <a:xfrm>
            <a:off x="7305395" y="2108486"/>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 name="直線コネクタ 14"/>
          <p:cNvCxnSpPr>
            <a:cxnSpLocks noChangeAspect="1"/>
          </p:cNvCxnSpPr>
          <p:nvPr/>
        </p:nvCxnSpPr>
        <p:spPr bwMode="auto">
          <a:xfrm>
            <a:off x="13098781" y="2058992"/>
            <a:ext cx="0" cy="4681728"/>
          </a:xfrm>
          <a:prstGeom prst="line">
            <a:avLst/>
          </a:prstGeom>
          <a:ln>
            <a:solidFill>
              <a:srgbClr val="0078C3"/>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40075" y="1402398"/>
            <a:ext cx="487680" cy="670560"/>
          </a:xfrm>
          <a:prstGeom prst="rect">
            <a:avLst/>
          </a:prstGeom>
        </p:spPr>
      </p:pic>
      <p:cxnSp>
        <p:nvCxnSpPr>
          <p:cNvPr id="6" name="直線矢印コネクタ 11"/>
          <p:cNvCxnSpPr>
            <a:cxnSpLocks noChangeAspect="1"/>
          </p:cNvCxnSpPr>
          <p:nvPr/>
        </p:nvCxnSpPr>
        <p:spPr bwMode="auto">
          <a:xfrm>
            <a:off x="1553302" y="2888010"/>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2" name="Pentagon 31"/>
          <p:cNvSpPr>
            <a:spLocks noChangeAspect="1"/>
          </p:cNvSpPr>
          <p:nvPr/>
        </p:nvSpPr>
        <p:spPr bwMode="auto">
          <a:xfrm>
            <a:off x="1786264" y="2686826"/>
            <a:ext cx="3249760"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a:solidFill>
                  <a:schemeClr val="bg1"/>
                </a:solidFill>
              </a:rPr>
              <a:t>HTTP </a:t>
            </a:r>
            <a:r>
              <a:rPr lang="en-US" sz="1600" dirty="0" smtClean="0">
                <a:solidFill>
                  <a:schemeClr val="bg1"/>
                </a:solidFill>
              </a:rPr>
              <a:t>Request ( window = 0 )</a:t>
            </a:r>
            <a:endParaRPr lang="en-US" sz="1600" dirty="0">
              <a:solidFill>
                <a:schemeClr val="bg1"/>
              </a:solidFill>
            </a:endParaRPr>
          </a:p>
        </p:txBody>
      </p:sp>
      <p:cxnSp>
        <p:nvCxnSpPr>
          <p:cNvPr id="28" name="直線矢印コネクタ 11"/>
          <p:cNvCxnSpPr>
            <a:cxnSpLocks noChangeAspect="1"/>
          </p:cNvCxnSpPr>
          <p:nvPr/>
        </p:nvCxnSpPr>
        <p:spPr bwMode="auto">
          <a:xfrm>
            <a:off x="1535736" y="2414275"/>
            <a:ext cx="5779008" cy="0"/>
          </a:xfrm>
          <a:prstGeom prst="straightConnector1">
            <a:avLst/>
          </a:prstGeom>
          <a:ln w="38100">
            <a:solidFill>
              <a:schemeClr val="tx1">
                <a:lumMod val="50000"/>
                <a:lumOff val="50000"/>
              </a:schemeClr>
            </a:solidFill>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4" name="Rounded Rectangular Callout 43"/>
          <p:cNvSpPr>
            <a:spLocks noChangeAspect="1"/>
          </p:cNvSpPr>
          <p:nvPr/>
        </p:nvSpPr>
        <p:spPr bwMode="auto">
          <a:xfrm>
            <a:off x="8146605" y="1959291"/>
            <a:ext cx="2926314" cy="435370"/>
          </a:xfrm>
          <a:prstGeom prst="wedgeRoundRectCallout">
            <a:avLst>
              <a:gd name="adj1" fmla="val -79101"/>
              <a:gd name="adj2" fmla="val 56129"/>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TCP 3-way Handshake</a:t>
            </a: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5271" y="1550994"/>
            <a:ext cx="1669717" cy="423226"/>
          </a:xfrm>
          <a:prstGeom prst="rect">
            <a:avLst/>
          </a:prstGeom>
        </p:spPr>
      </p:pic>
      <p:pic>
        <p:nvPicPr>
          <p:cNvPr id="54" name="Picture 3"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163" y="1554814"/>
            <a:ext cx="2013829" cy="528630"/>
          </a:xfrm>
          <a:prstGeom prst="rect">
            <a:avLst/>
          </a:prstGeom>
        </p:spPr>
      </p:pic>
      <p:cxnSp>
        <p:nvCxnSpPr>
          <p:cNvPr id="25" name="直線矢印コネクタ 11"/>
          <p:cNvCxnSpPr>
            <a:cxnSpLocks noChangeAspect="1"/>
          </p:cNvCxnSpPr>
          <p:nvPr/>
        </p:nvCxnSpPr>
        <p:spPr bwMode="auto">
          <a:xfrm>
            <a:off x="1555574" y="3831994"/>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26" name="Pentagon 31"/>
          <p:cNvSpPr>
            <a:spLocks noChangeAspect="1"/>
          </p:cNvSpPr>
          <p:nvPr/>
        </p:nvSpPr>
        <p:spPr bwMode="auto">
          <a:xfrm>
            <a:off x="1788536" y="3658106"/>
            <a:ext cx="2919942"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sz="1600" dirty="0" smtClean="0">
                <a:solidFill>
                  <a:schemeClr val="bg1"/>
                </a:solidFill>
              </a:rPr>
              <a:t>TCP ACK ( window = 0 )</a:t>
            </a:r>
            <a:endParaRPr lang="en-US" sz="1600" dirty="0">
              <a:solidFill>
                <a:schemeClr val="bg1"/>
              </a:solidFill>
            </a:endParaRPr>
          </a:p>
        </p:txBody>
      </p:sp>
      <p:grpSp>
        <p:nvGrpSpPr>
          <p:cNvPr id="10" name="群組 9"/>
          <p:cNvGrpSpPr/>
          <p:nvPr/>
        </p:nvGrpSpPr>
        <p:grpSpPr>
          <a:xfrm>
            <a:off x="7285518" y="2634506"/>
            <a:ext cx="5779008" cy="1703727"/>
            <a:chOff x="7285518" y="2839226"/>
            <a:chExt cx="5779008" cy="1703727"/>
          </a:xfrm>
        </p:grpSpPr>
        <p:grpSp>
          <p:nvGrpSpPr>
            <p:cNvPr id="18" name="群組 17"/>
            <p:cNvGrpSpPr/>
            <p:nvPr/>
          </p:nvGrpSpPr>
          <p:grpSpPr>
            <a:xfrm>
              <a:off x="7285518" y="2839226"/>
              <a:ext cx="5779008" cy="1115080"/>
              <a:chOff x="7285518" y="3194074"/>
              <a:chExt cx="5779008" cy="1115080"/>
            </a:xfrm>
          </p:grpSpPr>
          <p:cxnSp>
            <p:nvCxnSpPr>
              <p:cNvPr id="29" name="直線矢印コネクタ 11"/>
              <p:cNvCxnSpPr>
                <a:cxnSpLocks noChangeAspect="1"/>
              </p:cNvCxnSpPr>
              <p:nvPr/>
            </p:nvCxnSpPr>
            <p:spPr bwMode="auto">
              <a:xfrm>
                <a:off x="7285518" y="3697187"/>
                <a:ext cx="5779008" cy="0"/>
              </a:xfrm>
              <a:prstGeom prst="straightConnector1">
                <a:avLst/>
              </a:prstGeom>
              <a:ln w="38100">
                <a:solidFill>
                  <a:schemeClr val="tx1">
                    <a:lumMod val="50000"/>
                    <a:lumOff val="50000"/>
                  </a:schemeClr>
                </a:solidFill>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49" name="Rounded Rectangular Callout 43"/>
              <p:cNvSpPr>
                <a:spLocks noChangeAspect="1"/>
              </p:cNvSpPr>
              <p:nvPr/>
            </p:nvSpPr>
            <p:spPr bwMode="auto">
              <a:xfrm>
                <a:off x="8135234" y="3194074"/>
                <a:ext cx="2926314" cy="435370"/>
              </a:xfrm>
              <a:prstGeom prst="wedgeRoundRectCallout">
                <a:avLst>
                  <a:gd name="adj1" fmla="val -79101"/>
                  <a:gd name="adj2" fmla="val 56129"/>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a:solidFill>
                      <a:schemeClr val="bg1"/>
                    </a:solidFill>
                  </a:rPr>
                  <a:t>TCP 3-way Handshake</a:t>
                </a:r>
              </a:p>
            </p:txBody>
          </p:sp>
          <p:cxnSp>
            <p:nvCxnSpPr>
              <p:cNvPr id="52" name="直線矢印コネクタ 11"/>
              <p:cNvCxnSpPr>
                <a:cxnSpLocks noChangeAspect="1"/>
              </p:cNvCxnSpPr>
              <p:nvPr/>
            </p:nvCxnSpPr>
            <p:spPr bwMode="auto">
              <a:xfrm>
                <a:off x="7328579" y="4104923"/>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53" name="Pentagon 31"/>
              <p:cNvSpPr>
                <a:spLocks noChangeAspect="1"/>
              </p:cNvSpPr>
              <p:nvPr/>
            </p:nvSpPr>
            <p:spPr bwMode="auto">
              <a:xfrm>
                <a:off x="7561540" y="3931035"/>
                <a:ext cx="3070065"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altLang="zh-TW" sz="1600" dirty="0">
                    <a:solidFill>
                      <a:schemeClr val="bg1"/>
                    </a:solidFill>
                  </a:rPr>
                  <a:t>HTTP Request ( window = 0 )</a:t>
                </a:r>
              </a:p>
            </p:txBody>
          </p:sp>
        </p:grpSp>
        <p:cxnSp>
          <p:nvCxnSpPr>
            <p:cNvPr id="27" name="直線矢印コネクタ 11"/>
            <p:cNvCxnSpPr>
              <a:cxnSpLocks noChangeAspect="1"/>
            </p:cNvCxnSpPr>
            <p:nvPr/>
          </p:nvCxnSpPr>
          <p:spPr bwMode="auto">
            <a:xfrm>
              <a:off x="7326462" y="4338722"/>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0" name="Pentagon 31"/>
            <p:cNvSpPr>
              <a:spLocks noChangeAspect="1"/>
            </p:cNvSpPr>
            <p:nvPr/>
          </p:nvSpPr>
          <p:spPr bwMode="auto">
            <a:xfrm>
              <a:off x="7559424" y="4164834"/>
              <a:ext cx="2769814"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altLang="zh-TW" sz="1600" dirty="0">
                  <a:solidFill>
                    <a:schemeClr val="bg1"/>
                  </a:solidFill>
                </a:rPr>
                <a:t>TCP ACK ( window = 0 )</a:t>
              </a:r>
            </a:p>
          </p:txBody>
        </p:sp>
      </p:grpSp>
      <p:grpSp>
        <p:nvGrpSpPr>
          <p:cNvPr id="12" name="群組 11"/>
          <p:cNvGrpSpPr/>
          <p:nvPr/>
        </p:nvGrpSpPr>
        <p:grpSpPr>
          <a:xfrm>
            <a:off x="1553302" y="5182521"/>
            <a:ext cx="5705856" cy="378119"/>
            <a:chOff x="1553302" y="5878569"/>
            <a:chExt cx="5705856" cy="378119"/>
          </a:xfrm>
        </p:grpSpPr>
        <p:cxnSp>
          <p:nvCxnSpPr>
            <p:cNvPr id="31" name="直線矢印コネクタ 11"/>
            <p:cNvCxnSpPr>
              <a:cxnSpLocks noChangeAspect="1"/>
            </p:cNvCxnSpPr>
            <p:nvPr/>
          </p:nvCxnSpPr>
          <p:spPr bwMode="auto">
            <a:xfrm>
              <a:off x="1553302" y="6079753"/>
              <a:ext cx="5705856" cy="0"/>
            </a:xfrm>
            <a:prstGeom prst="straightConnector1">
              <a:avLst/>
            </a:prstGeom>
            <a:ln w="38100">
              <a:solidFill>
                <a:schemeClr val="tx1">
                  <a:lumMod val="50000"/>
                  <a:lumOff val="50000"/>
                </a:schemeClr>
              </a:solidFill>
              <a:headEnd type="none" w="med" len="med"/>
              <a:tailEnd type="triangle" w="med" len="med"/>
            </a:ln>
            <a:effectLst/>
          </p:spPr>
          <p:style>
            <a:lnRef idx="2">
              <a:schemeClr val="accent2"/>
            </a:lnRef>
            <a:fillRef idx="0">
              <a:schemeClr val="accent2"/>
            </a:fillRef>
            <a:effectRef idx="1">
              <a:schemeClr val="accent2"/>
            </a:effectRef>
            <a:fontRef idx="minor">
              <a:schemeClr val="tx1"/>
            </a:fontRef>
          </p:style>
        </p:cxnSp>
        <p:sp>
          <p:nvSpPr>
            <p:cNvPr id="33" name="Pentagon 31"/>
            <p:cNvSpPr>
              <a:spLocks noChangeAspect="1"/>
            </p:cNvSpPr>
            <p:nvPr/>
          </p:nvSpPr>
          <p:spPr bwMode="auto">
            <a:xfrm>
              <a:off x="1786263" y="5878569"/>
              <a:ext cx="3045043" cy="378119"/>
            </a:xfrm>
            <a:prstGeom prst="homePlate">
              <a:avLst/>
            </a:prstGeom>
            <a:solidFill>
              <a:schemeClr val="tx1">
                <a:lumMod val="50000"/>
                <a:lumOff val="50000"/>
              </a:scheme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lIns="130622" tIns="65311" rIns="130622" bIns="65311" rtlCol="0">
              <a:spAutoFit/>
            </a:bodyPr>
            <a:lstStyle/>
            <a:p>
              <a:r>
                <a:rPr lang="en-US" altLang="zh-TW" sz="1600" dirty="0">
                  <a:solidFill>
                    <a:schemeClr val="bg1"/>
                  </a:solidFill>
                </a:rPr>
                <a:t>TCP ACK ( window = 0 )</a:t>
              </a:r>
            </a:p>
          </p:txBody>
        </p:sp>
      </p:grpSp>
      <p:grpSp>
        <p:nvGrpSpPr>
          <p:cNvPr id="11" name="群組 10"/>
          <p:cNvGrpSpPr/>
          <p:nvPr/>
        </p:nvGrpSpPr>
        <p:grpSpPr>
          <a:xfrm>
            <a:off x="7105923" y="4646137"/>
            <a:ext cx="4344548" cy="1032337"/>
            <a:chOff x="7105923" y="5847161"/>
            <a:chExt cx="4344548" cy="1032337"/>
          </a:xfrm>
        </p:grpSpPr>
        <p:sp>
          <p:nvSpPr>
            <p:cNvPr id="39" name="Rounded Rectangular Callout 38"/>
            <p:cNvSpPr>
              <a:spLocks noChangeAspect="1"/>
            </p:cNvSpPr>
            <p:nvPr/>
          </p:nvSpPr>
          <p:spPr bwMode="auto">
            <a:xfrm>
              <a:off x="8146604" y="5847161"/>
              <a:ext cx="3303867" cy="724811"/>
            </a:xfrm>
            <a:prstGeom prst="wedgeRoundRectCallout">
              <a:avLst>
                <a:gd name="adj1" fmla="val -76386"/>
                <a:gd name="adj2" fmla="val 54996"/>
                <a:gd name="adj3" fmla="val 16667"/>
              </a:avLst>
            </a:prstGeom>
            <a:solidFill>
              <a:srgbClr val="0078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622" tIns="65311" rIns="130622" bIns="65311" rtlCol="0">
              <a:spAutoFit/>
            </a:bodyPr>
            <a:lstStyle/>
            <a:p>
              <a:r>
                <a:rPr lang="en-US" sz="1700" dirty="0" smtClean="0">
                  <a:solidFill>
                    <a:schemeClr val="bg1"/>
                  </a:solidFill>
                </a:rPr>
                <a:t>Zero Window &gt;= 3, Then drop or black list</a:t>
              </a:r>
              <a:endParaRPr lang="en-US" sz="1700" dirty="0">
                <a:solidFill>
                  <a:schemeClr val="bg1"/>
                </a:solidFill>
              </a:endParaRPr>
            </a:p>
          </p:txBody>
        </p:sp>
        <p:sp>
          <p:nvSpPr>
            <p:cNvPr id="37" name="矩形 36"/>
            <p:cNvSpPr/>
            <p:nvPr/>
          </p:nvSpPr>
          <p:spPr>
            <a:xfrm>
              <a:off x="7105923" y="6356278"/>
              <a:ext cx="428322" cy="523220"/>
            </a:xfrm>
            <a:prstGeom prst="rect">
              <a:avLst/>
            </a:prstGeom>
          </p:spPr>
          <p:txBody>
            <a:bodyPr wrap="none">
              <a:spAutoFit/>
            </a:bodyPr>
            <a:lstStyle/>
            <a:p>
              <a:r>
                <a:rPr lang="en-US" altLang="zh-TW" sz="2800" b="1" dirty="0" smtClean="0">
                  <a:solidFill>
                    <a:srgbClr val="FF0000"/>
                  </a:solidFill>
                </a:rPr>
                <a:t>X</a:t>
              </a:r>
              <a:endParaRPr lang="zh-TW" altLang="en-US" b="1" dirty="0">
                <a:solidFill>
                  <a:srgbClr val="FF0000"/>
                </a:solidFill>
              </a:endParaRPr>
            </a:p>
          </p:txBody>
        </p:sp>
      </p:grpSp>
    </p:spTree>
    <p:extLst>
      <p:ext uri="{BB962C8B-B14F-4D97-AF65-F5344CB8AC3E}">
        <p14:creationId xmlns:p14="http://schemas.microsoft.com/office/powerpoint/2010/main" val="364254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890" y="-647698"/>
            <a:ext cx="14641867" cy="9266651"/>
            <a:chOff x="42612" y="5149804"/>
            <a:chExt cx="14641867" cy="9266651"/>
          </a:xfrm>
          <a:solidFill>
            <a:schemeClr val="tx1"/>
          </a:solidFill>
        </p:grpSpPr>
        <p:sp>
          <p:nvSpPr>
            <p:cNvPr id="50" name="Rectangle 49"/>
            <p:cNvSpPr/>
            <p:nvPr/>
          </p:nvSpPr>
          <p:spPr>
            <a:xfrm>
              <a:off x="54079" y="6614775"/>
              <a:ext cx="14630400" cy="78016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42612" y="5149804"/>
              <a:ext cx="14630400" cy="20354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a:p>
              <a:endParaRPr lang="en-US" dirty="0"/>
            </a:p>
          </p:txBody>
        </p:sp>
      </p:grpSp>
      <p:sp>
        <p:nvSpPr>
          <p:cNvPr id="5" name="Title 4"/>
          <p:cNvSpPr>
            <a:spLocks noGrp="1"/>
          </p:cNvSpPr>
          <p:nvPr>
            <p:ph type="title"/>
          </p:nvPr>
        </p:nvSpPr>
        <p:spPr>
          <a:xfrm>
            <a:off x="1170400" y="1073759"/>
            <a:ext cx="12366409" cy="729694"/>
          </a:xfrm>
        </p:spPr>
        <p:txBody>
          <a:bodyPr/>
          <a:lstStyle/>
          <a:p>
            <a:pPr algn="ctr"/>
            <a:r>
              <a:rPr lang="zh-TW" altLang="en-US" dirty="0"/>
              <a:t>智慧型威脅偵測與防護</a:t>
            </a:r>
            <a:endParaRPr lang="en-US" dirty="0">
              <a:effectLst>
                <a:glow rad="1041400">
                  <a:schemeClr val="bg1">
                    <a:alpha val="18000"/>
                  </a:schemeClr>
                </a:glow>
              </a:effectLst>
            </a:endParaRPr>
          </a:p>
        </p:txBody>
      </p:sp>
      <p:sp>
        <p:nvSpPr>
          <p:cNvPr id="3" name="Rounded Rectangle 2"/>
          <p:cNvSpPr/>
          <p:nvPr/>
        </p:nvSpPr>
        <p:spPr>
          <a:xfrm>
            <a:off x="2275184" y="3061879"/>
            <a:ext cx="1382580" cy="1382580"/>
          </a:xfrm>
          <a:prstGeom prst="roundRect">
            <a:avLst>
              <a:gd name="adj" fmla="val 7645"/>
            </a:avLst>
          </a:prstGeom>
          <a:solidFill>
            <a:schemeClr val="accent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5155559" y="3061879"/>
            <a:ext cx="1382580" cy="1382580"/>
          </a:xfrm>
          <a:prstGeom prst="roundRect">
            <a:avLst>
              <a:gd name="adj" fmla="val 7645"/>
            </a:avLst>
          </a:prstGeom>
          <a:solidFill>
            <a:schemeClr val="accent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035934" y="3061879"/>
            <a:ext cx="1382580" cy="1382580"/>
          </a:xfrm>
          <a:prstGeom prst="roundRect">
            <a:avLst>
              <a:gd name="adj" fmla="val 7645"/>
            </a:avLst>
          </a:prstGeom>
          <a:solidFill>
            <a:schemeClr val="accent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0916309" y="3061879"/>
            <a:ext cx="1382580" cy="1382580"/>
          </a:xfrm>
          <a:prstGeom prst="roundRect">
            <a:avLst>
              <a:gd name="adj" fmla="val 7645"/>
            </a:avLst>
          </a:prstGeom>
          <a:solidFill>
            <a:schemeClr val="accent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814324" y="4598079"/>
            <a:ext cx="2304300" cy="707886"/>
          </a:xfrm>
          <a:prstGeom prst="rect">
            <a:avLst/>
          </a:prstGeom>
          <a:noFill/>
        </p:spPr>
        <p:txBody>
          <a:bodyPr wrap="square" rtlCol="0">
            <a:spAutoFit/>
          </a:bodyPr>
          <a:lstStyle/>
          <a:p>
            <a:pPr algn="ctr"/>
            <a:r>
              <a:rPr lang="en-US" sz="2000" dirty="0">
                <a:solidFill>
                  <a:schemeClr val="accent4"/>
                </a:solidFill>
              </a:rPr>
              <a:t>Smarter Detection</a:t>
            </a:r>
          </a:p>
        </p:txBody>
      </p:sp>
      <p:sp>
        <p:nvSpPr>
          <p:cNvPr id="28" name="TextBox 27"/>
          <p:cNvSpPr txBox="1"/>
          <p:nvPr/>
        </p:nvSpPr>
        <p:spPr>
          <a:xfrm>
            <a:off x="4694699" y="4598079"/>
            <a:ext cx="2304300" cy="707886"/>
          </a:xfrm>
          <a:prstGeom prst="rect">
            <a:avLst/>
          </a:prstGeom>
          <a:noFill/>
        </p:spPr>
        <p:txBody>
          <a:bodyPr wrap="square" rtlCol="0">
            <a:spAutoFit/>
          </a:bodyPr>
          <a:lstStyle/>
          <a:p>
            <a:pPr algn="ctr"/>
            <a:r>
              <a:rPr lang="en-US" sz="2000" dirty="0" smtClean="0">
                <a:solidFill>
                  <a:schemeClr val="accent4"/>
                </a:solidFill>
              </a:rPr>
              <a:t>Dynamic </a:t>
            </a:r>
            <a:br>
              <a:rPr lang="en-US" sz="2000" dirty="0" smtClean="0">
                <a:solidFill>
                  <a:schemeClr val="accent4"/>
                </a:solidFill>
              </a:rPr>
            </a:br>
            <a:r>
              <a:rPr lang="en-US" sz="2000" dirty="0" smtClean="0">
                <a:solidFill>
                  <a:schemeClr val="accent4"/>
                </a:solidFill>
              </a:rPr>
              <a:t>Mitigation</a:t>
            </a:r>
          </a:p>
        </p:txBody>
      </p:sp>
      <p:sp>
        <p:nvSpPr>
          <p:cNvPr id="29" name="TextBox 28"/>
          <p:cNvSpPr txBox="1"/>
          <p:nvPr/>
        </p:nvSpPr>
        <p:spPr>
          <a:xfrm>
            <a:off x="7575074" y="4751967"/>
            <a:ext cx="2304300" cy="707886"/>
          </a:xfrm>
          <a:prstGeom prst="rect">
            <a:avLst/>
          </a:prstGeom>
          <a:noFill/>
        </p:spPr>
        <p:txBody>
          <a:bodyPr wrap="square" rtlCol="0">
            <a:spAutoFit/>
          </a:bodyPr>
          <a:lstStyle/>
          <a:p>
            <a:pPr algn="ctr"/>
            <a:r>
              <a:rPr lang="en-US" sz="2000" dirty="0">
                <a:solidFill>
                  <a:schemeClr val="accent4"/>
                </a:solidFill>
              </a:rPr>
              <a:t>Extended Policy Actions</a:t>
            </a:r>
          </a:p>
        </p:txBody>
      </p:sp>
      <p:sp>
        <p:nvSpPr>
          <p:cNvPr id="30" name="TextBox 29"/>
          <p:cNvSpPr txBox="1"/>
          <p:nvPr/>
        </p:nvSpPr>
        <p:spPr>
          <a:xfrm>
            <a:off x="10417044" y="4751967"/>
            <a:ext cx="2304300" cy="707886"/>
          </a:xfrm>
          <a:prstGeom prst="rect">
            <a:avLst/>
          </a:prstGeom>
          <a:noFill/>
        </p:spPr>
        <p:txBody>
          <a:bodyPr wrap="square" rtlCol="0">
            <a:spAutoFit/>
          </a:bodyPr>
          <a:lstStyle/>
          <a:p>
            <a:pPr algn="ctr"/>
            <a:r>
              <a:rPr lang="en-US" sz="2000" dirty="0" smtClean="0">
                <a:solidFill>
                  <a:schemeClr val="accent4"/>
                </a:solidFill>
              </a:rPr>
              <a:t>Protected</a:t>
            </a:r>
            <a:br>
              <a:rPr lang="en-US" sz="2000" dirty="0" smtClean="0">
                <a:solidFill>
                  <a:schemeClr val="accent4"/>
                </a:solidFill>
              </a:rPr>
            </a:br>
            <a:r>
              <a:rPr lang="en-US" sz="2000" dirty="0" smtClean="0">
                <a:solidFill>
                  <a:schemeClr val="accent4"/>
                </a:solidFill>
              </a:rPr>
              <a:t>Zones</a:t>
            </a:r>
          </a:p>
        </p:txBody>
      </p:sp>
      <p:sp>
        <p:nvSpPr>
          <p:cNvPr id="10" name="TextBox 9"/>
          <p:cNvSpPr txBox="1"/>
          <p:nvPr/>
        </p:nvSpPr>
        <p:spPr>
          <a:xfrm>
            <a:off x="1737514" y="5903849"/>
            <a:ext cx="2496325" cy="338554"/>
          </a:xfrm>
          <a:prstGeom prst="rect">
            <a:avLst/>
          </a:prstGeom>
          <a:noFill/>
        </p:spPr>
        <p:txBody>
          <a:bodyPr wrap="square" rtlCol="0">
            <a:spAutoFit/>
          </a:bodyPr>
          <a:lstStyle/>
          <a:p>
            <a:r>
              <a:rPr lang="en-US" sz="1600" b="1" dirty="0">
                <a:solidFill>
                  <a:schemeClr val="bg1"/>
                </a:solidFill>
              </a:rPr>
              <a:t>Automated baselining</a:t>
            </a:r>
          </a:p>
        </p:txBody>
      </p:sp>
      <p:cxnSp>
        <p:nvCxnSpPr>
          <p:cNvPr id="17" name="Straight Connector 16"/>
          <p:cNvCxnSpPr/>
          <p:nvPr/>
        </p:nvCxnSpPr>
        <p:spPr>
          <a:xfrm>
            <a:off x="1660704" y="5788634"/>
            <a:ext cx="26115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425864" y="5788634"/>
            <a:ext cx="26115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421454" y="5788634"/>
            <a:ext cx="26115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0340234" y="5788634"/>
            <a:ext cx="2611540"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464269" y="5903849"/>
            <a:ext cx="2496325" cy="584775"/>
          </a:xfrm>
          <a:prstGeom prst="rect">
            <a:avLst/>
          </a:prstGeom>
          <a:noFill/>
        </p:spPr>
        <p:txBody>
          <a:bodyPr wrap="square" rtlCol="0">
            <a:spAutoFit/>
          </a:bodyPr>
          <a:lstStyle/>
          <a:p>
            <a:r>
              <a:rPr lang="en-US" sz="1600" b="1" dirty="0">
                <a:solidFill>
                  <a:schemeClr val="bg1"/>
                </a:solidFill>
              </a:rPr>
              <a:t>Progressive countermeasures</a:t>
            </a:r>
          </a:p>
        </p:txBody>
      </p:sp>
      <p:sp>
        <p:nvSpPr>
          <p:cNvPr id="48" name="TextBox 47"/>
          <p:cNvSpPr txBox="1"/>
          <p:nvPr/>
        </p:nvSpPr>
        <p:spPr>
          <a:xfrm>
            <a:off x="7459859" y="5903849"/>
            <a:ext cx="2496325" cy="584775"/>
          </a:xfrm>
          <a:prstGeom prst="rect">
            <a:avLst/>
          </a:prstGeom>
          <a:noFill/>
        </p:spPr>
        <p:txBody>
          <a:bodyPr wrap="square" rtlCol="0">
            <a:spAutoFit/>
          </a:bodyPr>
          <a:lstStyle/>
          <a:p>
            <a:r>
              <a:rPr lang="en-US" sz="1600" b="1" dirty="0">
                <a:solidFill>
                  <a:schemeClr val="bg1"/>
                </a:solidFill>
              </a:rPr>
              <a:t>Including Verisign escalation</a:t>
            </a:r>
          </a:p>
        </p:txBody>
      </p:sp>
      <p:sp>
        <p:nvSpPr>
          <p:cNvPr id="52" name="TextBox 51"/>
          <p:cNvSpPr txBox="1"/>
          <p:nvPr/>
        </p:nvSpPr>
        <p:spPr>
          <a:xfrm>
            <a:off x="10378639" y="5903849"/>
            <a:ext cx="2496325" cy="338554"/>
          </a:xfrm>
          <a:prstGeom prst="rect">
            <a:avLst/>
          </a:prstGeom>
          <a:noFill/>
        </p:spPr>
        <p:txBody>
          <a:bodyPr wrap="square" rtlCol="0">
            <a:spAutoFit/>
          </a:bodyPr>
          <a:lstStyle/>
          <a:p>
            <a:r>
              <a:rPr lang="en-US" sz="1600" b="1" dirty="0">
                <a:solidFill>
                  <a:schemeClr val="bg1"/>
                </a:solidFill>
              </a:rPr>
              <a:t>Superset </a:t>
            </a:r>
            <a:r>
              <a:rPr lang="en-US" sz="1600" b="1" dirty="0" smtClean="0">
                <a:solidFill>
                  <a:schemeClr val="bg1"/>
                </a:solidFill>
              </a:rPr>
              <a:t>of “</a:t>
            </a:r>
            <a:r>
              <a:rPr lang="en-US" sz="1600" b="1" dirty="0">
                <a:solidFill>
                  <a:schemeClr val="bg1"/>
                </a:solidFill>
              </a:rPr>
              <a:t>ddos dst”</a:t>
            </a: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299" y="3464251"/>
            <a:ext cx="755970" cy="554784"/>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582" y="3766424"/>
            <a:ext cx="810110" cy="554784"/>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185" y="3124934"/>
            <a:ext cx="755970" cy="554784"/>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669" y="3124369"/>
            <a:ext cx="810110" cy="554784"/>
          </a:xfrm>
          <a:prstGeom prst="rect">
            <a:avLst/>
          </a:prstGeom>
        </p:spPr>
      </p:pic>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533" y="3741643"/>
            <a:ext cx="895638" cy="630006"/>
          </a:xfrm>
          <a:prstGeom prst="rect">
            <a:avLst/>
          </a:prstGeom>
        </p:spPr>
      </p:pic>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8019" y="3456575"/>
            <a:ext cx="755970" cy="554784"/>
          </a:xfrm>
          <a:prstGeom prst="rect">
            <a:avLst/>
          </a:prstGeom>
        </p:spPr>
      </p:pic>
      <p:sp>
        <p:nvSpPr>
          <p:cNvPr id="7" name="Snip Same Side Corner Rectangle 6"/>
          <p:cNvSpPr/>
          <p:nvPr/>
        </p:nvSpPr>
        <p:spPr>
          <a:xfrm rot="10800000">
            <a:off x="-11467" y="871865"/>
            <a:ext cx="14636977" cy="1234425"/>
          </a:xfrm>
          <a:prstGeom prst="snip2SameRect">
            <a:avLst>
              <a:gd name="adj1" fmla="val 50000"/>
              <a:gd name="adj2" fmla="val 0"/>
            </a:avLst>
          </a:prstGeom>
          <a:solidFill>
            <a:schemeClr val="accent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181045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PS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311" y="1503994"/>
            <a:ext cx="7452778" cy="6015654"/>
          </a:xfrm>
          <a:prstGeom prst="rect">
            <a:avLst/>
          </a:prstGeom>
        </p:spPr>
      </p:pic>
      <p:pic>
        <p:nvPicPr>
          <p:cNvPr id="10" name="Picture 9" descr="TPS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622" y="1503994"/>
            <a:ext cx="7452778" cy="6015654"/>
          </a:xfrm>
          <a:prstGeom prst="rect">
            <a:avLst/>
          </a:prstGeom>
        </p:spPr>
      </p:pic>
      <p:sp>
        <p:nvSpPr>
          <p:cNvPr id="4" name="Content Placeholder 3"/>
          <p:cNvSpPr>
            <a:spLocks noGrp="1"/>
          </p:cNvSpPr>
          <p:nvPr>
            <p:ph sz="half" idx="1"/>
          </p:nvPr>
        </p:nvSpPr>
        <p:spPr>
          <a:xfrm>
            <a:off x="663524" y="1503994"/>
            <a:ext cx="6106394" cy="6004316"/>
          </a:xfrm>
        </p:spPr>
        <p:txBody>
          <a:bodyPr/>
          <a:lstStyle/>
          <a:p>
            <a:r>
              <a:rPr lang="en-US" dirty="0" smtClean="0"/>
              <a:t>Sales Benefit</a:t>
            </a:r>
          </a:p>
          <a:p>
            <a:pPr lvl="1"/>
            <a:r>
              <a:rPr lang="en-US" dirty="0" smtClean="0"/>
              <a:t>Sell to organizations with limited security staff</a:t>
            </a:r>
          </a:p>
          <a:p>
            <a:endParaRPr lang="en-US" dirty="0" smtClean="0"/>
          </a:p>
          <a:p>
            <a:r>
              <a:rPr lang="en-US" dirty="0" smtClean="0"/>
              <a:t>Main Features</a:t>
            </a:r>
          </a:p>
          <a:p>
            <a:pPr lvl="1"/>
            <a:r>
              <a:rPr lang="en-US" dirty="0" smtClean="0"/>
              <a:t>Leverage multi-protocol counters providing deep visibility</a:t>
            </a:r>
          </a:p>
          <a:p>
            <a:pPr lvl="1"/>
            <a:endParaRPr lang="en-US" dirty="0" smtClean="0"/>
          </a:p>
          <a:p>
            <a:pPr lvl="1"/>
            <a:r>
              <a:rPr lang="en-US" dirty="0" smtClean="0"/>
              <a:t>Apply this baseline intelligently to trigger security policies</a:t>
            </a:r>
            <a:endParaRPr lang="en-US" dirty="0"/>
          </a:p>
        </p:txBody>
      </p:sp>
      <p:sp>
        <p:nvSpPr>
          <p:cNvPr id="3" name="Title 2"/>
          <p:cNvSpPr>
            <a:spLocks noGrp="1"/>
          </p:cNvSpPr>
          <p:nvPr>
            <p:ph type="title"/>
          </p:nvPr>
        </p:nvSpPr>
        <p:spPr/>
        <p:txBody>
          <a:bodyPr/>
          <a:lstStyle/>
          <a:p>
            <a:r>
              <a:rPr lang="zh-TW" altLang="en-US" dirty="0"/>
              <a:t>智慧型威脅</a:t>
            </a:r>
            <a:r>
              <a:rPr lang="zh-TW" altLang="en-US" dirty="0" smtClean="0"/>
              <a:t>偵測 </a:t>
            </a:r>
            <a:r>
              <a:rPr lang="en-US" dirty="0" smtClean="0"/>
              <a:t>: Automated Baselining</a:t>
            </a:r>
            <a:endParaRPr lang="en-US" dirty="0"/>
          </a:p>
        </p:txBody>
      </p:sp>
      <p:sp>
        <p:nvSpPr>
          <p:cNvPr id="6" name="Rounded Rectangle 5"/>
          <p:cNvSpPr>
            <a:spLocks noChangeAspect="1"/>
          </p:cNvSpPr>
          <p:nvPr/>
        </p:nvSpPr>
        <p:spPr>
          <a:xfrm>
            <a:off x="13160941" y="241231"/>
            <a:ext cx="1231666" cy="716953"/>
          </a:xfrm>
          <a:prstGeom prst="roundRect">
            <a:avLst>
              <a:gd name="adj" fmla="val 10000"/>
            </a:avLst>
          </a:prstGeom>
          <a:blipFill dpi="0" rotWithShape="1">
            <a:blip r:embed="rId4">
              <a:extLst>
                <a:ext uri="{28A0092B-C50C-407E-A947-70E740481C1C}">
                  <a14:useLocalDpi xmlns:a14="http://schemas.microsoft.com/office/drawing/2010/main" val="0"/>
                </a:ext>
              </a:extLst>
            </a:blip>
            <a:srcRect/>
            <a:stretch>
              <a:fillRect l="10340" r="1034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 name="Picture 10" descr="TPS_6_zoo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2407" y="4077129"/>
            <a:ext cx="2785025" cy="2812875"/>
          </a:xfrm>
          <a:prstGeom prst="rect">
            <a:avLst/>
          </a:prstGeom>
        </p:spPr>
      </p:pic>
    </p:spTree>
    <p:extLst>
      <p:ext uri="{BB962C8B-B14F-4D97-AF65-F5344CB8AC3E}">
        <p14:creationId xmlns:p14="http://schemas.microsoft.com/office/powerpoint/2010/main" val="17629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3.39266E-6 -3.03895E-6 C 0.00847 -0.03567 0.01693 -0.07135 0.02648 -0.0671 C 0.03603 -0.06286 0.04732 0.0243 0.0572 0.02545 C 0.06707 0.02661 0.07619 -0.06209 0.08574 -0.05978 C 0.09529 -0.05746 0.10365 0.04589 0.11439 0.03992 C 0.12514 0.03394 0.14413 -0.07347 0.1501 -0.09622 " pathEditMode="relative" ptsTypes="aaaaaA">
                                      <p:cBhvr>
                                        <p:cTn id="13" dur="3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DNS </a:t>
            </a:r>
            <a:r>
              <a:rPr lang="zh-TW" altLang="en-US" dirty="0" smtClean="0"/>
              <a:t>放大攻擊 </a:t>
            </a:r>
            <a:r>
              <a:rPr lang="en-US" altLang="zh-TW" dirty="0" smtClean="0"/>
              <a:t>(</a:t>
            </a:r>
            <a:r>
              <a:rPr lang="en-US" altLang="zh-TW" dirty="0"/>
              <a:t>Amplification)</a:t>
            </a:r>
            <a:endParaRPr lang="zh-TW" altLang="en-US" dirty="0"/>
          </a:p>
        </p:txBody>
      </p:sp>
      <p:pic>
        <p:nvPicPr>
          <p:cNvPr id="5" name="Picture 35" descr="Attack_BadUs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943" y="1739285"/>
            <a:ext cx="648078" cy="791458"/>
          </a:xfrm>
          <a:prstGeom prst="rect">
            <a:avLst/>
          </a:prstGeom>
        </p:spPr>
      </p:pic>
      <p:pic>
        <p:nvPicPr>
          <p:cNvPr id="6" name="Picture 29" descr="ADC_3rd Par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208" y="6121565"/>
            <a:ext cx="2061507" cy="536334"/>
          </a:xfrm>
          <a:prstGeom prst="rect">
            <a:avLst/>
          </a:prstGeom>
        </p:spPr>
      </p:pic>
      <p:pic>
        <p:nvPicPr>
          <p:cNvPr id="12" name="Picture 103" descr="compu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8489" y="3810743"/>
            <a:ext cx="1377084" cy="932976"/>
          </a:xfrm>
          <a:prstGeom prst="rect">
            <a:avLst/>
          </a:prstGeom>
        </p:spPr>
      </p:pic>
      <p:pic>
        <p:nvPicPr>
          <p:cNvPr id="14" name="Picture 103" descr="compu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013" y="3826803"/>
            <a:ext cx="1377084" cy="932976"/>
          </a:xfrm>
          <a:prstGeom prst="rect">
            <a:avLst/>
          </a:prstGeom>
        </p:spPr>
      </p:pic>
      <p:cxnSp>
        <p:nvCxnSpPr>
          <p:cNvPr id="17" name="直線單箭頭接點 16"/>
          <p:cNvCxnSpPr>
            <a:stCxn id="5" idx="2"/>
            <a:endCxn id="12" idx="0"/>
          </p:cNvCxnSpPr>
          <p:nvPr/>
        </p:nvCxnSpPr>
        <p:spPr>
          <a:xfrm>
            <a:off x="11357982" y="2530743"/>
            <a:ext cx="1869049" cy="128000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直線單箭頭接點 17"/>
          <p:cNvCxnSpPr>
            <a:stCxn id="5" idx="2"/>
            <a:endCxn id="14" idx="0"/>
          </p:cNvCxnSpPr>
          <p:nvPr/>
        </p:nvCxnSpPr>
        <p:spPr>
          <a:xfrm>
            <a:off x="11357982" y="2530743"/>
            <a:ext cx="778573" cy="129606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直線單箭頭接點 19"/>
          <p:cNvCxnSpPr>
            <a:stCxn id="5" idx="2"/>
            <a:endCxn id="59" idx="0"/>
          </p:cNvCxnSpPr>
          <p:nvPr/>
        </p:nvCxnSpPr>
        <p:spPr>
          <a:xfrm flipH="1">
            <a:off x="10993479" y="2530743"/>
            <a:ext cx="364503" cy="129606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直線單箭頭接點 23"/>
          <p:cNvCxnSpPr>
            <a:stCxn id="5" idx="2"/>
            <a:endCxn id="60" idx="0"/>
          </p:cNvCxnSpPr>
          <p:nvPr/>
        </p:nvCxnSpPr>
        <p:spPr>
          <a:xfrm flipH="1">
            <a:off x="9714203" y="2530743"/>
            <a:ext cx="1643779" cy="129606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TextBox 52"/>
          <p:cNvSpPr txBox="1"/>
          <p:nvPr/>
        </p:nvSpPr>
        <p:spPr>
          <a:xfrm>
            <a:off x="11747268" y="1901561"/>
            <a:ext cx="1685931" cy="443198"/>
          </a:xfrm>
          <a:prstGeom prst="rect">
            <a:avLst/>
          </a:prstGeom>
          <a:noFill/>
        </p:spPr>
        <p:txBody>
          <a:bodyPr wrap="square" lIns="146304" tIns="73152" rIns="146304" bIns="73152" rtlCol="0">
            <a:spAutoFit/>
          </a:bodyPr>
          <a:lstStyle/>
          <a:p>
            <a:pPr algn="ctr"/>
            <a:r>
              <a:rPr lang="en-US" sz="1900" dirty="0" smtClean="0">
                <a:solidFill>
                  <a:schemeClr val="bg1"/>
                </a:solidFill>
              </a:rPr>
              <a:t>Attacker</a:t>
            </a:r>
            <a:endParaRPr lang="en-US" sz="1900" dirty="0">
              <a:solidFill>
                <a:schemeClr val="bg1"/>
              </a:solidFill>
            </a:endParaRPr>
          </a:p>
        </p:txBody>
      </p:sp>
      <p:sp>
        <p:nvSpPr>
          <p:cNvPr id="49" name="TextBox 52"/>
          <p:cNvSpPr txBox="1"/>
          <p:nvPr/>
        </p:nvSpPr>
        <p:spPr>
          <a:xfrm>
            <a:off x="12435687" y="2739254"/>
            <a:ext cx="2074459" cy="732508"/>
          </a:xfrm>
          <a:prstGeom prst="rect">
            <a:avLst/>
          </a:prstGeom>
          <a:noFill/>
        </p:spPr>
        <p:txBody>
          <a:bodyPr wrap="square" lIns="146304" tIns="73152" rIns="146304" bIns="73152" rtlCol="0">
            <a:spAutoFit/>
          </a:bodyPr>
          <a:lstStyle/>
          <a:p>
            <a:pPr algn="ctr"/>
            <a:r>
              <a:rPr lang="en-US" sz="1900" dirty="0" smtClean="0">
                <a:solidFill>
                  <a:schemeClr val="bg1"/>
                </a:solidFill>
              </a:rPr>
              <a:t>Request With spoofed </a:t>
            </a:r>
            <a:r>
              <a:rPr lang="en-US" sz="1900" dirty="0" err="1" smtClean="0">
                <a:solidFill>
                  <a:schemeClr val="bg1"/>
                </a:solidFill>
              </a:rPr>
              <a:t>Src</a:t>
            </a:r>
            <a:r>
              <a:rPr lang="en-US" sz="1900" dirty="0" smtClean="0">
                <a:solidFill>
                  <a:schemeClr val="bg1"/>
                </a:solidFill>
              </a:rPr>
              <a:t> IP</a:t>
            </a:r>
            <a:endParaRPr lang="en-US" sz="1900" dirty="0">
              <a:solidFill>
                <a:schemeClr val="bg1"/>
              </a:solidFill>
            </a:endParaRPr>
          </a:p>
        </p:txBody>
      </p:sp>
      <p:sp>
        <p:nvSpPr>
          <p:cNvPr id="50" name="TextBox 52"/>
          <p:cNvSpPr txBox="1"/>
          <p:nvPr/>
        </p:nvSpPr>
        <p:spPr>
          <a:xfrm>
            <a:off x="7706286" y="3927037"/>
            <a:ext cx="1633865" cy="732508"/>
          </a:xfrm>
          <a:prstGeom prst="rect">
            <a:avLst/>
          </a:prstGeom>
          <a:noFill/>
        </p:spPr>
        <p:txBody>
          <a:bodyPr wrap="square" lIns="146304" tIns="73152" rIns="146304" bIns="73152" rtlCol="0">
            <a:spAutoFit/>
          </a:bodyPr>
          <a:lstStyle/>
          <a:p>
            <a:pPr algn="ctr"/>
            <a:r>
              <a:rPr lang="en-US" sz="1900" dirty="0" smtClean="0">
                <a:solidFill>
                  <a:schemeClr val="bg1"/>
                </a:solidFill>
              </a:rPr>
              <a:t>Open DNS Resolver</a:t>
            </a:r>
            <a:endParaRPr lang="en-US" sz="1900" dirty="0">
              <a:solidFill>
                <a:schemeClr val="bg1"/>
              </a:solidFill>
            </a:endParaRPr>
          </a:p>
        </p:txBody>
      </p:sp>
      <p:sp>
        <p:nvSpPr>
          <p:cNvPr id="51" name="TextBox 52"/>
          <p:cNvSpPr txBox="1"/>
          <p:nvPr/>
        </p:nvSpPr>
        <p:spPr>
          <a:xfrm>
            <a:off x="7291292" y="2780198"/>
            <a:ext cx="2381967" cy="732508"/>
          </a:xfrm>
          <a:prstGeom prst="rect">
            <a:avLst/>
          </a:prstGeom>
          <a:noFill/>
        </p:spPr>
        <p:txBody>
          <a:bodyPr wrap="square" lIns="146304" tIns="73152" rIns="146304" bIns="73152" rtlCol="0">
            <a:spAutoFit/>
          </a:bodyPr>
          <a:lstStyle/>
          <a:p>
            <a:pPr algn="ctr"/>
            <a:r>
              <a:rPr lang="en-US" sz="1900" dirty="0" smtClean="0">
                <a:solidFill>
                  <a:schemeClr val="bg1"/>
                </a:solidFill>
              </a:rPr>
              <a:t>Request Packet Size = </a:t>
            </a:r>
            <a:r>
              <a:rPr lang="en-US" sz="1900" b="1" dirty="0" smtClean="0">
                <a:solidFill>
                  <a:schemeClr val="accent4"/>
                </a:solidFill>
              </a:rPr>
              <a:t>32 bytes</a:t>
            </a:r>
            <a:endParaRPr lang="en-US" sz="1900" b="1" dirty="0">
              <a:solidFill>
                <a:schemeClr val="accent4"/>
              </a:solidFill>
            </a:endParaRPr>
          </a:p>
        </p:txBody>
      </p:sp>
      <p:sp>
        <p:nvSpPr>
          <p:cNvPr id="52" name="TextBox 52"/>
          <p:cNvSpPr txBox="1"/>
          <p:nvPr/>
        </p:nvSpPr>
        <p:spPr>
          <a:xfrm>
            <a:off x="7332236" y="5106009"/>
            <a:ext cx="2381967" cy="732508"/>
          </a:xfrm>
          <a:prstGeom prst="rect">
            <a:avLst/>
          </a:prstGeom>
          <a:noFill/>
        </p:spPr>
        <p:txBody>
          <a:bodyPr wrap="square" lIns="146304" tIns="73152" rIns="146304" bIns="73152" rtlCol="0">
            <a:spAutoFit/>
          </a:bodyPr>
          <a:lstStyle/>
          <a:p>
            <a:pPr algn="ctr"/>
            <a:r>
              <a:rPr lang="en-US" sz="1900" dirty="0" smtClean="0">
                <a:solidFill>
                  <a:schemeClr val="bg1"/>
                </a:solidFill>
              </a:rPr>
              <a:t>Response Packet Size = </a:t>
            </a:r>
            <a:r>
              <a:rPr lang="en-US" sz="1900" b="1" dirty="0" smtClean="0">
                <a:solidFill>
                  <a:schemeClr val="accent4"/>
                </a:solidFill>
              </a:rPr>
              <a:t>3200 bytes</a:t>
            </a:r>
            <a:endParaRPr lang="en-US" sz="1900" b="1" dirty="0">
              <a:solidFill>
                <a:schemeClr val="accent4"/>
              </a:solidFill>
            </a:endParaRPr>
          </a:p>
        </p:txBody>
      </p:sp>
      <p:sp>
        <p:nvSpPr>
          <p:cNvPr id="53" name="TextBox 52"/>
          <p:cNvSpPr txBox="1"/>
          <p:nvPr/>
        </p:nvSpPr>
        <p:spPr>
          <a:xfrm>
            <a:off x="12994193" y="5106009"/>
            <a:ext cx="1458787" cy="440120"/>
          </a:xfrm>
          <a:prstGeom prst="rect">
            <a:avLst/>
          </a:prstGeom>
          <a:noFill/>
        </p:spPr>
        <p:txBody>
          <a:bodyPr wrap="square" lIns="146304" tIns="73152" rIns="146304" bIns="73152" rtlCol="0">
            <a:spAutoFit/>
          </a:bodyPr>
          <a:lstStyle/>
          <a:p>
            <a:pPr algn="ctr"/>
            <a:r>
              <a:rPr lang="en-US" sz="1900" dirty="0" smtClean="0">
                <a:solidFill>
                  <a:schemeClr val="bg1"/>
                </a:solidFill>
              </a:rPr>
              <a:t>Response</a:t>
            </a:r>
            <a:endParaRPr lang="en-US" sz="1900" dirty="0">
              <a:solidFill>
                <a:schemeClr val="bg1"/>
              </a:solidFill>
            </a:endParaRPr>
          </a:p>
        </p:txBody>
      </p:sp>
      <p:pic>
        <p:nvPicPr>
          <p:cNvPr id="59" name="Picture 103" descr="compu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4937" y="3826803"/>
            <a:ext cx="1377084" cy="932976"/>
          </a:xfrm>
          <a:prstGeom prst="rect">
            <a:avLst/>
          </a:prstGeom>
        </p:spPr>
      </p:pic>
      <p:pic>
        <p:nvPicPr>
          <p:cNvPr id="60" name="Picture 103" descr="compu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5661" y="3826803"/>
            <a:ext cx="1377084" cy="932976"/>
          </a:xfrm>
          <a:prstGeom prst="rect">
            <a:avLst/>
          </a:prstGeom>
        </p:spPr>
      </p:pic>
      <p:grpSp>
        <p:nvGrpSpPr>
          <p:cNvPr id="82" name="Group 78"/>
          <p:cNvGrpSpPr/>
          <p:nvPr/>
        </p:nvGrpSpPr>
        <p:grpSpPr>
          <a:xfrm>
            <a:off x="10085894" y="4942153"/>
            <a:ext cx="387670" cy="888410"/>
            <a:chOff x="5363206" y="1741221"/>
            <a:chExt cx="532564" cy="1313029"/>
          </a:xfrm>
        </p:grpSpPr>
        <p:pic>
          <p:nvPicPr>
            <p:cNvPr id="83"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84" name="TextBox 80"/>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85" name="Group 81"/>
          <p:cNvGrpSpPr/>
          <p:nvPr/>
        </p:nvGrpSpPr>
        <p:grpSpPr>
          <a:xfrm>
            <a:off x="10698991" y="4942153"/>
            <a:ext cx="387670" cy="888410"/>
            <a:chOff x="5363206" y="1741221"/>
            <a:chExt cx="532564" cy="1313029"/>
          </a:xfrm>
        </p:grpSpPr>
        <p:pic>
          <p:nvPicPr>
            <p:cNvPr id="86"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87" name="TextBox 83"/>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88" name="Group 84"/>
          <p:cNvGrpSpPr/>
          <p:nvPr/>
        </p:nvGrpSpPr>
        <p:grpSpPr>
          <a:xfrm>
            <a:off x="11312088" y="4942153"/>
            <a:ext cx="387670" cy="888410"/>
            <a:chOff x="5363206" y="1741221"/>
            <a:chExt cx="532564" cy="1313029"/>
          </a:xfrm>
        </p:grpSpPr>
        <p:pic>
          <p:nvPicPr>
            <p:cNvPr id="89"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90" name="TextBox 86"/>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91" name="Group 87"/>
          <p:cNvGrpSpPr/>
          <p:nvPr/>
        </p:nvGrpSpPr>
        <p:grpSpPr>
          <a:xfrm>
            <a:off x="11925185" y="4942153"/>
            <a:ext cx="387670" cy="888410"/>
            <a:chOff x="5363206" y="1741221"/>
            <a:chExt cx="532564" cy="1313029"/>
          </a:xfrm>
        </p:grpSpPr>
        <p:pic>
          <p:nvPicPr>
            <p:cNvPr id="92"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93" name="TextBox 89"/>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94" name="Group 90"/>
          <p:cNvGrpSpPr/>
          <p:nvPr/>
        </p:nvGrpSpPr>
        <p:grpSpPr>
          <a:xfrm>
            <a:off x="12538283" y="4942153"/>
            <a:ext cx="387670" cy="888410"/>
            <a:chOff x="5363206" y="1741221"/>
            <a:chExt cx="532564" cy="1313029"/>
          </a:xfrm>
        </p:grpSpPr>
        <p:pic>
          <p:nvPicPr>
            <p:cNvPr id="95"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96" name="TextBox 92"/>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sp>
        <p:nvSpPr>
          <p:cNvPr id="97" name="&quot;No&quot; Symbol 77"/>
          <p:cNvSpPr/>
          <p:nvPr/>
        </p:nvSpPr>
        <p:spPr>
          <a:xfrm>
            <a:off x="11210088" y="6174563"/>
            <a:ext cx="433056" cy="42874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157" y="1377895"/>
            <a:ext cx="5512882" cy="534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7"/>
          <p:cNvSpPr txBox="1"/>
          <p:nvPr/>
        </p:nvSpPr>
        <p:spPr>
          <a:xfrm>
            <a:off x="901566" y="6867928"/>
            <a:ext cx="4598482" cy="415498"/>
          </a:xfrm>
          <a:prstGeom prst="rect">
            <a:avLst/>
          </a:prstGeom>
          <a:noFill/>
        </p:spPr>
        <p:txBody>
          <a:bodyPr wrap="square" rtlCol="0">
            <a:spAutoFit/>
          </a:bodyPr>
          <a:lstStyle/>
          <a:p>
            <a:r>
              <a:rPr lang="en-US" altLang="zh-TW" sz="2100" dirty="0">
                <a:solidFill>
                  <a:schemeClr val="accent3"/>
                </a:solidFill>
              </a:rPr>
              <a:t>Source: IDG, 2016</a:t>
            </a:r>
          </a:p>
        </p:txBody>
      </p:sp>
    </p:spTree>
    <p:extLst>
      <p:ext uri="{BB962C8B-B14F-4D97-AF65-F5344CB8AC3E}">
        <p14:creationId xmlns:p14="http://schemas.microsoft.com/office/powerpoint/2010/main" val="26607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p:tgtEl>
                                          <p:spTgt spid="82"/>
                                        </p:tgtEl>
                                        <p:attrNameLst>
                                          <p:attrName>ppt_y</p:attrName>
                                        </p:attrNameLst>
                                      </p:cBhvr>
                                      <p:tavLst>
                                        <p:tav tm="0">
                                          <p:val>
                                            <p:strVal val="#ppt_y-#ppt_h*1.125000"/>
                                          </p:val>
                                        </p:tav>
                                        <p:tav tm="100000">
                                          <p:val>
                                            <p:strVal val="#ppt_y"/>
                                          </p:val>
                                        </p:tav>
                                      </p:tavLst>
                                    </p:anim>
                                    <p:animEffect transition="in" filter="wipe(down)">
                                      <p:cBhvr>
                                        <p:cTn id="8" dur="500"/>
                                        <p:tgtEl>
                                          <p:spTgt spid="82"/>
                                        </p:tgtEl>
                                      </p:cBhvr>
                                    </p:animEffect>
                                  </p:childTnLst>
                                </p:cTn>
                              </p:par>
                              <p:par>
                                <p:cTn id="9" presetID="12" presetClass="entr" presetSubtype="1" fill="hold"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ppt_y</p:attrName>
                                        </p:attrNameLst>
                                      </p:cBhvr>
                                      <p:tavLst>
                                        <p:tav tm="0">
                                          <p:val>
                                            <p:strVal val="#ppt_y-#ppt_h*1.125000"/>
                                          </p:val>
                                        </p:tav>
                                        <p:tav tm="100000">
                                          <p:val>
                                            <p:strVal val="#ppt_y"/>
                                          </p:val>
                                        </p:tav>
                                      </p:tavLst>
                                    </p:anim>
                                    <p:animEffect transition="in" filter="wipe(down)">
                                      <p:cBhvr>
                                        <p:cTn id="12" dur="500"/>
                                        <p:tgtEl>
                                          <p:spTgt spid="85"/>
                                        </p:tgtEl>
                                      </p:cBhvr>
                                    </p:animEffect>
                                  </p:childTnLst>
                                </p:cTn>
                              </p:par>
                              <p:par>
                                <p:cTn id="13" presetID="12" presetClass="entr" presetSubtype="1" fill="hold" nodeType="withEffect">
                                  <p:stCondLst>
                                    <p:cond delay="20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p:tgtEl>
                                          <p:spTgt spid="88"/>
                                        </p:tgtEl>
                                        <p:attrNameLst>
                                          <p:attrName>ppt_y</p:attrName>
                                        </p:attrNameLst>
                                      </p:cBhvr>
                                      <p:tavLst>
                                        <p:tav tm="0">
                                          <p:val>
                                            <p:strVal val="#ppt_y-#ppt_h*1.125000"/>
                                          </p:val>
                                        </p:tav>
                                        <p:tav tm="100000">
                                          <p:val>
                                            <p:strVal val="#ppt_y"/>
                                          </p:val>
                                        </p:tav>
                                      </p:tavLst>
                                    </p:anim>
                                    <p:animEffect transition="in" filter="wipe(down)">
                                      <p:cBhvr>
                                        <p:cTn id="16" dur="500"/>
                                        <p:tgtEl>
                                          <p:spTgt spid="88"/>
                                        </p:tgtEl>
                                      </p:cBhvr>
                                    </p:animEffect>
                                  </p:childTnLst>
                                </p:cTn>
                              </p:par>
                              <p:par>
                                <p:cTn id="17" presetID="12" presetClass="entr" presetSubtype="1" fill="hold" nodeType="withEffect">
                                  <p:stCondLst>
                                    <p:cond delay="30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p:tgtEl>
                                          <p:spTgt spid="91"/>
                                        </p:tgtEl>
                                        <p:attrNameLst>
                                          <p:attrName>ppt_y</p:attrName>
                                        </p:attrNameLst>
                                      </p:cBhvr>
                                      <p:tavLst>
                                        <p:tav tm="0">
                                          <p:val>
                                            <p:strVal val="#ppt_y-#ppt_h*1.125000"/>
                                          </p:val>
                                        </p:tav>
                                        <p:tav tm="100000">
                                          <p:val>
                                            <p:strVal val="#ppt_y"/>
                                          </p:val>
                                        </p:tav>
                                      </p:tavLst>
                                    </p:anim>
                                    <p:animEffect transition="in" filter="wipe(down)">
                                      <p:cBhvr>
                                        <p:cTn id="20" dur="500"/>
                                        <p:tgtEl>
                                          <p:spTgt spid="91"/>
                                        </p:tgtEl>
                                      </p:cBhvr>
                                    </p:animEffect>
                                  </p:childTnLst>
                                </p:cTn>
                              </p:par>
                              <p:par>
                                <p:cTn id="21" presetID="12" presetClass="entr" presetSubtype="1" fill="hold" nodeType="withEffect">
                                  <p:stCondLst>
                                    <p:cond delay="40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p:tgtEl>
                                          <p:spTgt spid="94"/>
                                        </p:tgtEl>
                                        <p:attrNameLst>
                                          <p:attrName>ppt_y</p:attrName>
                                        </p:attrNameLst>
                                      </p:cBhvr>
                                      <p:tavLst>
                                        <p:tav tm="0">
                                          <p:val>
                                            <p:strVal val="#ppt_y-#ppt_h*1.125000"/>
                                          </p:val>
                                        </p:tav>
                                        <p:tav tm="100000">
                                          <p:val>
                                            <p:strVal val="#ppt_y"/>
                                          </p:val>
                                        </p:tav>
                                      </p:tavLst>
                                    </p:anim>
                                    <p:animEffect transition="in" filter="wipe(down)">
                                      <p:cBhvr>
                                        <p:cTn id="24" dur="500"/>
                                        <p:tgtEl>
                                          <p:spTgt spid="94"/>
                                        </p:tgtEl>
                                      </p:cBhvr>
                                    </p:animEffect>
                                  </p:childTnLst>
                                </p:cTn>
                              </p:par>
                            </p:childTnLst>
                          </p:cTn>
                        </p:par>
                        <p:par>
                          <p:cTn id="25" fill="hold">
                            <p:stCondLst>
                              <p:cond delay="900"/>
                            </p:stCondLst>
                            <p:childTnLst>
                              <p:par>
                                <p:cTn id="26" presetID="10" presetClass="entr" presetSubtype="0" fill="hold" grpId="0" nodeType="after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86350" y="1323241"/>
            <a:ext cx="12366822" cy="6209604"/>
          </a:xfrm>
        </p:spPr>
        <p:txBody>
          <a:bodyPr/>
          <a:lstStyle/>
          <a:p>
            <a:r>
              <a:rPr lang="en-US" dirty="0" smtClean="0"/>
              <a:t>Baselining /behavioral </a:t>
            </a:r>
            <a:r>
              <a:rPr lang="en-US" dirty="0"/>
              <a:t>learning for </a:t>
            </a:r>
            <a:r>
              <a:rPr lang="en-US" dirty="0" smtClean="0"/>
              <a:t>detection</a:t>
            </a:r>
          </a:p>
          <a:p>
            <a:pPr lvl="1"/>
            <a:r>
              <a:rPr lang="en-US" dirty="0" smtClean="0"/>
              <a:t>Building traffic pattern profiles  (peacetime learning) for</a:t>
            </a:r>
          </a:p>
          <a:p>
            <a:pPr lvl="2"/>
            <a:r>
              <a:rPr lang="en-US" b="1" dirty="0" smtClean="0"/>
              <a:t>Dst zone threshold </a:t>
            </a:r>
            <a:endParaRPr lang="en-US" dirty="0"/>
          </a:p>
          <a:p>
            <a:pPr lvl="2"/>
            <a:r>
              <a:rPr lang="en-US" b="1" dirty="0" smtClean="0"/>
              <a:t>Per source threshold</a:t>
            </a:r>
          </a:p>
          <a:p>
            <a:r>
              <a:rPr lang="en-US" dirty="0" smtClean="0"/>
              <a:t>Threshold </a:t>
            </a:r>
            <a:r>
              <a:rPr lang="en-US" dirty="0"/>
              <a:t>for automatic escalation </a:t>
            </a:r>
            <a:endParaRPr lang="en-US" dirty="0" smtClean="0"/>
          </a:p>
          <a:p>
            <a:pPr lvl="1"/>
            <a:r>
              <a:rPr lang="en-US" dirty="0" smtClean="0"/>
              <a:t>Traffic </a:t>
            </a:r>
            <a:r>
              <a:rPr lang="en-US" dirty="0"/>
              <a:t>pattern profile = </a:t>
            </a:r>
            <a:r>
              <a:rPr lang="en-US" dirty="0" smtClean="0"/>
              <a:t>zone-profile </a:t>
            </a:r>
            <a:r>
              <a:rPr lang="en-US" dirty="0"/>
              <a:t>consists of multiple indicators with </a:t>
            </a:r>
            <a:r>
              <a:rPr lang="en-US" dirty="0" smtClean="0"/>
              <a:t>the threshold </a:t>
            </a:r>
            <a:endParaRPr lang="en-US" dirty="0"/>
          </a:p>
          <a:p>
            <a:r>
              <a:rPr lang="en-US" dirty="0" smtClean="0"/>
              <a:t>Zone profile and individual threshold can be manually configured</a:t>
            </a:r>
            <a:endParaRPr lang="en-US" dirty="0"/>
          </a:p>
          <a:p>
            <a:endParaRPr lang="en-US" dirty="0" smtClean="0"/>
          </a:p>
        </p:txBody>
      </p:sp>
      <p:sp>
        <p:nvSpPr>
          <p:cNvPr id="4" name="Title 3"/>
          <p:cNvSpPr>
            <a:spLocks noGrp="1"/>
          </p:cNvSpPr>
          <p:nvPr>
            <p:ph type="title"/>
          </p:nvPr>
        </p:nvSpPr>
        <p:spPr/>
        <p:txBody>
          <a:bodyPr/>
          <a:lstStyle/>
          <a:p>
            <a:r>
              <a:rPr lang="en-US" dirty="0" smtClean="0"/>
              <a:t>Baselining: Indicators and Threshold</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450204582"/>
              </p:ext>
            </p:extLst>
          </p:nvPr>
        </p:nvGraphicFramePr>
        <p:xfrm>
          <a:off x="901565" y="5042370"/>
          <a:ext cx="4856798" cy="2286000"/>
        </p:xfrm>
        <a:graphic>
          <a:graphicData uri="http://schemas.openxmlformats.org/drawingml/2006/table">
            <a:tbl>
              <a:tblPr firstCol="1" bandRow="1">
                <a:tableStyleId>{5C22544A-7EE6-4342-B048-85BDC9FD1C3A}</a:tableStyleId>
              </a:tblPr>
              <a:tblGrid>
                <a:gridCol w="2618105"/>
                <a:gridCol w="2238693"/>
              </a:tblGrid>
              <a:tr h="457200">
                <a:tc gridSpan="2">
                  <a:txBody>
                    <a:bodyPr/>
                    <a:lstStyle/>
                    <a:p>
                      <a:pPr marL="0" marR="0" algn="l" defTabSz="1306220" rtl="0" eaLnBrk="1" latinLnBrk="0" hangingPunct="1">
                        <a:spcBef>
                          <a:spcPts val="0"/>
                        </a:spcBef>
                        <a:spcAft>
                          <a:spcPts val="0"/>
                        </a:spcAft>
                      </a:pPr>
                      <a:r>
                        <a:rPr lang="en-US" sz="1800" b="1" i="0" kern="1200" spc="50" baseline="0" dirty="0" smtClean="0">
                          <a:solidFill>
                            <a:schemeClr val="bg1"/>
                          </a:solidFill>
                          <a:effectLst/>
                          <a:latin typeface="+mn-lt"/>
                          <a:ea typeface="+mn-ea"/>
                          <a:cs typeface="Arial" panose="020B0604020202020204" pitchFamily="34" charset="0"/>
                        </a:rPr>
                        <a:t>TCP (incl. HTTP port)</a:t>
                      </a:r>
                      <a:endParaRPr lang="en-US" sz="1800" b="1" i="0" kern="1200" spc="50" baseline="0" dirty="0">
                        <a:solidFill>
                          <a:schemeClr val="bg1"/>
                        </a:solidFill>
                        <a:effectLst/>
                        <a:latin typeface="+mn-lt"/>
                        <a:ea typeface="+mn-ea"/>
                        <a:cs typeface="Arial" panose="020B0604020202020204" pitchFamily="34" charset="0"/>
                      </a:endParaRPr>
                    </a:p>
                  </a:txBody>
                  <a:tcPr marT="54864" marB="54864">
                    <a:solidFill>
                      <a:schemeClr val="accent1"/>
                    </a:solidFill>
                  </a:tcPr>
                </a:tc>
                <a:tc hMerge="1">
                  <a:txBody>
                    <a:bodyPr/>
                    <a:lstStyle/>
                    <a:p>
                      <a:pPr marL="0" marR="0" algn="ctr" defTabSz="1306220" rtl="0" eaLnBrk="1" latinLnBrk="0" hangingPunct="1">
                        <a:spcBef>
                          <a:spcPts val="0"/>
                        </a:spcBef>
                        <a:spcAft>
                          <a:spcPts val="0"/>
                        </a:spcAft>
                      </a:pPr>
                      <a:endParaRPr lang="en-US" sz="1400" b="1" i="1" kern="1200" spc="50" baseline="0" dirty="0">
                        <a:solidFill>
                          <a:srgbClr val="FFDD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54864" marB="54864">
                    <a:solidFill>
                      <a:schemeClr val="tx2">
                        <a:lumMod val="50000"/>
                      </a:schemeClr>
                    </a:solidFill>
                  </a:tcPr>
                </a:tc>
              </a:tr>
              <a:tr h="1828800">
                <a:tc>
                  <a: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rPr>
                        <a:t>Packet </a:t>
                      </a:r>
                      <a:r>
                        <a:rPr lang="en-US" sz="1600" b="0" dirty="0" smtClean="0">
                          <a:solidFill>
                            <a:schemeClr val="tx1"/>
                          </a:solidFill>
                          <a:effectLst/>
                          <a:latin typeface="+mn-lt"/>
                        </a:rPr>
                        <a:t>Rate</a:t>
                      </a:r>
                      <a:br>
                        <a:rPr lang="en-US" sz="1600" b="0" dirty="0" smtClean="0">
                          <a:solidFill>
                            <a:schemeClr val="tx1"/>
                          </a:solidFill>
                          <a:effectLst/>
                          <a:latin typeface="+mn-lt"/>
                        </a:rPr>
                      </a:br>
                      <a:r>
                        <a:rPr lang="en-US" sz="1600" b="0" dirty="0" smtClean="0">
                          <a:solidFill>
                            <a:schemeClr val="tx1"/>
                          </a:solidFill>
                          <a:effectLst/>
                          <a:latin typeface="+mn-lt"/>
                        </a:rPr>
                        <a:t>SYN Rate</a:t>
                      </a:r>
                      <a:endParaRPr lang="en-US" sz="1600" b="0" dirty="0" smtClean="0">
                        <a:solidFill>
                          <a:schemeClr val="tx1"/>
                        </a:solidFill>
                        <a:effectLst/>
                        <a:latin typeface="+mn-lt"/>
                        <a:ea typeface="Calibri" panose="020F0502020204030204" pitchFamily="34" charset="0"/>
                        <a:cs typeface="Times New Roman" panose="02020603050405020304" pitchFamily="18" charset="0"/>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mn-lt"/>
                        </a:rPr>
                        <a:t>FIN Rate</a:t>
                      </a:r>
                      <a:endParaRPr lang="en-US" sz="1600" b="0" dirty="0" smtClean="0">
                        <a:solidFill>
                          <a:schemeClr val="tx1"/>
                        </a:solidFill>
                        <a:effectLst/>
                        <a:latin typeface="+mn-lt"/>
                        <a:ea typeface="Calibri" panose="020F0502020204030204" pitchFamily="34" charset="0"/>
                        <a:cs typeface="Times New Roman" panose="02020603050405020304" pitchFamily="18" charset="0"/>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mn-lt"/>
                        </a:rPr>
                        <a:t>RST Rate</a:t>
                      </a:r>
                      <a:endParaRPr lang="en-US" sz="1600" b="0" dirty="0" smtClean="0">
                        <a:solidFill>
                          <a:schemeClr val="tx1"/>
                        </a:solidFill>
                        <a:effectLst/>
                        <a:latin typeface="+mn-lt"/>
                        <a:ea typeface="Calibri" panose="020F0502020204030204" pitchFamily="34" charset="0"/>
                        <a:cs typeface="Times New Roman" panose="02020603050405020304" pitchFamily="18" charset="0"/>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mn-lt"/>
                        </a:rPr>
                        <a:t>Small Window ACK Rate</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Empty ACK Rate</a:t>
                      </a:r>
                      <a:endParaRPr lang="en-US" sz="1600" b="0" dirty="0" smtClean="0">
                        <a:solidFill>
                          <a:schemeClr val="tx1"/>
                        </a:solidFill>
                        <a:effectLst/>
                        <a:latin typeface="+mn-lt"/>
                        <a:ea typeface="Calibri" panose="020F0502020204030204" pitchFamily="34" charset="0"/>
                        <a:cs typeface="Times New Roman" panose="02020603050405020304" pitchFamily="18" charset="0"/>
                      </a:endParaRPr>
                    </a:p>
                  </a:txBody>
                  <a:tcPr marT="27432" marB="27432">
                    <a:lnR w="12700" cap="flat" cmpd="sng" algn="ctr">
                      <a:solidFill>
                        <a:schemeClr val="accent1">
                          <a:lumMod val="40000"/>
                          <a:lumOff val="60000"/>
                        </a:schemeClr>
                      </a:solidFill>
                      <a:prstDash val="solid"/>
                      <a:round/>
                      <a:headEnd type="none" w="med" len="med"/>
                      <a:tailEnd type="none" w="med" len="med"/>
                    </a:lnR>
                    <a:solidFill>
                      <a:schemeClr val="accent1">
                        <a:lumMod val="40000"/>
                        <a:lumOff val="60000"/>
                      </a:schemeClr>
                    </a:solidFill>
                  </a:tcPr>
                </a:tc>
                <a:tc>
                  <a: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Small Payload Rate</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Bytes-to / Bytes-from</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SYN Rate / FIN Rate</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Session Miss Rate</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mn-lt"/>
                        </a:rPr>
                        <a:t>Packet Drop Rate</a:t>
                      </a:r>
                      <a:endParaRPr lang="en-US" sz="1600" b="0" dirty="0" smtClean="0">
                        <a:solidFill>
                          <a:schemeClr val="tx1"/>
                        </a:solidFill>
                        <a:effectLst/>
                        <a:latin typeface="+mn-lt"/>
                        <a:ea typeface="Calibri" panose="020F0502020204030204" pitchFamily="34" charset="0"/>
                        <a:cs typeface="Times New Roman" panose="02020603050405020304" pitchFamily="18" charset="0"/>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Pkt Drop / Pkt </a:t>
                      </a:r>
                      <a:r>
                        <a:rPr lang="en-US" sz="1600" b="0" kern="1200" dirty="0" err="1" smtClean="0">
                          <a:solidFill>
                            <a:schemeClr val="tx1"/>
                          </a:solidFill>
                          <a:effectLst/>
                          <a:latin typeface="+mn-lt"/>
                          <a:ea typeface="+mn-ea"/>
                          <a:cs typeface="+mn-cs"/>
                        </a:rPr>
                        <a:t>Rcv’d</a:t>
                      </a:r>
                      <a:endParaRPr lang="en-US" sz="1600" b="0" kern="1200" dirty="0" smtClean="0">
                        <a:solidFill>
                          <a:schemeClr val="tx1"/>
                        </a:solidFill>
                        <a:effectLst/>
                        <a:latin typeface="+mn-lt"/>
                        <a:ea typeface="+mn-ea"/>
                        <a:cs typeface="+mn-cs"/>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Concurrent Sessions</a:t>
                      </a:r>
                    </a:p>
                  </a:txBody>
                  <a:tcPr marT="27432" marB="27432">
                    <a:lnL w="12700" cap="flat" cmpd="sng" algn="ctr">
                      <a:solidFill>
                        <a:schemeClr val="accent1">
                          <a:lumMod val="40000"/>
                          <a:lumOff val="60000"/>
                        </a:schemeClr>
                      </a:solidFill>
                      <a:prstDash val="solid"/>
                      <a:round/>
                      <a:headEnd type="none" w="med" len="med"/>
                      <a:tailEnd type="none" w="med" len="med"/>
                    </a:lnL>
                    <a:solidFill>
                      <a:schemeClr val="accent1">
                        <a:lumMod val="40000"/>
                        <a:lumOff val="6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60820194"/>
              </p:ext>
            </p:extLst>
          </p:nvPr>
        </p:nvGraphicFramePr>
        <p:xfrm>
          <a:off x="6180635" y="5042370"/>
          <a:ext cx="2391093" cy="2281114"/>
        </p:xfrm>
        <a:graphic>
          <a:graphicData uri="http://schemas.openxmlformats.org/drawingml/2006/table">
            <a:tbl>
              <a:tblPr firstCol="1" bandRow="1">
                <a:tableStyleId>{5C22544A-7EE6-4342-B048-85BDC9FD1C3A}</a:tableStyleId>
              </a:tblPr>
              <a:tblGrid>
                <a:gridCol w="2391093"/>
              </a:tblGrid>
              <a:tr h="452314">
                <a:tc>
                  <a: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effectLst/>
                          <a:latin typeface="+mn-lt"/>
                          <a:ea typeface="+mn-ea"/>
                          <a:cs typeface="+mn-cs"/>
                        </a:rPr>
                        <a:t>UDP (incl. D</a:t>
                      </a:r>
                      <a:r>
                        <a:rPr lang="en-US" sz="1800" b="1" kern="1200" baseline="0" dirty="0" smtClean="0">
                          <a:solidFill>
                            <a:schemeClr val="bg1"/>
                          </a:solidFill>
                          <a:effectLst/>
                          <a:latin typeface="+mn-lt"/>
                          <a:ea typeface="+mn-ea"/>
                          <a:cs typeface="+mn-cs"/>
                        </a:rPr>
                        <a:t>NS port)</a:t>
                      </a:r>
                      <a:endParaRPr lang="en-US" sz="1600" b="1" kern="1200" dirty="0">
                        <a:solidFill>
                          <a:schemeClr val="bg1"/>
                        </a:solidFill>
                        <a:effectLst/>
                        <a:latin typeface="+mn-lt"/>
                        <a:ea typeface="+mn-ea"/>
                        <a:cs typeface="+mn-cs"/>
                      </a:endParaRPr>
                    </a:p>
                  </a:txBody>
                  <a:tcPr marT="54864" marB="54864">
                    <a:solidFill>
                      <a:schemeClr val="accent1"/>
                    </a:solidFill>
                  </a:tcPr>
                </a:tc>
              </a:tr>
              <a:tr h="1828800">
                <a:tc>
                  <a: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Packet </a:t>
                      </a:r>
                      <a:r>
                        <a:rPr lang="en-US" sz="1600" b="0" kern="1200" dirty="0" smtClean="0">
                          <a:solidFill>
                            <a:schemeClr val="tx1"/>
                          </a:solidFill>
                          <a:effectLst/>
                          <a:latin typeface="+mn-lt"/>
                          <a:ea typeface="+mn-ea"/>
                          <a:cs typeface="+mn-cs"/>
                        </a:rPr>
                        <a:t>Rate</a:t>
                      </a:r>
                      <a:br>
                        <a:rPr lang="en-US" sz="1600" b="0" kern="1200" dirty="0" smtClean="0">
                          <a:solidFill>
                            <a:schemeClr val="tx1"/>
                          </a:solidFill>
                          <a:effectLst/>
                          <a:latin typeface="+mn-lt"/>
                          <a:ea typeface="+mn-ea"/>
                          <a:cs typeface="+mn-cs"/>
                        </a:rPr>
                      </a:br>
                      <a:r>
                        <a:rPr lang="en-US" sz="1600" b="0" kern="1200" dirty="0" smtClean="0">
                          <a:solidFill>
                            <a:schemeClr val="tx1"/>
                          </a:solidFill>
                          <a:effectLst/>
                          <a:latin typeface="+mn-lt"/>
                          <a:ea typeface="+mn-ea"/>
                          <a:cs typeface="+mn-cs"/>
                        </a:rPr>
                        <a:t>Packet Drop Rate</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Bytes-to / Bytes-from</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Pkt Drop / Pkt </a:t>
                      </a:r>
                      <a:r>
                        <a:rPr lang="en-US" sz="1600" b="0" kern="1200" dirty="0" err="1" smtClean="0">
                          <a:solidFill>
                            <a:schemeClr val="tx1"/>
                          </a:solidFill>
                          <a:effectLst/>
                          <a:latin typeface="+mn-lt"/>
                          <a:ea typeface="+mn-ea"/>
                          <a:cs typeface="+mn-cs"/>
                        </a:rPr>
                        <a:t>Rcv’d</a:t>
                      </a:r>
                      <a:endParaRPr lang="en-US" sz="1600" b="0" kern="1200" dirty="0" smtClean="0">
                        <a:solidFill>
                          <a:schemeClr val="tx1"/>
                        </a:solidFill>
                        <a:effectLst/>
                        <a:latin typeface="+mn-lt"/>
                        <a:ea typeface="+mn-ea"/>
                        <a:cs typeface="+mn-cs"/>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Concurrent Sessions</a:t>
                      </a:r>
                    </a:p>
                  </a:txBody>
                  <a:tcPr marT="27432" marB="27432">
                    <a:solidFill>
                      <a:schemeClr val="accent1">
                        <a:lumMod val="40000"/>
                        <a:lumOff val="6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20737934"/>
              </p:ext>
            </p:extLst>
          </p:nvPr>
        </p:nvGraphicFramePr>
        <p:xfrm>
          <a:off x="8994000" y="5042370"/>
          <a:ext cx="2238693" cy="2313051"/>
        </p:xfrm>
        <a:graphic>
          <a:graphicData uri="http://schemas.openxmlformats.org/drawingml/2006/table">
            <a:tbl>
              <a:tblPr firstCol="1" bandRow="1">
                <a:tableStyleId>{5C22544A-7EE6-4342-B048-85BDC9FD1C3A}</a:tableStyleId>
              </a:tblPr>
              <a:tblGrid>
                <a:gridCol w="2238693"/>
              </a:tblGrid>
              <a:tr h="484251">
                <a:tc>
                  <a: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effectLst/>
                          <a:latin typeface="+mn-lt"/>
                          <a:ea typeface="+mn-ea"/>
                          <a:cs typeface="+mn-cs"/>
                        </a:rPr>
                        <a:t>ICMP</a:t>
                      </a:r>
                      <a:endParaRPr lang="en-US" sz="1600" b="1" kern="1200" dirty="0">
                        <a:solidFill>
                          <a:schemeClr val="bg1"/>
                        </a:solidFill>
                        <a:effectLst/>
                        <a:latin typeface="+mn-lt"/>
                        <a:ea typeface="+mn-ea"/>
                        <a:cs typeface="+mn-cs"/>
                      </a:endParaRPr>
                    </a:p>
                  </a:txBody>
                  <a:tcPr marT="54864" marB="54864">
                    <a:solidFill>
                      <a:schemeClr val="accent1"/>
                    </a:solidFill>
                  </a:tcPr>
                </a:tc>
              </a:tr>
              <a:tr h="1828800">
                <a:tc>
                  <a: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Packet </a:t>
                      </a:r>
                      <a:r>
                        <a:rPr lang="en-US" sz="1600" b="0" kern="1200" dirty="0" smtClean="0">
                          <a:solidFill>
                            <a:schemeClr val="tx1"/>
                          </a:solidFill>
                          <a:effectLst/>
                          <a:latin typeface="+mn-lt"/>
                          <a:ea typeface="+mn-ea"/>
                          <a:cs typeface="+mn-cs"/>
                        </a:rPr>
                        <a:t>Rate</a:t>
                      </a:r>
                      <a:br>
                        <a:rPr lang="en-US" sz="1600" b="0" kern="1200" dirty="0" smtClean="0">
                          <a:solidFill>
                            <a:schemeClr val="tx1"/>
                          </a:solidFill>
                          <a:effectLst/>
                          <a:latin typeface="+mn-lt"/>
                          <a:ea typeface="+mn-ea"/>
                          <a:cs typeface="+mn-cs"/>
                        </a:rPr>
                      </a:br>
                      <a:r>
                        <a:rPr lang="en-US" sz="1600" b="0" kern="1200" dirty="0" smtClean="0">
                          <a:solidFill>
                            <a:schemeClr val="tx1"/>
                          </a:solidFill>
                          <a:effectLst/>
                          <a:latin typeface="+mn-lt"/>
                          <a:ea typeface="+mn-ea"/>
                          <a:cs typeface="+mn-cs"/>
                        </a:rPr>
                        <a:t>Packet Drop Rate</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Bytes-to / Bytes-from</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Pkt Drop / Pkt </a:t>
                      </a:r>
                      <a:r>
                        <a:rPr lang="en-US" sz="1600" b="0" kern="1200" dirty="0" err="1" smtClean="0">
                          <a:solidFill>
                            <a:schemeClr val="tx1"/>
                          </a:solidFill>
                          <a:effectLst/>
                          <a:latin typeface="+mn-lt"/>
                          <a:ea typeface="+mn-ea"/>
                          <a:cs typeface="+mn-cs"/>
                        </a:rPr>
                        <a:t>Rcv’d</a:t>
                      </a:r>
                      <a:endParaRPr lang="en-US" sz="1600" b="0" kern="1200" dirty="0" smtClean="0">
                        <a:solidFill>
                          <a:schemeClr val="tx1"/>
                        </a:solidFill>
                        <a:effectLst/>
                        <a:latin typeface="+mn-lt"/>
                        <a:ea typeface="+mn-ea"/>
                        <a:cs typeface="+mn-cs"/>
                      </a:endParaRPr>
                    </a:p>
                  </a:txBody>
                  <a:tcPr marT="27432" marB="27432">
                    <a:solidFill>
                      <a:schemeClr val="accent1">
                        <a:lumMod val="40000"/>
                        <a:lumOff val="60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69527202"/>
              </p:ext>
            </p:extLst>
          </p:nvPr>
        </p:nvGraphicFramePr>
        <p:xfrm>
          <a:off x="11654965" y="5042370"/>
          <a:ext cx="2238693" cy="2286000"/>
        </p:xfrm>
        <a:graphic>
          <a:graphicData uri="http://schemas.openxmlformats.org/drawingml/2006/table">
            <a:tbl>
              <a:tblPr firstCol="1" bandRow="1">
                <a:tableStyleId>{5C22544A-7EE6-4342-B048-85BDC9FD1C3A}</a:tableStyleId>
              </a:tblPr>
              <a:tblGrid>
                <a:gridCol w="2238693"/>
              </a:tblGrid>
              <a:tr h="457200">
                <a:tc>
                  <a: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effectLst/>
                          <a:latin typeface="+mn-lt"/>
                          <a:ea typeface="+mn-ea"/>
                          <a:cs typeface="+mn-cs"/>
                        </a:rPr>
                        <a:t>IP/Other</a:t>
                      </a:r>
                      <a:endParaRPr lang="en-US" sz="1600" b="1" kern="1200" dirty="0">
                        <a:solidFill>
                          <a:schemeClr val="bg1"/>
                        </a:solidFill>
                        <a:effectLst/>
                        <a:latin typeface="+mn-lt"/>
                        <a:ea typeface="+mn-ea"/>
                        <a:cs typeface="+mn-cs"/>
                      </a:endParaRPr>
                    </a:p>
                  </a:txBody>
                  <a:tcPr marT="54864" marB="54864">
                    <a:solidFill>
                      <a:schemeClr val="accent1"/>
                    </a:solidFill>
                  </a:tcPr>
                </a:tc>
              </a:tr>
              <a:tr h="1828800">
                <a:tc>
                  <a:txBody>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Packet </a:t>
                      </a:r>
                      <a:r>
                        <a:rPr lang="en-US" sz="1600" b="0" kern="1200" dirty="0" smtClean="0">
                          <a:solidFill>
                            <a:schemeClr val="tx1"/>
                          </a:solidFill>
                          <a:effectLst/>
                          <a:latin typeface="+mn-lt"/>
                          <a:ea typeface="+mn-ea"/>
                          <a:cs typeface="+mn-cs"/>
                        </a:rPr>
                        <a:t>Rate</a:t>
                      </a:r>
                      <a:br>
                        <a:rPr lang="en-US" sz="1600" b="0" kern="1200" dirty="0" smtClean="0">
                          <a:solidFill>
                            <a:schemeClr val="tx1"/>
                          </a:solidFill>
                          <a:effectLst/>
                          <a:latin typeface="+mn-lt"/>
                          <a:ea typeface="+mn-ea"/>
                          <a:cs typeface="+mn-cs"/>
                        </a:rPr>
                      </a:br>
                      <a:r>
                        <a:rPr lang="en-US" sz="1600" b="0" kern="1200" dirty="0" smtClean="0">
                          <a:solidFill>
                            <a:schemeClr val="tx1"/>
                          </a:solidFill>
                          <a:effectLst/>
                          <a:latin typeface="+mn-lt"/>
                          <a:ea typeface="+mn-ea"/>
                          <a:cs typeface="+mn-cs"/>
                        </a:rPr>
                        <a:t>Packet Drop Rate</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Bytes-to / Bytes-from</a:t>
                      </a: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Pkt Drop / Pkt </a:t>
                      </a:r>
                      <a:r>
                        <a:rPr lang="en-US" sz="1600" b="0" kern="1200" dirty="0" err="1" smtClean="0">
                          <a:solidFill>
                            <a:schemeClr val="tx1"/>
                          </a:solidFill>
                          <a:effectLst/>
                          <a:latin typeface="+mn-lt"/>
                          <a:ea typeface="+mn-ea"/>
                          <a:cs typeface="+mn-cs"/>
                        </a:rPr>
                        <a:t>Rcv’d</a:t>
                      </a:r>
                      <a:endParaRPr lang="en-US" sz="1600" b="0" kern="1200" dirty="0" smtClean="0">
                        <a:solidFill>
                          <a:schemeClr val="tx1"/>
                        </a:solidFill>
                        <a:effectLst/>
                        <a:latin typeface="+mn-lt"/>
                        <a:ea typeface="+mn-ea"/>
                        <a:cs typeface="+mn-cs"/>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Fragment Rate</a:t>
                      </a:r>
                    </a:p>
                  </a:txBody>
                  <a:tcPr marT="27432" marB="27432">
                    <a:solidFill>
                      <a:schemeClr val="accent1">
                        <a:lumMod val="40000"/>
                        <a:lumOff val="60000"/>
                      </a:schemeClr>
                    </a:solidFill>
                  </a:tcPr>
                </a:tc>
              </a:tr>
            </a:tbl>
          </a:graphicData>
        </a:graphic>
      </p:graphicFrame>
    </p:spTree>
    <p:extLst>
      <p:ext uri="{BB962C8B-B14F-4D97-AF65-F5344CB8AC3E}">
        <p14:creationId xmlns:p14="http://schemas.microsoft.com/office/powerpoint/2010/main" val="3600721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5202924" y="2606097"/>
            <a:ext cx="7104926" cy="4576658"/>
          </a:xfrm>
          <a:prstGeom prst="flowChartProcess">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DDoS DST Zone</a:t>
            </a:r>
            <a:endParaRPr lang="en-US" dirty="0"/>
          </a:p>
        </p:txBody>
      </p:sp>
      <p:sp>
        <p:nvSpPr>
          <p:cNvPr id="23" name="Flowchart: Decision 22"/>
          <p:cNvSpPr/>
          <p:nvPr/>
        </p:nvSpPr>
        <p:spPr>
          <a:xfrm>
            <a:off x="4951209" y="3342255"/>
            <a:ext cx="3631355" cy="2323723"/>
          </a:xfrm>
          <a:prstGeom prst="flowChartDecision">
            <a:avLst/>
          </a:prstGeom>
          <a:ln w="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3" name="Rectangle 192"/>
          <p:cNvSpPr/>
          <p:nvPr/>
        </p:nvSpPr>
        <p:spPr>
          <a:xfrm>
            <a:off x="5471759" y="4277800"/>
            <a:ext cx="2560320" cy="1940981"/>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Arrow Connector 160"/>
          <p:cNvCxnSpPr/>
          <p:nvPr/>
        </p:nvCxnSpPr>
        <p:spPr>
          <a:xfrm flipV="1">
            <a:off x="11232510" y="5059463"/>
            <a:ext cx="1574605" cy="1"/>
          </a:xfrm>
          <a:prstGeom prst="straightConnector1">
            <a:avLst/>
          </a:prstGeom>
          <a:ln w="101600" cap="rnd">
            <a:solidFill>
              <a:srgbClr val="00B050"/>
            </a:solidFill>
            <a:prstDash val="solid"/>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2304028" y="5526413"/>
            <a:ext cx="1072764" cy="0"/>
          </a:xfrm>
          <a:prstGeom prst="straightConnector1">
            <a:avLst/>
          </a:prstGeom>
          <a:ln w="76200" cap="rnd">
            <a:solidFill>
              <a:srgbClr val="D60093"/>
            </a:solidFill>
            <a:prstDash val="sysDash"/>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2322549" y="4550103"/>
            <a:ext cx="2573440" cy="2132025"/>
            <a:chOff x="1784880" y="4208903"/>
            <a:chExt cx="2573440" cy="2132025"/>
          </a:xfrm>
          <a:effectLst/>
        </p:grpSpPr>
        <p:cxnSp>
          <p:nvCxnSpPr>
            <p:cNvPr id="147" name="Straight Arrow Connector 146"/>
            <p:cNvCxnSpPr/>
            <p:nvPr/>
          </p:nvCxnSpPr>
          <p:spPr>
            <a:xfrm>
              <a:off x="3352480" y="4299205"/>
              <a:ext cx="1005840" cy="0"/>
            </a:xfrm>
            <a:prstGeom prst="straightConnector1">
              <a:avLst/>
            </a:prstGeom>
            <a:ln w="127000" cap="rnd">
              <a:solidFill>
                <a:srgbClr val="FF0000"/>
              </a:solidFill>
              <a:prstDash val="solid"/>
              <a:tailEnd type="triangle" w="med"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2228832" y="4208903"/>
              <a:ext cx="1152150" cy="2101998"/>
            </a:xfrm>
            <a:prstGeom prst="straightConnector1">
              <a:avLst/>
            </a:prstGeom>
            <a:ln w="76200" cap="rnd">
              <a:solidFill>
                <a:srgbClr val="FF0000"/>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784880" y="6340928"/>
              <a:ext cx="443952" cy="0"/>
            </a:xfrm>
            <a:prstGeom prst="straightConnector1">
              <a:avLst/>
            </a:prstGeom>
            <a:ln w="38100" cap="rnd">
              <a:solidFill>
                <a:srgbClr val="FF0000"/>
              </a:solidFill>
              <a:prstDash val="sysDash"/>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1784880" y="6210330"/>
              <a:ext cx="496689" cy="0"/>
            </a:xfrm>
            <a:prstGeom prst="straightConnector1">
              <a:avLst/>
            </a:prstGeom>
            <a:ln w="38100" cap="rnd">
              <a:solidFill>
                <a:srgbClr val="FF0000"/>
              </a:solidFill>
              <a:prstDash val="sysDash"/>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1784880" y="6087895"/>
              <a:ext cx="496689" cy="0"/>
            </a:xfrm>
            <a:prstGeom prst="straightConnector1">
              <a:avLst/>
            </a:prstGeom>
            <a:ln w="38100" cap="rnd">
              <a:solidFill>
                <a:srgbClr val="FF0000"/>
              </a:solidFill>
              <a:prstDash val="sysDash"/>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1784880" y="5843025"/>
              <a:ext cx="688713" cy="0"/>
            </a:xfrm>
            <a:prstGeom prst="straightConnector1">
              <a:avLst/>
            </a:prstGeom>
            <a:ln w="38100" cap="rnd">
              <a:solidFill>
                <a:srgbClr val="FF0000"/>
              </a:solidFill>
              <a:prstDash val="sysDash"/>
              <a:tailEnd type="none" w="lg"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1784880" y="5965460"/>
              <a:ext cx="644026" cy="0"/>
            </a:xfrm>
            <a:prstGeom prst="straightConnector1">
              <a:avLst/>
            </a:prstGeom>
            <a:ln w="38100" cap="rnd">
              <a:solidFill>
                <a:srgbClr val="FF0000"/>
              </a:solidFill>
              <a:prstDash val="sysDash"/>
              <a:tailEnd type="none" w="lg" len="med"/>
            </a:ln>
          </p:spPr>
          <p:style>
            <a:lnRef idx="1">
              <a:schemeClr val="accent1"/>
            </a:lnRef>
            <a:fillRef idx="0">
              <a:schemeClr val="accent1"/>
            </a:fillRef>
            <a:effectRef idx="0">
              <a:schemeClr val="accent1"/>
            </a:effectRef>
            <a:fontRef idx="minor">
              <a:schemeClr val="tx1"/>
            </a:fontRef>
          </p:style>
        </p:cxnSp>
      </p:grpSp>
      <p:cxnSp>
        <p:nvCxnSpPr>
          <p:cNvPr id="95" name="Straight Arrow Connector 94"/>
          <p:cNvCxnSpPr/>
          <p:nvPr/>
        </p:nvCxnSpPr>
        <p:spPr>
          <a:xfrm flipV="1">
            <a:off x="11232510" y="4518075"/>
            <a:ext cx="1574605" cy="1"/>
          </a:xfrm>
          <a:prstGeom prst="straightConnector1">
            <a:avLst/>
          </a:prstGeom>
          <a:ln w="101600" cap="rnd">
            <a:solidFill>
              <a:srgbClr val="00B050"/>
            </a:solidFill>
            <a:prstDash val="solid"/>
            <a:tailEnd type="triangle" w="med" len="sm"/>
          </a:ln>
          <a:effectLst/>
        </p:spPr>
        <p:style>
          <a:lnRef idx="1">
            <a:schemeClr val="accent1"/>
          </a:lnRef>
          <a:fillRef idx="0">
            <a:schemeClr val="accent1"/>
          </a:fillRef>
          <a:effectRef idx="0">
            <a:schemeClr val="accent1"/>
          </a:effectRef>
          <a:fontRef idx="minor">
            <a:schemeClr val="tx1"/>
          </a:fontRef>
        </p:style>
      </p:cxnSp>
      <p:sp>
        <p:nvSpPr>
          <p:cNvPr id="35" name="Title 34"/>
          <p:cNvSpPr>
            <a:spLocks noGrp="1"/>
          </p:cNvSpPr>
          <p:nvPr>
            <p:ph type="title"/>
          </p:nvPr>
        </p:nvSpPr>
        <p:spPr>
          <a:effectLst/>
        </p:spPr>
        <p:txBody>
          <a:bodyPr/>
          <a:lstStyle/>
          <a:p>
            <a:r>
              <a:rPr lang="zh-TW" altLang="en-US" dirty="0" smtClean="0"/>
              <a:t>動態防禦政策</a:t>
            </a:r>
            <a:r>
              <a:rPr lang="en-US" altLang="zh-TW" dirty="0" smtClean="0"/>
              <a:t>: </a:t>
            </a:r>
            <a:r>
              <a:rPr lang="en-US" altLang="zh-TW" dirty="0"/>
              <a:t>Progressive countermeasures</a:t>
            </a:r>
            <a:endParaRPr lang="en-US" dirty="0"/>
          </a:p>
        </p:txBody>
      </p:sp>
      <p:grpSp>
        <p:nvGrpSpPr>
          <p:cNvPr id="7" name="Group 6"/>
          <p:cNvGrpSpPr/>
          <p:nvPr/>
        </p:nvGrpSpPr>
        <p:grpSpPr>
          <a:xfrm>
            <a:off x="5241329" y="2211799"/>
            <a:ext cx="2055441" cy="965261"/>
            <a:chOff x="6102891" y="1333523"/>
            <a:chExt cx="2055441" cy="965261"/>
          </a:xfrm>
          <a:effectLst/>
        </p:grpSpPr>
        <p:pic>
          <p:nvPicPr>
            <p:cNvPr id="4" name="Picture 3" descr="A10 Thunder_A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503" y="1770154"/>
              <a:ext cx="2013829" cy="528630"/>
            </a:xfrm>
            <a:prstGeom prst="rect">
              <a:avLst/>
            </a:prstGeom>
          </p:spPr>
        </p:pic>
        <p:sp>
          <p:nvSpPr>
            <p:cNvPr id="5" name="TextBox 4"/>
            <p:cNvSpPr txBox="1"/>
            <p:nvPr/>
          </p:nvSpPr>
          <p:spPr>
            <a:xfrm>
              <a:off x="6102891" y="1333523"/>
              <a:ext cx="2055441" cy="461665"/>
            </a:xfrm>
            <a:prstGeom prst="rect">
              <a:avLst/>
            </a:prstGeom>
            <a:noFill/>
          </p:spPr>
          <p:txBody>
            <a:bodyPr wrap="square" rtlCol="0">
              <a:spAutoFit/>
            </a:bodyPr>
            <a:lstStyle/>
            <a:p>
              <a:pPr algn="ctr"/>
              <a:r>
                <a:rPr lang="en-US" sz="2400" dirty="0" smtClean="0">
                  <a:solidFill>
                    <a:schemeClr val="bg1"/>
                  </a:solidFill>
                </a:rPr>
                <a:t>Thunder TPS</a:t>
              </a:r>
              <a:endParaRPr lang="en-US" sz="2400" dirty="0">
                <a:solidFill>
                  <a:schemeClr val="bg1"/>
                </a:solidFill>
              </a:endParaRPr>
            </a:p>
          </p:txBody>
        </p:sp>
      </p:grpSp>
      <p:sp>
        <p:nvSpPr>
          <p:cNvPr id="14" name="Rectangle 13"/>
          <p:cNvSpPr/>
          <p:nvPr/>
        </p:nvSpPr>
        <p:spPr>
          <a:xfrm>
            <a:off x="9465879" y="4272938"/>
            <a:ext cx="2573135" cy="463753"/>
          </a:xfrm>
          <a:prstGeom prst="rect">
            <a:avLst/>
          </a:prstGeom>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Level 0</a:t>
            </a:r>
            <a:endParaRPr lang="en-US" dirty="0"/>
          </a:p>
        </p:txBody>
      </p:sp>
      <p:sp>
        <p:nvSpPr>
          <p:cNvPr id="27" name="Rectangle 26"/>
          <p:cNvSpPr/>
          <p:nvPr/>
        </p:nvSpPr>
        <p:spPr>
          <a:xfrm>
            <a:off x="9465879" y="4836448"/>
            <a:ext cx="2573135" cy="463753"/>
          </a:xfrm>
          <a:prstGeom prst="rect">
            <a:avLst/>
          </a:prstGeom>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Level 1</a:t>
            </a:r>
            <a:endParaRPr lang="en-US" dirty="0"/>
          </a:p>
        </p:txBody>
      </p:sp>
      <p:sp>
        <p:nvSpPr>
          <p:cNvPr id="28" name="Rectangle 27"/>
          <p:cNvSpPr/>
          <p:nvPr/>
        </p:nvSpPr>
        <p:spPr>
          <a:xfrm>
            <a:off x="9465879" y="5399958"/>
            <a:ext cx="2573135" cy="463753"/>
          </a:xfrm>
          <a:prstGeom prst="rect">
            <a:avLst/>
          </a:prstGeom>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Level 2</a:t>
            </a:r>
            <a:endParaRPr lang="en-US" dirty="0"/>
          </a:p>
        </p:txBody>
      </p:sp>
      <p:sp>
        <p:nvSpPr>
          <p:cNvPr id="29" name="Rectangle 28"/>
          <p:cNvSpPr/>
          <p:nvPr/>
        </p:nvSpPr>
        <p:spPr>
          <a:xfrm>
            <a:off x="9465879" y="5963468"/>
            <a:ext cx="2573135" cy="463753"/>
          </a:xfrm>
          <a:prstGeom prst="rect">
            <a:avLst/>
          </a:prstGeom>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Level 3</a:t>
            </a:r>
            <a:endParaRPr lang="en-US" dirty="0"/>
          </a:p>
        </p:txBody>
      </p:sp>
      <p:sp>
        <p:nvSpPr>
          <p:cNvPr id="30" name="Rectangle 29"/>
          <p:cNvSpPr/>
          <p:nvPr/>
        </p:nvSpPr>
        <p:spPr>
          <a:xfrm>
            <a:off x="9465879" y="6526977"/>
            <a:ext cx="2573135" cy="463753"/>
          </a:xfrm>
          <a:prstGeom prst="rect">
            <a:avLst/>
          </a:prstGeom>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Level 4</a:t>
            </a:r>
            <a:endParaRPr lang="en-US" dirty="0"/>
          </a:p>
        </p:txBody>
      </p:sp>
      <p:grpSp>
        <p:nvGrpSpPr>
          <p:cNvPr id="38" name="Group 37"/>
          <p:cNvGrpSpPr/>
          <p:nvPr/>
        </p:nvGrpSpPr>
        <p:grpSpPr>
          <a:xfrm>
            <a:off x="12883925" y="4329348"/>
            <a:ext cx="1324594" cy="1509232"/>
            <a:chOff x="12563044" y="3680908"/>
            <a:chExt cx="1324594" cy="1509232"/>
          </a:xfrm>
          <a:effectLst/>
        </p:grpSpPr>
        <p:pic>
          <p:nvPicPr>
            <p:cNvPr id="36" name="Picture 35" descr="Datacen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3443" y="3680908"/>
              <a:ext cx="1083797" cy="1135000"/>
            </a:xfrm>
            <a:prstGeom prst="rect">
              <a:avLst/>
            </a:prstGeom>
          </p:spPr>
        </p:pic>
        <p:sp>
          <p:nvSpPr>
            <p:cNvPr id="37" name="TextBox 36"/>
            <p:cNvSpPr txBox="1"/>
            <p:nvPr/>
          </p:nvSpPr>
          <p:spPr>
            <a:xfrm>
              <a:off x="12563044" y="4820808"/>
              <a:ext cx="1324594" cy="369332"/>
            </a:xfrm>
            <a:prstGeom prst="rect">
              <a:avLst/>
            </a:prstGeom>
            <a:noFill/>
          </p:spPr>
          <p:txBody>
            <a:bodyPr wrap="square" rtlCol="0">
              <a:spAutoFit/>
            </a:bodyPr>
            <a:lstStyle/>
            <a:p>
              <a:pPr algn="ctr"/>
              <a:r>
                <a:rPr lang="en-US" sz="1800" dirty="0" smtClean="0">
                  <a:solidFill>
                    <a:schemeClr val="bg1"/>
                  </a:solidFill>
                </a:rPr>
                <a:t>DST</a:t>
              </a:r>
              <a:endParaRPr lang="en-US" sz="1800" dirty="0">
                <a:solidFill>
                  <a:schemeClr val="bg1"/>
                </a:solidFill>
              </a:endParaRPr>
            </a:p>
          </p:txBody>
        </p:sp>
      </p:grpSp>
      <p:pic>
        <p:nvPicPr>
          <p:cNvPr id="56" name="Picture 55" descr="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93" y="2452892"/>
            <a:ext cx="409617" cy="543718"/>
          </a:xfrm>
          <a:prstGeom prst="rect">
            <a:avLst/>
          </a:prstGeom>
          <a:effectLst/>
        </p:spPr>
      </p:pic>
      <p:pic>
        <p:nvPicPr>
          <p:cNvPr id="60" name="Picture 59" descr="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442" y="2647176"/>
            <a:ext cx="409617" cy="543718"/>
          </a:xfrm>
          <a:prstGeom prst="rect">
            <a:avLst/>
          </a:prstGeom>
          <a:effectLst/>
        </p:spPr>
      </p:pic>
      <p:pic>
        <p:nvPicPr>
          <p:cNvPr id="61" name="Picture 60" descr="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591" y="2841460"/>
            <a:ext cx="409617" cy="543718"/>
          </a:xfrm>
          <a:prstGeom prst="rect">
            <a:avLst/>
          </a:prstGeom>
          <a:effectLst/>
        </p:spPr>
      </p:pic>
      <p:grpSp>
        <p:nvGrpSpPr>
          <p:cNvPr id="152" name="Group 151"/>
          <p:cNvGrpSpPr/>
          <p:nvPr/>
        </p:nvGrpSpPr>
        <p:grpSpPr>
          <a:xfrm>
            <a:off x="886442" y="5224676"/>
            <a:ext cx="1346439" cy="579082"/>
            <a:chOff x="348773" y="4883476"/>
            <a:chExt cx="1346439" cy="579082"/>
          </a:xfrm>
          <a:effectLst/>
        </p:grpSpPr>
        <p:pic>
          <p:nvPicPr>
            <p:cNvPr id="52" name="Picture 51" descr="Lapt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402" y="4883476"/>
              <a:ext cx="816810" cy="579082"/>
            </a:xfrm>
            <a:prstGeom prst="rect">
              <a:avLst/>
            </a:prstGeom>
          </p:spPr>
        </p:pic>
        <p:pic>
          <p:nvPicPr>
            <p:cNvPr id="57" name="Picture 56" descr="Attack_BadUs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773" y="4883476"/>
              <a:ext cx="413275" cy="560786"/>
            </a:xfrm>
            <a:prstGeom prst="rect">
              <a:avLst/>
            </a:prstGeom>
          </p:spPr>
        </p:pic>
      </p:grpSp>
      <p:grpSp>
        <p:nvGrpSpPr>
          <p:cNvPr id="151" name="Group 150"/>
          <p:cNvGrpSpPr/>
          <p:nvPr/>
        </p:nvGrpSpPr>
        <p:grpSpPr>
          <a:xfrm>
            <a:off x="709539" y="5953795"/>
            <a:ext cx="1511144" cy="1096242"/>
            <a:chOff x="171870" y="5612595"/>
            <a:chExt cx="1511144" cy="1096242"/>
          </a:xfrm>
          <a:effectLst/>
        </p:grpSpPr>
        <p:pic>
          <p:nvPicPr>
            <p:cNvPr id="62" name="Picture 61" descr="Clou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870" y="5689405"/>
              <a:ext cx="1192607" cy="777559"/>
            </a:xfrm>
            <a:prstGeom prst="rect">
              <a:avLst/>
            </a:prstGeom>
          </p:spPr>
        </p:pic>
        <p:pic>
          <p:nvPicPr>
            <p:cNvPr id="58" name="Picture 57" descr="B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109" y="5817650"/>
              <a:ext cx="425466" cy="586387"/>
            </a:xfrm>
            <a:prstGeom prst="rect">
              <a:avLst/>
            </a:prstGeom>
          </p:spPr>
        </p:pic>
        <p:pic>
          <p:nvPicPr>
            <p:cNvPr id="63" name="Picture 62" descr="-_Home Rout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600" y="5612595"/>
              <a:ext cx="792414" cy="421808"/>
            </a:xfrm>
            <a:prstGeom prst="rect">
              <a:avLst/>
            </a:prstGeom>
          </p:spPr>
        </p:pic>
        <p:pic>
          <p:nvPicPr>
            <p:cNvPr id="64" name="Picture 63" descr="B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509" y="5970050"/>
              <a:ext cx="425466" cy="586387"/>
            </a:xfrm>
            <a:prstGeom prst="rect">
              <a:avLst/>
            </a:prstGeom>
          </p:spPr>
        </p:pic>
        <p:pic>
          <p:nvPicPr>
            <p:cNvPr id="65" name="Picture 64" descr="B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909" y="6122450"/>
              <a:ext cx="425466" cy="586387"/>
            </a:xfrm>
            <a:prstGeom prst="rect">
              <a:avLst/>
            </a:prstGeom>
          </p:spPr>
        </p:pic>
      </p:grpSp>
      <p:pic>
        <p:nvPicPr>
          <p:cNvPr id="66" name="Picture 65" descr="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889" y="3677991"/>
            <a:ext cx="409617" cy="543718"/>
          </a:xfrm>
          <a:prstGeom prst="rect">
            <a:avLst/>
          </a:prstGeom>
          <a:effectLst/>
        </p:spPr>
      </p:pic>
      <p:pic>
        <p:nvPicPr>
          <p:cNvPr id="67" name="Picture 66" descr="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038" y="3872275"/>
            <a:ext cx="409617" cy="543718"/>
          </a:xfrm>
          <a:prstGeom prst="rect">
            <a:avLst/>
          </a:prstGeom>
          <a:effectLst/>
        </p:spPr>
      </p:pic>
      <p:pic>
        <p:nvPicPr>
          <p:cNvPr id="68" name="Picture 67" descr="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187" y="4066559"/>
            <a:ext cx="409617" cy="543718"/>
          </a:xfrm>
          <a:prstGeom prst="rect">
            <a:avLst/>
          </a:prstGeom>
          <a:effectLst/>
        </p:spPr>
      </p:pic>
      <p:grpSp>
        <p:nvGrpSpPr>
          <p:cNvPr id="86" name="Group 85"/>
          <p:cNvGrpSpPr/>
          <p:nvPr/>
        </p:nvGrpSpPr>
        <p:grpSpPr>
          <a:xfrm>
            <a:off x="8582564" y="4517765"/>
            <a:ext cx="883315" cy="2241089"/>
            <a:chOff x="8083299" y="4176565"/>
            <a:chExt cx="883315" cy="2241089"/>
          </a:xfrm>
          <a:effectLst/>
        </p:grpSpPr>
        <p:cxnSp>
          <p:nvCxnSpPr>
            <p:cNvPr id="76" name="Straight Connector 75"/>
            <p:cNvCxnSpPr>
              <a:stCxn id="23" idx="3"/>
              <a:endCxn id="14" idx="1"/>
            </p:cNvCxnSpPr>
            <p:nvPr/>
          </p:nvCxnSpPr>
          <p:spPr>
            <a:xfrm>
              <a:off x="8083299" y="4176565"/>
              <a:ext cx="883315" cy="6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8352135" y="4176875"/>
              <a:ext cx="1" cy="224028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8352135" y="4727125"/>
              <a:ext cx="5737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352135" y="5290635"/>
              <a:ext cx="5737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352135" y="5854145"/>
              <a:ext cx="5737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8352135" y="6416719"/>
              <a:ext cx="573753" cy="935"/>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1" name="Picture 50" descr="Window.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4721" y="2755554"/>
            <a:ext cx="759511" cy="586701"/>
          </a:xfrm>
          <a:prstGeom prst="rect">
            <a:avLst/>
          </a:prstGeom>
          <a:effectLst/>
        </p:spPr>
      </p:pic>
      <p:pic>
        <p:nvPicPr>
          <p:cNvPr id="53" name="Picture 52" descr="Desktop.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32834" y="4277800"/>
            <a:ext cx="783284" cy="604988"/>
          </a:xfrm>
          <a:prstGeom prst="rect">
            <a:avLst/>
          </a:prstGeom>
          <a:effectLst/>
        </p:spPr>
      </p:pic>
      <p:pic>
        <p:nvPicPr>
          <p:cNvPr id="54" name="Picture 53" descr="Table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06519" y="3492868"/>
            <a:ext cx="435914" cy="579082"/>
          </a:xfrm>
          <a:prstGeom prst="rect">
            <a:avLst/>
          </a:prstGeom>
          <a:effectLst/>
        </p:spPr>
      </p:pic>
      <p:pic>
        <p:nvPicPr>
          <p:cNvPr id="59" name="Picture 58" descr="Hom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43317" y="2083400"/>
            <a:ext cx="562319" cy="522697"/>
          </a:xfrm>
          <a:prstGeom prst="rect">
            <a:avLst/>
          </a:prstGeom>
          <a:effectLst/>
        </p:spPr>
      </p:pic>
      <p:cxnSp>
        <p:nvCxnSpPr>
          <p:cNvPr id="111" name="Straight Arrow Connector 110"/>
          <p:cNvCxnSpPr/>
          <p:nvPr/>
        </p:nvCxnSpPr>
        <p:spPr>
          <a:xfrm>
            <a:off x="8582564" y="4503931"/>
            <a:ext cx="309562" cy="0"/>
          </a:xfrm>
          <a:prstGeom prst="straightConnector1">
            <a:avLst/>
          </a:prstGeom>
          <a:ln w="136525" cap="rnd">
            <a:solidFill>
              <a:schemeClr val="tx2"/>
            </a:solidFill>
            <a:prstDash val="solid"/>
            <a:tailEnd type="none" w="med" len="sm"/>
          </a:ln>
          <a:effectLst/>
        </p:spPr>
        <p:style>
          <a:lnRef idx="1">
            <a:schemeClr val="accent1"/>
          </a:lnRef>
          <a:fillRef idx="0">
            <a:schemeClr val="accent1"/>
          </a:fillRef>
          <a:effectRef idx="0">
            <a:schemeClr val="accent1"/>
          </a:effectRef>
          <a:fontRef idx="minor">
            <a:schemeClr val="tx1"/>
          </a:fontRef>
        </p:style>
      </p:cxnSp>
      <p:sp>
        <p:nvSpPr>
          <p:cNvPr id="118" name="Right Arrow 117"/>
          <p:cNvSpPr/>
          <p:nvPr/>
        </p:nvSpPr>
        <p:spPr>
          <a:xfrm>
            <a:off x="8889804" y="4367355"/>
            <a:ext cx="934922" cy="274320"/>
          </a:xfrm>
          <a:prstGeom prst="right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2304028" y="2416078"/>
            <a:ext cx="2630061" cy="2237432"/>
            <a:chOff x="1766359" y="2074878"/>
            <a:chExt cx="2630061" cy="2237432"/>
          </a:xfrm>
        </p:grpSpPr>
        <p:cxnSp>
          <p:nvCxnSpPr>
            <p:cNvPr id="69" name="Straight Arrow Connector 68"/>
            <p:cNvCxnSpPr/>
            <p:nvPr/>
          </p:nvCxnSpPr>
          <p:spPr>
            <a:xfrm>
              <a:off x="2322550" y="2074878"/>
              <a:ext cx="1152150" cy="2101998"/>
            </a:xfrm>
            <a:prstGeom prst="straightConnector1">
              <a:avLst/>
            </a:prstGeom>
            <a:ln w="38100">
              <a:solidFill>
                <a:srgbClr val="00B050"/>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116" name="Striped Right Arrow 115"/>
            <p:cNvSpPr/>
            <p:nvPr/>
          </p:nvSpPr>
          <p:spPr>
            <a:xfrm>
              <a:off x="3096607" y="4037990"/>
              <a:ext cx="1299813" cy="274320"/>
            </a:xfrm>
            <a:prstGeom prst="stripedRightArrow">
              <a:avLst>
                <a:gd name="adj1" fmla="val 49038"/>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Arrow Connector 119"/>
            <p:cNvCxnSpPr/>
            <p:nvPr/>
          </p:nvCxnSpPr>
          <p:spPr>
            <a:xfrm flipH="1">
              <a:off x="1784880" y="2074878"/>
              <a:ext cx="537671" cy="0"/>
            </a:xfrm>
            <a:prstGeom prst="straightConnector1">
              <a:avLst/>
            </a:prstGeom>
            <a:ln w="38100" cap="rnd">
              <a:solidFill>
                <a:srgbClr val="00B050"/>
              </a:solidFill>
              <a:prstDash val="sysDash"/>
              <a:tailEnd type="none" w="lg"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1784880" y="2707704"/>
              <a:ext cx="883315" cy="0"/>
            </a:xfrm>
            <a:prstGeom prst="straightConnector1">
              <a:avLst/>
            </a:prstGeom>
            <a:ln w="38100" cap="rnd">
              <a:solidFill>
                <a:srgbClr val="00B050"/>
              </a:solidFill>
              <a:prstDash val="sysDash"/>
              <a:tailEnd type="non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1766359" y="3508279"/>
              <a:ext cx="1330248" cy="0"/>
            </a:xfrm>
            <a:prstGeom prst="straightConnector1">
              <a:avLst/>
            </a:prstGeom>
            <a:ln w="38100" cap="rnd">
              <a:solidFill>
                <a:srgbClr val="00B050"/>
              </a:solidFill>
              <a:prstDash val="sysDash"/>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1808469" y="4179955"/>
              <a:ext cx="1666231" cy="0"/>
            </a:xfrm>
            <a:prstGeom prst="straightConnector1">
              <a:avLst/>
            </a:prstGeom>
            <a:ln w="38100" cap="rnd">
              <a:solidFill>
                <a:srgbClr val="00B050"/>
              </a:solidFill>
              <a:prstDash val="sysDash"/>
              <a:tailEnd type="none" w="lg" len="med"/>
            </a:ln>
          </p:spPr>
          <p:style>
            <a:lnRef idx="1">
              <a:schemeClr val="accent1"/>
            </a:lnRef>
            <a:fillRef idx="0">
              <a:schemeClr val="accent1"/>
            </a:fillRef>
            <a:effectRef idx="0">
              <a:schemeClr val="accent1"/>
            </a:effectRef>
            <a:fontRef idx="minor">
              <a:schemeClr val="tx1"/>
            </a:fontRef>
          </p:style>
        </p:cxnSp>
      </p:grpSp>
      <p:sp>
        <p:nvSpPr>
          <p:cNvPr id="160" name="Bent-Up Arrow 159"/>
          <p:cNvSpPr/>
          <p:nvPr/>
        </p:nvSpPr>
        <p:spPr>
          <a:xfrm rot="5400000">
            <a:off x="8908137" y="4345916"/>
            <a:ext cx="822184" cy="1010994"/>
          </a:xfrm>
          <a:prstGeom prst="bentUpArrow">
            <a:avLst>
              <a:gd name="adj1" fmla="val 24576"/>
              <a:gd name="adj2" fmla="val 24788"/>
              <a:gd name="adj3" fmla="val 23309"/>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Elbow Connector 163"/>
          <p:cNvCxnSpPr/>
          <p:nvPr/>
        </p:nvCxnSpPr>
        <p:spPr>
          <a:xfrm>
            <a:off x="8544160" y="4515692"/>
            <a:ext cx="883315" cy="1127718"/>
          </a:xfrm>
          <a:prstGeom prst="bentConnector3">
            <a:avLst>
              <a:gd name="adj1" fmla="val 35443"/>
            </a:avLst>
          </a:prstGeom>
          <a:ln w="76200" cap="rnd">
            <a:solidFill>
              <a:srgbClr val="D60093"/>
            </a:solidFill>
            <a:prstDash val="sysDash"/>
            <a:tailEnd type="triangle" w="med" len="sm"/>
          </a:ln>
          <a:effectLst/>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9465879" y="3849479"/>
            <a:ext cx="2573135" cy="400110"/>
          </a:xfrm>
          <a:prstGeom prst="rect">
            <a:avLst/>
          </a:prstGeom>
          <a:noFill/>
        </p:spPr>
        <p:txBody>
          <a:bodyPr wrap="square" rtlCol="0">
            <a:spAutoFit/>
          </a:bodyPr>
          <a:lstStyle/>
          <a:p>
            <a:pPr algn="ctr"/>
            <a:r>
              <a:rPr lang="en-US" sz="2000" dirty="0" smtClean="0">
                <a:solidFill>
                  <a:schemeClr val="bg1"/>
                </a:solidFill>
              </a:rPr>
              <a:t>Mitigation Policy</a:t>
            </a:r>
          </a:p>
        </p:txBody>
      </p:sp>
      <p:sp>
        <p:nvSpPr>
          <p:cNvPr id="179" name="Rounded Rectangle 178"/>
          <p:cNvSpPr/>
          <p:nvPr/>
        </p:nvSpPr>
        <p:spPr>
          <a:xfrm>
            <a:off x="5471760" y="5785462"/>
            <a:ext cx="2560320" cy="866639"/>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lumMod val="75000"/>
                    <a:lumOff val="25000"/>
                  </a:schemeClr>
                </a:solidFill>
              </a:rPr>
              <a:t>Auto Learning (Baselining)</a:t>
            </a:r>
            <a:br>
              <a:rPr lang="en-US" sz="1400" dirty="0" smtClean="0">
                <a:solidFill>
                  <a:schemeClr val="tx1">
                    <a:lumMod val="75000"/>
                    <a:lumOff val="25000"/>
                  </a:schemeClr>
                </a:solidFill>
              </a:rPr>
            </a:br>
            <a:r>
              <a:rPr lang="en-US" sz="1400" dirty="0" smtClean="0">
                <a:solidFill>
                  <a:schemeClr val="tx1">
                    <a:lumMod val="75000"/>
                    <a:lumOff val="25000"/>
                  </a:schemeClr>
                </a:solidFill>
              </a:rPr>
              <a:t>or</a:t>
            </a:r>
          </a:p>
          <a:p>
            <a:pPr algn="ctr"/>
            <a:r>
              <a:rPr lang="en-US" sz="1400" dirty="0" smtClean="0">
                <a:solidFill>
                  <a:schemeClr val="tx1">
                    <a:lumMod val="75000"/>
                    <a:lumOff val="25000"/>
                  </a:schemeClr>
                </a:solidFill>
              </a:rPr>
              <a:t>Manual </a:t>
            </a:r>
            <a:endParaRPr lang="en-US" sz="1400" dirty="0">
              <a:solidFill>
                <a:schemeClr val="tx1">
                  <a:lumMod val="75000"/>
                  <a:lumOff val="25000"/>
                </a:schemeClr>
              </a:solidFill>
            </a:endParaRPr>
          </a:p>
        </p:txBody>
      </p:sp>
      <p:cxnSp>
        <p:nvCxnSpPr>
          <p:cNvPr id="181" name="Straight Connector 180"/>
          <p:cNvCxnSpPr>
            <a:stCxn id="19" idx="3"/>
            <a:endCxn id="179" idx="3"/>
          </p:cNvCxnSpPr>
          <p:nvPr/>
        </p:nvCxnSpPr>
        <p:spPr>
          <a:xfrm>
            <a:off x="8032079" y="4243755"/>
            <a:ext cx="1" cy="1975027"/>
          </a:xfrm>
          <a:prstGeom prst="line">
            <a:avLst/>
          </a:prstGeom>
          <a:ln w="3175" cmpd="sng">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endCxn id="179" idx="1"/>
          </p:cNvCxnSpPr>
          <p:nvPr/>
        </p:nvCxnSpPr>
        <p:spPr>
          <a:xfrm>
            <a:off x="5471760" y="4379190"/>
            <a:ext cx="0" cy="1839592"/>
          </a:xfrm>
          <a:prstGeom prst="line">
            <a:avLst/>
          </a:prstGeom>
          <a:ln w="3175" cmpd="sng">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9" name="Flowchart: Alternate Process 18"/>
          <p:cNvSpPr/>
          <p:nvPr/>
        </p:nvSpPr>
        <p:spPr>
          <a:xfrm>
            <a:off x="5471759" y="3969435"/>
            <a:ext cx="2560320" cy="548640"/>
          </a:xfrm>
          <a:prstGeom prst="flowChartAlternateProcess">
            <a:avLst/>
          </a:prstGeom>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3" name="Picture 12" descr="Doc_Data.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86395" y="4031510"/>
            <a:ext cx="346224" cy="426685"/>
          </a:xfrm>
          <a:prstGeom prst="rect">
            <a:avLst/>
          </a:prstGeom>
          <a:ln>
            <a:noFill/>
          </a:ln>
          <a:effectLst/>
        </p:spPr>
      </p:pic>
      <p:sp>
        <p:nvSpPr>
          <p:cNvPr id="15" name="TextBox 14"/>
          <p:cNvSpPr txBox="1"/>
          <p:nvPr/>
        </p:nvSpPr>
        <p:spPr>
          <a:xfrm>
            <a:off x="5894214" y="4047393"/>
            <a:ext cx="1881845" cy="369332"/>
          </a:xfrm>
          <a:prstGeom prst="rect">
            <a:avLst/>
          </a:prstGeom>
          <a:noFill/>
          <a:ln>
            <a:noFill/>
          </a:ln>
          <a:effectLst/>
        </p:spPr>
        <p:txBody>
          <a:bodyPr wrap="square" rtlCol="0">
            <a:spAutoFit/>
          </a:bodyPr>
          <a:lstStyle/>
          <a:p>
            <a:r>
              <a:rPr lang="en-US" sz="1800" dirty="0" smtClean="0">
                <a:solidFill>
                  <a:schemeClr val="bg1"/>
                </a:solidFill>
              </a:rPr>
              <a:t>Zone Threshold</a:t>
            </a:r>
          </a:p>
        </p:txBody>
      </p:sp>
      <p:sp>
        <p:nvSpPr>
          <p:cNvPr id="25" name="Flowchart: Alternate Process 24"/>
          <p:cNvSpPr/>
          <p:nvPr/>
        </p:nvSpPr>
        <p:spPr>
          <a:xfrm>
            <a:off x="5471759" y="4613953"/>
            <a:ext cx="2560320" cy="548640"/>
          </a:xfrm>
          <a:prstGeom prst="flowChartAlternateProcess">
            <a:avLst/>
          </a:prstGeom>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6" name="Picture 15" descr="Doc_Data.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86395" y="4686430"/>
            <a:ext cx="346224" cy="426685"/>
          </a:xfrm>
          <a:prstGeom prst="rect">
            <a:avLst/>
          </a:prstGeom>
          <a:effectLst/>
        </p:spPr>
      </p:pic>
      <p:sp>
        <p:nvSpPr>
          <p:cNvPr id="17" name="TextBox 16"/>
          <p:cNvSpPr txBox="1"/>
          <p:nvPr/>
        </p:nvSpPr>
        <p:spPr>
          <a:xfrm>
            <a:off x="5894214" y="4690132"/>
            <a:ext cx="2137865" cy="369332"/>
          </a:xfrm>
          <a:prstGeom prst="rect">
            <a:avLst/>
          </a:prstGeom>
          <a:noFill/>
          <a:effectLst/>
        </p:spPr>
        <p:txBody>
          <a:bodyPr wrap="square" rtlCol="0">
            <a:spAutoFit/>
          </a:bodyPr>
          <a:lstStyle/>
          <a:p>
            <a:r>
              <a:rPr lang="en-US" sz="1800" dirty="0" smtClean="0">
                <a:solidFill>
                  <a:schemeClr val="bg1"/>
                </a:solidFill>
              </a:rPr>
              <a:t>Per SRC Threshold</a:t>
            </a:r>
          </a:p>
        </p:txBody>
      </p:sp>
      <p:sp>
        <p:nvSpPr>
          <p:cNvPr id="194" name="&quot;No&quot; Symbol 193"/>
          <p:cNvSpPr/>
          <p:nvPr/>
        </p:nvSpPr>
        <p:spPr>
          <a:xfrm>
            <a:off x="11803100" y="5511142"/>
            <a:ext cx="274320" cy="27432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矩形 1"/>
          <p:cNvSpPr/>
          <p:nvPr/>
        </p:nvSpPr>
        <p:spPr>
          <a:xfrm>
            <a:off x="844226" y="1245440"/>
            <a:ext cx="11096033" cy="461665"/>
          </a:xfrm>
          <a:prstGeom prst="rect">
            <a:avLst/>
          </a:prstGeom>
        </p:spPr>
        <p:txBody>
          <a:bodyPr wrap="square">
            <a:spAutoFit/>
          </a:bodyPr>
          <a:lstStyle/>
          <a:p>
            <a:pPr marL="342900" indent="-342900">
              <a:buFont typeface="Arial" pitchFamily="34" charset="0"/>
              <a:buChar char="•"/>
            </a:pPr>
            <a:r>
              <a:rPr lang="zh-TW" altLang="en-US" sz="2400" dirty="0" smtClean="0">
                <a:solidFill>
                  <a:schemeClr val="bg1"/>
                </a:solidFill>
              </a:rPr>
              <a:t>可</a:t>
            </a:r>
            <a:r>
              <a:rPr lang="zh-TW" altLang="en-US" sz="2400" dirty="0">
                <a:solidFill>
                  <a:schemeClr val="bg1"/>
                </a:solidFill>
              </a:rPr>
              <a:t>透過漸趨嚴格的對策來提高可疑流量的等級，以期盡可能減少誤判的發生</a:t>
            </a:r>
          </a:p>
        </p:txBody>
      </p:sp>
    </p:spTree>
    <p:extLst>
      <p:ext uri="{BB962C8B-B14F-4D97-AF65-F5344CB8AC3E}">
        <p14:creationId xmlns:p14="http://schemas.microsoft.com/office/powerpoint/2010/main" val="342876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repeatCount="indefinite" fill="remove" grpId="0" nodeType="clickEffect">
                                  <p:stCondLst>
                                    <p:cond delay="0"/>
                                  </p:stCondLst>
                                  <p:childTnLst>
                                    <p:animClr clrSpc="rgb" dir="cw">
                                      <p:cBhvr override="childStyle">
                                        <p:cTn id="11" dur="1000" autoRev="1" fill="remove"/>
                                        <p:tgtEl>
                                          <p:spTgt spid="23"/>
                                        </p:tgtEl>
                                        <p:attrNameLst>
                                          <p:attrName>style.color</p:attrName>
                                        </p:attrNameLst>
                                      </p:cBhvr>
                                      <p:to>
                                        <a:srgbClr val="FFFF66"/>
                                      </p:to>
                                    </p:animClr>
                                    <p:animClr clrSpc="rgb" dir="cw">
                                      <p:cBhvr>
                                        <p:cTn id="12" dur="1000" autoRev="1" fill="remove"/>
                                        <p:tgtEl>
                                          <p:spTgt spid="23"/>
                                        </p:tgtEl>
                                        <p:attrNameLst>
                                          <p:attrName>fillcolor</p:attrName>
                                        </p:attrNameLst>
                                      </p:cBhvr>
                                      <p:to>
                                        <a:srgbClr val="FFFF66"/>
                                      </p:to>
                                    </p:animClr>
                                    <p:set>
                                      <p:cBhvr>
                                        <p:cTn id="13" dur="1000" autoRev="1" fill="remove"/>
                                        <p:tgtEl>
                                          <p:spTgt spid="23"/>
                                        </p:tgtEl>
                                        <p:attrNameLst>
                                          <p:attrName>fill.type</p:attrName>
                                        </p:attrNameLst>
                                      </p:cBhvr>
                                      <p:to>
                                        <p:strVal val="solid"/>
                                      </p:to>
                                    </p:set>
                                    <p:set>
                                      <p:cBhvr>
                                        <p:cTn id="14" dur="1000" autoRev="1" fill="remove"/>
                                        <p:tgtEl>
                                          <p:spTgt spid="23"/>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ipe(left)">
                                      <p:cBhvr>
                                        <p:cTn id="22" dur="1000"/>
                                        <p:tgtEl>
                                          <p:spTgt spid="118"/>
                                        </p:tgtEl>
                                      </p:cBhvr>
                                    </p:animEffect>
                                  </p:childTnLst>
                                </p:cTn>
                              </p:par>
                            </p:childTnLst>
                          </p:cTn>
                        </p:par>
                        <p:par>
                          <p:cTn id="23" fill="hold">
                            <p:stCondLst>
                              <p:cond delay="1000"/>
                            </p:stCondLst>
                            <p:childTnLst>
                              <p:par>
                                <p:cTn id="24" presetID="19" presetClass="emph" presetSubtype="0" repeatCount="2000" fill="remove" grpId="0" nodeType="afterEffect">
                                  <p:stCondLst>
                                    <p:cond delay="0"/>
                                  </p:stCondLst>
                                  <p:childTnLst>
                                    <p:animClr clrSpc="rgb" dir="cw">
                                      <p:cBhvr override="childStyle">
                                        <p:cTn id="25" dur="750" fill="hold"/>
                                        <p:tgtEl>
                                          <p:spTgt spid="14"/>
                                        </p:tgtEl>
                                        <p:attrNameLst>
                                          <p:attrName>style.color</p:attrName>
                                        </p:attrNameLst>
                                      </p:cBhvr>
                                      <p:to>
                                        <a:srgbClr val="00FF99"/>
                                      </p:to>
                                    </p:animClr>
                                    <p:animClr clrSpc="rgb" dir="cw">
                                      <p:cBhvr>
                                        <p:cTn id="26" dur="750" fill="hold"/>
                                        <p:tgtEl>
                                          <p:spTgt spid="14"/>
                                        </p:tgtEl>
                                        <p:attrNameLst>
                                          <p:attrName>fillcolor</p:attrName>
                                        </p:attrNameLst>
                                      </p:cBhvr>
                                      <p:to>
                                        <a:srgbClr val="00FF99"/>
                                      </p:to>
                                    </p:animClr>
                                    <p:set>
                                      <p:cBhvr>
                                        <p:cTn id="27" dur="750" fill="hold"/>
                                        <p:tgtEl>
                                          <p:spTgt spid="14"/>
                                        </p:tgtEl>
                                        <p:attrNameLst>
                                          <p:attrName>fill.type</p:attrName>
                                        </p:attrNameLst>
                                      </p:cBhvr>
                                      <p:to>
                                        <p:strVal val="solid"/>
                                      </p:to>
                                    </p:set>
                                    <p:set>
                                      <p:cBhvr>
                                        <p:cTn id="28" dur="750" fill="hold"/>
                                        <p:tgtEl>
                                          <p:spTgt spid="14"/>
                                        </p:tgtEl>
                                        <p:attrNameLst>
                                          <p:attrName>fill.on</p:attrName>
                                        </p:attrNameLst>
                                      </p:cBhvr>
                                      <p:to>
                                        <p:strVal val="true"/>
                                      </p:to>
                                    </p:se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1000"/>
                                        <p:tgtEl>
                                          <p:spTgt spid="9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750"/>
                                        <p:tgtEl>
                                          <p:spTgt spid="151"/>
                                        </p:tgtEl>
                                      </p:cBhvr>
                                    </p:animEffect>
                                  </p:childTnLst>
                                </p:cTn>
                              </p:par>
                            </p:childTnLst>
                          </p:cTn>
                        </p:par>
                        <p:par>
                          <p:cTn id="38" fill="hold">
                            <p:stCondLst>
                              <p:cond delay="750"/>
                            </p:stCondLst>
                            <p:childTnLst>
                              <p:par>
                                <p:cTn id="39" presetID="22" presetClass="entr" presetSubtype="8" fill="hold"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left)">
                                      <p:cBhvr>
                                        <p:cTn id="41" dur="1000"/>
                                        <p:tgtEl>
                                          <p:spTgt spid="150"/>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mph" presetSubtype="0" repeatCount="2000" fill="remove" grpId="0" nodeType="clickEffect">
                                  <p:stCondLst>
                                    <p:cond delay="0"/>
                                  </p:stCondLst>
                                  <p:childTnLst>
                                    <p:animClr clrSpc="rgb" dir="cw">
                                      <p:cBhvr override="childStyle">
                                        <p:cTn id="45" dur="375" autoRev="1" fill="remove"/>
                                        <p:tgtEl>
                                          <p:spTgt spid="19"/>
                                        </p:tgtEl>
                                        <p:attrNameLst>
                                          <p:attrName>style.color</p:attrName>
                                        </p:attrNameLst>
                                      </p:cBhvr>
                                      <p:to>
                                        <a:srgbClr val="FF6600"/>
                                      </p:to>
                                    </p:animClr>
                                    <p:animClr clrSpc="rgb" dir="cw">
                                      <p:cBhvr>
                                        <p:cTn id="46" dur="375" autoRev="1" fill="remove"/>
                                        <p:tgtEl>
                                          <p:spTgt spid="19"/>
                                        </p:tgtEl>
                                        <p:attrNameLst>
                                          <p:attrName>fillcolor</p:attrName>
                                        </p:attrNameLst>
                                      </p:cBhvr>
                                      <p:to>
                                        <a:srgbClr val="FF6600"/>
                                      </p:to>
                                    </p:animClr>
                                    <p:set>
                                      <p:cBhvr>
                                        <p:cTn id="47" dur="375" autoRev="1" fill="remove"/>
                                        <p:tgtEl>
                                          <p:spTgt spid="19"/>
                                        </p:tgtEl>
                                        <p:attrNameLst>
                                          <p:attrName>fill.type</p:attrName>
                                        </p:attrNameLst>
                                      </p:cBhvr>
                                      <p:to>
                                        <p:strVal val="solid"/>
                                      </p:to>
                                    </p:set>
                                    <p:set>
                                      <p:cBhvr>
                                        <p:cTn id="48" dur="375" autoRev="1" fill="remove"/>
                                        <p:tgtEl>
                                          <p:spTgt spid="19"/>
                                        </p:tgtEl>
                                        <p:attrNameLst>
                                          <p:attrName>fill.on</p:attrName>
                                        </p:attrNameLst>
                                      </p:cBhvr>
                                      <p:to>
                                        <p:strVal val="true"/>
                                      </p:to>
                                    </p:set>
                                  </p:childTnLst>
                                </p:cTn>
                              </p:par>
                            </p:childTnLst>
                          </p:cTn>
                        </p:par>
                        <p:par>
                          <p:cTn id="49" fill="hold">
                            <p:stCondLst>
                              <p:cond delay="1500"/>
                            </p:stCondLst>
                            <p:childTnLst>
                              <p:par>
                                <p:cTn id="50" presetID="10" presetClass="exit" presetSubtype="0" fill="hold" grpId="1" nodeType="afterEffect">
                                  <p:stCondLst>
                                    <p:cond delay="0"/>
                                  </p:stCondLst>
                                  <p:childTnLst>
                                    <p:animEffect transition="out" filter="fade">
                                      <p:cBhvr>
                                        <p:cTn id="51" dur="500"/>
                                        <p:tgtEl>
                                          <p:spTgt spid="118"/>
                                        </p:tgtEl>
                                      </p:cBhvr>
                                    </p:animEffect>
                                    <p:set>
                                      <p:cBhvr>
                                        <p:cTn id="52" dur="1" fill="hold">
                                          <p:stCondLst>
                                            <p:cond delay="499"/>
                                          </p:stCondLst>
                                        </p:cTn>
                                        <p:tgtEl>
                                          <p:spTgt spid="1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5"/>
                                        </p:tgtEl>
                                      </p:cBhvr>
                                    </p:animEffect>
                                    <p:set>
                                      <p:cBhvr>
                                        <p:cTn id="55" dur="1" fill="hold">
                                          <p:stCondLst>
                                            <p:cond delay="499"/>
                                          </p:stCondLst>
                                        </p:cTn>
                                        <p:tgtEl>
                                          <p:spTgt spid="95"/>
                                        </p:tgtEl>
                                        <p:attrNameLst>
                                          <p:attrName>style.visibility</p:attrName>
                                        </p:attrNameLst>
                                      </p:cBhvr>
                                      <p:to>
                                        <p:strVal val="hidden"/>
                                      </p:to>
                                    </p:se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160"/>
                                        </p:tgtEl>
                                        <p:attrNameLst>
                                          <p:attrName>style.visibility</p:attrName>
                                        </p:attrNameLst>
                                      </p:cBhvr>
                                      <p:to>
                                        <p:strVal val="visible"/>
                                      </p:to>
                                    </p:set>
                                    <p:animEffect transition="in" filter="wipe(left)">
                                      <p:cBhvr>
                                        <p:cTn id="59" dur="500"/>
                                        <p:tgtEl>
                                          <p:spTgt spid="160"/>
                                        </p:tgtEl>
                                      </p:cBhvr>
                                    </p:animEffect>
                                  </p:childTnLst>
                                </p:cTn>
                              </p:par>
                            </p:childTnLst>
                          </p:cTn>
                        </p:par>
                        <p:par>
                          <p:cTn id="60" fill="hold">
                            <p:stCondLst>
                              <p:cond delay="2500"/>
                            </p:stCondLst>
                            <p:childTnLst>
                              <p:par>
                                <p:cTn id="61" presetID="21" presetClass="emph" presetSubtype="0" fill="hold" grpId="0" nodeType="afterEffect">
                                  <p:stCondLst>
                                    <p:cond delay="0"/>
                                  </p:stCondLst>
                                  <p:childTnLst>
                                    <p:animClr clrSpc="hsl" dir="cw">
                                      <p:cBhvr override="childStyle">
                                        <p:cTn id="62" dur="1000" fill="hold"/>
                                        <p:tgtEl>
                                          <p:spTgt spid="27"/>
                                        </p:tgtEl>
                                        <p:attrNameLst>
                                          <p:attrName>style.color</p:attrName>
                                        </p:attrNameLst>
                                      </p:cBhvr>
                                      <p:by>
                                        <p:hsl h="7200000" s="0" l="0"/>
                                      </p:by>
                                    </p:animClr>
                                    <p:animClr clrSpc="hsl" dir="cw">
                                      <p:cBhvr>
                                        <p:cTn id="63" dur="1000" fill="hold"/>
                                        <p:tgtEl>
                                          <p:spTgt spid="27"/>
                                        </p:tgtEl>
                                        <p:attrNameLst>
                                          <p:attrName>fillcolor</p:attrName>
                                        </p:attrNameLst>
                                      </p:cBhvr>
                                      <p:by>
                                        <p:hsl h="7200000" s="0" l="0"/>
                                      </p:by>
                                    </p:animClr>
                                    <p:animClr clrSpc="hsl" dir="cw">
                                      <p:cBhvr>
                                        <p:cTn id="64" dur="1000" fill="hold"/>
                                        <p:tgtEl>
                                          <p:spTgt spid="27"/>
                                        </p:tgtEl>
                                        <p:attrNameLst>
                                          <p:attrName>stroke.color</p:attrName>
                                        </p:attrNameLst>
                                      </p:cBhvr>
                                      <p:by>
                                        <p:hsl h="7200000" s="0" l="0"/>
                                      </p:by>
                                    </p:animClr>
                                    <p:set>
                                      <p:cBhvr>
                                        <p:cTn id="65" dur="1000" fill="hold"/>
                                        <p:tgtEl>
                                          <p:spTgt spid="27"/>
                                        </p:tgtEl>
                                        <p:attrNameLst>
                                          <p:attrName>fill.type</p:attrName>
                                        </p:attrNameLst>
                                      </p:cBhvr>
                                      <p:to>
                                        <p:strVal val="solid"/>
                                      </p:to>
                                    </p:set>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wipe(left)">
                                      <p:cBhvr>
                                        <p:cTn id="69" dur="1000"/>
                                        <p:tgtEl>
                                          <p:spTgt spid="1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750"/>
                                        <p:tgtEl>
                                          <p:spTgt spid="152"/>
                                        </p:tgtEl>
                                      </p:cBhvr>
                                    </p:animEffect>
                                  </p:childTnLst>
                                </p:cTn>
                              </p:par>
                            </p:childTnLst>
                          </p:cTn>
                        </p:par>
                        <p:par>
                          <p:cTn id="75" fill="hold">
                            <p:stCondLst>
                              <p:cond delay="750"/>
                            </p:stCondLst>
                            <p:childTnLst>
                              <p:par>
                                <p:cTn id="76" presetID="22" presetClass="entr" presetSubtype="8" fill="hold" nodeType="after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wipe(left)">
                                      <p:cBhvr>
                                        <p:cTn id="78" dur="1000"/>
                                        <p:tgtEl>
                                          <p:spTgt spid="133"/>
                                        </p:tgtEl>
                                      </p:cBhvr>
                                    </p:animEffect>
                                  </p:childTnLst>
                                </p:cTn>
                              </p:par>
                            </p:childTnLst>
                          </p:cTn>
                        </p:par>
                        <p:par>
                          <p:cTn id="79" fill="hold">
                            <p:stCondLst>
                              <p:cond delay="1750"/>
                            </p:stCondLst>
                            <p:childTnLst>
                              <p:par>
                                <p:cTn id="80" presetID="26" presetClass="emph" presetSubtype="0" fill="hold" nodeType="afterEffect">
                                  <p:stCondLst>
                                    <p:cond delay="0"/>
                                  </p:stCondLst>
                                  <p:childTnLst>
                                    <p:animEffect transition="out" filter="fade">
                                      <p:cBhvr>
                                        <p:cTn id="81" dur="750" tmFilter="0, 0; .2, .5; .8, .5; 1, 0"/>
                                        <p:tgtEl>
                                          <p:spTgt spid="133"/>
                                        </p:tgtEl>
                                      </p:cBhvr>
                                    </p:animEffect>
                                    <p:animScale>
                                      <p:cBhvr>
                                        <p:cTn id="82" dur="375" autoRev="1" fill="hold"/>
                                        <p:tgtEl>
                                          <p:spTgt spid="133"/>
                                        </p:tgtEl>
                                      </p:cBhvr>
                                      <p:by x="105000" y="105000"/>
                                    </p:animScale>
                                  </p:childTnLst>
                                </p:cTn>
                              </p:par>
                              <p:par>
                                <p:cTn id="83" presetID="26" presetClass="emph" presetSubtype="0" fill="hold" nodeType="withEffect">
                                  <p:stCondLst>
                                    <p:cond delay="0"/>
                                  </p:stCondLst>
                                  <p:childTnLst>
                                    <p:animEffect transition="out" filter="fade">
                                      <p:cBhvr>
                                        <p:cTn id="84" dur="750" tmFilter="0, 0; .2, .5; .8, .5; 1, 0"/>
                                        <p:tgtEl>
                                          <p:spTgt spid="150"/>
                                        </p:tgtEl>
                                      </p:cBhvr>
                                    </p:animEffect>
                                    <p:animScale>
                                      <p:cBhvr>
                                        <p:cTn id="85" dur="375" autoRev="1" fill="hold"/>
                                        <p:tgtEl>
                                          <p:spTgt spid="150"/>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7" presetClass="emph" presetSubtype="0" repeatCount="2000" fill="remove" grpId="0" nodeType="clickEffect">
                                  <p:stCondLst>
                                    <p:cond delay="0"/>
                                  </p:stCondLst>
                                  <p:childTnLst>
                                    <p:animClr clrSpc="rgb" dir="cw">
                                      <p:cBhvr override="childStyle">
                                        <p:cTn id="89" dur="500" autoRev="1" fill="remove"/>
                                        <p:tgtEl>
                                          <p:spTgt spid="25"/>
                                        </p:tgtEl>
                                        <p:attrNameLst>
                                          <p:attrName>style.color</p:attrName>
                                        </p:attrNameLst>
                                      </p:cBhvr>
                                      <p:to>
                                        <a:srgbClr val="FF6600"/>
                                      </p:to>
                                    </p:animClr>
                                    <p:animClr clrSpc="rgb" dir="cw">
                                      <p:cBhvr>
                                        <p:cTn id="90" dur="500" autoRev="1" fill="remove"/>
                                        <p:tgtEl>
                                          <p:spTgt spid="25"/>
                                        </p:tgtEl>
                                        <p:attrNameLst>
                                          <p:attrName>fillcolor</p:attrName>
                                        </p:attrNameLst>
                                      </p:cBhvr>
                                      <p:to>
                                        <a:srgbClr val="FF6600"/>
                                      </p:to>
                                    </p:animClr>
                                    <p:set>
                                      <p:cBhvr>
                                        <p:cTn id="91" dur="500" autoRev="1" fill="remove"/>
                                        <p:tgtEl>
                                          <p:spTgt spid="25"/>
                                        </p:tgtEl>
                                        <p:attrNameLst>
                                          <p:attrName>fill.type</p:attrName>
                                        </p:attrNameLst>
                                      </p:cBhvr>
                                      <p:to>
                                        <p:strVal val="solid"/>
                                      </p:to>
                                    </p:set>
                                    <p:set>
                                      <p:cBhvr>
                                        <p:cTn id="92" dur="500" autoRev="1" fill="remove"/>
                                        <p:tgtEl>
                                          <p:spTgt spid="25"/>
                                        </p:tgtEl>
                                        <p:attrNameLst>
                                          <p:attrName>fill.on</p:attrName>
                                        </p:attrNameLst>
                                      </p:cBhvr>
                                      <p:to>
                                        <p:strVal val="true"/>
                                      </p:to>
                                    </p:set>
                                  </p:childTnLst>
                                </p:cTn>
                              </p:par>
                            </p:childTnLst>
                          </p:cTn>
                        </p:par>
                        <p:par>
                          <p:cTn id="93" fill="hold">
                            <p:stCondLst>
                              <p:cond delay="2000"/>
                            </p:stCondLst>
                            <p:childTnLst>
                              <p:par>
                                <p:cTn id="94" presetID="22" presetClass="entr" presetSubtype="8" fill="hold" nodeType="afterEffect">
                                  <p:stCondLst>
                                    <p:cond delay="0"/>
                                  </p:stCondLst>
                                  <p:childTnLst>
                                    <p:set>
                                      <p:cBhvr>
                                        <p:cTn id="95" dur="1" fill="hold">
                                          <p:stCondLst>
                                            <p:cond delay="0"/>
                                          </p:stCondLst>
                                        </p:cTn>
                                        <p:tgtEl>
                                          <p:spTgt spid="164"/>
                                        </p:tgtEl>
                                        <p:attrNameLst>
                                          <p:attrName>style.visibility</p:attrName>
                                        </p:attrNameLst>
                                      </p:cBhvr>
                                      <p:to>
                                        <p:strVal val="visible"/>
                                      </p:to>
                                    </p:set>
                                    <p:animEffect transition="in" filter="wipe(left)">
                                      <p:cBhvr>
                                        <p:cTn id="96" dur="1000"/>
                                        <p:tgtEl>
                                          <p:spTgt spid="164"/>
                                        </p:tgtEl>
                                      </p:cBhvr>
                                    </p:animEffect>
                                  </p:childTnLst>
                                </p:cTn>
                              </p:par>
                            </p:childTnLst>
                          </p:cTn>
                        </p:par>
                        <p:par>
                          <p:cTn id="97" fill="hold">
                            <p:stCondLst>
                              <p:cond delay="3000"/>
                            </p:stCondLst>
                            <p:childTnLst>
                              <p:par>
                                <p:cTn id="98" presetID="21" presetClass="emph" presetSubtype="0" fill="hold" grpId="0" nodeType="afterEffect">
                                  <p:stCondLst>
                                    <p:cond delay="0"/>
                                  </p:stCondLst>
                                  <p:childTnLst>
                                    <p:animClr clrSpc="hsl" dir="cw">
                                      <p:cBhvr override="childStyle">
                                        <p:cTn id="99" dur="1000" fill="hold"/>
                                        <p:tgtEl>
                                          <p:spTgt spid="28"/>
                                        </p:tgtEl>
                                        <p:attrNameLst>
                                          <p:attrName>style.color</p:attrName>
                                        </p:attrNameLst>
                                      </p:cBhvr>
                                      <p:by>
                                        <p:hsl h="7200000" s="0" l="0"/>
                                      </p:by>
                                    </p:animClr>
                                    <p:animClr clrSpc="hsl" dir="cw">
                                      <p:cBhvr>
                                        <p:cTn id="100" dur="1000" fill="hold"/>
                                        <p:tgtEl>
                                          <p:spTgt spid="28"/>
                                        </p:tgtEl>
                                        <p:attrNameLst>
                                          <p:attrName>fillcolor</p:attrName>
                                        </p:attrNameLst>
                                      </p:cBhvr>
                                      <p:by>
                                        <p:hsl h="7200000" s="0" l="0"/>
                                      </p:by>
                                    </p:animClr>
                                    <p:animClr clrSpc="hsl" dir="cw">
                                      <p:cBhvr>
                                        <p:cTn id="101" dur="1000" fill="hold"/>
                                        <p:tgtEl>
                                          <p:spTgt spid="28"/>
                                        </p:tgtEl>
                                        <p:attrNameLst>
                                          <p:attrName>stroke.color</p:attrName>
                                        </p:attrNameLst>
                                      </p:cBhvr>
                                      <p:by>
                                        <p:hsl h="7200000" s="0" l="0"/>
                                      </p:by>
                                    </p:animClr>
                                    <p:set>
                                      <p:cBhvr>
                                        <p:cTn id="102" dur="1000" fill="hold"/>
                                        <p:tgtEl>
                                          <p:spTgt spid="28"/>
                                        </p:tgtEl>
                                        <p:attrNameLst>
                                          <p:attrName>fill.type</p:attrName>
                                        </p:attrNameLst>
                                      </p:cBhvr>
                                      <p:to>
                                        <p:strVal val="solid"/>
                                      </p:to>
                                    </p:set>
                                  </p:childTnLst>
                                </p:cTn>
                              </p:par>
                              <p:par>
                                <p:cTn id="103" presetID="10" presetClass="entr" presetSubtype="0" fill="hold" grpId="0" nodeType="withEffect">
                                  <p:stCondLst>
                                    <p:cond delay="0"/>
                                  </p:stCondLst>
                                  <p:childTnLst>
                                    <p:set>
                                      <p:cBhvr>
                                        <p:cTn id="104" dur="1" fill="hold">
                                          <p:stCondLst>
                                            <p:cond delay="0"/>
                                          </p:stCondLst>
                                        </p:cTn>
                                        <p:tgtEl>
                                          <p:spTgt spid="194"/>
                                        </p:tgtEl>
                                        <p:attrNameLst>
                                          <p:attrName>style.visibility</p:attrName>
                                        </p:attrNameLst>
                                      </p:cBhvr>
                                      <p:to>
                                        <p:strVal val="visible"/>
                                      </p:to>
                                    </p:set>
                                    <p:animEffect transition="in" filter="fade">
                                      <p:cBhvr>
                                        <p:cTn id="105"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27" grpId="0" animBg="1"/>
      <p:bldP spid="28" grpId="0" animBg="1"/>
      <p:bldP spid="118" grpId="0" animBg="1"/>
      <p:bldP spid="118" grpId="1" animBg="1"/>
      <p:bldP spid="160" grpId="0" animBg="1"/>
      <p:bldP spid="19" grpId="0" animBg="1"/>
      <p:bldP spid="25" grpId="0" animBg="1"/>
      <p:bldP spid="19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86349" y="1323241"/>
            <a:ext cx="7006523" cy="6004316"/>
          </a:xfrm>
        </p:spPr>
        <p:txBody>
          <a:bodyPr/>
          <a:lstStyle/>
          <a:p>
            <a:r>
              <a:rPr lang="en-US" dirty="0" smtClean="0"/>
              <a:t>Sales Benefit</a:t>
            </a:r>
          </a:p>
          <a:p>
            <a:pPr lvl="1"/>
            <a:r>
              <a:rPr lang="en-US" dirty="0" smtClean="0"/>
              <a:t>More flexibility for DevOps, or easy automation for limited staff</a:t>
            </a:r>
          </a:p>
          <a:p>
            <a:endParaRPr lang="en-US" dirty="0" smtClean="0"/>
          </a:p>
          <a:p>
            <a:r>
              <a:rPr lang="en-US" dirty="0" smtClean="0"/>
              <a:t>Main Features</a:t>
            </a:r>
          </a:p>
          <a:p>
            <a:pPr lvl="1"/>
            <a:r>
              <a:rPr lang="en-US" dirty="0" smtClean="0"/>
              <a:t>More elaborate action-lists</a:t>
            </a:r>
          </a:p>
          <a:p>
            <a:pPr lvl="2"/>
            <a:r>
              <a:rPr lang="en-US" sz="2400" dirty="0" smtClean="0"/>
              <a:t>Logging</a:t>
            </a:r>
          </a:p>
          <a:p>
            <a:pPr lvl="2"/>
            <a:r>
              <a:rPr lang="en-US" sz="2400" dirty="0" smtClean="0">
                <a:solidFill>
                  <a:srgbClr val="FFC000"/>
                </a:solidFill>
              </a:rPr>
              <a:t>Capture packets</a:t>
            </a:r>
          </a:p>
          <a:p>
            <a:pPr lvl="2"/>
            <a:r>
              <a:rPr lang="en-US" sz="2400" dirty="0" smtClean="0"/>
              <a:t>Drop the packet</a:t>
            </a:r>
          </a:p>
          <a:p>
            <a:pPr lvl="2"/>
            <a:r>
              <a:rPr lang="en-US" sz="2400" dirty="0" smtClean="0"/>
              <a:t>Ignore – continue processing the packet</a:t>
            </a:r>
          </a:p>
          <a:p>
            <a:pPr lvl="2"/>
            <a:r>
              <a:rPr lang="en-US" sz="2400" dirty="0" smtClean="0"/>
              <a:t>Reset the connection</a:t>
            </a:r>
          </a:p>
          <a:p>
            <a:pPr lvl="2"/>
            <a:r>
              <a:rPr lang="en-US" sz="2400" dirty="0" smtClean="0">
                <a:solidFill>
                  <a:schemeClr val="accent4"/>
                </a:solidFill>
              </a:rPr>
              <a:t>Whitelist or blacklist the source</a:t>
            </a:r>
          </a:p>
          <a:p>
            <a:pPr lvl="2"/>
            <a:r>
              <a:rPr lang="en-US" sz="2400" dirty="0" smtClean="0">
                <a:solidFill>
                  <a:srgbClr val="FFC000"/>
                </a:solidFill>
              </a:rPr>
              <a:t>Custom script execution using bash</a:t>
            </a:r>
          </a:p>
        </p:txBody>
      </p:sp>
      <p:sp>
        <p:nvSpPr>
          <p:cNvPr id="3" name="Title 2"/>
          <p:cNvSpPr>
            <a:spLocks noGrp="1"/>
          </p:cNvSpPr>
          <p:nvPr>
            <p:ph type="title"/>
          </p:nvPr>
        </p:nvSpPr>
        <p:spPr/>
        <p:txBody>
          <a:bodyPr/>
          <a:lstStyle/>
          <a:p>
            <a:r>
              <a:rPr lang="en-US" dirty="0" smtClean="0"/>
              <a:t>Extended Policy Actions</a:t>
            </a:r>
            <a:endParaRPr lang="en-US" dirty="0"/>
          </a:p>
        </p:txBody>
      </p:sp>
      <p:pic>
        <p:nvPicPr>
          <p:cNvPr id="5" name="Picture 4" descr="Doc_Da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891" y="2711953"/>
            <a:ext cx="2100736" cy="25889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4238" y="5206704"/>
            <a:ext cx="759511" cy="586438"/>
          </a:xfrm>
          <a:prstGeom prst="rect">
            <a:avLst/>
          </a:prstGeom>
        </p:spPr>
      </p:pic>
      <p:pic>
        <p:nvPicPr>
          <p:cNvPr id="7" name="Picture 6" descr="magnifying glas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0439" y="2022837"/>
            <a:ext cx="588834" cy="593101"/>
          </a:xfrm>
          <a:prstGeom prst="rect">
            <a:avLst/>
          </a:prstGeom>
        </p:spPr>
      </p:pic>
      <p:pic>
        <p:nvPicPr>
          <p:cNvPr id="8" name="Picture 7" descr="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75068" y="2872381"/>
            <a:ext cx="574205" cy="574205"/>
          </a:xfrm>
          <a:prstGeom prst="rect">
            <a:avLst/>
          </a:prstGeom>
        </p:spPr>
      </p:pic>
      <p:pic>
        <p:nvPicPr>
          <p:cNvPr id="9" name="Picture 8" descr="chec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75068" y="3703029"/>
            <a:ext cx="702212" cy="572376"/>
          </a:xfrm>
          <a:prstGeom prst="rect">
            <a:avLst/>
          </a:prstGeom>
        </p:spPr>
      </p:pic>
      <p:pic>
        <p:nvPicPr>
          <p:cNvPr id="10" name="Picture 9" descr="Doc_Da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5776" y="4474372"/>
            <a:ext cx="432787" cy="533365"/>
          </a:xfrm>
          <a:prstGeom prst="rect">
            <a:avLst/>
          </a:prstGeom>
        </p:spPr>
      </p:pic>
      <p:cxnSp>
        <p:nvCxnSpPr>
          <p:cNvPr id="14" name="Straight Arrow Connector 13"/>
          <p:cNvCxnSpPr>
            <a:stCxn id="5" idx="3"/>
            <a:endCxn id="7" idx="1"/>
          </p:cNvCxnSpPr>
          <p:nvPr/>
        </p:nvCxnSpPr>
        <p:spPr>
          <a:xfrm flipV="1">
            <a:off x="10073627" y="2319388"/>
            <a:ext cx="2286812" cy="1687035"/>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stCxn id="5" idx="3"/>
            <a:endCxn id="8" idx="1"/>
          </p:cNvCxnSpPr>
          <p:nvPr/>
        </p:nvCxnSpPr>
        <p:spPr>
          <a:xfrm flipV="1">
            <a:off x="10073627" y="3159484"/>
            <a:ext cx="2301441" cy="846939"/>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stCxn id="5" idx="3"/>
            <a:endCxn id="9" idx="1"/>
          </p:cNvCxnSpPr>
          <p:nvPr/>
        </p:nvCxnSpPr>
        <p:spPr>
          <a:xfrm flipV="1">
            <a:off x="10073627" y="3989217"/>
            <a:ext cx="2301441" cy="17206"/>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stCxn id="5" idx="3"/>
            <a:endCxn id="10" idx="1"/>
          </p:cNvCxnSpPr>
          <p:nvPr/>
        </p:nvCxnSpPr>
        <p:spPr>
          <a:xfrm>
            <a:off x="10073627" y="4006423"/>
            <a:ext cx="2372149" cy="734632"/>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stCxn id="5" idx="3"/>
            <a:endCxn id="6" idx="1"/>
          </p:cNvCxnSpPr>
          <p:nvPr/>
        </p:nvCxnSpPr>
        <p:spPr>
          <a:xfrm>
            <a:off x="10073627" y="4006423"/>
            <a:ext cx="2290611" cy="1493500"/>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41636" y="4474372"/>
            <a:ext cx="433671" cy="533365"/>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60440" y="6016170"/>
            <a:ext cx="708272" cy="708272"/>
          </a:xfrm>
          <a:prstGeom prst="rect">
            <a:avLst/>
          </a:prstGeom>
        </p:spPr>
      </p:pic>
      <p:cxnSp>
        <p:nvCxnSpPr>
          <p:cNvPr id="32" name="Straight Arrow Connector 31"/>
          <p:cNvCxnSpPr>
            <a:endCxn id="31" idx="1"/>
          </p:cNvCxnSpPr>
          <p:nvPr/>
        </p:nvCxnSpPr>
        <p:spPr>
          <a:xfrm>
            <a:off x="10016328" y="4001017"/>
            <a:ext cx="2344112" cy="2369289"/>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pic>
        <p:nvPicPr>
          <p:cNvPr id="19" name="Picture 18" descr="Warnning_attenti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55437" y="3681500"/>
            <a:ext cx="621751" cy="557747"/>
          </a:xfrm>
          <a:prstGeom prst="rect">
            <a:avLst/>
          </a:prstGeom>
        </p:spPr>
      </p:pic>
      <p:sp>
        <p:nvSpPr>
          <p:cNvPr id="20" name="Rounded Rectangle 19"/>
          <p:cNvSpPr>
            <a:spLocks noChangeAspect="1"/>
          </p:cNvSpPr>
          <p:nvPr/>
        </p:nvSpPr>
        <p:spPr>
          <a:xfrm>
            <a:off x="11758293" y="241231"/>
            <a:ext cx="1231666" cy="716953"/>
          </a:xfrm>
          <a:prstGeom prst="roundRect">
            <a:avLst>
              <a:gd name="adj" fmla="val 10000"/>
            </a:avLst>
          </a:prstGeom>
          <a:blipFill dpi="0" rotWithShape="1">
            <a:blip r:embed="rId11">
              <a:extLst>
                <a:ext uri="{28A0092B-C50C-407E-A947-70E740481C1C}">
                  <a14:useLocalDpi xmlns:a14="http://schemas.microsoft.com/office/drawing/2010/main" val="0"/>
                </a:ext>
              </a:extLst>
            </a:blip>
            <a:srcRect/>
            <a:stretch>
              <a:fillRect l="8624" r="862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Rounded Rectangle 21"/>
          <p:cNvSpPr>
            <a:spLocks noChangeAspect="1"/>
          </p:cNvSpPr>
          <p:nvPr/>
        </p:nvSpPr>
        <p:spPr>
          <a:xfrm>
            <a:off x="13167179" y="241230"/>
            <a:ext cx="1231666" cy="716953"/>
          </a:xfrm>
          <a:prstGeom prst="roundRect">
            <a:avLst>
              <a:gd name="adj" fmla="val 10000"/>
            </a:avLst>
          </a:prstGeom>
          <a:blipFill dpi="0" rotWithShape="1">
            <a:blip r:embed="rId12">
              <a:extLst>
                <a:ext uri="{28A0092B-C50C-407E-A947-70E740481C1C}">
                  <a14:useLocalDpi xmlns:a14="http://schemas.microsoft.com/office/drawing/2010/main" val="0"/>
                </a:ext>
              </a:extLst>
            </a:blip>
            <a:srcRect/>
            <a:stretch>
              <a:fillRect l="7500" r="75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77997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List of incidents report for traffic visibility</a:t>
            </a:r>
            <a:endParaRPr lang="en-US" dirty="0"/>
          </a:p>
        </p:txBody>
      </p:sp>
      <p:sp>
        <p:nvSpPr>
          <p:cNvPr id="3" name="Title 2"/>
          <p:cNvSpPr>
            <a:spLocks noGrp="1"/>
          </p:cNvSpPr>
          <p:nvPr>
            <p:ph type="title"/>
          </p:nvPr>
        </p:nvSpPr>
        <p:spPr/>
        <p:txBody>
          <a:bodyPr/>
          <a:lstStyle/>
          <a:p>
            <a:r>
              <a:rPr lang="en-US" dirty="0" err="1" smtClean="0"/>
              <a:t>DDoS</a:t>
            </a:r>
            <a:r>
              <a:rPr lang="en-US" dirty="0" smtClean="0"/>
              <a:t> </a:t>
            </a:r>
            <a:r>
              <a:rPr lang="en-US" dirty="0"/>
              <a:t>Dashboard - Incidents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67" y="1879477"/>
            <a:ext cx="13155628" cy="532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9235450" y="4672469"/>
            <a:ext cx="6653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Line Callout 1 (Accent Bar) 5"/>
          <p:cNvSpPr/>
          <p:nvPr/>
        </p:nvSpPr>
        <p:spPr>
          <a:xfrm flipH="1">
            <a:off x="1976905" y="4826089"/>
            <a:ext cx="1651000" cy="349333"/>
          </a:xfrm>
          <a:prstGeom prst="accentCallout1">
            <a:avLst>
              <a:gd name="adj1" fmla="val 37465"/>
              <a:gd name="adj2" fmla="val 107821"/>
              <a:gd name="adj3" fmla="val -70462"/>
              <a:gd name="adj4" fmla="val 124566"/>
            </a:avLst>
          </a:prstGeom>
          <a:solidFill>
            <a:srgbClr val="FFFFFF">
              <a:alpha val="61961"/>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lumMod val="75000"/>
                    <a:lumOff val="25000"/>
                  </a:schemeClr>
                </a:solidFill>
              </a:rPr>
              <a:t>Custom Incident</a:t>
            </a:r>
            <a:endParaRPr lang="en-US" sz="1400" b="1" dirty="0">
              <a:solidFill>
                <a:schemeClr val="tx1">
                  <a:lumMod val="75000"/>
                  <a:lumOff val="25000"/>
                </a:schemeClr>
              </a:solidFill>
            </a:endParaRPr>
          </a:p>
        </p:txBody>
      </p:sp>
      <p:sp>
        <p:nvSpPr>
          <p:cNvPr id="7" name="Rectangle 6"/>
          <p:cNvSpPr/>
          <p:nvPr/>
        </p:nvSpPr>
        <p:spPr>
          <a:xfrm>
            <a:off x="1247210" y="4412200"/>
            <a:ext cx="1075339" cy="183459"/>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47210" y="5875724"/>
            <a:ext cx="1997060" cy="183459"/>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Accent Bar) 9"/>
          <p:cNvSpPr/>
          <p:nvPr/>
        </p:nvSpPr>
        <p:spPr>
          <a:xfrm flipH="1">
            <a:off x="2104184" y="6323884"/>
            <a:ext cx="1332111" cy="349333"/>
          </a:xfrm>
          <a:prstGeom prst="accentCallout1">
            <a:avLst>
              <a:gd name="adj1" fmla="val 37465"/>
              <a:gd name="adj2" fmla="val 107821"/>
              <a:gd name="adj3" fmla="val -70462"/>
              <a:gd name="adj4" fmla="val 124566"/>
            </a:avLst>
          </a:prstGeom>
          <a:solidFill>
            <a:srgbClr val="FFFFFF">
              <a:alpha val="61961"/>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lumMod val="75000"/>
                    <a:lumOff val="25000"/>
                  </a:schemeClr>
                </a:solidFill>
              </a:rPr>
              <a:t>Auto created Incident</a:t>
            </a:r>
            <a:endParaRPr lang="en-US" sz="1400" b="1" dirty="0">
              <a:solidFill>
                <a:schemeClr val="tx1">
                  <a:lumMod val="75000"/>
                  <a:lumOff val="25000"/>
                </a:schemeClr>
              </a:solidFill>
            </a:endParaRPr>
          </a:p>
        </p:txBody>
      </p:sp>
      <p:cxnSp>
        <p:nvCxnSpPr>
          <p:cNvPr id="11" name="Straight Connector 10"/>
          <p:cNvCxnSpPr/>
          <p:nvPr/>
        </p:nvCxnSpPr>
        <p:spPr>
          <a:xfrm>
            <a:off x="9235450" y="6170264"/>
            <a:ext cx="84491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413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DDoS</a:t>
            </a:r>
            <a:r>
              <a:rPr lang="en-US" dirty="0" smtClean="0"/>
              <a:t> Protection – Mitigation Console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55" y="1261116"/>
            <a:ext cx="12999445" cy="648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50456" y="2386576"/>
            <a:ext cx="7516894" cy="2611540"/>
          </a:xfrm>
          <a:prstGeom prst="rect">
            <a:avLst/>
          </a:prstGeom>
          <a:noFill/>
          <a:ln w="571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1 (Accent Bar) 5"/>
          <p:cNvSpPr/>
          <p:nvPr/>
        </p:nvSpPr>
        <p:spPr>
          <a:xfrm flipH="1">
            <a:off x="4050775" y="1823659"/>
            <a:ext cx="1651000" cy="542925"/>
          </a:xfrm>
          <a:prstGeom prst="accentCallout1">
            <a:avLst>
              <a:gd name="adj1" fmla="val 53838"/>
              <a:gd name="adj2" fmla="val 105513"/>
              <a:gd name="adj3" fmla="val 98465"/>
              <a:gd name="adj4" fmla="val 136874"/>
            </a:avLst>
          </a:prstGeom>
          <a:solidFill>
            <a:srgbClr val="FFFFFF">
              <a:alpha val="61961"/>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lumMod val="75000"/>
                    <a:lumOff val="25000"/>
                  </a:schemeClr>
                </a:solidFill>
              </a:rPr>
              <a:t>Traffic Summary </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of the incident</a:t>
            </a:r>
            <a:endParaRPr lang="en-US" sz="1400" b="1" dirty="0">
              <a:solidFill>
                <a:schemeClr val="tx1">
                  <a:lumMod val="75000"/>
                  <a:lumOff val="25000"/>
                </a:schemeClr>
              </a:solidFill>
            </a:endParaRPr>
          </a:p>
        </p:txBody>
      </p:sp>
      <p:sp>
        <p:nvSpPr>
          <p:cNvPr id="8" name="Rectangle 7"/>
          <p:cNvSpPr/>
          <p:nvPr/>
        </p:nvSpPr>
        <p:spPr>
          <a:xfrm>
            <a:off x="11962205" y="2472175"/>
            <a:ext cx="990600" cy="298450"/>
          </a:xfrm>
          <a:prstGeom prst="rect">
            <a:avLst/>
          </a:prstGeom>
          <a:noFill/>
          <a:ln w="571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1 (Accent Bar) 8"/>
          <p:cNvSpPr/>
          <p:nvPr/>
        </p:nvSpPr>
        <p:spPr>
          <a:xfrm>
            <a:off x="12222700" y="1790371"/>
            <a:ext cx="1727200" cy="542925"/>
          </a:xfrm>
          <a:prstGeom prst="accentCallout1">
            <a:avLst>
              <a:gd name="adj1" fmla="val 42142"/>
              <a:gd name="adj2" fmla="val -7598"/>
              <a:gd name="adj3" fmla="val 119517"/>
              <a:gd name="adj4" fmla="val -13333"/>
            </a:avLst>
          </a:prstGeom>
          <a:solidFill>
            <a:srgbClr val="FFFFFF">
              <a:alpha val="61961"/>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lumMod val="75000"/>
                    <a:lumOff val="25000"/>
                  </a:schemeClr>
                </a:solidFill>
              </a:rPr>
              <a:t>Packet Debugger</a:t>
            </a:r>
            <a:endParaRPr lang="en-US" sz="1400" b="1" dirty="0">
              <a:solidFill>
                <a:schemeClr val="tx1">
                  <a:lumMod val="75000"/>
                  <a:lumOff val="25000"/>
                </a:schemeClr>
              </a:solidFill>
            </a:endParaRPr>
          </a:p>
        </p:txBody>
      </p:sp>
      <p:sp>
        <p:nvSpPr>
          <p:cNvPr id="10" name="Rectangle 9"/>
          <p:cNvSpPr/>
          <p:nvPr/>
        </p:nvSpPr>
        <p:spPr>
          <a:xfrm>
            <a:off x="8594165" y="2786874"/>
            <a:ext cx="5168900" cy="1059091"/>
          </a:xfrm>
          <a:prstGeom prst="rect">
            <a:avLst/>
          </a:prstGeom>
          <a:noFill/>
          <a:ln w="571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Accent Bar) 10"/>
          <p:cNvSpPr/>
          <p:nvPr/>
        </p:nvSpPr>
        <p:spPr>
          <a:xfrm>
            <a:off x="10157170" y="4345231"/>
            <a:ext cx="2381110" cy="409444"/>
          </a:xfrm>
          <a:prstGeom prst="accentCallout1">
            <a:avLst>
              <a:gd name="adj1" fmla="val 42956"/>
              <a:gd name="adj2" fmla="val -4447"/>
              <a:gd name="adj3" fmla="val -118287"/>
              <a:gd name="adj4" fmla="val -19630"/>
            </a:avLst>
          </a:prstGeom>
          <a:solidFill>
            <a:srgbClr val="FFFFFF">
              <a:alpha val="61961"/>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lumMod val="75000"/>
                    <a:lumOff val="25000"/>
                  </a:schemeClr>
                </a:solidFill>
              </a:rPr>
              <a:t>Easy-access Mitigation Rule Setting</a:t>
            </a:r>
            <a:endParaRPr lang="en-US" sz="1400" b="1" dirty="0">
              <a:solidFill>
                <a:schemeClr val="tx1">
                  <a:lumMod val="75000"/>
                  <a:lumOff val="25000"/>
                </a:schemeClr>
              </a:solidFill>
            </a:endParaRPr>
          </a:p>
        </p:txBody>
      </p:sp>
      <p:sp>
        <p:nvSpPr>
          <p:cNvPr id="13" name="Line Callout 1 (Accent Bar) 12"/>
          <p:cNvSpPr/>
          <p:nvPr/>
        </p:nvSpPr>
        <p:spPr>
          <a:xfrm flipH="1">
            <a:off x="9527615" y="6687935"/>
            <a:ext cx="1651000" cy="542925"/>
          </a:xfrm>
          <a:prstGeom prst="accentCallout1">
            <a:avLst>
              <a:gd name="adj1" fmla="val 65534"/>
              <a:gd name="adj2" fmla="val 110129"/>
              <a:gd name="adj3" fmla="val -69955"/>
              <a:gd name="adj4" fmla="val 164567"/>
            </a:avLst>
          </a:prstGeom>
          <a:solidFill>
            <a:srgbClr val="FFFFFF">
              <a:alpha val="61961"/>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lumMod val="75000"/>
                    <a:lumOff val="25000"/>
                  </a:schemeClr>
                </a:solidFill>
              </a:rPr>
              <a:t>Traffic stats, indicators and Top-K</a:t>
            </a:r>
            <a:endParaRPr lang="en-US" sz="1400" b="1" dirty="0">
              <a:solidFill>
                <a:schemeClr val="tx1">
                  <a:lumMod val="75000"/>
                  <a:lumOff val="25000"/>
                </a:schemeClr>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83" y="5187410"/>
            <a:ext cx="7417268" cy="248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950455" y="5113329"/>
            <a:ext cx="7643710" cy="2534733"/>
          </a:xfrm>
          <a:prstGeom prst="rect">
            <a:avLst/>
          </a:prstGeom>
          <a:noFill/>
          <a:ln w="571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75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165350" y="1427163"/>
            <a:ext cx="8221663" cy="1633537"/>
          </a:xfrm>
        </p:spPr>
        <p:txBody>
          <a:bodyPr/>
          <a:lstStyle/>
          <a:p>
            <a:pPr eaLnBrk="1" hangingPunct="1"/>
            <a:r>
              <a:rPr altLang="en-US" dirty="0" smtClean="0"/>
              <a:t>Live Demo</a:t>
            </a:r>
            <a:endParaRPr altLang="en-US" dirty="0"/>
          </a:p>
        </p:txBody>
      </p:sp>
    </p:spTree>
    <p:extLst>
      <p:ext uri="{BB962C8B-B14F-4D97-AF65-F5344CB8AC3E}">
        <p14:creationId xmlns:p14="http://schemas.microsoft.com/office/powerpoint/2010/main" val="101033991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DNS </a:t>
            </a:r>
            <a:r>
              <a:rPr lang="en-US" altLang="zh-TW" dirty="0" err="1" smtClean="0"/>
              <a:t>NXDomain</a:t>
            </a:r>
            <a:r>
              <a:rPr lang="en-US" altLang="zh-TW" dirty="0" smtClean="0"/>
              <a:t> </a:t>
            </a:r>
            <a:r>
              <a:rPr lang="zh-TW" altLang="en-US" dirty="0" smtClean="0"/>
              <a:t>攻擊</a:t>
            </a:r>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57" y="1377895"/>
            <a:ext cx="5512882" cy="534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7"/>
          <p:cNvSpPr txBox="1"/>
          <p:nvPr/>
        </p:nvSpPr>
        <p:spPr>
          <a:xfrm>
            <a:off x="901566" y="6867928"/>
            <a:ext cx="4598482" cy="415498"/>
          </a:xfrm>
          <a:prstGeom prst="rect">
            <a:avLst/>
          </a:prstGeom>
          <a:noFill/>
        </p:spPr>
        <p:txBody>
          <a:bodyPr wrap="square" rtlCol="0">
            <a:spAutoFit/>
          </a:bodyPr>
          <a:lstStyle/>
          <a:p>
            <a:r>
              <a:rPr lang="en-US" altLang="zh-TW" sz="2100" dirty="0">
                <a:solidFill>
                  <a:schemeClr val="accent3"/>
                </a:solidFill>
              </a:rPr>
              <a:t>Source: IDG, 2016</a:t>
            </a:r>
          </a:p>
        </p:txBody>
      </p:sp>
      <p:pic>
        <p:nvPicPr>
          <p:cNvPr id="22" name="Picture 29" descr="ADC_3rd Par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2083" y="4942091"/>
            <a:ext cx="2061507" cy="536334"/>
          </a:xfrm>
          <a:prstGeom prst="rect">
            <a:avLst/>
          </a:prstGeom>
        </p:spPr>
      </p:pic>
      <p:pic>
        <p:nvPicPr>
          <p:cNvPr id="23" name="Picture 103" descr="compu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0222" y="6070106"/>
            <a:ext cx="1377084" cy="932976"/>
          </a:xfrm>
          <a:prstGeom prst="rect">
            <a:avLst/>
          </a:prstGeom>
        </p:spPr>
      </p:pic>
      <p:pic>
        <p:nvPicPr>
          <p:cNvPr id="24" name="Picture 103" descr="compu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9746" y="6086166"/>
            <a:ext cx="1377084" cy="932976"/>
          </a:xfrm>
          <a:prstGeom prst="rect">
            <a:avLst/>
          </a:prstGeom>
        </p:spPr>
      </p:pic>
      <p:cxnSp>
        <p:nvCxnSpPr>
          <p:cNvPr id="25" name="直線單箭頭接點 24"/>
          <p:cNvCxnSpPr>
            <a:stCxn id="22" idx="2"/>
            <a:endCxn id="23" idx="0"/>
          </p:cNvCxnSpPr>
          <p:nvPr/>
        </p:nvCxnSpPr>
        <p:spPr>
          <a:xfrm>
            <a:off x="11572837" y="5478425"/>
            <a:ext cx="1085927" cy="59168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直線單箭頭接點 25"/>
          <p:cNvCxnSpPr>
            <a:stCxn id="22" idx="2"/>
            <a:endCxn id="24" idx="0"/>
          </p:cNvCxnSpPr>
          <p:nvPr/>
        </p:nvCxnSpPr>
        <p:spPr>
          <a:xfrm flipH="1">
            <a:off x="11568288" y="5478425"/>
            <a:ext cx="4549" cy="60774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直線單箭頭接點 26"/>
          <p:cNvCxnSpPr>
            <a:stCxn id="22" idx="2"/>
            <a:endCxn id="33" idx="0"/>
          </p:cNvCxnSpPr>
          <p:nvPr/>
        </p:nvCxnSpPr>
        <p:spPr>
          <a:xfrm flipH="1">
            <a:off x="10425212" y="5478425"/>
            <a:ext cx="1147625" cy="60774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52"/>
          <p:cNvSpPr txBox="1"/>
          <p:nvPr/>
        </p:nvSpPr>
        <p:spPr>
          <a:xfrm>
            <a:off x="7856624" y="3763256"/>
            <a:ext cx="2177314" cy="1024896"/>
          </a:xfrm>
          <a:prstGeom prst="rect">
            <a:avLst/>
          </a:prstGeom>
          <a:noFill/>
        </p:spPr>
        <p:txBody>
          <a:bodyPr wrap="square" lIns="146304" tIns="73152" rIns="146304" bIns="73152" rtlCol="0">
            <a:spAutoFit/>
          </a:bodyPr>
          <a:lstStyle/>
          <a:p>
            <a:pPr algn="ctr"/>
            <a:r>
              <a:rPr lang="en-US" sz="1900" dirty="0" smtClean="0">
                <a:solidFill>
                  <a:schemeClr val="bg1"/>
                </a:solidFill>
              </a:rPr>
              <a:t> </a:t>
            </a:r>
            <a:r>
              <a:rPr lang="en-US" sz="1900" dirty="0" err="1" smtClean="0">
                <a:solidFill>
                  <a:schemeClr val="accent4"/>
                </a:solidFill>
              </a:rPr>
              <a:t>NXDomain</a:t>
            </a:r>
            <a:r>
              <a:rPr lang="en-US" sz="1900" dirty="0">
                <a:solidFill>
                  <a:schemeClr val="bg1"/>
                </a:solidFill>
              </a:rPr>
              <a:t> </a:t>
            </a:r>
            <a:r>
              <a:rPr lang="en-US" sz="1900" dirty="0" smtClean="0">
                <a:solidFill>
                  <a:schemeClr val="bg1"/>
                </a:solidFill>
              </a:rPr>
              <a:t>Requests with spoofed </a:t>
            </a:r>
            <a:r>
              <a:rPr lang="en-US" sz="1900" dirty="0" err="1" smtClean="0">
                <a:solidFill>
                  <a:schemeClr val="bg1"/>
                </a:solidFill>
              </a:rPr>
              <a:t>Src</a:t>
            </a:r>
            <a:r>
              <a:rPr lang="en-US" sz="1900" dirty="0" smtClean="0">
                <a:solidFill>
                  <a:schemeClr val="bg1"/>
                </a:solidFill>
              </a:rPr>
              <a:t> IP</a:t>
            </a:r>
          </a:p>
        </p:txBody>
      </p:sp>
      <p:sp>
        <p:nvSpPr>
          <p:cNvPr id="32" name="TextBox 52"/>
          <p:cNvSpPr txBox="1"/>
          <p:nvPr/>
        </p:nvSpPr>
        <p:spPr>
          <a:xfrm>
            <a:off x="8673987" y="5348400"/>
            <a:ext cx="1727619" cy="732508"/>
          </a:xfrm>
          <a:prstGeom prst="rect">
            <a:avLst/>
          </a:prstGeom>
          <a:noFill/>
        </p:spPr>
        <p:txBody>
          <a:bodyPr wrap="square" lIns="146304" tIns="73152" rIns="146304" bIns="73152" rtlCol="0">
            <a:spAutoFit/>
          </a:bodyPr>
          <a:lstStyle/>
          <a:p>
            <a:pPr algn="ctr"/>
            <a:r>
              <a:rPr lang="en-US" sz="1900" dirty="0" err="1" smtClean="0">
                <a:solidFill>
                  <a:schemeClr val="accent4"/>
                </a:solidFill>
              </a:rPr>
              <a:t>NXDomain</a:t>
            </a:r>
            <a:r>
              <a:rPr lang="en-US" sz="1900" dirty="0" smtClean="0">
                <a:solidFill>
                  <a:schemeClr val="bg1"/>
                </a:solidFill>
              </a:rPr>
              <a:t> Recursive</a:t>
            </a:r>
            <a:endParaRPr lang="en-US" sz="1900" b="1" dirty="0">
              <a:solidFill>
                <a:schemeClr val="accent4"/>
              </a:solidFill>
            </a:endParaRPr>
          </a:p>
        </p:txBody>
      </p:sp>
      <p:pic>
        <p:nvPicPr>
          <p:cNvPr id="33" name="Picture 103" descr="compu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6670" y="6086166"/>
            <a:ext cx="1377084" cy="932976"/>
          </a:xfrm>
          <a:prstGeom prst="rect">
            <a:avLst/>
          </a:prstGeom>
        </p:spPr>
      </p:pic>
      <p:sp>
        <p:nvSpPr>
          <p:cNvPr id="71" name="矩形 70"/>
          <p:cNvSpPr/>
          <p:nvPr/>
        </p:nvSpPr>
        <p:spPr>
          <a:xfrm>
            <a:off x="12603590" y="4996429"/>
            <a:ext cx="1636987" cy="400110"/>
          </a:xfrm>
          <a:prstGeom prst="rect">
            <a:avLst/>
          </a:prstGeom>
        </p:spPr>
        <p:txBody>
          <a:bodyPr wrap="none">
            <a:spAutoFit/>
          </a:bodyPr>
          <a:lstStyle/>
          <a:p>
            <a:r>
              <a:rPr lang="en-US" altLang="zh-TW" sz="2000" dirty="0" smtClean="0">
                <a:solidFill>
                  <a:schemeClr val="bg1"/>
                </a:solidFill>
              </a:rPr>
              <a:t>DNS Cache</a:t>
            </a:r>
            <a:endParaRPr lang="zh-TW" altLang="en-US" sz="2000" dirty="0"/>
          </a:p>
        </p:txBody>
      </p:sp>
      <p:sp>
        <p:nvSpPr>
          <p:cNvPr id="72" name="&quot;No&quot; Symbol 77"/>
          <p:cNvSpPr/>
          <p:nvPr/>
        </p:nvSpPr>
        <p:spPr>
          <a:xfrm>
            <a:off x="11347048" y="5009534"/>
            <a:ext cx="433056" cy="42874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3" name="矩形 72"/>
          <p:cNvSpPr/>
          <p:nvPr/>
        </p:nvSpPr>
        <p:spPr>
          <a:xfrm>
            <a:off x="10054640" y="7074515"/>
            <a:ext cx="3036409" cy="400110"/>
          </a:xfrm>
          <a:prstGeom prst="rect">
            <a:avLst/>
          </a:prstGeom>
        </p:spPr>
        <p:txBody>
          <a:bodyPr wrap="none">
            <a:spAutoFit/>
          </a:bodyPr>
          <a:lstStyle/>
          <a:p>
            <a:pPr algn="ctr"/>
            <a:r>
              <a:rPr lang="en-US" altLang="zh-TW" sz="2000" dirty="0" smtClean="0">
                <a:solidFill>
                  <a:schemeClr val="bg1"/>
                </a:solidFill>
              </a:rPr>
              <a:t>root(.) / TLD / </a:t>
            </a:r>
            <a:r>
              <a:rPr lang="en-US" altLang="zh-TW" sz="2000" dirty="0" err="1" smtClean="0">
                <a:solidFill>
                  <a:schemeClr val="bg1"/>
                </a:solidFill>
              </a:rPr>
              <a:t>Auth</a:t>
            </a:r>
            <a:r>
              <a:rPr lang="en-US" altLang="zh-TW" sz="2000" dirty="0" smtClean="0">
                <a:solidFill>
                  <a:schemeClr val="bg1"/>
                </a:solidFill>
              </a:rPr>
              <a:t> DNS</a:t>
            </a:r>
            <a:endParaRPr lang="en-US" altLang="zh-TW" sz="2000" b="1" dirty="0">
              <a:solidFill>
                <a:schemeClr val="accent4"/>
              </a:solidFill>
            </a:endParaRPr>
          </a:p>
        </p:txBody>
      </p:sp>
      <p:pic>
        <p:nvPicPr>
          <p:cNvPr id="82" name="Picture 35" descr="Attack_Bad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3262" y="1283738"/>
            <a:ext cx="648078" cy="791458"/>
          </a:xfrm>
          <a:prstGeom prst="rect">
            <a:avLst/>
          </a:prstGeom>
        </p:spPr>
      </p:pic>
      <p:cxnSp>
        <p:nvCxnSpPr>
          <p:cNvPr id="83" name="直線單箭頭接點 82"/>
          <p:cNvCxnSpPr>
            <a:stCxn id="82" idx="2"/>
            <a:endCxn id="108" idx="0"/>
          </p:cNvCxnSpPr>
          <p:nvPr/>
        </p:nvCxnSpPr>
        <p:spPr>
          <a:xfrm>
            <a:off x="11477301" y="2075196"/>
            <a:ext cx="1853007" cy="965002"/>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直線單箭頭接點 83"/>
          <p:cNvCxnSpPr>
            <a:stCxn id="82" idx="2"/>
            <a:endCxn id="107" idx="0"/>
          </p:cNvCxnSpPr>
          <p:nvPr/>
        </p:nvCxnSpPr>
        <p:spPr>
          <a:xfrm>
            <a:off x="11477301" y="2075196"/>
            <a:ext cx="775965" cy="951354"/>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直線單箭頭接點 84"/>
          <p:cNvCxnSpPr>
            <a:stCxn id="82" idx="2"/>
            <a:endCxn id="106" idx="0"/>
          </p:cNvCxnSpPr>
          <p:nvPr/>
        </p:nvCxnSpPr>
        <p:spPr>
          <a:xfrm flipH="1">
            <a:off x="11112798" y="2075196"/>
            <a:ext cx="364503" cy="951354"/>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82" idx="2"/>
            <a:endCxn id="89" idx="0"/>
          </p:cNvCxnSpPr>
          <p:nvPr/>
        </p:nvCxnSpPr>
        <p:spPr>
          <a:xfrm flipH="1">
            <a:off x="9857628" y="2075196"/>
            <a:ext cx="1619673" cy="89466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52"/>
          <p:cNvSpPr txBox="1"/>
          <p:nvPr/>
        </p:nvSpPr>
        <p:spPr>
          <a:xfrm>
            <a:off x="9381333" y="1438828"/>
            <a:ext cx="1685931" cy="443198"/>
          </a:xfrm>
          <a:prstGeom prst="rect">
            <a:avLst/>
          </a:prstGeom>
          <a:noFill/>
        </p:spPr>
        <p:txBody>
          <a:bodyPr wrap="square" lIns="146304" tIns="73152" rIns="146304" bIns="73152" rtlCol="0">
            <a:spAutoFit/>
          </a:bodyPr>
          <a:lstStyle/>
          <a:p>
            <a:pPr algn="ctr"/>
            <a:r>
              <a:rPr lang="en-US" sz="1900" dirty="0" smtClean="0">
                <a:solidFill>
                  <a:schemeClr val="bg1"/>
                </a:solidFill>
              </a:rPr>
              <a:t>Attacker</a:t>
            </a:r>
            <a:endParaRPr lang="en-US" sz="1900" dirty="0">
              <a:solidFill>
                <a:schemeClr val="bg1"/>
              </a:solidFill>
            </a:endParaRPr>
          </a:p>
        </p:txBody>
      </p:sp>
      <p:sp>
        <p:nvSpPr>
          <p:cNvPr id="88" name="TextBox 52"/>
          <p:cNvSpPr txBox="1"/>
          <p:nvPr/>
        </p:nvSpPr>
        <p:spPr>
          <a:xfrm>
            <a:off x="12253266" y="2066068"/>
            <a:ext cx="2074459" cy="732508"/>
          </a:xfrm>
          <a:prstGeom prst="rect">
            <a:avLst/>
          </a:prstGeom>
          <a:noFill/>
        </p:spPr>
        <p:txBody>
          <a:bodyPr wrap="square" lIns="146304" tIns="73152" rIns="146304" bIns="73152" rtlCol="0">
            <a:spAutoFit/>
          </a:bodyPr>
          <a:lstStyle/>
          <a:p>
            <a:pPr algn="ctr"/>
            <a:r>
              <a:rPr lang="en-US" sz="1900" dirty="0" smtClean="0">
                <a:solidFill>
                  <a:schemeClr val="bg1"/>
                </a:solidFill>
              </a:rPr>
              <a:t>Remote Control</a:t>
            </a:r>
            <a:endParaRPr lang="en-US" sz="1900" dirty="0">
              <a:solidFill>
                <a:schemeClr val="bg1"/>
              </a:solidFill>
            </a:endParaRPr>
          </a:p>
        </p:txBody>
      </p:sp>
      <p:pic>
        <p:nvPicPr>
          <p:cNvPr id="89" name="Picture 103" descr="compu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613" y="2969857"/>
            <a:ext cx="1080030" cy="731722"/>
          </a:xfrm>
          <a:prstGeom prst="rect">
            <a:avLst/>
          </a:prstGeom>
        </p:spPr>
      </p:pic>
      <p:grpSp>
        <p:nvGrpSpPr>
          <p:cNvPr id="90" name="Group 78"/>
          <p:cNvGrpSpPr/>
          <p:nvPr/>
        </p:nvGrpSpPr>
        <p:grpSpPr>
          <a:xfrm>
            <a:off x="10123325" y="3845150"/>
            <a:ext cx="387670" cy="888410"/>
            <a:chOff x="5363206" y="1741221"/>
            <a:chExt cx="532564" cy="1313029"/>
          </a:xfrm>
        </p:grpSpPr>
        <p:pic>
          <p:nvPicPr>
            <p:cNvPr id="91"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92" name="TextBox 80"/>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93" name="Group 81"/>
          <p:cNvGrpSpPr/>
          <p:nvPr/>
        </p:nvGrpSpPr>
        <p:grpSpPr>
          <a:xfrm>
            <a:off x="10736422" y="3845150"/>
            <a:ext cx="387670" cy="888410"/>
            <a:chOff x="5363206" y="1741221"/>
            <a:chExt cx="532564" cy="1313029"/>
          </a:xfrm>
        </p:grpSpPr>
        <p:pic>
          <p:nvPicPr>
            <p:cNvPr id="94"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95" name="TextBox 83"/>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96" name="Group 84"/>
          <p:cNvGrpSpPr/>
          <p:nvPr/>
        </p:nvGrpSpPr>
        <p:grpSpPr>
          <a:xfrm>
            <a:off x="11349519" y="3845150"/>
            <a:ext cx="387670" cy="888410"/>
            <a:chOff x="5363206" y="1741221"/>
            <a:chExt cx="532564" cy="1313029"/>
          </a:xfrm>
        </p:grpSpPr>
        <p:pic>
          <p:nvPicPr>
            <p:cNvPr id="97" name="Picture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98" name="TextBox 86"/>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99" name="Group 87"/>
          <p:cNvGrpSpPr/>
          <p:nvPr/>
        </p:nvGrpSpPr>
        <p:grpSpPr>
          <a:xfrm>
            <a:off x="11962616" y="3845150"/>
            <a:ext cx="387670" cy="888410"/>
            <a:chOff x="5363206" y="1741221"/>
            <a:chExt cx="532564" cy="1313029"/>
          </a:xfrm>
        </p:grpSpPr>
        <p:pic>
          <p:nvPicPr>
            <p:cNvPr id="100" name="Picture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01" name="TextBox 89"/>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02" name="Group 90"/>
          <p:cNvGrpSpPr/>
          <p:nvPr/>
        </p:nvGrpSpPr>
        <p:grpSpPr>
          <a:xfrm>
            <a:off x="12575714" y="3845150"/>
            <a:ext cx="387670" cy="888410"/>
            <a:chOff x="5363206" y="1741221"/>
            <a:chExt cx="532564" cy="1313029"/>
          </a:xfrm>
        </p:grpSpPr>
        <p:pic>
          <p:nvPicPr>
            <p:cNvPr id="103"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04" name="TextBox 92"/>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sp>
        <p:nvSpPr>
          <p:cNvPr id="105" name="矩形 104"/>
          <p:cNvSpPr/>
          <p:nvPr/>
        </p:nvSpPr>
        <p:spPr>
          <a:xfrm>
            <a:off x="8126411" y="3098211"/>
            <a:ext cx="1414170" cy="461665"/>
          </a:xfrm>
          <a:prstGeom prst="rect">
            <a:avLst/>
          </a:prstGeom>
        </p:spPr>
        <p:txBody>
          <a:bodyPr wrap="none">
            <a:spAutoFit/>
          </a:bodyPr>
          <a:lstStyle/>
          <a:p>
            <a:r>
              <a:rPr lang="en-US" altLang="zh-TW" sz="2400" dirty="0" smtClean="0">
                <a:solidFill>
                  <a:schemeClr val="bg1"/>
                </a:solidFill>
              </a:rPr>
              <a:t>Zombies</a:t>
            </a:r>
            <a:endParaRPr lang="zh-TW" altLang="en-US" sz="2400" dirty="0">
              <a:solidFill>
                <a:schemeClr val="bg1"/>
              </a:solidFill>
            </a:endParaRPr>
          </a:p>
        </p:txBody>
      </p:sp>
      <p:pic>
        <p:nvPicPr>
          <p:cNvPr id="106" name="Picture 11" descr="Deskto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1156" y="3026550"/>
            <a:ext cx="783284" cy="604988"/>
          </a:xfrm>
          <a:prstGeom prst="rect">
            <a:avLst/>
          </a:prstGeom>
        </p:spPr>
      </p:pic>
      <p:pic>
        <p:nvPicPr>
          <p:cNvPr id="107" name="Picture 12" descr="Tabl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25558" y="3026550"/>
            <a:ext cx="455415" cy="604988"/>
          </a:xfrm>
          <a:prstGeom prst="rect">
            <a:avLst/>
          </a:prstGeom>
        </p:spPr>
      </p:pic>
      <p:pic>
        <p:nvPicPr>
          <p:cNvPr id="108" name="Picture 13" descr="Smartphon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92482" y="3040198"/>
            <a:ext cx="275652" cy="481856"/>
          </a:xfrm>
          <a:prstGeom prst="rect">
            <a:avLst/>
          </a:prstGeom>
        </p:spPr>
      </p:pic>
    </p:spTree>
    <p:extLst>
      <p:ext uri="{BB962C8B-B14F-4D97-AF65-F5344CB8AC3E}">
        <p14:creationId xmlns:p14="http://schemas.microsoft.com/office/powerpoint/2010/main" val="213000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p:tgtEl>
                                          <p:spTgt spid="90"/>
                                        </p:tgtEl>
                                        <p:attrNameLst>
                                          <p:attrName>ppt_y</p:attrName>
                                        </p:attrNameLst>
                                      </p:cBhvr>
                                      <p:tavLst>
                                        <p:tav tm="0">
                                          <p:val>
                                            <p:strVal val="#ppt_y-#ppt_h*1.125000"/>
                                          </p:val>
                                        </p:tav>
                                        <p:tav tm="100000">
                                          <p:val>
                                            <p:strVal val="#ppt_y"/>
                                          </p:val>
                                        </p:tav>
                                      </p:tavLst>
                                    </p:anim>
                                    <p:animEffect transition="in" filter="wipe(down)">
                                      <p:cBhvr>
                                        <p:cTn id="8" dur="500"/>
                                        <p:tgtEl>
                                          <p:spTgt spid="90"/>
                                        </p:tgtEl>
                                      </p:cBhvr>
                                    </p:animEffect>
                                  </p:childTnLst>
                                </p:cTn>
                              </p:par>
                              <p:par>
                                <p:cTn id="9" presetID="12" presetClass="entr" presetSubtype="1" fill="hold" nodeType="withEffect">
                                  <p:stCondLst>
                                    <p:cond delay="10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p:tgtEl>
                                          <p:spTgt spid="93"/>
                                        </p:tgtEl>
                                        <p:attrNameLst>
                                          <p:attrName>ppt_y</p:attrName>
                                        </p:attrNameLst>
                                      </p:cBhvr>
                                      <p:tavLst>
                                        <p:tav tm="0">
                                          <p:val>
                                            <p:strVal val="#ppt_y-#ppt_h*1.125000"/>
                                          </p:val>
                                        </p:tav>
                                        <p:tav tm="100000">
                                          <p:val>
                                            <p:strVal val="#ppt_y"/>
                                          </p:val>
                                        </p:tav>
                                      </p:tavLst>
                                    </p:anim>
                                    <p:animEffect transition="in" filter="wipe(down)">
                                      <p:cBhvr>
                                        <p:cTn id="12" dur="500"/>
                                        <p:tgtEl>
                                          <p:spTgt spid="93"/>
                                        </p:tgtEl>
                                      </p:cBhvr>
                                    </p:animEffect>
                                  </p:childTnLst>
                                </p:cTn>
                              </p:par>
                              <p:par>
                                <p:cTn id="13" presetID="12" presetClass="entr" presetSubtype="1" fill="hold" nodeType="withEffect">
                                  <p:stCondLst>
                                    <p:cond delay="20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p:tgtEl>
                                          <p:spTgt spid="96"/>
                                        </p:tgtEl>
                                        <p:attrNameLst>
                                          <p:attrName>ppt_y</p:attrName>
                                        </p:attrNameLst>
                                      </p:cBhvr>
                                      <p:tavLst>
                                        <p:tav tm="0">
                                          <p:val>
                                            <p:strVal val="#ppt_y-#ppt_h*1.125000"/>
                                          </p:val>
                                        </p:tav>
                                        <p:tav tm="100000">
                                          <p:val>
                                            <p:strVal val="#ppt_y"/>
                                          </p:val>
                                        </p:tav>
                                      </p:tavLst>
                                    </p:anim>
                                    <p:animEffect transition="in" filter="wipe(down)">
                                      <p:cBhvr>
                                        <p:cTn id="16" dur="500"/>
                                        <p:tgtEl>
                                          <p:spTgt spid="96"/>
                                        </p:tgtEl>
                                      </p:cBhvr>
                                    </p:animEffect>
                                  </p:childTnLst>
                                </p:cTn>
                              </p:par>
                              <p:par>
                                <p:cTn id="17" presetID="12" presetClass="entr" presetSubtype="1" fill="hold" nodeType="withEffect">
                                  <p:stCondLst>
                                    <p:cond delay="30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p:tgtEl>
                                          <p:spTgt spid="99"/>
                                        </p:tgtEl>
                                        <p:attrNameLst>
                                          <p:attrName>ppt_y</p:attrName>
                                        </p:attrNameLst>
                                      </p:cBhvr>
                                      <p:tavLst>
                                        <p:tav tm="0">
                                          <p:val>
                                            <p:strVal val="#ppt_y-#ppt_h*1.125000"/>
                                          </p:val>
                                        </p:tav>
                                        <p:tav tm="100000">
                                          <p:val>
                                            <p:strVal val="#ppt_y"/>
                                          </p:val>
                                        </p:tav>
                                      </p:tavLst>
                                    </p:anim>
                                    <p:animEffect transition="in" filter="wipe(down)">
                                      <p:cBhvr>
                                        <p:cTn id="20" dur="500"/>
                                        <p:tgtEl>
                                          <p:spTgt spid="99"/>
                                        </p:tgtEl>
                                      </p:cBhvr>
                                    </p:animEffect>
                                  </p:childTnLst>
                                </p:cTn>
                              </p:par>
                              <p:par>
                                <p:cTn id="21" presetID="12" presetClass="entr" presetSubtype="1" fill="hold" nodeType="withEffect">
                                  <p:stCondLst>
                                    <p:cond delay="40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500"/>
                                        <p:tgtEl>
                                          <p:spTgt spid="102"/>
                                        </p:tgtEl>
                                        <p:attrNameLst>
                                          <p:attrName>ppt_y</p:attrName>
                                        </p:attrNameLst>
                                      </p:cBhvr>
                                      <p:tavLst>
                                        <p:tav tm="0">
                                          <p:val>
                                            <p:strVal val="#ppt_y-#ppt_h*1.125000"/>
                                          </p:val>
                                        </p:tav>
                                        <p:tav tm="100000">
                                          <p:val>
                                            <p:strVal val="#ppt_y"/>
                                          </p:val>
                                        </p:tav>
                                      </p:tavLst>
                                    </p:anim>
                                    <p:animEffect transition="in" filter="wipe(down)">
                                      <p:cBhvr>
                                        <p:cTn id="24" dur="500"/>
                                        <p:tgtEl>
                                          <p:spTgt spid="102"/>
                                        </p:tgtEl>
                                      </p:cBhvr>
                                    </p:animEffect>
                                  </p:childTnLst>
                                </p:cTn>
                              </p:par>
                            </p:childTnLst>
                          </p:cTn>
                        </p:par>
                        <p:par>
                          <p:cTn id="25" fill="hold">
                            <p:stCondLst>
                              <p:cond delay="900"/>
                            </p:stCondLst>
                            <p:childTnLst>
                              <p:par>
                                <p:cTn id="26" presetID="10" presetClass="entr" presetSubtype="0"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HTTP</a:t>
            </a:r>
            <a:r>
              <a:rPr lang="zh-TW" altLang="en-US" dirty="0" smtClean="0"/>
              <a:t> </a:t>
            </a:r>
            <a:r>
              <a:rPr lang="en-US" altLang="zh-TW" dirty="0" smtClean="0"/>
              <a:t>GET Flood / TCP Flood </a:t>
            </a:r>
            <a:r>
              <a:rPr lang="zh-TW" altLang="en-US" dirty="0" smtClean="0"/>
              <a:t>攻擊</a:t>
            </a:r>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57" y="1377895"/>
            <a:ext cx="5512882" cy="534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7"/>
          <p:cNvSpPr txBox="1"/>
          <p:nvPr/>
        </p:nvSpPr>
        <p:spPr>
          <a:xfrm>
            <a:off x="901566" y="6867928"/>
            <a:ext cx="4598482" cy="415498"/>
          </a:xfrm>
          <a:prstGeom prst="rect">
            <a:avLst/>
          </a:prstGeom>
          <a:noFill/>
        </p:spPr>
        <p:txBody>
          <a:bodyPr wrap="square" rtlCol="0">
            <a:spAutoFit/>
          </a:bodyPr>
          <a:lstStyle/>
          <a:p>
            <a:r>
              <a:rPr lang="en-US" altLang="zh-TW" sz="2100" dirty="0">
                <a:solidFill>
                  <a:schemeClr val="accent3"/>
                </a:solidFill>
              </a:rPr>
              <a:t>Source: IDG, 2016</a:t>
            </a:r>
          </a:p>
        </p:txBody>
      </p:sp>
      <p:pic>
        <p:nvPicPr>
          <p:cNvPr id="6" name="Picture 35" descr="Attack_BadUs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943" y="1739285"/>
            <a:ext cx="648078" cy="791458"/>
          </a:xfrm>
          <a:prstGeom prst="rect">
            <a:avLst/>
          </a:prstGeom>
        </p:spPr>
      </p:pic>
      <p:pic>
        <p:nvPicPr>
          <p:cNvPr id="7" name="Picture 29" descr="ADC_3rd Par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208" y="6121565"/>
            <a:ext cx="2061507" cy="536334"/>
          </a:xfrm>
          <a:prstGeom prst="rect">
            <a:avLst/>
          </a:prstGeom>
        </p:spPr>
      </p:pic>
      <p:cxnSp>
        <p:nvCxnSpPr>
          <p:cNvPr id="10" name="直線單箭頭接點 9"/>
          <p:cNvCxnSpPr>
            <a:stCxn id="6" idx="2"/>
            <a:endCxn id="40" idx="0"/>
          </p:cNvCxnSpPr>
          <p:nvPr/>
        </p:nvCxnSpPr>
        <p:spPr>
          <a:xfrm>
            <a:off x="11357982" y="2530743"/>
            <a:ext cx="1853007" cy="141538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直線單箭頭接點 10"/>
          <p:cNvCxnSpPr>
            <a:stCxn id="6" idx="2"/>
            <a:endCxn id="39" idx="0"/>
          </p:cNvCxnSpPr>
          <p:nvPr/>
        </p:nvCxnSpPr>
        <p:spPr>
          <a:xfrm>
            <a:off x="11357982" y="2530743"/>
            <a:ext cx="775965" cy="140173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直線單箭頭接點 11"/>
          <p:cNvCxnSpPr>
            <a:stCxn id="6" idx="2"/>
            <a:endCxn id="38" idx="0"/>
          </p:cNvCxnSpPr>
          <p:nvPr/>
        </p:nvCxnSpPr>
        <p:spPr>
          <a:xfrm flipH="1">
            <a:off x="10993479" y="2530743"/>
            <a:ext cx="364503" cy="140173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直線單箭頭接點 12"/>
          <p:cNvCxnSpPr>
            <a:stCxn id="6" idx="2"/>
            <a:endCxn id="21" idx="0"/>
          </p:cNvCxnSpPr>
          <p:nvPr/>
        </p:nvCxnSpPr>
        <p:spPr>
          <a:xfrm flipH="1">
            <a:off x="9738309" y="2530743"/>
            <a:ext cx="1619673" cy="1345045"/>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52"/>
          <p:cNvSpPr txBox="1"/>
          <p:nvPr/>
        </p:nvSpPr>
        <p:spPr>
          <a:xfrm>
            <a:off x="11747268" y="1901561"/>
            <a:ext cx="1685931" cy="443198"/>
          </a:xfrm>
          <a:prstGeom prst="rect">
            <a:avLst/>
          </a:prstGeom>
          <a:noFill/>
        </p:spPr>
        <p:txBody>
          <a:bodyPr wrap="square" lIns="146304" tIns="73152" rIns="146304" bIns="73152" rtlCol="0">
            <a:spAutoFit/>
          </a:bodyPr>
          <a:lstStyle/>
          <a:p>
            <a:pPr algn="ctr"/>
            <a:r>
              <a:rPr lang="en-US" sz="1900" dirty="0" smtClean="0">
                <a:solidFill>
                  <a:schemeClr val="bg1"/>
                </a:solidFill>
              </a:rPr>
              <a:t>Attacker</a:t>
            </a:r>
            <a:endParaRPr lang="en-US" sz="1900" dirty="0">
              <a:solidFill>
                <a:schemeClr val="bg1"/>
              </a:solidFill>
            </a:endParaRPr>
          </a:p>
        </p:txBody>
      </p:sp>
      <p:sp>
        <p:nvSpPr>
          <p:cNvPr id="15" name="TextBox 52"/>
          <p:cNvSpPr txBox="1"/>
          <p:nvPr/>
        </p:nvSpPr>
        <p:spPr>
          <a:xfrm>
            <a:off x="12094487" y="2739254"/>
            <a:ext cx="2074459" cy="732508"/>
          </a:xfrm>
          <a:prstGeom prst="rect">
            <a:avLst/>
          </a:prstGeom>
          <a:noFill/>
        </p:spPr>
        <p:txBody>
          <a:bodyPr wrap="square" lIns="146304" tIns="73152" rIns="146304" bIns="73152" rtlCol="0">
            <a:spAutoFit/>
          </a:bodyPr>
          <a:lstStyle/>
          <a:p>
            <a:pPr algn="ctr"/>
            <a:r>
              <a:rPr lang="en-US" sz="1900" dirty="0" smtClean="0">
                <a:solidFill>
                  <a:schemeClr val="bg1"/>
                </a:solidFill>
              </a:rPr>
              <a:t>Remote Control</a:t>
            </a:r>
            <a:endParaRPr lang="en-US" sz="1900" dirty="0">
              <a:solidFill>
                <a:schemeClr val="bg1"/>
              </a:solidFill>
            </a:endParaRPr>
          </a:p>
        </p:txBody>
      </p:sp>
      <p:sp>
        <p:nvSpPr>
          <p:cNvPr id="18" name="TextBox 52"/>
          <p:cNvSpPr txBox="1"/>
          <p:nvPr/>
        </p:nvSpPr>
        <p:spPr>
          <a:xfrm>
            <a:off x="7837204" y="5047400"/>
            <a:ext cx="2089026" cy="1609671"/>
          </a:xfrm>
          <a:prstGeom prst="rect">
            <a:avLst/>
          </a:prstGeom>
          <a:noFill/>
        </p:spPr>
        <p:txBody>
          <a:bodyPr wrap="square" lIns="146304" tIns="73152" rIns="146304" bIns="73152" rtlCol="0">
            <a:spAutoFit/>
          </a:bodyPr>
          <a:lstStyle/>
          <a:p>
            <a:pPr algn="ctr"/>
            <a:r>
              <a:rPr lang="en-US" sz="1900" dirty="0" smtClean="0">
                <a:solidFill>
                  <a:srgbClr val="FFC000"/>
                </a:solidFill>
              </a:rPr>
              <a:t>1000</a:t>
            </a:r>
            <a:r>
              <a:rPr lang="en-US" sz="1900" dirty="0" smtClean="0">
                <a:solidFill>
                  <a:schemeClr val="bg1"/>
                </a:solidFill>
              </a:rPr>
              <a:t> conns per zombie</a:t>
            </a:r>
          </a:p>
          <a:p>
            <a:pPr algn="ctr"/>
            <a:endParaRPr lang="en-US" sz="1900" b="1" dirty="0">
              <a:solidFill>
                <a:schemeClr val="bg1"/>
              </a:solidFill>
            </a:endParaRPr>
          </a:p>
          <a:p>
            <a:pPr algn="ctr"/>
            <a:r>
              <a:rPr lang="en-US" sz="1900" b="1" dirty="0">
                <a:solidFill>
                  <a:schemeClr val="accent4"/>
                </a:solidFill>
              </a:rPr>
              <a:t>2</a:t>
            </a:r>
            <a:r>
              <a:rPr lang="en-US" sz="1900" b="1" dirty="0" smtClean="0">
                <a:solidFill>
                  <a:schemeClr val="accent4"/>
                </a:solidFill>
              </a:rPr>
              <a:t>M conns </a:t>
            </a:r>
          </a:p>
          <a:p>
            <a:pPr algn="ctr"/>
            <a:r>
              <a:rPr lang="en-US" sz="1900" b="1" dirty="0" smtClean="0">
                <a:solidFill>
                  <a:schemeClr val="accent4"/>
                </a:solidFill>
              </a:rPr>
              <a:t>(2K zombies)</a:t>
            </a:r>
            <a:endParaRPr lang="en-US" sz="1900" b="1" dirty="0">
              <a:solidFill>
                <a:schemeClr val="accent4"/>
              </a:solidFill>
            </a:endParaRPr>
          </a:p>
        </p:txBody>
      </p:sp>
      <p:pic>
        <p:nvPicPr>
          <p:cNvPr id="21" name="Picture 103" descr="compu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8294" y="3875788"/>
            <a:ext cx="1080030" cy="731722"/>
          </a:xfrm>
          <a:prstGeom prst="rect">
            <a:avLst/>
          </a:prstGeom>
        </p:spPr>
      </p:pic>
      <p:grpSp>
        <p:nvGrpSpPr>
          <p:cNvPr id="22" name="Group 78"/>
          <p:cNvGrpSpPr/>
          <p:nvPr/>
        </p:nvGrpSpPr>
        <p:grpSpPr>
          <a:xfrm>
            <a:off x="10004006" y="4942153"/>
            <a:ext cx="387670" cy="888410"/>
            <a:chOff x="5363206" y="1741221"/>
            <a:chExt cx="532564" cy="1313029"/>
          </a:xfrm>
        </p:grpSpPr>
        <p:pic>
          <p:nvPicPr>
            <p:cNvPr id="23"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24" name="TextBox 80"/>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25" name="Group 81"/>
          <p:cNvGrpSpPr/>
          <p:nvPr/>
        </p:nvGrpSpPr>
        <p:grpSpPr>
          <a:xfrm>
            <a:off x="10617103" y="4942153"/>
            <a:ext cx="387670" cy="888410"/>
            <a:chOff x="5363206" y="1741221"/>
            <a:chExt cx="532564" cy="1313029"/>
          </a:xfrm>
        </p:grpSpPr>
        <p:pic>
          <p:nvPicPr>
            <p:cNvPr id="26"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27" name="TextBox 83"/>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28" name="Group 84"/>
          <p:cNvGrpSpPr/>
          <p:nvPr/>
        </p:nvGrpSpPr>
        <p:grpSpPr>
          <a:xfrm>
            <a:off x="11230200" y="4942153"/>
            <a:ext cx="387670" cy="888410"/>
            <a:chOff x="5363206" y="1741221"/>
            <a:chExt cx="532564" cy="1313029"/>
          </a:xfrm>
        </p:grpSpPr>
        <p:pic>
          <p:nvPicPr>
            <p:cNvPr id="29" name="Picture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30" name="TextBox 86"/>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31" name="Group 87"/>
          <p:cNvGrpSpPr/>
          <p:nvPr/>
        </p:nvGrpSpPr>
        <p:grpSpPr>
          <a:xfrm>
            <a:off x="11843297" y="4942153"/>
            <a:ext cx="387670" cy="888410"/>
            <a:chOff x="5363206" y="1741221"/>
            <a:chExt cx="532564" cy="1313029"/>
          </a:xfrm>
        </p:grpSpPr>
        <p:pic>
          <p:nvPicPr>
            <p:cNvPr id="32" name="Picture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33" name="TextBox 89"/>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34" name="Group 90"/>
          <p:cNvGrpSpPr/>
          <p:nvPr/>
        </p:nvGrpSpPr>
        <p:grpSpPr>
          <a:xfrm>
            <a:off x="12456395" y="4942153"/>
            <a:ext cx="387670" cy="888410"/>
            <a:chOff x="5363206" y="1741221"/>
            <a:chExt cx="532564" cy="1313029"/>
          </a:xfrm>
        </p:grpSpPr>
        <p:pic>
          <p:nvPicPr>
            <p:cNvPr id="35"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36" name="TextBox 92"/>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sp>
        <p:nvSpPr>
          <p:cNvPr id="37" name="&quot;No&quot; Symbol 77"/>
          <p:cNvSpPr/>
          <p:nvPr/>
        </p:nvSpPr>
        <p:spPr>
          <a:xfrm>
            <a:off x="11210088" y="6174563"/>
            <a:ext cx="433056" cy="42874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矩形 1"/>
          <p:cNvSpPr/>
          <p:nvPr/>
        </p:nvSpPr>
        <p:spPr>
          <a:xfrm>
            <a:off x="8007092" y="4004142"/>
            <a:ext cx="1414170" cy="461665"/>
          </a:xfrm>
          <a:prstGeom prst="rect">
            <a:avLst/>
          </a:prstGeom>
        </p:spPr>
        <p:txBody>
          <a:bodyPr wrap="none">
            <a:spAutoFit/>
          </a:bodyPr>
          <a:lstStyle/>
          <a:p>
            <a:r>
              <a:rPr lang="en-US" altLang="zh-TW" sz="2400" dirty="0" smtClean="0">
                <a:solidFill>
                  <a:schemeClr val="bg1"/>
                </a:solidFill>
              </a:rPr>
              <a:t>Zombies</a:t>
            </a:r>
            <a:endParaRPr lang="zh-TW" altLang="en-US" sz="2400" dirty="0">
              <a:solidFill>
                <a:schemeClr val="bg1"/>
              </a:solidFill>
            </a:endParaRPr>
          </a:p>
        </p:txBody>
      </p:sp>
      <p:pic>
        <p:nvPicPr>
          <p:cNvPr id="38" name="Picture 11" descr="Deskto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1837" y="3932481"/>
            <a:ext cx="783284" cy="604988"/>
          </a:xfrm>
          <a:prstGeom prst="rect">
            <a:avLst/>
          </a:prstGeom>
        </p:spPr>
      </p:pic>
      <p:pic>
        <p:nvPicPr>
          <p:cNvPr id="39" name="Picture 12" descr="Tabl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06239" y="3932481"/>
            <a:ext cx="455415" cy="604988"/>
          </a:xfrm>
          <a:prstGeom prst="rect">
            <a:avLst/>
          </a:prstGeom>
        </p:spPr>
      </p:pic>
      <p:pic>
        <p:nvPicPr>
          <p:cNvPr id="40" name="Picture 13" descr="Smartphon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73163" y="3946129"/>
            <a:ext cx="275652" cy="481856"/>
          </a:xfrm>
          <a:prstGeom prst="rect">
            <a:avLst/>
          </a:prstGeom>
        </p:spPr>
      </p:pic>
    </p:spTree>
    <p:extLst>
      <p:ext uri="{BB962C8B-B14F-4D97-AF65-F5344CB8AC3E}">
        <p14:creationId xmlns:p14="http://schemas.microsoft.com/office/powerpoint/2010/main" val="216579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par>
                                <p:cTn id="9" presetID="12" presetClass="entr" presetSubtype="1" fill="hold"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down)">
                                      <p:cBhvr>
                                        <p:cTn id="12" dur="500"/>
                                        <p:tgtEl>
                                          <p:spTgt spid="25"/>
                                        </p:tgtEl>
                                      </p:cBhvr>
                                    </p:animEffect>
                                  </p:childTnLst>
                                </p:cTn>
                              </p:par>
                              <p:par>
                                <p:cTn id="13" presetID="12" presetClass="entr" presetSubtype="1" fill="hold" nodeType="withEffect">
                                  <p:stCondLst>
                                    <p:cond delay="2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down)">
                                      <p:cBhvr>
                                        <p:cTn id="16" dur="500"/>
                                        <p:tgtEl>
                                          <p:spTgt spid="28"/>
                                        </p:tgtEl>
                                      </p:cBhvr>
                                    </p:animEffect>
                                  </p:childTnLst>
                                </p:cTn>
                              </p:par>
                              <p:par>
                                <p:cTn id="17" presetID="12" presetClass="entr" presetSubtype="1" fill="hold" nodeType="withEffect">
                                  <p:stCondLst>
                                    <p:cond delay="3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down)">
                                      <p:cBhvr>
                                        <p:cTn id="20" dur="500"/>
                                        <p:tgtEl>
                                          <p:spTgt spid="31"/>
                                        </p:tgtEl>
                                      </p:cBhvr>
                                    </p:animEffect>
                                  </p:childTnLst>
                                </p:cTn>
                              </p:par>
                              <p:par>
                                <p:cTn id="21" presetID="12" presetClass="entr" presetSubtype="1" fill="hold" nodeType="withEffect">
                                  <p:stCondLst>
                                    <p:cond delay="4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ppt_y</p:attrName>
                                        </p:attrNameLst>
                                      </p:cBhvr>
                                      <p:tavLst>
                                        <p:tav tm="0">
                                          <p:val>
                                            <p:strVal val="#ppt_y-#ppt_h*1.125000"/>
                                          </p:val>
                                        </p:tav>
                                        <p:tav tm="100000">
                                          <p:val>
                                            <p:strVal val="#ppt_y"/>
                                          </p:val>
                                        </p:tav>
                                      </p:tavLst>
                                    </p:anim>
                                    <p:animEffect transition="in" filter="wipe(down)">
                                      <p:cBhvr>
                                        <p:cTn id="24" dur="500"/>
                                        <p:tgtEl>
                                          <p:spTgt spid="34"/>
                                        </p:tgtEl>
                                      </p:cBhvr>
                                    </p:animEffect>
                                  </p:childTnLst>
                                </p:cTn>
                              </p:par>
                            </p:childTnLst>
                          </p:cTn>
                        </p:par>
                        <p:par>
                          <p:cTn id="25" fill="hold">
                            <p:stCondLst>
                              <p:cond delay="9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HTTP </a:t>
            </a:r>
            <a:r>
              <a:rPr lang="en-US" altLang="zh-TW" dirty="0" err="1" smtClean="0"/>
              <a:t>Slowloris</a:t>
            </a:r>
            <a:r>
              <a:rPr lang="en-US" altLang="zh-TW" dirty="0" smtClean="0"/>
              <a:t> </a:t>
            </a:r>
            <a:r>
              <a:rPr lang="zh-TW" altLang="en-US" dirty="0" smtClean="0"/>
              <a:t>攻擊</a:t>
            </a:r>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57" y="1377895"/>
            <a:ext cx="5512882" cy="534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7"/>
          <p:cNvSpPr txBox="1"/>
          <p:nvPr/>
        </p:nvSpPr>
        <p:spPr>
          <a:xfrm>
            <a:off x="901566" y="6867928"/>
            <a:ext cx="4598482" cy="415498"/>
          </a:xfrm>
          <a:prstGeom prst="rect">
            <a:avLst/>
          </a:prstGeom>
          <a:noFill/>
        </p:spPr>
        <p:txBody>
          <a:bodyPr wrap="square" rtlCol="0">
            <a:spAutoFit/>
          </a:bodyPr>
          <a:lstStyle/>
          <a:p>
            <a:r>
              <a:rPr lang="en-US" altLang="zh-TW" sz="2100" dirty="0">
                <a:solidFill>
                  <a:schemeClr val="accent3"/>
                </a:solidFill>
              </a:rPr>
              <a:t>Source: IDG, 2016</a:t>
            </a:r>
          </a:p>
        </p:txBody>
      </p:sp>
      <p:pic>
        <p:nvPicPr>
          <p:cNvPr id="41" name="Picture 35" descr="Attack_BadUs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943" y="1739285"/>
            <a:ext cx="648078" cy="791458"/>
          </a:xfrm>
          <a:prstGeom prst="rect">
            <a:avLst/>
          </a:prstGeom>
        </p:spPr>
      </p:pic>
      <p:pic>
        <p:nvPicPr>
          <p:cNvPr id="42" name="Picture 29" descr="ADC_3rd Par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208" y="6121565"/>
            <a:ext cx="2061507" cy="536334"/>
          </a:xfrm>
          <a:prstGeom prst="rect">
            <a:avLst/>
          </a:prstGeom>
        </p:spPr>
      </p:pic>
      <p:cxnSp>
        <p:nvCxnSpPr>
          <p:cNvPr id="43" name="直線單箭頭接點 42"/>
          <p:cNvCxnSpPr>
            <a:stCxn id="41" idx="2"/>
            <a:endCxn id="70" idx="0"/>
          </p:cNvCxnSpPr>
          <p:nvPr/>
        </p:nvCxnSpPr>
        <p:spPr>
          <a:xfrm>
            <a:off x="11357982" y="2530743"/>
            <a:ext cx="1853007" cy="141538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直線單箭頭接點 43"/>
          <p:cNvCxnSpPr>
            <a:stCxn id="41" idx="2"/>
            <a:endCxn id="69" idx="0"/>
          </p:cNvCxnSpPr>
          <p:nvPr/>
        </p:nvCxnSpPr>
        <p:spPr>
          <a:xfrm>
            <a:off x="11357982" y="2530743"/>
            <a:ext cx="775965" cy="140173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直線單箭頭接點 44"/>
          <p:cNvCxnSpPr>
            <a:stCxn id="41" idx="2"/>
            <a:endCxn id="68" idx="0"/>
          </p:cNvCxnSpPr>
          <p:nvPr/>
        </p:nvCxnSpPr>
        <p:spPr>
          <a:xfrm flipH="1">
            <a:off x="10993479" y="2530743"/>
            <a:ext cx="364503" cy="140173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直線單箭頭接點 45"/>
          <p:cNvCxnSpPr>
            <a:stCxn id="41" idx="2"/>
            <a:endCxn id="50" idx="0"/>
          </p:cNvCxnSpPr>
          <p:nvPr/>
        </p:nvCxnSpPr>
        <p:spPr>
          <a:xfrm flipH="1">
            <a:off x="9738309" y="2530743"/>
            <a:ext cx="1619673" cy="1345045"/>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TextBox 52"/>
          <p:cNvSpPr txBox="1"/>
          <p:nvPr/>
        </p:nvSpPr>
        <p:spPr>
          <a:xfrm>
            <a:off x="11747268" y="1901561"/>
            <a:ext cx="1685931" cy="443198"/>
          </a:xfrm>
          <a:prstGeom prst="rect">
            <a:avLst/>
          </a:prstGeom>
          <a:noFill/>
        </p:spPr>
        <p:txBody>
          <a:bodyPr wrap="square" lIns="146304" tIns="73152" rIns="146304" bIns="73152" rtlCol="0">
            <a:spAutoFit/>
          </a:bodyPr>
          <a:lstStyle/>
          <a:p>
            <a:pPr algn="ctr"/>
            <a:r>
              <a:rPr lang="en-US" sz="1900" dirty="0" smtClean="0">
                <a:solidFill>
                  <a:schemeClr val="bg1"/>
                </a:solidFill>
              </a:rPr>
              <a:t>Attacker</a:t>
            </a:r>
            <a:endParaRPr lang="en-US" sz="1900" dirty="0">
              <a:solidFill>
                <a:schemeClr val="bg1"/>
              </a:solidFill>
            </a:endParaRPr>
          </a:p>
        </p:txBody>
      </p:sp>
      <p:sp>
        <p:nvSpPr>
          <p:cNvPr id="48" name="TextBox 52"/>
          <p:cNvSpPr txBox="1"/>
          <p:nvPr/>
        </p:nvSpPr>
        <p:spPr>
          <a:xfrm>
            <a:off x="12094487" y="2739254"/>
            <a:ext cx="2074459" cy="732508"/>
          </a:xfrm>
          <a:prstGeom prst="rect">
            <a:avLst/>
          </a:prstGeom>
          <a:noFill/>
        </p:spPr>
        <p:txBody>
          <a:bodyPr wrap="square" lIns="146304" tIns="73152" rIns="146304" bIns="73152" rtlCol="0">
            <a:spAutoFit/>
          </a:bodyPr>
          <a:lstStyle/>
          <a:p>
            <a:pPr algn="ctr"/>
            <a:r>
              <a:rPr lang="en-US" sz="1900" dirty="0" smtClean="0">
                <a:solidFill>
                  <a:schemeClr val="bg1"/>
                </a:solidFill>
              </a:rPr>
              <a:t>Remote Control</a:t>
            </a:r>
            <a:endParaRPr lang="en-US" sz="1900" dirty="0">
              <a:solidFill>
                <a:schemeClr val="bg1"/>
              </a:solidFill>
            </a:endParaRPr>
          </a:p>
        </p:txBody>
      </p:sp>
      <p:sp>
        <p:nvSpPr>
          <p:cNvPr id="49" name="TextBox 52"/>
          <p:cNvSpPr txBox="1"/>
          <p:nvPr/>
        </p:nvSpPr>
        <p:spPr>
          <a:xfrm>
            <a:off x="7837204" y="5047400"/>
            <a:ext cx="2089026" cy="1024896"/>
          </a:xfrm>
          <a:prstGeom prst="rect">
            <a:avLst/>
          </a:prstGeom>
          <a:noFill/>
        </p:spPr>
        <p:txBody>
          <a:bodyPr wrap="square" lIns="146304" tIns="73152" rIns="146304" bIns="73152" rtlCol="0">
            <a:spAutoFit/>
          </a:bodyPr>
          <a:lstStyle/>
          <a:p>
            <a:pPr algn="ctr"/>
            <a:r>
              <a:rPr lang="en-US" sz="1900" dirty="0" smtClean="0">
                <a:solidFill>
                  <a:srgbClr val="FFC000"/>
                </a:solidFill>
              </a:rPr>
              <a:t>Uncompleted HTTP Requests</a:t>
            </a:r>
            <a:endParaRPr lang="en-US" sz="1900" dirty="0" smtClean="0">
              <a:solidFill>
                <a:schemeClr val="bg1"/>
              </a:solidFill>
            </a:endParaRPr>
          </a:p>
          <a:p>
            <a:pPr algn="ctr"/>
            <a:endParaRPr lang="en-US" sz="1900" b="1" dirty="0">
              <a:solidFill>
                <a:schemeClr val="bg1"/>
              </a:solidFill>
            </a:endParaRPr>
          </a:p>
        </p:txBody>
      </p:sp>
      <p:pic>
        <p:nvPicPr>
          <p:cNvPr id="50" name="Picture 103" descr="compu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8294" y="3875788"/>
            <a:ext cx="1080030" cy="731722"/>
          </a:xfrm>
          <a:prstGeom prst="rect">
            <a:avLst/>
          </a:prstGeom>
        </p:spPr>
      </p:pic>
      <p:grpSp>
        <p:nvGrpSpPr>
          <p:cNvPr id="51" name="Group 78"/>
          <p:cNvGrpSpPr/>
          <p:nvPr/>
        </p:nvGrpSpPr>
        <p:grpSpPr>
          <a:xfrm>
            <a:off x="10004006" y="4942153"/>
            <a:ext cx="387670" cy="888410"/>
            <a:chOff x="5363206" y="1741221"/>
            <a:chExt cx="532564" cy="1313029"/>
          </a:xfrm>
        </p:grpSpPr>
        <p:pic>
          <p:nvPicPr>
            <p:cNvPr id="52"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3" name="TextBox 80"/>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54" name="Group 81"/>
          <p:cNvGrpSpPr/>
          <p:nvPr/>
        </p:nvGrpSpPr>
        <p:grpSpPr>
          <a:xfrm>
            <a:off x="10617103" y="4942153"/>
            <a:ext cx="387670" cy="888410"/>
            <a:chOff x="5363206" y="1741221"/>
            <a:chExt cx="532564" cy="1313029"/>
          </a:xfrm>
        </p:grpSpPr>
        <p:pic>
          <p:nvPicPr>
            <p:cNvPr id="55"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6" name="TextBox 83"/>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57" name="Group 84"/>
          <p:cNvGrpSpPr/>
          <p:nvPr/>
        </p:nvGrpSpPr>
        <p:grpSpPr>
          <a:xfrm>
            <a:off x="11230200" y="4942153"/>
            <a:ext cx="387670" cy="888410"/>
            <a:chOff x="5363206" y="1741221"/>
            <a:chExt cx="532564" cy="1313029"/>
          </a:xfrm>
        </p:grpSpPr>
        <p:pic>
          <p:nvPicPr>
            <p:cNvPr id="58" name="Picture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9" name="TextBox 86"/>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60" name="Group 87"/>
          <p:cNvGrpSpPr/>
          <p:nvPr/>
        </p:nvGrpSpPr>
        <p:grpSpPr>
          <a:xfrm>
            <a:off x="11843297" y="4942153"/>
            <a:ext cx="387670" cy="888410"/>
            <a:chOff x="5363206" y="1741221"/>
            <a:chExt cx="532564" cy="1313029"/>
          </a:xfrm>
        </p:grpSpPr>
        <p:pic>
          <p:nvPicPr>
            <p:cNvPr id="61" name="Picture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62" name="TextBox 89"/>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63" name="Group 90"/>
          <p:cNvGrpSpPr/>
          <p:nvPr/>
        </p:nvGrpSpPr>
        <p:grpSpPr>
          <a:xfrm>
            <a:off x="12456395" y="4942153"/>
            <a:ext cx="387670" cy="888410"/>
            <a:chOff x="5363206" y="1741221"/>
            <a:chExt cx="532564" cy="1313029"/>
          </a:xfrm>
        </p:grpSpPr>
        <p:pic>
          <p:nvPicPr>
            <p:cNvPr id="64"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65" name="TextBox 92"/>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sp>
        <p:nvSpPr>
          <p:cNvPr id="66" name="&quot;No&quot; Symbol 77"/>
          <p:cNvSpPr/>
          <p:nvPr/>
        </p:nvSpPr>
        <p:spPr>
          <a:xfrm>
            <a:off x="11210088" y="6174563"/>
            <a:ext cx="433056" cy="42874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7" name="矩形 66"/>
          <p:cNvSpPr/>
          <p:nvPr/>
        </p:nvSpPr>
        <p:spPr>
          <a:xfrm>
            <a:off x="8007092" y="4004142"/>
            <a:ext cx="1414170" cy="461665"/>
          </a:xfrm>
          <a:prstGeom prst="rect">
            <a:avLst/>
          </a:prstGeom>
        </p:spPr>
        <p:txBody>
          <a:bodyPr wrap="none">
            <a:spAutoFit/>
          </a:bodyPr>
          <a:lstStyle/>
          <a:p>
            <a:r>
              <a:rPr lang="en-US" altLang="zh-TW" sz="2400" dirty="0" smtClean="0">
                <a:solidFill>
                  <a:schemeClr val="bg1"/>
                </a:solidFill>
              </a:rPr>
              <a:t>Zombies</a:t>
            </a:r>
            <a:endParaRPr lang="zh-TW" altLang="en-US" sz="2400" dirty="0">
              <a:solidFill>
                <a:schemeClr val="bg1"/>
              </a:solidFill>
            </a:endParaRPr>
          </a:p>
        </p:txBody>
      </p:sp>
      <p:pic>
        <p:nvPicPr>
          <p:cNvPr id="68" name="Picture 11" descr="Deskto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1837" y="3932481"/>
            <a:ext cx="783284" cy="604988"/>
          </a:xfrm>
          <a:prstGeom prst="rect">
            <a:avLst/>
          </a:prstGeom>
        </p:spPr>
      </p:pic>
      <p:pic>
        <p:nvPicPr>
          <p:cNvPr id="69" name="Picture 12" descr="Tabl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06239" y="3932481"/>
            <a:ext cx="455415" cy="604988"/>
          </a:xfrm>
          <a:prstGeom prst="rect">
            <a:avLst/>
          </a:prstGeom>
        </p:spPr>
      </p:pic>
      <p:pic>
        <p:nvPicPr>
          <p:cNvPr id="70" name="Picture 13" descr="Smartphon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73163" y="3946129"/>
            <a:ext cx="275652" cy="481856"/>
          </a:xfrm>
          <a:prstGeom prst="rect">
            <a:avLst/>
          </a:prstGeom>
        </p:spPr>
      </p:pic>
    </p:spTree>
    <p:extLst>
      <p:ext uri="{BB962C8B-B14F-4D97-AF65-F5344CB8AC3E}">
        <p14:creationId xmlns:p14="http://schemas.microsoft.com/office/powerpoint/2010/main" val="3518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down)">
                                      <p:cBhvr>
                                        <p:cTn id="8" dur="500"/>
                                        <p:tgtEl>
                                          <p:spTgt spid="51"/>
                                        </p:tgtEl>
                                      </p:cBhvr>
                                    </p:animEffect>
                                  </p:childTnLst>
                                </p:cTn>
                              </p:par>
                              <p:par>
                                <p:cTn id="9" presetID="12" presetClass="entr" presetSubtype="1"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ppt_y</p:attrName>
                                        </p:attrNameLst>
                                      </p:cBhvr>
                                      <p:tavLst>
                                        <p:tav tm="0">
                                          <p:val>
                                            <p:strVal val="#ppt_y-#ppt_h*1.125000"/>
                                          </p:val>
                                        </p:tav>
                                        <p:tav tm="100000">
                                          <p:val>
                                            <p:strVal val="#ppt_y"/>
                                          </p:val>
                                        </p:tav>
                                      </p:tavLst>
                                    </p:anim>
                                    <p:animEffect transition="in" filter="wipe(down)">
                                      <p:cBhvr>
                                        <p:cTn id="12" dur="500"/>
                                        <p:tgtEl>
                                          <p:spTgt spid="54"/>
                                        </p:tgtEl>
                                      </p:cBhvr>
                                    </p:animEffect>
                                  </p:childTnLst>
                                </p:cTn>
                              </p:par>
                              <p:par>
                                <p:cTn id="13" presetID="12" presetClass="entr" presetSubtype="1" fill="hold" nodeType="withEffect">
                                  <p:stCondLst>
                                    <p:cond delay="20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ppt_y</p:attrName>
                                        </p:attrNameLst>
                                      </p:cBhvr>
                                      <p:tavLst>
                                        <p:tav tm="0">
                                          <p:val>
                                            <p:strVal val="#ppt_y-#ppt_h*1.125000"/>
                                          </p:val>
                                        </p:tav>
                                        <p:tav tm="100000">
                                          <p:val>
                                            <p:strVal val="#ppt_y"/>
                                          </p:val>
                                        </p:tav>
                                      </p:tavLst>
                                    </p:anim>
                                    <p:animEffect transition="in" filter="wipe(down)">
                                      <p:cBhvr>
                                        <p:cTn id="16" dur="500"/>
                                        <p:tgtEl>
                                          <p:spTgt spid="57"/>
                                        </p:tgtEl>
                                      </p:cBhvr>
                                    </p:animEffect>
                                  </p:childTnLst>
                                </p:cTn>
                              </p:par>
                              <p:par>
                                <p:cTn id="17" presetID="12" presetClass="entr" presetSubtype="1" fill="hold" nodeType="withEffect">
                                  <p:stCondLst>
                                    <p:cond delay="30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p:tgtEl>
                                          <p:spTgt spid="60"/>
                                        </p:tgtEl>
                                        <p:attrNameLst>
                                          <p:attrName>ppt_y</p:attrName>
                                        </p:attrNameLst>
                                      </p:cBhvr>
                                      <p:tavLst>
                                        <p:tav tm="0">
                                          <p:val>
                                            <p:strVal val="#ppt_y-#ppt_h*1.125000"/>
                                          </p:val>
                                        </p:tav>
                                        <p:tav tm="100000">
                                          <p:val>
                                            <p:strVal val="#ppt_y"/>
                                          </p:val>
                                        </p:tav>
                                      </p:tavLst>
                                    </p:anim>
                                    <p:animEffect transition="in" filter="wipe(down)">
                                      <p:cBhvr>
                                        <p:cTn id="20" dur="500"/>
                                        <p:tgtEl>
                                          <p:spTgt spid="60"/>
                                        </p:tgtEl>
                                      </p:cBhvr>
                                    </p:animEffect>
                                  </p:childTnLst>
                                </p:cTn>
                              </p:par>
                              <p:par>
                                <p:cTn id="21" presetID="12" presetClass="entr" presetSubtype="1" fill="hold" nodeType="withEffect">
                                  <p:stCondLst>
                                    <p:cond delay="4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p:tgtEl>
                                          <p:spTgt spid="63"/>
                                        </p:tgtEl>
                                        <p:attrNameLst>
                                          <p:attrName>ppt_y</p:attrName>
                                        </p:attrNameLst>
                                      </p:cBhvr>
                                      <p:tavLst>
                                        <p:tav tm="0">
                                          <p:val>
                                            <p:strVal val="#ppt_y-#ppt_h*1.125000"/>
                                          </p:val>
                                        </p:tav>
                                        <p:tav tm="100000">
                                          <p:val>
                                            <p:strVal val="#ppt_y"/>
                                          </p:val>
                                        </p:tav>
                                      </p:tavLst>
                                    </p:anim>
                                    <p:animEffect transition="in" filter="wipe(down)">
                                      <p:cBhvr>
                                        <p:cTn id="24" dur="500"/>
                                        <p:tgtEl>
                                          <p:spTgt spid="63"/>
                                        </p:tgtEl>
                                      </p:cBhvr>
                                    </p:animEffect>
                                  </p:childTnLst>
                                </p:cTn>
                              </p:par>
                            </p:childTnLst>
                          </p:cTn>
                        </p:par>
                        <p:par>
                          <p:cTn id="25" fill="hold">
                            <p:stCondLst>
                              <p:cond delay="900"/>
                            </p:stCondLst>
                            <p:childTnLst>
                              <p:par>
                                <p:cTn id="26" presetID="10"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SSL</a:t>
            </a:r>
            <a:r>
              <a:rPr lang="zh-TW" altLang="en-US" dirty="0" smtClean="0"/>
              <a:t> </a:t>
            </a:r>
            <a:r>
              <a:rPr lang="en-US" altLang="zh-TW" dirty="0" smtClean="0"/>
              <a:t>Renegotiation / SSL Conn Flood </a:t>
            </a:r>
            <a:r>
              <a:rPr lang="zh-TW" altLang="en-US" dirty="0" smtClean="0"/>
              <a:t>攻擊</a:t>
            </a:r>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57" y="1377895"/>
            <a:ext cx="5512882" cy="534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7"/>
          <p:cNvSpPr txBox="1"/>
          <p:nvPr/>
        </p:nvSpPr>
        <p:spPr>
          <a:xfrm>
            <a:off x="901566" y="6867928"/>
            <a:ext cx="4598482" cy="415498"/>
          </a:xfrm>
          <a:prstGeom prst="rect">
            <a:avLst/>
          </a:prstGeom>
          <a:noFill/>
        </p:spPr>
        <p:txBody>
          <a:bodyPr wrap="square" rtlCol="0">
            <a:spAutoFit/>
          </a:bodyPr>
          <a:lstStyle/>
          <a:p>
            <a:r>
              <a:rPr lang="en-US" altLang="zh-TW" sz="2100" dirty="0">
                <a:solidFill>
                  <a:schemeClr val="accent3"/>
                </a:solidFill>
              </a:rPr>
              <a:t>Source: IDG, 2016</a:t>
            </a:r>
          </a:p>
        </p:txBody>
      </p:sp>
      <p:pic>
        <p:nvPicPr>
          <p:cNvPr id="41" name="Picture 35" descr="Attack_BadUs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943" y="1739285"/>
            <a:ext cx="648078" cy="791458"/>
          </a:xfrm>
          <a:prstGeom prst="rect">
            <a:avLst/>
          </a:prstGeom>
        </p:spPr>
      </p:pic>
      <p:pic>
        <p:nvPicPr>
          <p:cNvPr id="42" name="Picture 29" descr="ADC_3rd Par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208" y="6121565"/>
            <a:ext cx="2061507" cy="536334"/>
          </a:xfrm>
          <a:prstGeom prst="rect">
            <a:avLst/>
          </a:prstGeom>
        </p:spPr>
      </p:pic>
      <p:cxnSp>
        <p:nvCxnSpPr>
          <p:cNvPr id="43" name="直線單箭頭接點 42"/>
          <p:cNvCxnSpPr>
            <a:stCxn id="41" idx="2"/>
            <a:endCxn id="70" idx="0"/>
          </p:cNvCxnSpPr>
          <p:nvPr/>
        </p:nvCxnSpPr>
        <p:spPr>
          <a:xfrm>
            <a:off x="11357982" y="2530743"/>
            <a:ext cx="1853007" cy="141538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直線單箭頭接點 43"/>
          <p:cNvCxnSpPr>
            <a:stCxn id="41" idx="2"/>
            <a:endCxn id="69" idx="0"/>
          </p:cNvCxnSpPr>
          <p:nvPr/>
        </p:nvCxnSpPr>
        <p:spPr>
          <a:xfrm>
            <a:off x="11357982" y="2530743"/>
            <a:ext cx="775965" cy="140173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直線單箭頭接點 44"/>
          <p:cNvCxnSpPr>
            <a:stCxn id="41" idx="2"/>
            <a:endCxn id="68" idx="0"/>
          </p:cNvCxnSpPr>
          <p:nvPr/>
        </p:nvCxnSpPr>
        <p:spPr>
          <a:xfrm flipH="1">
            <a:off x="10993479" y="2530743"/>
            <a:ext cx="364503" cy="140173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直線單箭頭接點 45"/>
          <p:cNvCxnSpPr>
            <a:stCxn id="41" idx="2"/>
            <a:endCxn id="50" idx="0"/>
          </p:cNvCxnSpPr>
          <p:nvPr/>
        </p:nvCxnSpPr>
        <p:spPr>
          <a:xfrm flipH="1">
            <a:off x="9738309" y="2530743"/>
            <a:ext cx="1619673" cy="1345045"/>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TextBox 52"/>
          <p:cNvSpPr txBox="1"/>
          <p:nvPr/>
        </p:nvSpPr>
        <p:spPr>
          <a:xfrm>
            <a:off x="11747268" y="1901561"/>
            <a:ext cx="1685931" cy="443198"/>
          </a:xfrm>
          <a:prstGeom prst="rect">
            <a:avLst/>
          </a:prstGeom>
          <a:noFill/>
        </p:spPr>
        <p:txBody>
          <a:bodyPr wrap="square" lIns="146304" tIns="73152" rIns="146304" bIns="73152" rtlCol="0">
            <a:spAutoFit/>
          </a:bodyPr>
          <a:lstStyle/>
          <a:p>
            <a:pPr algn="ctr"/>
            <a:r>
              <a:rPr lang="en-US" sz="1900" dirty="0" smtClean="0">
                <a:solidFill>
                  <a:schemeClr val="bg1"/>
                </a:solidFill>
              </a:rPr>
              <a:t>Attacker</a:t>
            </a:r>
            <a:endParaRPr lang="en-US" sz="1900" dirty="0">
              <a:solidFill>
                <a:schemeClr val="bg1"/>
              </a:solidFill>
            </a:endParaRPr>
          </a:p>
        </p:txBody>
      </p:sp>
      <p:sp>
        <p:nvSpPr>
          <p:cNvPr id="48" name="TextBox 52"/>
          <p:cNvSpPr txBox="1"/>
          <p:nvPr/>
        </p:nvSpPr>
        <p:spPr>
          <a:xfrm>
            <a:off x="12094487" y="2739254"/>
            <a:ext cx="2074459" cy="732508"/>
          </a:xfrm>
          <a:prstGeom prst="rect">
            <a:avLst/>
          </a:prstGeom>
          <a:noFill/>
        </p:spPr>
        <p:txBody>
          <a:bodyPr wrap="square" lIns="146304" tIns="73152" rIns="146304" bIns="73152" rtlCol="0">
            <a:spAutoFit/>
          </a:bodyPr>
          <a:lstStyle/>
          <a:p>
            <a:pPr algn="ctr"/>
            <a:r>
              <a:rPr lang="en-US" sz="1900" dirty="0" smtClean="0">
                <a:solidFill>
                  <a:schemeClr val="bg1"/>
                </a:solidFill>
              </a:rPr>
              <a:t>Remote Control</a:t>
            </a:r>
            <a:endParaRPr lang="en-US" sz="1900" dirty="0">
              <a:solidFill>
                <a:schemeClr val="bg1"/>
              </a:solidFill>
            </a:endParaRPr>
          </a:p>
        </p:txBody>
      </p:sp>
      <p:sp>
        <p:nvSpPr>
          <p:cNvPr id="49" name="TextBox 52"/>
          <p:cNvSpPr txBox="1"/>
          <p:nvPr/>
        </p:nvSpPr>
        <p:spPr>
          <a:xfrm>
            <a:off x="7301550" y="5061048"/>
            <a:ext cx="2702456" cy="732508"/>
          </a:xfrm>
          <a:prstGeom prst="rect">
            <a:avLst/>
          </a:prstGeom>
          <a:noFill/>
        </p:spPr>
        <p:txBody>
          <a:bodyPr wrap="square" lIns="146304" tIns="73152" rIns="146304" bIns="73152" rtlCol="0">
            <a:spAutoFit/>
          </a:bodyPr>
          <a:lstStyle/>
          <a:p>
            <a:pPr algn="ctr"/>
            <a:r>
              <a:rPr lang="en-US" sz="1900" dirty="0" smtClean="0">
                <a:solidFill>
                  <a:srgbClr val="FFC000"/>
                </a:solidFill>
              </a:rPr>
              <a:t>SSL Renegotiation</a:t>
            </a:r>
            <a:r>
              <a:rPr lang="zh-TW" altLang="en-US" sz="1900" dirty="0" smtClean="0">
                <a:solidFill>
                  <a:srgbClr val="FFC000"/>
                </a:solidFill>
              </a:rPr>
              <a:t> </a:t>
            </a:r>
            <a:r>
              <a:rPr lang="en-US" altLang="zh-TW" sz="1900" dirty="0" smtClean="0">
                <a:solidFill>
                  <a:srgbClr val="FFC000"/>
                </a:solidFill>
              </a:rPr>
              <a:t>&amp;</a:t>
            </a:r>
            <a:endParaRPr lang="en-US" sz="1900" dirty="0" smtClean="0">
              <a:solidFill>
                <a:srgbClr val="FFC000"/>
              </a:solidFill>
            </a:endParaRPr>
          </a:p>
          <a:p>
            <a:pPr algn="ctr"/>
            <a:r>
              <a:rPr lang="en-US" sz="1900" dirty="0" smtClean="0">
                <a:solidFill>
                  <a:srgbClr val="FFC000"/>
                </a:solidFill>
              </a:rPr>
              <a:t>SSL Authentication</a:t>
            </a:r>
            <a:endParaRPr lang="en-US" sz="1900" dirty="0">
              <a:solidFill>
                <a:schemeClr val="bg1"/>
              </a:solidFill>
            </a:endParaRPr>
          </a:p>
        </p:txBody>
      </p:sp>
      <p:pic>
        <p:nvPicPr>
          <p:cNvPr id="50" name="Picture 103" descr="compu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8294" y="3875788"/>
            <a:ext cx="1080030" cy="731722"/>
          </a:xfrm>
          <a:prstGeom prst="rect">
            <a:avLst/>
          </a:prstGeom>
        </p:spPr>
      </p:pic>
      <p:grpSp>
        <p:nvGrpSpPr>
          <p:cNvPr id="51" name="Group 78"/>
          <p:cNvGrpSpPr/>
          <p:nvPr/>
        </p:nvGrpSpPr>
        <p:grpSpPr>
          <a:xfrm>
            <a:off x="10004006" y="4942153"/>
            <a:ext cx="387670" cy="888410"/>
            <a:chOff x="5363206" y="1741221"/>
            <a:chExt cx="532564" cy="1313029"/>
          </a:xfrm>
        </p:grpSpPr>
        <p:pic>
          <p:nvPicPr>
            <p:cNvPr id="52"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3" name="TextBox 80"/>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54" name="Group 81"/>
          <p:cNvGrpSpPr/>
          <p:nvPr/>
        </p:nvGrpSpPr>
        <p:grpSpPr>
          <a:xfrm>
            <a:off x="10617103" y="4942153"/>
            <a:ext cx="387670" cy="888410"/>
            <a:chOff x="5363206" y="1741221"/>
            <a:chExt cx="532564" cy="1313029"/>
          </a:xfrm>
        </p:grpSpPr>
        <p:pic>
          <p:nvPicPr>
            <p:cNvPr id="55"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6" name="TextBox 83"/>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57" name="Group 84"/>
          <p:cNvGrpSpPr/>
          <p:nvPr/>
        </p:nvGrpSpPr>
        <p:grpSpPr>
          <a:xfrm>
            <a:off x="11230200" y="4942153"/>
            <a:ext cx="387670" cy="888410"/>
            <a:chOff x="5363206" y="1741221"/>
            <a:chExt cx="532564" cy="1313029"/>
          </a:xfrm>
        </p:grpSpPr>
        <p:pic>
          <p:nvPicPr>
            <p:cNvPr id="58" name="Picture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59" name="TextBox 86"/>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60" name="Group 87"/>
          <p:cNvGrpSpPr/>
          <p:nvPr/>
        </p:nvGrpSpPr>
        <p:grpSpPr>
          <a:xfrm>
            <a:off x="11843297" y="4942153"/>
            <a:ext cx="387670" cy="888410"/>
            <a:chOff x="5363206" y="1741221"/>
            <a:chExt cx="532564" cy="1313029"/>
          </a:xfrm>
        </p:grpSpPr>
        <p:pic>
          <p:nvPicPr>
            <p:cNvPr id="61" name="Picture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62" name="TextBox 89"/>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63" name="Group 90"/>
          <p:cNvGrpSpPr/>
          <p:nvPr/>
        </p:nvGrpSpPr>
        <p:grpSpPr>
          <a:xfrm>
            <a:off x="12456395" y="4942153"/>
            <a:ext cx="387670" cy="888410"/>
            <a:chOff x="5363206" y="1741221"/>
            <a:chExt cx="532564" cy="1313029"/>
          </a:xfrm>
        </p:grpSpPr>
        <p:pic>
          <p:nvPicPr>
            <p:cNvPr id="64"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65" name="TextBox 92"/>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sp>
        <p:nvSpPr>
          <p:cNvPr id="66" name="&quot;No&quot; Symbol 77"/>
          <p:cNvSpPr/>
          <p:nvPr/>
        </p:nvSpPr>
        <p:spPr>
          <a:xfrm>
            <a:off x="11210088" y="6174563"/>
            <a:ext cx="433056" cy="428744"/>
          </a:xfrm>
          <a:prstGeom prst="noSmoking">
            <a:avLst>
              <a:gd name="adj" fmla="val 1667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7" name="矩形 66"/>
          <p:cNvSpPr/>
          <p:nvPr/>
        </p:nvSpPr>
        <p:spPr>
          <a:xfrm>
            <a:off x="8007092" y="4004142"/>
            <a:ext cx="1414170" cy="461665"/>
          </a:xfrm>
          <a:prstGeom prst="rect">
            <a:avLst/>
          </a:prstGeom>
        </p:spPr>
        <p:txBody>
          <a:bodyPr wrap="none">
            <a:spAutoFit/>
          </a:bodyPr>
          <a:lstStyle/>
          <a:p>
            <a:r>
              <a:rPr lang="en-US" altLang="zh-TW" sz="2400" dirty="0" smtClean="0">
                <a:solidFill>
                  <a:schemeClr val="bg1"/>
                </a:solidFill>
              </a:rPr>
              <a:t>Zombies</a:t>
            </a:r>
            <a:endParaRPr lang="zh-TW" altLang="en-US" sz="2400" dirty="0">
              <a:solidFill>
                <a:schemeClr val="bg1"/>
              </a:solidFill>
            </a:endParaRPr>
          </a:p>
        </p:txBody>
      </p:sp>
      <p:pic>
        <p:nvPicPr>
          <p:cNvPr id="68" name="Picture 11" descr="Deskto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1837" y="3932481"/>
            <a:ext cx="783284" cy="604988"/>
          </a:xfrm>
          <a:prstGeom prst="rect">
            <a:avLst/>
          </a:prstGeom>
        </p:spPr>
      </p:pic>
      <p:pic>
        <p:nvPicPr>
          <p:cNvPr id="69" name="Picture 12" descr="Tabl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06239" y="3932481"/>
            <a:ext cx="455415" cy="604988"/>
          </a:xfrm>
          <a:prstGeom prst="rect">
            <a:avLst/>
          </a:prstGeom>
        </p:spPr>
      </p:pic>
      <p:pic>
        <p:nvPicPr>
          <p:cNvPr id="70" name="Picture 13" descr="Smartphon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73163" y="3946129"/>
            <a:ext cx="275652" cy="481856"/>
          </a:xfrm>
          <a:prstGeom prst="rect">
            <a:avLst/>
          </a:prstGeom>
        </p:spPr>
      </p:pic>
    </p:spTree>
    <p:extLst>
      <p:ext uri="{BB962C8B-B14F-4D97-AF65-F5344CB8AC3E}">
        <p14:creationId xmlns:p14="http://schemas.microsoft.com/office/powerpoint/2010/main" val="20057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down)">
                                      <p:cBhvr>
                                        <p:cTn id="8" dur="500"/>
                                        <p:tgtEl>
                                          <p:spTgt spid="51"/>
                                        </p:tgtEl>
                                      </p:cBhvr>
                                    </p:animEffect>
                                  </p:childTnLst>
                                </p:cTn>
                              </p:par>
                              <p:par>
                                <p:cTn id="9" presetID="12" presetClass="entr" presetSubtype="1"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ppt_y</p:attrName>
                                        </p:attrNameLst>
                                      </p:cBhvr>
                                      <p:tavLst>
                                        <p:tav tm="0">
                                          <p:val>
                                            <p:strVal val="#ppt_y-#ppt_h*1.125000"/>
                                          </p:val>
                                        </p:tav>
                                        <p:tav tm="100000">
                                          <p:val>
                                            <p:strVal val="#ppt_y"/>
                                          </p:val>
                                        </p:tav>
                                      </p:tavLst>
                                    </p:anim>
                                    <p:animEffect transition="in" filter="wipe(down)">
                                      <p:cBhvr>
                                        <p:cTn id="12" dur="500"/>
                                        <p:tgtEl>
                                          <p:spTgt spid="54"/>
                                        </p:tgtEl>
                                      </p:cBhvr>
                                    </p:animEffect>
                                  </p:childTnLst>
                                </p:cTn>
                              </p:par>
                              <p:par>
                                <p:cTn id="13" presetID="12" presetClass="entr" presetSubtype="1" fill="hold" nodeType="withEffect">
                                  <p:stCondLst>
                                    <p:cond delay="20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ppt_y</p:attrName>
                                        </p:attrNameLst>
                                      </p:cBhvr>
                                      <p:tavLst>
                                        <p:tav tm="0">
                                          <p:val>
                                            <p:strVal val="#ppt_y-#ppt_h*1.125000"/>
                                          </p:val>
                                        </p:tav>
                                        <p:tav tm="100000">
                                          <p:val>
                                            <p:strVal val="#ppt_y"/>
                                          </p:val>
                                        </p:tav>
                                      </p:tavLst>
                                    </p:anim>
                                    <p:animEffect transition="in" filter="wipe(down)">
                                      <p:cBhvr>
                                        <p:cTn id="16" dur="500"/>
                                        <p:tgtEl>
                                          <p:spTgt spid="57"/>
                                        </p:tgtEl>
                                      </p:cBhvr>
                                    </p:animEffect>
                                  </p:childTnLst>
                                </p:cTn>
                              </p:par>
                              <p:par>
                                <p:cTn id="17" presetID="12" presetClass="entr" presetSubtype="1" fill="hold" nodeType="withEffect">
                                  <p:stCondLst>
                                    <p:cond delay="30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p:tgtEl>
                                          <p:spTgt spid="60"/>
                                        </p:tgtEl>
                                        <p:attrNameLst>
                                          <p:attrName>ppt_y</p:attrName>
                                        </p:attrNameLst>
                                      </p:cBhvr>
                                      <p:tavLst>
                                        <p:tav tm="0">
                                          <p:val>
                                            <p:strVal val="#ppt_y-#ppt_h*1.125000"/>
                                          </p:val>
                                        </p:tav>
                                        <p:tav tm="100000">
                                          <p:val>
                                            <p:strVal val="#ppt_y"/>
                                          </p:val>
                                        </p:tav>
                                      </p:tavLst>
                                    </p:anim>
                                    <p:animEffect transition="in" filter="wipe(down)">
                                      <p:cBhvr>
                                        <p:cTn id="20" dur="500"/>
                                        <p:tgtEl>
                                          <p:spTgt spid="60"/>
                                        </p:tgtEl>
                                      </p:cBhvr>
                                    </p:animEffect>
                                  </p:childTnLst>
                                </p:cTn>
                              </p:par>
                              <p:par>
                                <p:cTn id="21" presetID="12" presetClass="entr" presetSubtype="1" fill="hold" nodeType="withEffect">
                                  <p:stCondLst>
                                    <p:cond delay="4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p:tgtEl>
                                          <p:spTgt spid="63"/>
                                        </p:tgtEl>
                                        <p:attrNameLst>
                                          <p:attrName>ppt_y</p:attrName>
                                        </p:attrNameLst>
                                      </p:cBhvr>
                                      <p:tavLst>
                                        <p:tav tm="0">
                                          <p:val>
                                            <p:strVal val="#ppt_y-#ppt_h*1.125000"/>
                                          </p:val>
                                        </p:tav>
                                        <p:tav tm="100000">
                                          <p:val>
                                            <p:strVal val="#ppt_y"/>
                                          </p:val>
                                        </p:tav>
                                      </p:tavLst>
                                    </p:anim>
                                    <p:animEffect transition="in" filter="wipe(down)">
                                      <p:cBhvr>
                                        <p:cTn id="24" dur="500"/>
                                        <p:tgtEl>
                                          <p:spTgt spid="63"/>
                                        </p:tgtEl>
                                      </p:cBhvr>
                                    </p:animEffect>
                                  </p:childTnLst>
                                </p:cTn>
                              </p:par>
                            </p:childTnLst>
                          </p:cTn>
                        </p:par>
                        <p:par>
                          <p:cTn id="25" fill="hold">
                            <p:stCondLst>
                              <p:cond delay="900"/>
                            </p:stCondLst>
                            <p:childTnLst>
                              <p:par>
                                <p:cTn id="26" presetID="10"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smtClean="0"/>
              <a:t>DDoS</a:t>
            </a:r>
            <a:r>
              <a:rPr lang="en-US" altLang="zh-TW" dirty="0" smtClean="0"/>
              <a:t> </a:t>
            </a:r>
            <a:r>
              <a:rPr lang="zh-TW" altLang="en-US" dirty="0" smtClean="0"/>
              <a:t>攻擊來源</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66" y="1192033"/>
            <a:ext cx="6945897" cy="561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
          <p:cNvSpPr txBox="1"/>
          <p:nvPr/>
        </p:nvSpPr>
        <p:spPr>
          <a:xfrm>
            <a:off x="901565" y="6895224"/>
            <a:ext cx="5212631" cy="415498"/>
          </a:xfrm>
          <a:prstGeom prst="rect">
            <a:avLst/>
          </a:prstGeom>
          <a:noFill/>
        </p:spPr>
        <p:txBody>
          <a:bodyPr wrap="square" rtlCol="0">
            <a:spAutoFit/>
          </a:bodyPr>
          <a:lstStyle/>
          <a:p>
            <a:r>
              <a:rPr lang="en-US" sz="2100" dirty="0" smtClean="0">
                <a:solidFill>
                  <a:schemeClr val="accent3"/>
                </a:solidFill>
              </a:rPr>
              <a:t>Source: Kaspersky , </a:t>
            </a:r>
            <a:r>
              <a:rPr lang="en-US" altLang="zh-TW" sz="2100" dirty="0">
                <a:solidFill>
                  <a:schemeClr val="accent3"/>
                </a:solidFill>
              </a:rPr>
              <a:t>Q3 </a:t>
            </a:r>
            <a:r>
              <a:rPr lang="en-US" altLang="zh-TW" sz="2100" dirty="0" smtClean="0">
                <a:solidFill>
                  <a:schemeClr val="accent3"/>
                </a:solidFill>
              </a:rPr>
              <a:t>2015</a:t>
            </a:r>
            <a:endParaRPr lang="en-US" altLang="zh-TW" sz="2100" dirty="0">
              <a:solidFill>
                <a:schemeClr val="accent3"/>
              </a:solidFill>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64" y="1170127"/>
            <a:ext cx="5516693" cy="566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928862" y="1192033"/>
            <a:ext cx="1909873" cy="52087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7" name="Group 78"/>
          <p:cNvGrpSpPr/>
          <p:nvPr/>
        </p:nvGrpSpPr>
        <p:grpSpPr>
          <a:xfrm>
            <a:off x="9850365" y="2644126"/>
            <a:ext cx="387670" cy="888410"/>
            <a:chOff x="5363206" y="1741221"/>
            <a:chExt cx="532564" cy="1313029"/>
          </a:xfrm>
        </p:grpSpPr>
        <p:pic>
          <p:nvPicPr>
            <p:cNvPr id="8"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9" name="TextBox 80"/>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0" name="Group 81"/>
          <p:cNvGrpSpPr/>
          <p:nvPr/>
        </p:nvGrpSpPr>
        <p:grpSpPr>
          <a:xfrm>
            <a:off x="10463462" y="2644126"/>
            <a:ext cx="387670" cy="888410"/>
            <a:chOff x="5363206" y="1741221"/>
            <a:chExt cx="532564" cy="1313029"/>
          </a:xfrm>
        </p:grpSpPr>
        <p:pic>
          <p:nvPicPr>
            <p:cNvPr id="11"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2" name="TextBox 83"/>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3" name="Group 84"/>
          <p:cNvGrpSpPr/>
          <p:nvPr/>
        </p:nvGrpSpPr>
        <p:grpSpPr>
          <a:xfrm>
            <a:off x="11076559" y="2644126"/>
            <a:ext cx="387670" cy="888410"/>
            <a:chOff x="5363206" y="1741221"/>
            <a:chExt cx="532564" cy="1313029"/>
          </a:xfrm>
        </p:grpSpPr>
        <p:pic>
          <p:nvPicPr>
            <p:cNvPr id="14"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5" name="TextBox 86"/>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6" name="Group 87"/>
          <p:cNvGrpSpPr/>
          <p:nvPr/>
        </p:nvGrpSpPr>
        <p:grpSpPr>
          <a:xfrm>
            <a:off x="11689656" y="2644126"/>
            <a:ext cx="387670" cy="888410"/>
            <a:chOff x="5363206" y="1741221"/>
            <a:chExt cx="532564" cy="1313029"/>
          </a:xfrm>
        </p:grpSpPr>
        <p:pic>
          <p:nvPicPr>
            <p:cNvPr id="17"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18" name="TextBox 89"/>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grpSp>
        <p:nvGrpSpPr>
          <p:cNvPr id="19" name="Group 90"/>
          <p:cNvGrpSpPr/>
          <p:nvPr/>
        </p:nvGrpSpPr>
        <p:grpSpPr>
          <a:xfrm>
            <a:off x="12302754" y="2644126"/>
            <a:ext cx="387670" cy="888410"/>
            <a:chOff x="5363206" y="1741221"/>
            <a:chExt cx="532564" cy="1313029"/>
          </a:xfrm>
        </p:grpSpPr>
        <p:pic>
          <p:nvPicPr>
            <p:cNvPr id="20"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3206" y="1741221"/>
              <a:ext cx="532564" cy="1313029"/>
            </a:xfrm>
            <a:prstGeom prst="rect">
              <a:avLst/>
            </a:prstGeom>
          </p:spPr>
        </p:pic>
        <p:sp>
          <p:nvSpPr>
            <p:cNvPr id="21" name="TextBox 92"/>
            <p:cNvSpPr txBox="1"/>
            <p:nvPr/>
          </p:nvSpPr>
          <p:spPr>
            <a:xfrm rot="5400000">
              <a:off x="5090138" y="2283659"/>
              <a:ext cx="1065621" cy="465091"/>
            </a:xfrm>
            <a:prstGeom prst="rect">
              <a:avLst/>
            </a:prstGeom>
            <a:noFill/>
          </p:spPr>
          <p:txBody>
            <a:bodyPr wrap="square" rtlCol="0">
              <a:spAutoFit/>
            </a:bodyPr>
            <a:lstStyle/>
            <a:p>
              <a:r>
                <a:rPr lang="en-US" sz="1600" dirty="0" smtClean="0">
                  <a:solidFill>
                    <a:schemeClr val="bg1"/>
                  </a:solidFill>
                </a:rPr>
                <a:t>DDoS</a:t>
              </a:r>
            </a:p>
          </p:txBody>
        </p:sp>
      </p:grpSp>
    </p:spTree>
    <p:extLst>
      <p:ext uri="{BB962C8B-B14F-4D97-AF65-F5344CB8AC3E}">
        <p14:creationId xmlns:p14="http://schemas.microsoft.com/office/powerpoint/2010/main" val="221574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down)">
                                      <p:cBhvr>
                                        <p:cTn id="18" dur="500"/>
                                        <p:tgtEl>
                                          <p:spTgt spid="13"/>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ppt_y</p:attrName>
                                        </p:attrNameLst>
                                      </p:cBhvr>
                                      <p:tavLst>
                                        <p:tav tm="0">
                                          <p:val>
                                            <p:strVal val="#ppt_y-#ppt_h*1.125000"/>
                                          </p:val>
                                        </p:tav>
                                        <p:tav tm="100000">
                                          <p:val>
                                            <p:strVal val="#ppt_y"/>
                                          </p:val>
                                        </p:tav>
                                      </p:tavLst>
                                    </p:anim>
                                    <p:animEffect transition="in" filter="wipe(down)">
                                      <p:cBhvr>
                                        <p:cTn id="23" dur="500"/>
                                        <p:tgtEl>
                                          <p:spTgt spid="16"/>
                                        </p:tgtEl>
                                      </p:cBhvr>
                                    </p:animEffect>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3_MASTER">
  <a:themeElements>
    <a:clrScheme name="Custom 4">
      <a:dk1>
        <a:sysClr val="windowText" lastClr="000000"/>
      </a:dk1>
      <a:lt1>
        <a:sysClr val="window" lastClr="FFFFFF"/>
      </a:lt1>
      <a:dk2>
        <a:srgbClr val="004B8C"/>
      </a:dk2>
      <a:lt2>
        <a:srgbClr val="2DB4EB"/>
      </a:lt2>
      <a:accent1>
        <a:srgbClr val="0078C3"/>
      </a:accent1>
      <a:accent2>
        <a:srgbClr val="737373"/>
      </a:accent2>
      <a:accent3>
        <a:srgbClr val="C8C8C8"/>
      </a:accent3>
      <a:accent4>
        <a:srgbClr val="FAB900"/>
      </a:accent4>
      <a:accent5>
        <a:srgbClr val="F08700"/>
      </a:accent5>
      <a:accent6>
        <a:srgbClr val="55AF32"/>
      </a:accent6>
      <a:hlink>
        <a:srgbClr val="ABE1F7"/>
      </a:hlink>
      <a:folHlink>
        <a:srgbClr val="2DB4EB"/>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30090</TotalTime>
  <Words>2439</Words>
  <Application>Microsoft Office PowerPoint</Application>
  <PresentationFormat>自訂</PresentationFormat>
  <Paragraphs>742</Paragraphs>
  <Slides>45</Slides>
  <Notes>24</Notes>
  <HiddenSlides>3</HiddenSlides>
  <MMClips>0</MMClips>
  <ScaleCrop>false</ScaleCrop>
  <HeadingPairs>
    <vt:vector size="4" baseType="variant">
      <vt:variant>
        <vt:lpstr>佈景主題</vt:lpstr>
      </vt:variant>
      <vt:variant>
        <vt:i4>1</vt:i4>
      </vt:variant>
      <vt:variant>
        <vt:lpstr>投影片標題</vt:lpstr>
      </vt:variant>
      <vt:variant>
        <vt:i4>45</vt:i4>
      </vt:variant>
    </vt:vector>
  </HeadingPairs>
  <TitlesOfParts>
    <vt:vector size="46" baseType="lpstr">
      <vt:lpstr>3_MASTER</vt:lpstr>
      <vt:lpstr>PowerPoint 簡報</vt:lpstr>
      <vt:lpstr>DDoS 攻擊持續演進</vt:lpstr>
      <vt:lpstr>電信商遭受 DDoS 攻擊事件</vt:lpstr>
      <vt:lpstr>DNS 放大攻擊 (Amplification)</vt:lpstr>
      <vt:lpstr>DNS NXDomain 攻擊</vt:lpstr>
      <vt:lpstr>HTTP GET Flood / TCP Flood 攻擊</vt:lpstr>
      <vt:lpstr>HTTP Slowloris 攻擊</vt:lpstr>
      <vt:lpstr>SSL Renegotiation / SSL Conn Flood 攻擊</vt:lpstr>
      <vt:lpstr>DDoS 攻擊來源</vt:lpstr>
      <vt:lpstr>DDoS 攻擊來源 – CCTV 影像監視系統</vt:lpstr>
      <vt:lpstr>DDoS 攻擊目標</vt:lpstr>
      <vt:lpstr>頻寬型 DDoS 攻擊</vt:lpstr>
      <vt:lpstr>DDoS 攻擊類型比例</vt:lpstr>
      <vt:lpstr>多層次(Multi-Layer) DDoS 防禦網路</vt:lpstr>
      <vt:lpstr>多層次(Multi-Layer) DDoS 防禦網路</vt:lpstr>
      <vt:lpstr>用戶端防禦架構 (CPE)</vt:lpstr>
      <vt:lpstr>ISP 端流量清洗中心(Clean Pipe)</vt:lpstr>
      <vt:lpstr>雲端流量清洗中心(Cloud Clean Pipe)</vt:lpstr>
      <vt:lpstr>DDoS 攻擊偵測與防禦</vt:lpstr>
      <vt:lpstr>異常封包檢測</vt:lpstr>
      <vt:lpstr>黑白名單</vt:lpstr>
      <vt:lpstr>PowerPoint 簡報</vt:lpstr>
      <vt:lpstr> 連線驗證</vt:lpstr>
      <vt:lpstr>TCP SYN Cookie</vt:lpstr>
      <vt:lpstr>TCP Authentication</vt:lpstr>
      <vt:lpstr>HTTP Authentication</vt:lpstr>
      <vt:lpstr>流量管控</vt:lpstr>
      <vt:lpstr>偵測頻率( 0.1sec vs 1sec)</vt:lpstr>
      <vt:lpstr>應用層行為檢測</vt:lpstr>
      <vt:lpstr>SSL Handshaking</vt:lpstr>
      <vt:lpstr>SSL Renegotiation</vt:lpstr>
      <vt:lpstr>SSL Authentication</vt:lpstr>
      <vt:lpstr>DNS Security</vt:lpstr>
      <vt:lpstr>DNS NXDomain Mitigation</vt:lpstr>
      <vt:lpstr>HTTP Security</vt:lpstr>
      <vt:lpstr>HTTP Slowloris</vt:lpstr>
      <vt:lpstr>Slow READ ( TCP Zero Window)</vt:lpstr>
      <vt:lpstr>智慧型威脅偵測與防護</vt:lpstr>
      <vt:lpstr>智慧型威脅偵測 : Automated Baselining</vt:lpstr>
      <vt:lpstr>Baselining: Indicators and Threshold</vt:lpstr>
      <vt:lpstr>動態防禦政策: Progressive countermeasures</vt:lpstr>
      <vt:lpstr>Extended Policy Actions</vt:lpstr>
      <vt:lpstr>DDoS Dashboard - Incidents</vt:lpstr>
      <vt:lpstr>DDoS Protection – Mitigation Console</vt:lpstr>
      <vt:lpstr>Live Demo</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morganhaire</dc:creator>
  <cp:lastModifiedBy>Nick</cp:lastModifiedBy>
  <cp:revision>1248</cp:revision>
  <cp:lastPrinted>2014-03-31T21:50:41Z</cp:lastPrinted>
  <dcterms:created xsi:type="dcterms:W3CDTF">2013-12-19T17:02:17Z</dcterms:created>
  <dcterms:modified xsi:type="dcterms:W3CDTF">2016-08-02T08:33:34Z</dcterms:modified>
</cp:coreProperties>
</file>