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0"/>
  </p:notesMasterIdLst>
  <p:sldIdLst>
    <p:sldId id="256" r:id="rId2"/>
    <p:sldId id="257" r:id="rId3"/>
    <p:sldId id="259" r:id="rId4"/>
    <p:sldId id="260" r:id="rId5"/>
    <p:sldId id="258" r:id="rId6"/>
    <p:sldId id="285" r:id="rId7"/>
    <p:sldId id="317" r:id="rId8"/>
    <p:sldId id="351" r:id="rId9"/>
    <p:sldId id="388" r:id="rId10"/>
    <p:sldId id="408" r:id="rId11"/>
    <p:sldId id="261" r:id="rId12"/>
    <p:sldId id="264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6" r:id="rId26"/>
    <p:sldId id="277" r:id="rId27"/>
    <p:sldId id="278" r:id="rId28"/>
    <p:sldId id="279" r:id="rId29"/>
    <p:sldId id="282" r:id="rId30"/>
    <p:sldId id="280" r:id="rId31"/>
    <p:sldId id="283" r:id="rId32"/>
    <p:sldId id="281" r:id="rId33"/>
    <p:sldId id="263" r:id="rId34"/>
    <p:sldId id="284" r:id="rId35"/>
    <p:sldId id="295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286" r:id="rId65"/>
    <p:sldId id="318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29" r:id="rId83"/>
    <p:sldId id="341" r:id="rId84"/>
    <p:sldId id="339" r:id="rId85"/>
    <p:sldId id="342" r:id="rId86"/>
    <p:sldId id="343" r:id="rId87"/>
    <p:sldId id="344" r:id="rId88"/>
    <p:sldId id="345" r:id="rId89"/>
    <p:sldId id="346" r:id="rId90"/>
    <p:sldId id="330" r:id="rId91"/>
    <p:sldId id="347" r:id="rId92"/>
    <p:sldId id="348" r:id="rId93"/>
    <p:sldId id="349" r:id="rId94"/>
    <p:sldId id="340" r:id="rId95"/>
    <p:sldId id="319" r:id="rId96"/>
    <p:sldId id="350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3" r:id="rId107"/>
    <p:sldId id="362" r:id="rId108"/>
    <p:sldId id="365" r:id="rId109"/>
    <p:sldId id="366" r:id="rId110"/>
    <p:sldId id="367" r:id="rId111"/>
    <p:sldId id="368" r:id="rId112"/>
    <p:sldId id="369" r:id="rId113"/>
    <p:sldId id="371" r:id="rId114"/>
    <p:sldId id="374" r:id="rId115"/>
    <p:sldId id="375" r:id="rId116"/>
    <p:sldId id="376" r:id="rId117"/>
    <p:sldId id="378" r:id="rId118"/>
    <p:sldId id="379" r:id="rId119"/>
    <p:sldId id="380" r:id="rId120"/>
    <p:sldId id="381" r:id="rId121"/>
    <p:sldId id="383" r:id="rId122"/>
    <p:sldId id="382" r:id="rId123"/>
    <p:sldId id="385" r:id="rId124"/>
    <p:sldId id="386" r:id="rId125"/>
    <p:sldId id="352" r:id="rId126"/>
    <p:sldId id="387" r:id="rId127"/>
    <p:sldId id="389" r:id="rId128"/>
    <p:sldId id="390" r:id="rId129"/>
    <p:sldId id="391" r:id="rId130"/>
    <p:sldId id="455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3" r:id="rId142"/>
    <p:sldId id="405" r:id="rId143"/>
    <p:sldId id="404" r:id="rId144"/>
    <p:sldId id="406" r:id="rId145"/>
    <p:sldId id="410" r:id="rId146"/>
    <p:sldId id="407" r:id="rId147"/>
    <p:sldId id="411" r:id="rId148"/>
    <p:sldId id="413" r:id="rId149"/>
    <p:sldId id="414" r:id="rId150"/>
    <p:sldId id="415" r:id="rId151"/>
    <p:sldId id="417" r:id="rId152"/>
    <p:sldId id="452" r:id="rId153"/>
    <p:sldId id="416" r:id="rId154"/>
    <p:sldId id="412" r:id="rId155"/>
    <p:sldId id="418" r:id="rId156"/>
    <p:sldId id="419" r:id="rId157"/>
    <p:sldId id="420" r:id="rId158"/>
    <p:sldId id="421" r:id="rId159"/>
    <p:sldId id="422" r:id="rId160"/>
    <p:sldId id="423" r:id="rId161"/>
    <p:sldId id="424" r:id="rId162"/>
    <p:sldId id="425" r:id="rId163"/>
    <p:sldId id="402" r:id="rId164"/>
    <p:sldId id="426" r:id="rId165"/>
    <p:sldId id="428" r:id="rId166"/>
    <p:sldId id="429" r:id="rId167"/>
    <p:sldId id="430" r:id="rId168"/>
    <p:sldId id="431" r:id="rId169"/>
    <p:sldId id="432" r:id="rId170"/>
    <p:sldId id="433" r:id="rId171"/>
    <p:sldId id="436" r:id="rId172"/>
    <p:sldId id="437" r:id="rId173"/>
    <p:sldId id="438" r:id="rId174"/>
    <p:sldId id="439" r:id="rId175"/>
    <p:sldId id="440" r:id="rId176"/>
    <p:sldId id="454" r:id="rId177"/>
    <p:sldId id="453" r:id="rId178"/>
    <p:sldId id="442" r:id="rId179"/>
    <p:sldId id="443" r:id="rId180"/>
    <p:sldId id="444" r:id="rId181"/>
    <p:sldId id="445" r:id="rId182"/>
    <p:sldId id="446" r:id="rId183"/>
    <p:sldId id="447" r:id="rId184"/>
    <p:sldId id="448" r:id="rId185"/>
    <p:sldId id="449" r:id="rId186"/>
    <p:sldId id="450" r:id="rId187"/>
    <p:sldId id="451" r:id="rId188"/>
    <p:sldId id="427" r:id="rId18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face" id="{51AF5F7E-1C7F-4C7A-9800-134BBFDE923D}">
          <p14:sldIdLst>
            <p14:sldId id="256"/>
            <p14:sldId id="257"/>
            <p14:sldId id="259"/>
            <p14:sldId id="260"/>
            <p14:sldId id="258"/>
            <p14:sldId id="285"/>
            <p14:sldId id="317"/>
            <p14:sldId id="351"/>
            <p14:sldId id="388"/>
            <p14:sldId id="408"/>
          </p14:sldIdLst>
        </p14:section>
        <p14:section name="Picking and installing an Interpreter" id="{8C1B3EE4-CA06-42C5-BCDD-5FE595381871}">
          <p14:sldIdLst>
            <p14:sldId id="261"/>
            <p14:sldId id="264"/>
            <p14:sldId id="26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</p14:sldIdLst>
        </p14:section>
        <p14:section name="Hello! World!" id="{BB2B1B19-4844-40B8-AEFB-C2686F7D0B54}">
          <p14:sldIdLst>
            <p14:sldId id="273"/>
            <p14:sldId id="275"/>
            <p14:sldId id="276"/>
            <p14:sldId id="277"/>
            <p14:sldId id="278"/>
            <p14:sldId id="279"/>
            <p14:sldId id="282"/>
            <p14:sldId id="280"/>
            <p14:sldId id="283"/>
          </p14:sldIdLst>
        </p14:section>
        <p14:section name="Integrated Development Environment" id="{A72F5C84-1863-4CEB-98C6-F3B581F7E11C}">
          <p14:sldIdLst>
            <p14:sldId id="281"/>
          </p14:sldIdLst>
        </p14:section>
        <p14:section name="References" id="{D36ABE94-EF3B-4073-ABA4-4BDDB5DEC426}">
          <p14:sldIdLst>
            <p14:sldId id="263"/>
          </p14:sldIdLst>
        </p14:section>
        <p14:section name="Learning Python Language" id="{5124F529-C052-44B6-B72C-DCBF1466169F}">
          <p14:sldIdLst>
            <p14:sldId id="284"/>
          </p14:sldIdLst>
        </p14:section>
        <p14:section name="Built-in Types" id="{3F9F3DF6-AE6C-4F65-99BB-CFE18826C743}">
          <p14:sldIdLst>
            <p14:sldId id="295"/>
            <p14:sldId id="287"/>
            <p14:sldId id="289"/>
            <p14:sldId id="290"/>
            <p14:sldId id="291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if, for, while and for comprehensions" id="{C884F059-B725-47CA-9D19-787F5036AE69}">
          <p14:sldIdLst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Functions, Modules, Classes and Packages" id="{DD0C7566-1298-4056-8370-AC48D61C4849}">
          <p14:sldIdLst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  <p14:section name="References" id="{80EED6BF-0B49-4154-9AD9-F7881B2D9603}">
          <p14:sldIdLst>
            <p14:sldId id="286"/>
          </p14:sldIdLst>
        </p14:section>
        <p14:section name="The Community" id="{F0852D89-B654-432C-AE06-6B992C0A18BC}">
          <p14:sldIdLst>
            <p14:sldId id="318"/>
            <p14:sldId id="320"/>
          </p14:sldIdLst>
        </p14:section>
        <p14:section name="Documentation" id="{D1885FB3-E7DF-4C6B-8397-53EE5038A6E9}">
          <p14:sldIdLst>
            <p14:sldId id="321"/>
            <p14:sldId id="322"/>
            <p14:sldId id="323"/>
            <p14:sldId id="324"/>
            <p14:sldId id="325"/>
          </p14:sldIdLst>
        </p14:section>
        <p14:section name="Data Management Functions" id="{702D8D3F-6A41-4F91-9FEE-F3879F59750D}">
          <p14:sldIdLst>
            <p14:sldId id="326"/>
            <p14:sldId id="327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  <p14:section name="Persistence" id="{4D6B18EA-D7F8-43C4-87F7-EBD8171E5E02}">
          <p14:sldIdLst>
            <p14:sldId id="329"/>
            <p14:sldId id="341"/>
            <p14:sldId id="339"/>
            <p14:sldId id="342"/>
            <p14:sldId id="343"/>
            <p14:sldId id="344"/>
            <p14:sldId id="345"/>
            <p14:sldId id="346"/>
            <p14:sldId id="330"/>
            <p14:sldId id="347"/>
            <p14:sldId id="348"/>
            <p14:sldId id="349"/>
            <p14:sldId id="340"/>
          </p14:sldIdLst>
        </p14:section>
        <p14:section name="References" id="{A42F04A2-7065-405F-9101-1C60DCDF05B4}">
          <p14:sldIdLst>
            <p14:sldId id="319"/>
          </p14:sldIdLst>
        </p14:section>
        <p14:section name="Libraries vs Frameworks" id="{D804265A-455D-4138-A9D3-D6A27E2819DC}">
          <p14:sldIdLst>
            <p14:sldId id="350"/>
            <p14:sldId id="353"/>
            <p14:sldId id="354"/>
            <p14:sldId id="355"/>
          </p14:sldIdLst>
        </p14:section>
        <p14:section name="Getting Started with Django" id="{A83E2B9A-19E1-458C-AFF0-68C0D2FCD1EC}">
          <p14:sldIdLst>
            <p14:sldId id="356"/>
            <p14:sldId id="357"/>
            <p14:sldId id="358"/>
            <p14:sldId id="359"/>
          </p14:sldIdLst>
        </p14:section>
        <p14:section name="Creating a Project" id="{24FA8B9C-D6E7-484C-85BD-E5446582D985}">
          <p14:sldIdLst>
            <p14:sldId id="360"/>
            <p14:sldId id="361"/>
            <p14:sldId id="363"/>
            <p14:sldId id="362"/>
          </p14:sldIdLst>
        </p14:section>
        <p14:section name="Creating a Database and an App" id="{1A7B8A3F-D340-4CFB-9C75-58D1FA34170D}">
          <p14:sldIdLst>
            <p14:sldId id="365"/>
            <p14:sldId id="366"/>
            <p14:sldId id="367"/>
            <p14:sldId id="368"/>
            <p14:sldId id="369"/>
            <p14:sldId id="371"/>
            <p14:sldId id="374"/>
            <p14:sldId id="375"/>
          </p14:sldIdLst>
        </p14:section>
        <p14:section name="Writing Your First View" id="{E4470B5B-0276-4B01-8E9D-C7F90314E1EE}">
          <p14:sldIdLst>
            <p14:sldId id="376"/>
            <p14:sldId id="378"/>
            <p14:sldId id="379"/>
            <p14:sldId id="380"/>
            <p14:sldId id="381"/>
            <p14:sldId id="383"/>
            <p14:sldId id="382"/>
            <p14:sldId id="385"/>
            <p14:sldId id="386"/>
          </p14:sldIdLst>
        </p14:section>
        <p14:section name="References" id="{9E82491E-C147-4179-A2D8-D1186D8FC0A3}">
          <p14:sldIdLst>
            <p14:sldId id="352"/>
          </p14:sldIdLst>
        </p14:section>
        <p14:section name="Using the Template System" id="{90E972B0-CEB7-4ACD-9CE4-352D8FDC4F22}">
          <p14:sldIdLst>
            <p14:sldId id="387"/>
            <p14:sldId id="389"/>
            <p14:sldId id="390"/>
            <p14:sldId id="391"/>
            <p14:sldId id="455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</p14:sldIdLst>
        </p14:section>
        <p14:section name="CSRF" id="{9C2D8C95-3378-4E3A-AC74-D2DAD08CF77F}">
          <p14:sldIdLst>
            <p14:sldId id="403"/>
            <p14:sldId id="405"/>
            <p14:sldId id="404"/>
            <p14:sldId id="406"/>
          </p14:sldIdLst>
        </p14:section>
        <p14:section name="Testing" id="{1C233421-08D4-4C99-B0E0-82D7BC012267}">
          <p14:sldIdLst>
            <p14:sldId id="410"/>
            <p14:sldId id="407"/>
            <p14:sldId id="411"/>
            <p14:sldId id="413"/>
            <p14:sldId id="414"/>
            <p14:sldId id="415"/>
            <p14:sldId id="417"/>
            <p14:sldId id="452"/>
            <p14:sldId id="416"/>
            <p14:sldId id="412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</p14:sldIdLst>
        </p14:section>
        <p14:section name="References" id="{4DF0EC22-A84C-41E4-B298-392B97162D47}">
          <p14:sldIdLst>
            <p14:sldId id="402"/>
          </p14:sldIdLst>
        </p14:section>
        <p14:section name="unittest" id="{B3AA3D19-1752-44CF-935C-0513758859DB}">
          <p14:sldIdLst>
            <p14:sldId id="426"/>
            <p14:sldId id="428"/>
            <p14:sldId id="429"/>
            <p14:sldId id="430"/>
            <p14:sldId id="431"/>
            <p14:sldId id="432"/>
            <p14:sldId id="433"/>
            <p14:sldId id="436"/>
            <p14:sldId id="437"/>
            <p14:sldId id="438"/>
          </p14:sldIdLst>
        </p14:section>
        <p14:section name="Profiling" id="{27B98978-5BF9-4242-80E6-15CB8177E17D}">
          <p14:sldIdLst>
            <p14:sldId id="439"/>
            <p14:sldId id="440"/>
            <p14:sldId id="454"/>
            <p14:sldId id="453"/>
            <p14:sldId id="442"/>
            <p14:sldId id="443"/>
            <p14:sldId id="444"/>
            <p14:sldId id="445"/>
            <p14:sldId id="446"/>
            <p14:sldId id="447"/>
          </p14:sldIdLst>
        </p14:section>
        <p14:section name="PyCon Taiwan" id="{A875DDC8-5E8C-457E-A899-963003B048EF}">
          <p14:sldIdLst>
            <p14:sldId id="448"/>
            <p14:sldId id="449"/>
            <p14:sldId id="450"/>
            <p14:sldId id="451"/>
          </p14:sldIdLst>
        </p14:section>
        <p14:section name="References" id="{4F489BCD-30C7-4EB4-9D3B-E94CAC20C19F}">
          <p14:sldIdLst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4207" autoAdjust="0"/>
  </p:normalViewPr>
  <p:slideViewPr>
    <p:cSldViewPr>
      <p:cViewPr varScale="1">
        <p:scale>
          <a:sx n="65" d="100"/>
          <a:sy n="65" d="100"/>
        </p:scale>
        <p:origin x="-146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FF30-6534-4CDF-AA08-89F23DD0C243}" type="datetimeFigureOut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36C-48D4-447A-AE26-FE8D0565C4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31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D36C-48D4-447A-AE26-FE8D0565C4AF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97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D36C-48D4-447A-AE26-FE8D0565C4AF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42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D36C-48D4-447A-AE26-FE8D0565C4A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59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D36C-48D4-447A-AE26-FE8D0565C4AF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05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4101-C609-4A19-A8B5-A896C65B38D7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62CB-C416-402E-B50D-4889BB502B53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30F9-3416-4BFC-8CCD-EC4556824F1C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6EA-8D72-42A1-8DA6-B1ADC61572E5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EC69-FC7E-4EA3-80F6-6E9CD768CB3D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D80F-C5ED-429E-BFC9-423852AAE9EC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2CDE-7BD1-4A8D-BDA7-9179A1A90C25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13E-1A12-4F46-86D4-76B7CFD1F13F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C54C-44DD-4B52-A9DC-987ECB3FC3D7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FA3B-080D-46E3-BC19-BA491BF181EE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DA2A-ED0F-4283-BAA8-E05CA8BE2A85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4DA8-EC3A-49F2-A584-9E96619A8606}" type="datetime1">
              <a:rPr lang="zh-TW" altLang="en-US" smtClean="0"/>
              <a:t>2014/3/4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home.cc/" TargetMode="External"/><Relationship Id="rId2" Type="http://schemas.openxmlformats.org/officeDocument/2006/relationships/hyperlink" Target="mailto:caterpillar@openhome.c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5.xml"/><Relationship Id="rId13" Type="http://schemas.openxmlformats.org/officeDocument/2006/relationships/slide" Target="slide188.xml"/><Relationship Id="rId3" Type="http://schemas.openxmlformats.org/officeDocument/2006/relationships/slide" Target="slide165.xml"/><Relationship Id="rId7" Type="http://schemas.openxmlformats.org/officeDocument/2006/relationships/slide" Target="slide174.xml"/><Relationship Id="rId12" Type="http://schemas.openxmlformats.org/officeDocument/2006/relationships/slide" Target="slide186.xml"/><Relationship Id="rId2" Type="http://schemas.openxmlformats.org/officeDocument/2006/relationships/slide" Target="slide1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9.xml"/><Relationship Id="rId11" Type="http://schemas.openxmlformats.org/officeDocument/2006/relationships/slide" Target="slide185.xml"/><Relationship Id="rId5" Type="http://schemas.openxmlformats.org/officeDocument/2006/relationships/slide" Target="slide167.xml"/><Relationship Id="rId10" Type="http://schemas.openxmlformats.org/officeDocument/2006/relationships/slide" Target="slide184.xml"/><Relationship Id="rId4" Type="http://schemas.openxmlformats.org/officeDocument/2006/relationships/slide" Target="slide166.xml"/><Relationship Id="rId9" Type="http://schemas.openxmlformats.org/officeDocument/2006/relationships/slide" Target="slide17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hyperlink" Target="https://www.djangoproject.com/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py.org/" TargetMode="External"/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djangoproject.com/en/1.5/intro/tutorial03/" TargetMode="External"/><Relationship Id="rId3" Type="http://schemas.openxmlformats.org/officeDocument/2006/relationships/hyperlink" Target="https://docs.djangoproject.com/en/1.5/intro/overview/" TargetMode="External"/><Relationship Id="rId7" Type="http://schemas.openxmlformats.org/officeDocument/2006/relationships/hyperlink" Target="https://docs.djangoproject.com/en/1.5/intro/tutorial01/" TargetMode="External"/><Relationship Id="rId2" Type="http://schemas.openxmlformats.org/officeDocument/2006/relationships/hyperlink" Target="http://martinfowler.com/bliki/InversionOfContro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ckoverflow.com/questions/12339608/installing-django-1-5development-version-in-virtualenv" TargetMode="External"/><Relationship Id="rId5" Type="http://schemas.openxmlformats.org/officeDocument/2006/relationships/hyperlink" Target="https://docs.djangoproject.com/en/1.5/intro/install/" TargetMode="External"/><Relationship Id="rId10" Type="http://schemas.openxmlformats.org/officeDocument/2006/relationships/hyperlink" Target="https://docs.djangoproject.com/en/1.5/topics/auth/default/" TargetMode="External"/><Relationship Id="rId4" Type="http://schemas.openxmlformats.org/officeDocument/2006/relationships/hyperlink" Target="https://docs.djangoproject.com/en/1.5/" TargetMode="External"/><Relationship Id="rId9" Type="http://schemas.openxmlformats.org/officeDocument/2006/relationships/hyperlink" Target="https://docs.djangoproject.com/en/dev/faq/general/#django-appears-to-be-a-mvc-framework-but-you-call-the-controller-the-view-and-the-view-the-template-how-come-you-don-t-use-the-standard-names" TargetMode="Externa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ronpython.net/" TargetMode="External"/><Relationship Id="rId2" Type="http://schemas.openxmlformats.org/officeDocument/2006/relationships/hyperlink" Target="http://www.jython.org/" TargetMode="Externa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://pytest.org/" TargetMode="External"/><Relationship Id="rId2" Type="http://schemas.openxmlformats.org/officeDocument/2006/relationships/hyperlink" Target="https://nose.readthedocs.org/en/latest/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ython-distribute.org/distribute_setup.py" TargetMode="Externa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python.org/2/library/constants.html#__debug__" TargetMode="External"/><Relationship Id="rId3" Type="http://schemas.openxmlformats.org/officeDocument/2006/relationships/hyperlink" Target="https://docs.djangoproject.com/en/1.5/topics/templates/" TargetMode="External"/><Relationship Id="rId7" Type="http://schemas.openxmlformats.org/officeDocument/2006/relationships/hyperlink" Target="http://docs.python.org/2/reference/simple_stmts.html#the-assert-statement" TargetMode="External"/><Relationship Id="rId2" Type="http://schemas.openxmlformats.org/officeDocument/2006/relationships/hyperlink" Target="https://docs.djangoproject.com/en/1.5/intro/tutorial0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python.org/2/tutorial/modules.html" TargetMode="External"/><Relationship Id="rId5" Type="http://schemas.openxmlformats.org/officeDocument/2006/relationships/hyperlink" Target="http://www.ithome.com.tw/itadm/article.php?c=80062" TargetMode="External"/><Relationship Id="rId10" Type="http://schemas.openxmlformats.org/officeDocument/2006/relationships/hyperlink" Target="http://docs.python.org/2/library/doctest.html" TargetMode="External"/><Relationship Id="rId4" Type="http://schemas.openxmlformats.org/officeDocument/2006/relationships/hyperlink" Target="http://guides.rubyonrails.org/security.html#cross-site-request-forgery-csrf" TargetMode="External"/><Relationship Id="rId9" Type="http://schemas.openxmlformats.org/officeDocument/2006/relationships/hyperlink" Target="http://docs.oracle.com/javase/1.4.2/docs/guide/lang/assert.html" TargetMode="Externa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hyperlink" Target="http://jjhou.boolan.com/jjtbooks-refactorin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://www.vrplumber.com/programming/runsnakerun/" TargetMode="Externa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hyperlink" Target="http://tw.pycon.org/2013/en/program/" TargetMode="External"/><Relationship Id="rId2" Type="http://schemas.openxmlformats.org/officeDocument/2006/relationships/hyperlink" Target="http://tw.pycon.org/2012/program/" TargetMode="Externa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bidf7psKj_U" TargetMode="External"/><Relationship Id="rId3" Type="http://schemas.openxmlformats.org/officeDocument/2006/relationships/hyperlink" Target="http://www.youtube.com/watch?v=r9t5OL2tEaE" TargetMode="External"/><Relationship Id="rId7" Type="http://schemas.openxmlformats.org/officeDocument/2006/relationships/hyperlink" Target="http://www.youtube.com/watch?v=aIbZ72owXAM" TargetMode="External"/><Relationship Id="rId2" Type="http://schemas.openxmlformats.org/officeDocument/2006/relationships/hyperlink" Target="http://youtu.be/LWpxm9SwZ2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viPmFPhuK7s" TargetMode="External"/><Relationship Id="rId5" Type="http://schemas.openxmlformats.org/officeDocument/2006/relationships/hyperlink" Target="http://www.youtube.com/watch?v=0X5jDTsTVjo" TargetMode="External"/><Relationship Id="rId4" Type="http://schemas.openxmlformats.org/officeDocument/2006/relationships/hyperlink" Target="http://www.youtube.com/watch?v=RdEXONgNgAs" TargetMode="Externa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hyperlink" Target="http://tw.pycon.org/2013/en/program/" TargetMode="External"/><Relationship Id="rId3" Type="http://schemas.openxmlformats.org/officeDocument/2006/relationships/hyperlink" Target="https://python-guide.readthedocs.org/en/latest/writing/tests/" TargetMode="External"/><Relationship Id="rId7" Type="http://schemas.openxmlformats.org/officeDocument/2006/relationships/hyperlink" Target="http://tw.pycon.org/2012/program/" TargetMode="External"/><Relationship Id="rId2" Type="http://schemas.openxmlformats.org/officeDocument/2006/relationships/hyperlink" Target="http://docs.python.org/2/library/unittes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rplumber.com/programming/runsnakerun/" TargetMode="External"/><Relationship Id="rId5" Type="http://schemas.openxmlformats.org/officeDocument/2006/relationships/hyperlink" Target="http://docs.python.org/2/library/profile.html" TargetMode="External"/><Relationship Id="rId4" Type="http://schemas.openxmlformats.org/officeDocument/2006/relationships/hyperlink" Target="http://docs.python.org/2/library/timeit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caterpill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pytools.codeplex.com/" TargetMode="External"/><Relationship Id="rId3" Type="http://schemas.openxmlformats.org/officeDocument/2006/relationships/hyperlink" Target="http://pydev.org/" TargetMode="External"/><Relationship Id="rId7" Type="http://schemas.openxmlformats.org/officeDocument/2006/relationships/hyperlink" Target="http://www.ninja-ide.org/" TargetMode="External"/><Relationship Id="rId2" Type="http://schemas.openxmlformats.org/officeDocument/2006/relationships/hyperlink" Target="http://www.jetbrains.com/pychar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ngware.com/" TargetMode="External"/><Relationship Id="rId5" Type="http://schemas.openxmlformats.org/officeDocument/2006/relationships/hyperlink" Target="http://code.google.com/p/spyderlib/" TargetMode="External"/><Relationship Id="rId4" Type="http://schemas.openxmlformats.org/officeDocument/2006/relationships/hyperlink" Target="http://www.activestate.com/komodo-ide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pypi.python.org/pypi/distribute" TargetMode="External"/><Relationship Id="rId13" Type="http://schemas.openxmlformats.org/officeDocument/2006/relationships/hyperlink" Target="http://openhome.cc/Gossip/Encoding/" TargetMode="External"/><Relationship Id="rId3" Type="http://schemas.openxmlformats.org/officeDocument/2006/relationships/hyperlink" Target="http://docs.python-guide.org/en/latest/starting/which-python/" TargetMode="External"/><Relationship Id="rId7" Type="http://schemas.openxmlformats.org/officeDocument/2006/relationships/hyperlink" Target="http://docs.python.org/2/library/distutils.html" TargetMode="External"/><Relationship Id="rId12" Type="http://schemas.openxmlformats.org/officeDocument/2006/relationships/hyperlink" Target="http://openhome.cc/Gossip/Python/IOABC.html" TargetMode="External"/><Relationship Id="rId2" Type="http://schemas.openxmlformats.org/officeDocument/2006/relationships/hyperlink" Target="http://www.python.org/download/releases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python.org/2/using/cmdline.html" TargetMode="External"/><Relationship Id="rId11" Type="http://schemas.openxmlformats.org/officeDocument/2006/relationships/hyperlink" Target="http://www.openfoundry.org/tw/tech-column/8536-introduction-of-python-extension-management-tools" TargetMode="External"/><Relationship Id="rId5" Type="http://schemas.openxmlformats.org/officeDocument/2006/relationships/hyperlink" Target="http://docs.python-guide.org/en/latest/starting/install/linux/" TargetMode="External"/><Relationship Id="rId10" Type="http://schemas.openxmlformats.org/officeDocument/2006/relationships/hyperlink" Target="http://blog.yangyubo.com/2012/07/27/python-packaging/" TargetMode="External"/><Relationship Id="rId4" Type="http://schemas.openxmlformats.org/officeDocument/2006/relationships/hyperlink" Target="http://www.python.org/download/releases/2.7.3/" TargetMode="External"/><Relationship Id="rId9" Type="http://schemas.openxmlformats.org/officeDocument/2006/relationships/hyperlink" Target="http://pypi.python.org/pypi/pip" TargetMode="External"/><Relationship Id="rId14" Type="http://schemas.openxmlformats.org/officeDocument/2006/relationships/hyperlink" Target="http://openhome.cc/Gossip/Encoding/Python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2.xml"/><Relationship Id="rId7" Type="http://schemas.openxmlformats.org/officeDocument/2006/relationships/slide" Target="slide2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33.xml"/><Relationship Id="rId5" Type="http://schemas.openxmlformats.org/officeDocument/2006/relationships/slide" Target="slide20.xml"/><Relationship Id="rId10" Type="http://schemas.openxmlformats.org/officeDocument/2006/relationships/slide" Target="slide32.xml"/><Relationship Id="rId4" Type="http://schemas.openxmlformats.org/officeDocument/2006/relationships/slide" Target="slide14.xml"/><Relationship Id="rId9" Type="http://schemas.openxmlformats.org/officeDocument/2006/relationships/slide" Target="slide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5.xml"/><Relationship Id="rId18" Type="http://schemas.openxmlformats.org/officeDocument/2006/relationships/slide" Target="slide64.xml"/><Relationship Id="rId3" Type="http://schemas.openxmlformats.org/officeDocument/2006/relationships/slide" Target="slide35.xml"/><Relationship Id="rId7" Type="http://schemas.openxmlformats.org/officeDocument/2006/relationships/slide" Target="slide44.xml"/><Relationship Id="rId12" Type="http://schemas.openxmlformats.org/officeDocument/2006/relationships/slide" Target="slide51.xml"/><Relationship Id="rId17" Type="http://schemas.openxmlformats.org/officeDocument/2006/relationships/slide" Target="slide61.xml"/><Relationship Id="rId2" Type="http://schemas.openxmlformats.org/officeDocument/2006/relationships/slide" Target="slide34.xml"/><Relationship Id="rId16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50.xml"/><Relationship Id="rId5" Type="http://schemas.openxmlformats.org/officeDocument/2006/relationships/slide" Target="slide39.xml"/><Relationship Id="rId15" Type="http://schemas.openxmlformats.org/officeDocument/2006/relationships/slide" Target="slide57.xml"/><Relationship Id="rId10" Type="http://schemas.openxmlformats.org/officeDocument/2006/relationships/slide" Target="slide49.xml"/><Relationship Id="rId4" Type="http://schemas.openxmlformats.org/officeDocument/2006/relationships/slide" Target="slide36.xml"/><Relationship Id="rId9" Type="http://schemas.openxmlformats.org/officeDocument/2006/relationships/slide" Target="slide46.xml"/><Relationship Id="rId14" Type="http://schemas.openxmlformats.org/officeDocument/2006/relationships/slide" Target="slide5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openhome.cc/Gossip/Python/DictionaryType.html" TargetMode="External"/><Relationship Id="rId3" Type="http://schemas.openxmlformats.org/officeDocument/2006/relationships/hyperlink" Target="http://docs.python.org/2/reference/datamodel.html#object.__repr__" TargetMode="External"/><Relationship Id="rId7" Type="http://schemas.openxmlformats.org/officeDocument/2006/relationships/hyperlink" Target="http://openhome.cc/Gossip/Python/SetType.html" TargetMode="External"/><Relationship Id="rId12" Type="http://schemas.openxmlformats.org/officeDocument/2006/relationships/hyperlink" Target="http://docs.python-guide.org/en/latest/writing/structure/" TargetMode="External"/><Relationship Id="rId2" Type="http://schemas.openxmlformats.org/officeDocument/2006/relationships/hyperlink" Target="http://maxburstein.com/blog/python-shortcuts-for-the-python-begin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home.cc/Gossip/Python/ListType.html" TargetMode="External"/><Relationship Id="rId11" Type="http://schemas.openxmlformats.org/officeDocument/2006/relationships/hyperlink" Target="http://openhome.cc/Gossip/Python/Class.html" TargetMode="External"/><Relationship Id="rId5" Type="http://schemas.openxmlformats.org/officeDocument/2006/relationships/hyperlink" Target="http://docs.python.org/py3k/library/string.html#string-formatting" TargetMode="External"/><Relationship Id="rId10" Type="http://schemas.openxmlformats.org/officeDocument/2006/relationships/hyperlink" Target="http://openhome.cc/Gossip/Python/ModuleABC.html" TargetMode="External"/><Relationship Id="rId4" Type="http://schemas.openxmlformats.org/officeDocument/2006/relationships/hyperlink" Target="http://docs.python.org/py3k/library/stdtypes.html#old-string-formatting" TargetMode="External"/><Relationship Id="rId9" Type="http://schemas.openxmlformats.org/officeDocument/2006/relationships/hyperlink" Target="http://openhome.cc/Gossip/Python/TupleType.htm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psf" TargetMode="External"/><Relationship Id="rId2" Type="http://schemas.openxmlformats.org/officeDocument/2006/relationships/hyperlink" Target="http://www.python.org/~gui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con.org/" TargetMode="External"/><Relationship Id="rId2" Type="http://schemas.openxmlformats.org/officeDocument/2006/relationships/hyperlink" Target="http://www.python.org/dev/pe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python.org.tw/" TargetMode="External"/><Relationship Id="rId5" Type="http://schemas.openxmlformats.org/officeDocument/2006/relationships/hyperlink" Target="http://wiki.python.org/moin/LocalUserGroups" TargetMode="External"/><Relationship Id="rId4" Type="http://schemas.openxmlformats.org/officeDocument/2006/relationships/hyperlink" Target="http://tw.pycon.org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docs.python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13" Type="http://schemas.openxmlformats.org/officeDocument/2006/relationships/slide" Target="slide86.xml"/><Relationship Id="rId3" Type="http://schemas.openxmlformats.org/officeDocument/2006/relationships/slide" Target="slide67.xml"/><Relationship Id="rId7" Type="http://schemas.openxmlformats.org/officeDocument/2006/relationships/slide" Target="slide71.xml"/><Relationship Id="rId12" Type="http://schemas.openxmlformats.org/officeDocument/2006/relationships/slide" Target="slide83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11" Type="http://schemas.openxmlformats.org/officeDocument/2006/relationships/slide" Target="slide82.xml"/><Relationship Id="rId5" Type="http://schemas.openxmlformats.org/officeDocument/2006/relationships/slide" Target="slide69.xml"/><Relationship Id="rId15" Type="http://schemas.openxmlformats.org/officeDocument/2006/relationships/slide" Target="slide90.xml"/><Relationship Id="rId10" Type="http://schemas.openxmlformats.org/officeDocument/2006/relationships/slide" Target="slide74.xml"/><Relationship Id="rId4" Type="http://schemas.openxmlformats.org/officeDocument/2006/relationships/slide" Target="slide68.xml"/><Relationship Id="rId9" Type="http://schemas.openxmlformats.org/officeDocument/2006/relationships/slide" Target="slide95.xml"/><Relationship Id="rId14" Type="http://schemas.openxmlformats.org/officeDocument/2006/relationships/slide" Target="slide8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epydoc.sourceforge.net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3.xml"/><Relationship Id="rId3" Type="http://schemas.openxmlformats.org/officeDocument/2006/relationships/slide" Target="slide98.xml"/><Relationship Id="rId7" Type="http://schemas.openxmlformats.org/officeDocument/2006/relationships/slide" Target="slide108.xml"/><Relationship Id="rId12" Type="http://schemas.openxmlformats.org/officeDocument/2006/relationships/slide" Target="slide125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4.xml"/><Relationship Id="rId11" Type="http://schemas.openxmlformats.org/officeDocument/2006/relationships/slide" Target="slide122.xml"/><Relationship Id="rId5" Type="http://schemas.openxmlformats.org/officeDocument/2006/relationships/slide" Target="slide100.xml"/><Relationship Id="rId10" Type="http://schemas.openxmlformats.org/officeDocument/2006/relationships/slide" Target="slide120.xml"/><Relationship Id="rId4" Type="http://schemas.openxmlformats.org/officeDocument/2006/relationships/slide" Target="slide99.xml"/><Relationship Id="rId9" Type="http://schemas.openxmlformats.org/officeDocument/2006/relationships/slide" Target="slide11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object.org/" TargetMode="External"/><Relationship Id="rId2" Type="http://schemas.openxmlformats.org/officeDocument/2006/relationships/hyperlink" Target="http://www.sqlalchemy.org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3.xml"/><Relationship Id="rId3" Type="http://schemas.openxmlformats.org/officeDocument/2006/relationships/slide" Target="slide127.xml"/><Relationship Id="rId7" Type="http://schemas.openxmlformats.org/officeDocument/2006/relationships/slide" Target="slide141.xml"/><Relationship Id="rId12" Type="http://schemas.openxmlformats.org/officeDocument/2006/relationships/slide" Target="slide163.xml"/><Relationship Id="rId2" Type="http://schemas.openxmlformats.org/officeDocument/2006/relationships/slide" Target="slide1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7.xml"/><Relationship Id="rId11" Type="http://schemas.openxmlformats.org/officeDocument/2006/relationships/slide" Target="slide154.xml"/><Relationship Id="rId5" Type="http://schemas.openxmlformats.org/officeDocument/2006/relationships/slide" Target="slide136.xml"/><Relationship Id="rId10" Type="http://schemas.openxmlformats.org/officeDocument/2006/relationships/slide" Target="slide147.xml"/><Relationship Id="rId4" Type="http://schemas.openxmlformats.org/officeDocument/2006/relationships/slide" Target="slide134.xml"/><Relationship Id="rId9" Type="http://schemas.openxmlformats.org/officeDocument/2006/relationships/slide" Target="slide14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python.org/2.7/" TargetMode="External"/><Relationship Id="rId13" Type="http://schemas.openxmlformats.org/officeDocument/2006/relationships/hyperlink" Target="http://docs.python.org/2/library/shelve.html" TargetMode="External"/><Relationship Id="rId3" Type="http://schemas.openxmlformats.org/officeDocument/2006/relationships/hyperlink" Target="http://www.python.org/~guido/" TargetMode="External"/><Relationship Id="rId7" Type="http://schemas.openxmlformats.org/officeDocument/2006/relationships/hyperlink" Target="http://wiki.python.org/moin/LocalUserGroups/" TargetMode="External"/><Relationship Id="rId12" Type="http://schemas.openxmlformats.org/officeDocument/2006/relationships/hyperlink" Target="http://docs.python.org/2.7/library/dbm.html" TargetMode="External"/><Relationship Id="rId2" Type="http://schemas.openxmlformats.org/officeDocument/2006/relationships/hyperlink" Target="http://docs.python.org/2/library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ycon.org/" TargetMode="External"/><Relationship Id="rId11" Type="http://schemas.openxmlformats.org/officeDocument/2006/relationships/hyperlink" Target="http://docs.python.org/2/library/pickle.html" TargetMode="External"/><Relationship Id="rId5" Type="http://schemas.openxmlformats.org/officeDocument/2006/relationships/hyperlink" Target="http://www.python.org/dev/peps/" TargetMode="External"/><Relationship Id="rId10" Type="http://schemas.openxmlformats.org/officeDocument/2006/relationships/hyperlink" Target="http://docs.python.org/2.7/library/functions.html" TargetMode="External"/><Relationship Id="rId4" Type="http://schemas.openxmlformats.org/officeDocument/2006/relationships/hyperlink" Target="http://www.python.org/psf/" TargetMode="External"/><Relationship Id="rId9" Type="http://schemas.openxmlformats.org/officeDocument/2006/relationships/hyperlink" Target="http://docs.python.org/2/library/pydoc.html" TargetMode="External"/><Relationship Id="rId14" Type="http://schemas.openxmlformats.org/officeDocument/2006/relationships/hyperlink" Target="http://docs.python.org/2.7/library/sqlite3.html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PyCon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Taiwan 2013 Tutorial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64696" y="5805264"/>
            <a:ext cx="287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Justin Lin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caterpillar@openhome.cc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http://openhome.cc</a:t>
            </a:r>
            <a:endParaRPr lang="en-US" altLang="zh-TW" dirty="0" smtClean="0"/>
          </a:p>
        </p:txBody>
      </p:sp>
      <p:pic>
        <p:nvPicPr>
          <p:cNvPr id="3074" name="Picture 2" descr="http://www.javaworld.com.tw/jute/gallery/Y/2/Y2F0ZXJwaWxsYXI=/115493313780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53826"/>
            <a:ext cx="295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-WDBF4m-4pOY/UQEHqNKvEtI/AAAAAAAAEb4/tT4uQTszBmo/w497-h373/pycontw2013-sit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44216" cy="7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6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class</a:t>
            </a:r>
          </a:p>
          <a:p>
            <a:pPr lvl="1"/>
            <a:r>
              <a:rPr lang="en-US" altLang="zh-TW" dirty="0" err="1" smtClean="0">
                <a:latin typeface="Courier New" pitchFamily="49" charset="0"/>
                <a:cs typeface="Courier New" pitchFamily="49" charset="0"/>
                <a:hlinkClick r:id="rId2" action="ppaction://hlinksldjump"/>
              </a:rPr>
              <a:t>unittest</a:t>
            </a:r>
            <a:r>
              <a:rPr lang="zh-TW" altLang="en-US" dirty="0" smtClean="0">
                <a:hlinkClick r:id="rId2" action="ppaction://hlinksldjump"/>
              </a:rPr>
              <a:t>（</a:t>
            </a:r>
            <a:r>
              <a:rPr lang="en-US" altLang="zh-TW" dirty="0" smtClean="0">
                <a:hlinkClick r:id="rId2" action="ppaction://hlinksldjump"/>
              </a:rPr>
              <a:t>Testing</a:t>
            </a:r>
            <a:r>
              <a:rPr lang="zh-TW" altLang="en-US" dirty="0" smtClean="0">
                <a:hlinkClick r:id="rId2" action="ppaction://hlinksldjump"/>
              </a:rPr>
              <a:t> </a:t>
            </a:r>
            <a:r>
              <a:rPr lang="en-US" altLang="zh-TW" dirty="0" smtClean="0">
                <a:hlinkClick r:id="rId2" action="ppaction://hlinksldjump"/>
              </a:rPr>
              <a:t>Continued</a:t>
            </a:r>
            <a:r>
              <a:rPr lang="zh-TW" altLang="en-US" dirty="0" smtClean="0">
                <a:hlinkClick r:id="rId2" action="ppaction://hlinksldjump"/>
              </a:rPr>
              <a:t>）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3" action="ppaction://hlinksldjump"/>
              </a:rPr>
              <a:t>Test Case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4" action="ppaction://hlinksldjump"/>
              </a:rPr>
              <a:t>Test Fixture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5" action="ppaction://hlinksldjump"/>
              </a:rPr>
              <a:t>Test Suite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6" action="ppaction://hlinksldjump"/>
              </a:rPr>
              <a:t>Test Runner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7" action="ppaction://hlinksldjump"/>
              </a:rPr>
              <a:t>Profiling</a:t>
            </a:r>
            <a:endParaRPr lang="en-US" altLang="zh-TW" dirty="0" smtClean="0"/>
          </a:p>
          <a:p>
            <a:pPr lvl="2"/>
            <a:r>
              <a:rPr lang="en-US" altLang="zh-TW" dirty="0" err="1" smtClean="0">
                <a:latin typeface="Courier New" pitchFamily="49" charset="0"/>
                <a:cs typeface="Courier New" pitchFamily="49" charset="0"/>
                <a:hlinkClick r:id="rId8" action="ppaction://hlinksldjump"/>
              </a:rPr>
              <a:t>timeit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dirty="0" err="1" smtClean="0">
                <a:latin typeface="Courier New" pitchFamily="49" charset="0"/>
                <a:cs typeface="Courier New" pitchFamily="49" charset="0"/>
                <a:hlinkClick r:id="rId9" action="ppaction://hlinksldjump"/>
              </a:rPr>
              <a:t>cProfile</a:t>
            </a:r>
            <a:r>
              <a:rPr lang="zh-TW" altLang="en-US" dirty="0" smtClean="0">
                <a:latin typeface="Courier New" pitchFamily="49" charset="0"/>
                <a:cs typeface="Courier New" pitchFamily="49" charset="0"/>
                <a:hlinkClick r:id="rId9" action="ppaction://hlinksldjump"/>
              </a:rPr>
              <a:t>（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9" action="ppaction://hlinksldjump"/>
              </a:rPr>
              <a:t>profile</a:t>
            </a:r>
            <a:r>
              <a:rPr lang="zh-TW" altLang="en-US" dirty="0" smtClean="0">
                <a:latin typeface="Courier New" pitchFamily="49" charset="0"/>
                <a:cs typeface="Courier New" pitchFamily="49" charset="0"/>
                <a:hlinkClick r:id="rId9" action="ppaction://hlinksldjump"/>
              </a:rPr>
              <a:t>）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9" action="ppaction://hlinksldjump"/>
              </a:rPr>
              <a:t> 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 err="1" smtClean="0">
                <a:latin typeface="+mj-lt"/>
                <a:cs typeface="Courier New" pitchFamily="49" charset="0"/>
                <a:hlinkClick r:id="rId10" action="ppaction://hlinksldjump"/>
              </a:rPr>
              <a:t>PyCon</a:t>
            </a:r>
            <a:r>
              <a:rPr lang="en-US" altLang="zh-TW" dirty="0" smtClean="0">
                <a:latin typeface="+mj-lt"/>
                <a:cs typeface="Courier New" pitchFamily="49" charset="0"/>
                <a:hlinkClick r:id="rId10" action="ppaction://hlinksldjump"/>
              </a:rPr>
              <a:t> Taiwan</a:t>
            </a:r>
            <a:endParaRPr lang="en-US" altLang="zh-TW" dirty="0" smtClean="0">
              <a:latin typeface="+mj-lt"/>
              <a:cs typeface="Courier New" pitchFamily="49" charset="0"/>
            </a:endParaRPr>
          </a:p>
          <a:p>
            <a:pPr lvl="2"/>
            <a:r>
              <a:rPr lang="en-US" altLang="zh-TW" dirty="0" err="1" smtClean="0">
                <a:latin typeface="+mj-lt"/>
                <a:cs typeface="Courier New" pitchFamily="49" charset="0"/>
                <a:hlinkClick r:id="rId11" action="ppaction://hlinksldjump"/>
              </a:rPr>
              <a:t>PyCon</a:t>
            </a:r>
            <a:r>
              <a:rPr lang="en-US" altLang="zh-TW" dirty="0" smtClean="0">
                <a:latin typeface="+mj-lt"/>
                <a:cs typeface="Courier New" pitchFamily="49" charset="0"/>
                <a:hlinkClick r:id="rId11" action="ppaction://hlinksldjump"/>
              </a:rPr>
              <a:t> Taiwan 2012</a:t>
            </a:r>
            <a:endParaRPr lang="en-US" altLang="zh-TW" dirty="0" smtClean="0">
              <a:latin typeface="+mj-lt"/>
              <a:cs typeface="Courier New" pitchFamily="49" charset="0"/>
            </a:endParaRPr>
          </a:p>
          <a:p>
            <a:pPr lvl="2"/>
            <a:r>
              <a:rPr lang="en-US" altLang="zh-TW" dirty="0" err="1" smtClean="0">
                <a:latin typeface="+mj-lt"/>
                <a:cs typeface="Courier New" pitchFamily="49" charset="0"/>
                <a:hlinkClick r:id="rId12" action="ppaction://hlinksldjump"/>
              </a:rPr>
              <a:t>PyCon</a:t>
            </a:r>
            <a:r>
              <a:rPr lang="en-US" altLang="zh-TW" dirty="0" smtClean="0">
                <a:latin typeface="+mj-lt"/>
                <a:cs typeface="Courier New" pitchFamily="49" charset="0"/>
                <a:hlinkClick r:id="rId12" action="ppaction://hlinksldjump"/>
              </a:rPr>
              <a:t> Taiwan 2013</a:t>
            </a:r>
            <a:endParaRPr lang="en-US" altLang="zh-TW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altLang="zh-TW" dirty="0" smtClean="0">
                <a:hlinkClick r:id="rId13" action="ppaction://hlinksldjump"/>
              </a:rPr>
              <a:t>References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2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8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Getting Started with </a:t>
            </a:r>
            <a:r>
              <a:rPr lang="en-US" altLang="zh-TW" dirty="0" err="1"/>
              <a:t>Django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Django</a:t>
            </a:r>
            <a:r>
              <a:rPr lang="en-US" altLang="zh-TW" dirty="0" smtClean="0"/>
              <a:t> (</a:t>
            </a:r>
            <a:r>
              <a:rPr lang="en-US" altLang="zh-TW" dirty="0" smtClean="0">
                <a:hlinkClick r:id="rId2"/>
              </a:rPr>
              <a:t>www.djangoproject.com</a:t>
            </a:r>
            <a:r>
              <a:rPr lang="en-US" altLang="zh-TW" dirty="0" smtClean="0"/>
              <a:t>) </a:t>
            </a:r>
            <a:r>
              <a:rPr lang="en-US" altLang="zh-TW" dirty="0"/>
              <a:t>is a high-level Python Web framework that encourages rapid development and clean, pragmatic design.</a:t>
            </a:r>
          </a:p>
          <a:p>
            <a:pPr lvl="1"/>
            <a:r>
              <a:rPr lang="en-US" altLang="zh-TW" dirty="0"/>
              <a:t>Object-relational </a:t>
            </a:r>
            <a:r>
              <a:rPr lang="en-US" altLang="zh-TW" dirty="0" smtClean="0"/>
              <a:t>mapper</a:t>
            </a:r>
          </a:p>
          <a:p>
            <a:pPr lvl="1"/>
            <a:r>
              <a:rPr lang="en-US" altLang="zh-TW" dirty="0"/>
              <a:t>Automatic admin </a:t>
            </a:r>
            <a:r>
              <a:rPr lang="en-US" altLang="zh-TW" dirty="0" smtClean="0"/>
              <a:t>interface</a:t>
            </a:r>
          </a:p>
          <a:p>
            <a:pPr lvl="1"/>
            <a:r>
              <a:rPr lang="en-US" altLang="zh-TW" dirty="0"/>
              <a:t>Elegant URL </a:t>
            </a:r>
            <a:r>
              <a:rPr lang="en-US" altLang="zh-TW" dirty="0" smtClean="0"/>
              <a:t>design</a:t>
            </a:r>
          </a:p>
          <a:p>
            <a:pPr lvl="1"/>
            <a:r>
              <a:rPr lang="en-US" altLang="zh-TW" dirty="0"/>
              <a:t>Template </a:t>
            </a:r>
            <a:r>
              <a:rPr lang="en-US" altLang="zh-TW" dirty="0" smtClean="0"/>
              <a:t>system</a:t>
            </a:r>
          </a:p>
          <a:p>
            <a:pPr lvl="1"/>
            <a:r>
              <a:rPr lang="en-US" altLang="zh-TW" dirty="0"/>
              <a:t>Cache </a:t>
            </a:r>
            <a:r>
              <a:rPr lang="en-US" altLang="zh-TW" dirty="0" smtClean="0"/>
              <a:t>system</a:t>
            </a:r>
          </a:p>
          <a:p>
            <a:pPr lvl="1"/>
            <a:r>
              <a:rPr lang="en-US" altLang="zh-TW" dirty="0"/>
              <a:t>Internationalization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100</a:t>
            </a:fld>
            <a:endParaRPr lang="zh-TW" altLang="en-US"/>
          </a:p>
        </p:txBody>
      </p:sp>
      <p:pic>
        <p:nvPicPr>
          <p:cNvPr id="1026" name="Picture 2" descr="Dja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37810"/>
            <a:ext cx="11144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5" y="3742903"/>
            <a:ext cx="7383011" cy="278244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 </a:t>
            </a:r>
            <a:r>
              <a:rPr lang="en-US" altLang="zh-TW" dirty="0" smtClean="0"/>
              <a:t>Your Models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101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96" y="1124744"/>
            <a:ext cx="4953000" cy="298132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2 (加上框線和強調線) 5"/>
          <p:cNvSpPr/>
          <p:nvPr/>
        </p:nvSpPr>
        <p:spPr>
          <a:xfrm>
            <a:off x="6790848" y="584104"/>
            <a:ext cx="1453560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731"/>
              <a:gd name="adj6" fmla="val -39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Inheritance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4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Your URLs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102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97135" cy="180020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0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Write Your Views and Templates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103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2814"/>
            <a:ext cx="8977621" cy="72008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2934"/>
            <a:ext cx="5172075" cy="187642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55" y="3979118"/>
            <a:ext cx="5610225" cy="276225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2 (加上框線和強調線) 6"/>
          <p:cNvSpPr/>
          <p:nvPr/>
        </p:nvSpPr>
        <p:spPr>
          <a:xfrm>
            <a:off x="4077089" y="944144"/>
            <a:ext cx="2439127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661"/>
              <a:gd name="adj6" fmla="val -44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 request parameter.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04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Creating a </a:t>
            </a:r>
            <a:r>
              <a:rPr lang="en-US" altLang="zh-TW" dirty="0" smtClean="0">
                <a:solidFill>
                  <a:srgbClr val="C00000"/>
                </a:solidFill>
              </a:rPr>
              <a:t>Project</a:t>
            </a:r>
            <a:r>
              <a:rPr lang="zh-TW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TW" dirty="0" smtClean="0">
                <a:solidFill>
                  <a:srgbClr val="C00000"/>
                </a:solidFill>
              </a:rPr>
              <a:t>Exercise 9</a:t>
            </a:r>
            <a:r>
              <a:rPr lang="zh-TW" altLang="en-US" dirty="0" smtClean="0">
                <a:solidFill>
                  <a:srgbClr val="C00000"/>
                </a:solidFill>
              </a:rPr>
              <a:t>）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We’d like to install an </a:t>
            </a:r>
            <a:r>
              <a:rPr lang="en-US" altLang="zh-TW" dirty="0" err="1" smtClean="0">
                <a:solidFill>
                  <a:srgbClr val="C00000"/>
                </a:solidFill>
              </a:rPr>
              <a:t>offical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err="1" smtClean="0">
                <a:solidFill>
                  <a:srgbClr val="C00000"/>
                </a:solidFill>
              </a:rPr>
              <a:t>realse</a:t>
            </a:r>
            <a:r>
              <a:rPr lang="en-US" altLang="zh-TW" dirty="0" smtClean="0">
                <a:solidFill>
                  <a:srgbClr val="C00000"/>
                </a:solidFill>
              </a:rPr>
              <a:t> of</a:t>
            </a:r>
            <a:r>
              <a:rPr lang="en-US" altLang="zh-TW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Django</a:t>
            </a:r>
            <a:r>
              <a:rPr lang="en-US" altLang="zh-TW" b="1" smtClean="0">
                <a:solidFill>
                  <a:srgbClr val="C00000"/>
                </a:solidFill>
              </a:rPr>
              <a:t> 1.5.1 </a:t>
            </a:r>
            <a:r>
              <a:rPr lang="en-US" altLang="zh-TW" smtClean="0">
                <a:solidFill>
                  <a:srgbClr val="C00000"/>
                </a:solidFill>
              </a:rPr>
              <a:t>with </a:t>
            </a:r>
            <a:r>
              <a:rPr lang="en-US" altLang="zh-TW" b="1" dirty="0" smtClean="0">
                <a:solidFill>
                  <a:srgbClr val="C00000"/>
                </a:solidFill>
              </a:rPr>
              <a:t>pip</a:t>
            </a:r>
            <a:r>
              <a:rPr lang="en-US" altLang="zh-TW" dirty="0" smtClean="0">
                <a:solidFill>
                  <a:srgbClr val="C00000"/>
                </a:solidFill>
              </a:rPr>
              <a:t> under a virtual Python environment provided by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virtualenv</a:t>
            </a:r>
            <a:r>
              <a:rPr lang="en-US" altLang="zh-TW" dirty="0" smtClean="0">
                <a:solidFill>
                  <a:srgbClr val="C00000"/>
                </a:solidFill>
              </a:rPr>
              <a:t>.  And Then, create our first </a:t>
            </a:r>
            <a:r>
              <a:rPr lang="en-US" altLang="zh-TW" dirty="0" err="1" smtClean="0">
                <a:solidFill>
                  <a:srgbClr val="C00000"/>
                </a:solidFill>
              </a:rPr>
              <a:t>django</a:t>
            </a:r>
            <a:r>
              <a:rPr lang="en-US" altLang="zh-TW" dirty="0" smtClean="0">
                <a:solidFill>
                  <a:srgbClr val="C00000"/>
                </a:solidFill>
              </a:rPr>
              <a:t> project.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5781" y="2564904"/>
            <a:ext cx="8987898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~/scripts$ </a:t>
            </a:r>
            <a:r>
              <a:rPr lang="en-US" altLang="zh-TW" b="1" dirty="0" err="1"/>
              <a:t>virtualenv</a:t>
            </a:r>
            <a:r>
              <a:rPr lang="en-US" altLang="zh-TW" b="1" dirty="0"/>
              <a:t> --distribute </a:t>
            </a:r>
            <a:r>
              <a:rPr lang="en-US" altLang="zh-TW" b="1" dirty="0" err="1"/>
              <a:t>venv</a:t>
            </a:r>
            <a:endParaRPr lang="en-US" altLang="zh-TW" b="1" dirty="0" smtClean="0"/>
          </a:p>
          <a:p>
            <a:r>
              <a:rPr lang="en-US" altLang="zh-TW" dirty="0"/>
              <a:t>~/scripts$ </a:t>
            </a:r>
            <a:r>
              <a:rPr lang="en-US" altLang="zh-TW" b="1" dirty="0" smtClean="0"/>
              <a:t>cd </a:t>
            </a:r>
            <a:r>
              <a:rPr lang="en-US" altLang="zh-TW" b="1" dirty="0" err="1" smtClean="0"/>
              <a:t>venv</a:t>
            </a:r>
            <a:endParaRPr lang="en-US" altLang="zh-TW" b="1" dirty="0" smtClean="0"/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</a:t>
            </a:r>
            <a:r>
              <a:rPr lang="en-US" altLang="zh-TW" b="1" dirty="0"/>
              <a:t> source </a:t>
            </a:r>
            <a:r>
              <a:rPr lang="en-US" altLang="zh-TW" b="1" dirty="0" smtClean="0"/>
              <a:t>bin/activate</a:t>
            </a:r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 </a:t>
            </a:r>
            <a:r>
              <a:rPr lang="en-US" altLang="zh-TW" b="1" dirty="0"/>
              <a:t>pip install </a:t>
            </a:r>
            <a:r>
              <a:rPr lang="en-US" altLang="zh-TW" b="1" dirty="0" err="1"/>
              <a:t>Django</a:t>
            </a:r>
            <a:r>
              <a:rPr lang="en-US" altLang="zh-TW" b="1" dirty="0"/>
              <a:t>==1.5.1</a:t>
            </a:r>
            <a:endParaRPr lang="en-US" altLang="zh-TW" b="1" dirty="0" smtClean="0"/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 </a:t>
            </a:r>
            <a:r>
              <a:rPr lang="en-US" altLang="zh-TW" b="1" dirty="0" smtClean="0"/>
              <a:t>python -c 'import </a:t>
            </a:r>
            <a:r>
              <a:rPr lang="en-US" altLang="zh-TW" b="1" dirty="0" err="1" smtClean="0"/>
              <a:t>django</a:t>
            </a:r>
            <a:r>
              <a:rPr lang="en-US" altLang="zh-TW" b="1" dirty="0" smtClean="0"/>
              <a:t>; print </a:t>
            </a:r>
            <a:r>
              <a:rPr lang="en-US" altLang="zh-TW" b="1" dirty="0" err="1" smtClean="0"/>
              <a:t>django.get_version</a:t>
            </a:r>
            <a:r>
              <a:rPr lang="en-US" altLang="zh-TW" b="1" dirty="0" smtClean="0"/>
              <a:t>()'</a:t>
            </a:r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 </a:t>
            </a:r>
            <a:r>
              <a:rPr lang="en-US" altLang="zh-TW" b="1" dirty="0" smtClean="0"/>
              <a:t>django-admin.py </a:t>
            </a:r>
            <a:r>
              <a:rPr lang="en-US" altLang="zh-TW" b="1" dirty="0" err="1"/>
              <a:t>startproject</a:t>
            </a:r>
            <a:r>
              <a:rPr lang="en-US" altLang="zh-TW" b="1" dirty="0"/>
              <a:t> </a:t>
            </a:r>
            <a:r>
              <a:rPr lang="en-US" altLang="zh-TW" b="1" dirty="0" err="1" smtClean="0"/>
              <a:t>mysite</a:t>
            </a:r>
            <a:endParaRPr lang="en-US" altLang="zh-TW" b="1" dirty="0" smtClean="0"/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 </a:t>
            </a:r>
            <a:r>
              <a:rPr lang="en-US" altLang="zh-TW" b="1" dirty="0" err="1" smtClean="0"/>
              <a:t>ls</a:t>
            </a:r>
            <a:r>
              <a:rPr lang="en-US" altLang="zh-TW" b="1" dirty="0" smtClean="0"/>
              <a:t> -al </a:t>
            </a:r>
            <a:r>
              <a:rPr lang="en-US" altLang="zh-TW" b="1" dirty="0" err="1" smtClean="0"/>
              <a:t>mysite</a:t>
            </a:r>
            <a:endParaRPr lang="en-US" altLang="zh-TW" b="1" dirty="0" smtClean="0"/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 </a:t>
            </a:r>
            <a:r>
              <a:rPr lang="en-US" altLang="zh-TW" b="1" dirty="0" smtClean="0"/>
              <a:t>cd </a:t>
            </a:r>
            <a:r>
              <a:rPr lang="en-US" altLang="zh-TW" b="1" dirty="0" err="1" smtClean="0"/>
              <a:t>mysite</a:t>
            </a:r>
            <a:endParaRPr lang="en-US" altLang="zh-TW" b="1" dirty="0" smtClean="0"/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 </a:t>
            </a:r>
            <a:r>
              <a:rPr lang="en-US" altLang="zh-TW" b="1" dirty="0" smtClean="0"/>
              <a:t>python manage.py </a:t>
            </a:r>
            <a:r>
              <a:rPr lang="en-US" altLang="zh-TW" b="1" dirty="0" err="1" smtClean="0"/>
              <a:t>runserver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438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You Should </a:t>
            </a:r>
            <a:r>
              <a:rPr lang="en-US" altLang="zh-TW" dirty="0" smtClean="0"/>
              <a:t>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55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106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2" y="1268760"/>
            <a:ext cx="8596588" cy="38884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1724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What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startproject</a:t>
            </a:r>
            <a:r>
              <a:rPr lang="en-US" altLang="zh-TW" dirty="0"/>
              <a:t> </a:t>
            </a:r>
            <a:r>
              <a:rPr lang="en-US" altLang="zh-TW" dirty="0" smtClean="0"/>
              <a:t>Created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-2738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107</a:t>
            </a:fld>
            <a:endParaRPr lang="zh-TW" altLang="en-US"/>
          </a:p>
        </p:txBody>
      </p:sp>
      <p:grpSp>
        <p:nvGrpSpPr>
          <p:cNvPr id="57" name="群組 56"/>
          <p:cNvGrpSpPr/>
          <p:nvPr/>
        </p:nvGrpSpPr>
        <p:grpSpPr>
          <a:xfrm>
            <a:off x="3066624" y="1917251"/>
            <a:ext cx="2827048" cy="3501805"/>
            <a:chOff x="2752370" y="1946679"/>
            <a:chExt cx="2827048" cy="3501805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2752370" y="1946679"/>
              <a:ext cx="576064" cy="377695"/>
              <a:chOff x="975" y="3339"/>
              <a:chExt cx="499" cy="363"/>
            </a:xfrm>
          </p:grpSpPr>
          <p:sp>
            <p:nvSpPr>
              <p:cNvPr id="45" name="Rectangle 53"/>
              <p:cNvSpPr>
                <a:spLocks noChangeArrowheads="1"/>
              </p:cNvSpPr>
              <p:nvPr/>
            </p:nvSpPr>
            <p:spPr bwMode="auto">
              <a:xfrm>
                <a:off x="975" y="3385"/>
                <a:ext cx="499" cy="31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Rectangle 54"/>
              <p:cNvSpPr>
                <a:spLocks noChangeArrowheads="1"/>
              </p:cNvSpPr>
              <p:nvPr/>
            </p:nvSpPr>
            <p:spPr bwMode="auto">
              <a:xfrm>
                <a:off x="975" y="3339"/>
                <a:ext cx="272" cy="9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328434" y="2405897"/>
              <a:ext cx="333455" cy="447031"/>
              <a:chOff x="1519" y="2160"/>
              <a:chExt cx="408" cy="499"/>
            </a:xfrm>
          </p:grpSpPr>
          <p:sp>
            <p:nvSpPr>
              <p:cNvPr id="40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3328434" y="2987429"/>
              <a:ext cx="576064" cy="377695"/>
              <a:chOff x="975" y="3339"/>
              <a:chExt cx="499" cy="363"/>
            </a:xfrm>
          </p:grpSpPr>
          <p:sp>
            <p:nvSpPr>
              <p:cNvPr id="38" name="Rectangle 53"/>
              <p:cNvSpPr>
                <a:spLocks noChangeArrowheads="1"/>
              </p:cNvSpPr>
              <p:nvPr/>
            </p:nvSpPr>
            <p:spPr bwMode="auto">
              <a:xfrm>
                <a:off x="975" y="3385"/>
                <a:ext cx="499" cy="31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" name="Rectangle 54"/>
              <p:cNvSpPr>
                <a:spLocks noChangeArrowheads="1"/>
              </p:cNvSpPr>
              <p:nvPr/>
            </p:nvSpPr>
            <p:spPr bwMode="auto">
              <a:xfrm>
                <a:off x="975" y="3339"/>
                <a:ext cx="272" cy="9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904498" y="3475925"/>
              <a:ext cx="333455" cy="447031"/>
              <a:chOff x="1519" y="2160"/>
              <a:chExt cx="408" cy="499"/>
            </a:xfrm>
          </p:grpSpPr>
          <p:sp>
            <p:nvSpPr>
              <p:cNvPr id="33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3904498" y="3995541"/>
              <a:ext cx="333455" cy="447031"/>
              <a:chOff x="1519" y="2160"/>
              <a:chExt cx="408" cy="499"/>
            </a:xfrm>
          </p:grpSpPr>
          <p:sp>
            <p:nvSpPr>
              <p:cNvPr id="28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11" name="肘形接點 10"/>
            <p:cNvCxnSpPr>
              <a:stCxn id="45" idx="2"/>
              <a:endCxn id="40" idx="1"/>
            </p:cNvCxnSpPr>
            <p:nvPr/>
          </p:nvCxnSpPr>
          <p:spPr>
            <a:xfrm rot="16200000" flipH="1">
              <a:off x="3031899" y="2332877"/>
              <a:ext cx="305039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接點 11"/>
            <p:cNvCxnSpPr>
              <a:stCxn id="45" idx="2"/>
              <a:endCxn id="38" idx="1"/>
            </p:cNvCxnSpPr>
            <p:nvPr/>
          </p:nvCxnSpPr>
          <p:spPr>
            <a:xfrm rot="16200000" flipH="1">
              <a:off x="2746501" y="2618275"/>
              <a:ext cx="875834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>
              <a:endCxn id="33" idx="1"/>
            </p:cNvCxnSpPr>
            <p:nvPr/>
          </p:nvCxnSpPr>
          <p:spPr>
            <a:xfrm rot="16200000" flipH="1">
              <a:off x="3593324" y="3388266"/>
              <a:ext cx="334317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endCxn id="28" idx="1"/>
            </p:cNvCxnSpPr>
            <p:nvPr/>
          </p:nvCxnSpPr>
          <p:spPr>
            <a:xfrm rot="16200000" flipH="1">
              <a:off x="3388916" y="3703475"/>
              <a:ext cx="743132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321592" y="1979317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/>
                <a:t>mysite</a:t>
              </a:r>
              <a:endParaRPr lang="en-US" altLang="zh-TW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680290" y="2424590"/>
              <a:ext cx="1326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manage.py</a:t>
              </a:r>
              <a:endParaRPr lang="zh-TW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975133" y="3015541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/>
                <a:t>mysite</a:t>
              </a:r>
              <a:endParaRPr lang="en-US" altLang="zh-TW" dirty="0"/>
            </a:p>
          </p:txBody>
        </p:sp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3904498" y="4499597"/>
              <a:ext cx="333455" cy="447031"/>
              <a:chOff x="1519" y="2160"/>
              <a:chExt cx="408" cy="499"/>
            </a:xfrm>
          </p:grpSpPr>
          <p:sp>
            <p:nvSpPr>
              <p:cNvPr id="23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19" name="肘形接點 18"/>
            <p:cNvCxnSpPr>
              <a:stCxn id="38" idx="2"/>
              <a:endCxn id="23" idx="1"/>
            </p:cNvCxnSpPr>
            <p:nvPr/>
          </p:nvCxnSpPr>
          <p:spPr>
            <a:xfrm rot="16200000" flipH="1">
              <a:off x="3081488" y="3900102"/>
              <a:ext cx="1357989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279062" y="3494618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__init__.py</a:t>
              </a:r>
              <a:endParaRPr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281603" y="3995541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settings.py</a:t>
              </a:r>
              <a:endParaRPr lang="en-US" altLang="zh-TW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281603" y="4518290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urls.py</a:t>
              </a:r>
              <a:endParaRPr lang="zh-TW" altLang="en-US" dirty="0"/>
            </a:p>
          </p:txBody>
        </p:sp>
        <p:grpSp>
          <p:nvGrpSpPr>
            <p:cNvPr id="47" name="Group 11"/>
            <p:cNvGrpSpPr>
              <a:grpSpLocks/>
            </p:cNvGrpSpPr>
            <p:nvPr/>
          </p:nvGrpSpPr>
          <p:grpSpPr bwMode="auto">
            <a:xfrm>
              <a:off x="3898812" y="5001453"/>
              <a:ext cx="333455" cy="447031"/>
              <a:chOff x="1519" y="2160"/>
              <a:chExt cx="408" cy="499"/>
            </a:xfrm>
          </p:grpSpPr>
          <p:sp>
            <p:nvSpPr>
              <p:cNvPr id="48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4275917" y="5020146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wsgi.py</a:t>
              </a:r>
              <a:endParaRPr lang="zh-TW" altLang="en-US" dirty="0"/>
            </a:p>
          </p:txBody>
        </p:sp>
        <p:cxnSp>
          <p:nvCxnSpPr>
            <p:cNvPr id="55" name="肘形接點 54"/>
            <p:cNvCxnSpPr>
              <a:stCxn id="38" idx="2"/>
              <a:endCxn id="48" idx="1"/>
            </p:cNvCxnSpPr>
            <p:nvPr/>
          </p:nvCxnSpPr>
          <p:spPr>
            <a:xfrm rot="16200000" flipH="1">
              <a:off x="2827717" y="4153873"/>
              <a:ext cx="1859845" cy="28234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直線圖說文字 1 57"/>
          <p:cNvSpPr/>
          <p:nvPr/>
        </p:nvSpPr>
        <p:spPr>
          <a:xfrm flipH="1">
            <a:off x="395536" y="1196752"/>
            <a:ext cx="2211981" cy="612648"/>
          </a:xfrm>
          <a:prstGeom prst="borderCallout1">
            <a:avLst>
              <a:gd name="adj1" fmla="val 64674"/>
              <a:gd name="adj2" fmla="val -4093"/>
              <a:gd name="adj3" fmla="val 120154"/>
              <a:gd name="adj4" fmla="val -19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You </a:t>
            </a:r>
            <a:r>
              <a:rPr lang="en-US" altLang="zh-TW" dirty="0"/>
              <a:t>can rename it to anything you like.</a:t>
            </a:r>
            <a:endParaRPr lang="zh-TW" altLang="en-US" dirty="0"/>
          </a:p>
        </p:txBody>
      </p:sp>
      <p:sp>
        <p:nvSpPr>
          <p:cNvPr id="60" name="直線圖說文字 1 59"/>
          <p:cNvSpPr/>
          <p:nvPr/>
        </p:nvSpPr>
        <p:spPr>
          <a:xfrm>
            <a:off x="5364089" y="1746896"/>
            <a:ext cx="3384375" cy="601984"/>
          </a:xfrm>
          <a:prstGeom prst="borderCallout1">
            <a:avLst>
              <a:gd name="adj1" fmla="val 64674"/>
              <a:gd name="adj2" fmla="val -4093"/>
              <a:gd name="adj3" fmla="val 120154"/>
              <a:gd name="adj4" fmla="val -19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 command-line utility that lets you interact with </a:t>
            </a:r>
            <a:r>
              <a:rPr lang="en-US" altLang="zh-TW" dirty="0" smtClean="0"/>
              <a:t>this </a:t>
            </a:r>
            <a:r>
              <a:rPr lang="en-US" altLang="zh-TW" dirty="0"/>
              <a:t>project</a:t>
            </a:r>
            <a:endParaRPr lang="zh-TW" altLang="en-US" dirty="0"/>
          </a:p>
        </p:txBody>
      </p:sp>
      <p:sp>
        <p:nvSpPr>
          <p:cNvPr id="61" name="直線圖說文字 1 60"/>
          <p:cNvSpPr/>
          <p:nvPr/>
        </p:nvSpPr>
        <p:spPr>
          <a:xfrm flipH="1">
            <a:off x="323528" y="3068960"/>
            <a:ext cx="2723112" cy="601984"/>
          </a:xfrm>
          <a:prstGeom prst="borderCallout1">
            <a:avLst>
              <a:gd name="adj1" fmla="val 64674"/>
              <a:gd name="adj2" fmla="val -4093"/>
              <a:gd name="adj3" fmla="val 40311"/>
              <a:gd name="adj4" fmla="val -19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The </a:t>
            </a:r>
            <a:r>
              <a:rPr lang="en-US" altLang="zh-TW" dirty="0"/>
              <a:t>actual Python package for your project.</a:t>
            </a:r>
            <a:endParaRPr lang="zh-TW" altLang="en-US" dirty="0"/>
          </a:p>
        </p:txBody>
      </p:sp>
      <p:sp>
        <p:nvSpPr>
          <p:cNvPr id="62" name="直線圖說文字 1 61"/>
          <p:cNvSpPr/>
          <p:nvPr/>
        </p:nvSpPr>
        <p:spPr>
          <a:xfrm>
            <a:off x="6348189" y="3331072"/>
            <a:ext cx="2544292" cy="601984"/>
          </a:xfrm>
          <a:prstGeom prst="borderCallout1">
            <a:avLst>
              <a:gd name="adj1" fmla="val 64674"/>
              <a:gd name="adj2" fmla="val -4093"/>
              <a:gd name="adj3" fmla="val 120154"/>
              <a:gd name="adj4" fmla="val -19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Settings/configuration for this </a:t>
            </a:r>
            <a:r>
              <a:rPr lang="en-US" altLang="zh-TW" dirty="0" smtClean="0"/>
              <a:t>project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63" name="直線圖說文字 1 62"/>
          <p:cNvSpPr/>
          <p:nvPr/>
        </p:nvSpPr>
        <p:spPr>
          <a:xfrm>
            <a:off x="6156176" y="4437112"/>
            <a:ext cx="2520280" cy="601984"/>
          </a:xfrm>
          <a:prstGeom prst="borderCallout1">
            <a:avLst>
              <a:gd name="adj1" fmla="val 64674"/>
              <a:gd name="adj2" fmla="val -4093"/>
              <a:gd name="adj3" fmla="val 51995"/>
              <a:gd name="adj4" fmla="val -30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URL declarations for this </a:t>
            </a:r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64" name="直線圖說文字 1 63"/>
          <p:cNvSpPr/>
          <p:nvPr/>
        </p:nvSpPr>
        <p:spPr>
          <a:xfrm>
            <a:off x="1361731" y="5720048"/>
            <a:ext cx="3917644" cy="601984"/>
          </a:xfrm>
          <a:prstGeom prst="borderCallout1">
            <a:avLst>
              <a:gd name="adj1" fmla="val -56066"/>
              <a:gd name="adj2" fmla="val 77600"/>
              <a:gd name="adj3" fmla="val -10322"/>
              <a:gd name="adj4" fmla="val 75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An entry-point for WSGI-compatible webservers to serve your project.</a:t>
            </a:r>
            <a:endParaRPr lang="zh-TW" altLang="en-US" dirty="0"/>
          </a:p>
        </p:txBody>
      </p:sp>
      <p:sp>
        <p:nvSpPr>
          <p:cNvPr id="66" name="摺角紙張 65"/>
          <p:cNvSpPr/>
          <p:nvPr/>
        </p:nvSpPr>
        <p:spPr>
          <a:xfrm>
            <a:off x="376470" y="4713841"/>
            <a:ext cx="1197249" cy="1093286"/>
          </a:xfrm>
          <a:prstGeom prst="foldedCorne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200" b="1" dirty="0" smtClean="0">
              <a:solidFill>
                <a:schemeClr val="tx1"/>
              </a:solidFill>
              <a:latin typeface="Segoe Print" pitchFamily="2" charset="0"/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  <a:latin typeface="Segoe Print" pitchFamily="2" charset="0"/>
              </a:rPr>
              <a:t/>
            </a:r>
            <a:br>
              <a:rPr lang="en-US" altLang="zh-TW" sz="12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en-US" altLang="zh-TW" sz="1200" b="1" dirty="0" err="1" smtClean="0">
                <a:solidFill>
                  <a:schemeClr val="tx1"/>
                </a:solidFill>
                <a:latin typeface="Segoe Print" pitchFamily="2" charset="0"/>
              </a:rPr>
              <a:t>Django’s</a:t>
            </a:r>
            <a:r>
              <a:rPr lang="en-US" altLang="zh-TW" sz="12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Segoe Print" pitchFamily="2" charset="0"/>
              </a:rPr>
              <a:t>primary deployment platform is WSGL.</a:t>
            </a:r>
            <a:endParaRPr lang="zh-TW" altLang="en-US" sz="1200" b="1" dirty="0">
              <a:solidFill>
                <a:schemeClr val="tx1"/>
              </a:solidFill>
              <a:latin typeface="Segoe Print" pitchFamily="2" charset="0"/>
            </a:endParaRPr>
          </a:p>
          <a:p>
            <a:endParaRPr lang="zh-TW" altLang="en-US" sz="12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517632" cy="1143000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solidFill>
                  <a:srgbClr val="C00000"/>
                </a:solidFill>
              </a:rPr>
              <a:t>Creating a Database and an </a:t>
            </a:r>
            <a:r>
              <a:rPr lang="en-US" altLang="zh-TW" sz="3000" dirty="0" smtClean="0">
                <a:solidFill>
                  <a:srgbClr val="C00000"/>
                </a:solidFill>
              </a:rPr>
              <a:t>App</a:t>
            </a:r>
            <a:r>
              <a:rPr lang="zh-TW" altLang="en-US" sz="3000" dirty="0" smtClean="0">
                <a:solidFill>
                  <a:srgbClr val="C00000"/>
                </a:solidFill>
              </a:rPr>
              <a:t>（</a:t>
            </a:r>
            <a:r>
              <a:rPr lang="en-US" altLang="zh-TW" sz="3000" dirty="0" smtClean="0">
                <a:solidFill>
                  <a:srgbClr val="C00000"/>
                </a:solidFill>
              </a:rPr>
              <a:t>Exercise 10</a:t>
            </a:r>
            <a:r>
              <a:rPr lang="zh-TW" altLang="en-US" sz="3000" dirty="0" smtClean="0">
                <a:solidFill>
                  <a:srgbClr val="C00000"/>
                </a:solidFill>
              </a:rPr>
              <a:t>）</a:t>
            </a:r>
            <a:endParaRPr lang="zh-TW" altLang="en-US" sz="30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75252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Edit </a:t>
            </a:r>
            <a:r>
              <a:rPr lang="en-US" altLang="zh-TW" b="1" dirty="0" err="1">
                <a:solidFill>
                  <a:srgbClr val="C00000"/>
                </a:solidFill>
              </a:rPr>
              <a:t>mysite</a:t>
            </a:r>
            <a:r>
              <a:rPr lang="en-US" altLang="zh-TW" b="1" dirty="0">
                <a:solidFill>
                  <a:srgbClr val="C00000"/>
                </a:solidFill>
              </a:rPr>
              <a:t>/settings.py</a:t>
            </a:r>
            <a:r>
              <a:rPr lang="en-US" altLang="zh-TW" dirty="0">
                <a:solidFill>
                  <a:srgbClr val="C00000"/>
                </a:solidFill>
              </a:rPr>
              <a:t>. Change the following keys in the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DATABASES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'default'</a:t>
            </a:r>
            <a:r>
              <a:rPr lang="en-US" altLang="zh-TW" dirty="0">
                <a:solidFill>
                  <a:srgbClr val="C00000"/>
                </a:solidFill>
              </a:rPr>
              <a:t> item to match your database connection settings</a:t>
            </a:r>
            <a:r>
              <a:rPr lang="en-US" altLang="zh-TW" dirty="0" smtClean="0">
                <a:solidFill>
                  <a:srgbClr val="C00000"/>
                </a:solidFill>
              </a:rPr>
              <a:t>.</a:t>
            </a: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manage.py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syncdb</a:t>
            </a:r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108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/>
        </p:blipFill>
        <p:spPr bwMode="auto">
          <a:xfrm>
            <a:off x="145141" y="2500719"/>
            <a:ext cx="8891355" cy="265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1979712" y="3429000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835696" y="364502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109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0" y="1196752"/>
            <a:ext cx="81646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11780" y="3849324"/>
            <a:ext cx="8092668" cy="1235859"/>
          </a:xfrm>
          <a:prstGeom prst="rect">
            <a:avLst/>
          </a:prstGeom>
          <a:noFill/>
          <a:ln w="508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1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Picking and </a:t>
            </a:r>
            <a:r>
              <a:rPr lang="en-US" altLang="zh-TW" b="1" dirty="0" smtClean="0"/>
              <a:t>Installing </a:t>
            </a:r>
            <a:r>
              <a:rPr lang="en-US" altLang="zh-TW" b="1" dirty="0"/>
              <a:t>an Interpreter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2.x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3.x</a:t>
            </a:r>
          </a:p>
          <a:p>
            <a:pPr lvl="1"/>
            <a:r>
              <a:rPr lang="en-US" altLang="zh-TW" dirty="0" smtClean="0"/>
              <a:t>Python </a:t>
            </a:r>
            <a:r>
              <a:rPr lang="en-US" altLang="zh-TW" dirty="0"/>
              <a:t>3.0 (a.k.a. "Python 3000" or "Py3k")  final was released on </a:t>
            </a:r>
            <a:r>
              <a:rPr lang="en-US" altLang="zh-TW" b="1" dirty="0"/>
              <a:t>December 3rd, 2008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Python 3.3.0 was released on </a:t>
            </a:r>
            <a:r>
              <a:rPr lang="en-US" altLang="zh-TW" b="1" dirty="0"/>
              <a:t>September 29th, 2012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Python 2.7.3 was released on </a:t>
            </a:r>
            <a:r>
              <a:rPr lang="en-US" altLang="zh-TW" b="1" dirty="0"/>
              <a:t>April 9, 2012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Python 2.7.x is highly recommended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unless you have a strong reason not to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As </a:t>
            </a:r>
            <a:r>
              <a:rPr lang="en-US" altLang="zh-TW" dirty="0"/>
              <a:t>more and more modules get ported over to Python3, the easier it will be for others to use it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8"/>
          <a:stretch/>
        </p:blipFill>
        <p:spPr bwMode="auto">
          <a:xfrm>
            <a:off x="107504" y="2163760"/>
            <a:ext cx="6892129" cy="43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4525963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T</a:t>
            </a:r>
            <a:r>
              <a:rPr lang="en-US" altLang="zh-TW" dirty="0" smtClean="0">
                <a:solidFill>
                  <a:srgbClr val="C00000"/>
                </a:solidFill>
              </a:rPr>
              <a:t>ype the following command to create a </a:t>
            </a:r>
            <a:r>
              <a:rPr lang="en-US" altLang="zh-TW" dirty="0">
                <a:solidFill>
                  <a:srgbClr val="C00000"/>
                </a:solidFill>
              </a:rPr>
              <a:t>simple poll </a:t>
            </a:r>
            <a:r>
              <a:rPr lang="en-US" altLang="zh-TW" dirty="0" smtClean="0">
                <a:solidFill>
                  <a:srgbClr val="C00000"/>
                </a:solidFill>
              </a:rPr>
              <a:t>app.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manage.py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startapp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polls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Edit </a:t>
            </a:r>
            <a:r>
              <a:rPr lang="en-US" altLang="zh-TW" dirty="0">
                <a:solidFill>
                  <a:srgbClr val="C00000"/>
                </a:solidFill>
              </a:rPr>
              <a:t>the </a:t>
            </a:r>
            <a:r>
              <a:rPr lang="en-US" altLang="zh-TW" b="1" dirty="0">
                <a:solidFill>
                  <a:srgbClr val="C00000"/>
                </a:solidFill>
              </a:rPr>
              <a:t>polls/models.py</a:t>
            </a:r>
            <a:r>
              <a:rPr lang="en-US" altLang="zh-TW" dirty="0">
                <a:solidFill>
                  <a:srgbClr val="C00000"/>
                </a:solidFill>
              </a:rPr>
              <a:t> </a:t>
            </a:r>
            <a:r>
              <a:rPr lang="en-US" altLang="zh-TW" dirty="0" smtClean="0">
                <a:solidFill>
                  <a:srgbClr val="C00000"/>
                </a:solidFill>
              </a:rPr>
              <a:t>so </a:t>
            </a:r>
            <a:r>
              <a:rPr lang="en-US" altLang="zh-TW" dirty="0">
                <a:solidFill>
                  <a:srgbClr val="C00000"/>
                </a:solidFill>
              </a:rPr>
              <a:t>it looks like this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</a:p>
          <a:p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110</a:t>
            </a:fld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7069137" y="2060848"/>
            <a:ext cx="1967359" cy="2269361"/>
            <a:chOff x="3642688" y="2958001"/>
            <a:chExt cx="2250984" cy="2466294"/>
          </a:xfrm>
        </p:grpSpPr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3642688" y="2958001"/>
              <a:ext cx="576064" cy="377695"/>
              <a:chOff x="975" y="3339"/>
              <a:chExt cx="499" cy="363"/>
            </a:xfrm>
          </p:grpSpPr>
          <p:sp>
            <p:nvSpPr>
              <p:cNvPr id="46" name="Rectangle 53"/>
              <p:cNvSpPr>
                <a:spLocks noChangeArrowheads="1"/>
              </p:cNvSpPr>
              <p:nvPr/>
            </p:nvSpPr>
            <p:spPr bwMode="auto">
              <a:xfrm>
                <a:off x="975" y="3385"/>
                <a:ext cx="499" cy="31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Rectangle 54"/>
              <p:cNvSpPr>
                <a:spLocks noChangeArrowheads="1"/>
              </p:cNvSpPr>
              <p:nvPr/>
            </p:nvSpPr>
            <p:spPr bwMode="auto">
              <a:xfrm>
                <a:off x="975" y="3339"/>
                <a:ext cx="272" cy="9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4218752" y="3446497"/>
              <a:ext cx="333455" cy="447031"/>
              <a:chOff x="1519" y="2160"/>
              <a:chExt cx="408" cy="499"/>
            </a:xfrm>
          </p:grpSpPr>
          <p:sp>
            <p:nvSpPr>
              <p:cNvPr id="41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4218752" y="3966113"/>
              <a:ext cx="333455" cy="447031"/>
              <a:chOff x="1519" y="2160"/>
              <a:chExt cx="408" cy="499"/>
            </a:xfrm>
          </p:grpSpPr>
          <p:sp>
            <p:nvSpPr>
              <p:cNvPr id="36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13" name="肘形接點 12"/>
            <p:cNvCxnSpPr>
              <a:endCxn id="41" idx="1"/>
            </p:cNvCxnSpPr>
            <p:nvPr/>
          </p:nvCxnSpPr>
          <p:spPr>
            <a:xfrm rot="16200000" flipH="1">
              <a:off x="3907578" y="3358838"/>
              <a:ext cx="334317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>
              <a:endCxn id="36" idx="1"/>
            </p:cNvCxnSpPr>
            <p:nvPr/>
          </p:nvCxnSpPr>
          <p:spPr>
            <a:xfrm rot="16200000" flipH="1">
              <a:off x="3703170" y="3674047"/>
              <a:ext cx="743132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4289387" y="298611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polls</a:t>
              </a:r>
              <a:endParaRPr lang="en-US" altLang="zh-TW" dirty="0"/>
            </a:p>
          </p:txBody>
        </p:sp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4218752" y="4470169"/>
              <a:ext cx="333455" cy="447031"/>
              <a:chOff x="1519" y="2160"/>
              <a:chExt cx="408" cy="499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19" name="肘形接點 18"/>
            <p:cNvCxnSpPr>
              <a:stCxn id="46" idx="2"/>
              <a:endCxn id="31" idx="1"/>
            </p:cNvCxnSpPr>
            <p:nvPr/>
          </p:nvCxnSpPr>
          <p:spPr>
            <a:xfrm rot="16200000" flipH="1">
              <a:off x="3395742" y="3870674"/>
              <a:ext cx="1357989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593316" y="3465190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__init__.py</a:t>
              </a:r>
              <a:endParaRPr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4595857" y="3966113"/>
              <a:ext cx="1236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models.py</a:t>
              </a:r>
              <a:endParaRPr lang="en-US" altLang="zh-TW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595857" y="4488862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tests.py</a:t>
              </a:r>
              <a:endParaRPr lang="zh-TW" altLang="en-US" dirty="0"/>
            </a:p>
          </p:txBody>
        </p:sp>
        <p:grpSp>
          <p:nvGrpSpPr>
            <p:cNvPr id="55" name="Group 11"/>
            <p:cNvGrpSpPr>
              <a:grpSpLocks/>
            </p:cNvGrpSpPr>
            <p:nvPr/>
          </p:nvGrpSpPr>
          <p:grpSpPr bwMode="auto">
            <a:xfrm>
              <a:off x="4218752" y="4977264"/>
              <a:ext cx="333455" cy="447031"/>
              <a:chOff x="1519" y="2160"/>
              <a:chExt cx="408" cy="499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4595857" y="4995957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views.py</a:t>
              </a:r>
              <a:endParaRPr lang="zh-TW" altLang="en-US" dirty="0"/>
            </a:p>
          </p:txBody>
        </p:sp>
        <p:cxnSp>
          <p:nvCxnSpPr>
            <p:cNvPr id="63" name="肘形接點 62"/>
            <p:cNvCxnSpPr>
              <a:stCxn id="46" idx="2"/>
              <a:endCxn id="56" idx="1"/>
            </p:cNvCxnSpPr>
            <p:nvPr/>
          </p:nvCxnSpPr>
          <p:spPr>
            <a:xfrm rot="16200000" flipH="1">
              <a:off x="3142194" y="4124222"/>
              <a:ext cx="1865084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直線接點 67"/>
          <p:cNvCxnSpPr/>
          <p:nvPr/>
        </p:nvCxnSpPr>
        <p:spPr>
          <a:xfrm flipV="1">
            <a:off x="6924780" y="3328303"/>
            <a:ext cx="521966" cy="31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05272"/>
            <a:ext cx="8517632" cy="6453336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Edit the </a:t>
            </a:r>
            <a:r>
              <a:rPr lang="en-US" altLang="zh-TW" b="1" dirty="0" smtClean="0">
                <a:solidFill>
                  <a:srgbClr val="C00000"/>
                </a:solidFill>
              </a:rPr>
              <a:t>settings.py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again, and change the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INSTALLED_APPS</a:t>
            </a:r>
            <a:r>
              <a:rPr lang="en-US" altLang="zh-TW" dirty="0">
                <a:solidFill>
                  <a:srgbClr val="C00000"/>
                </a:solidFill>
              </a:rPr>
              <a:t> setting to include the string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'polls'</a:t>
            </a:r>
            <a:r>
              <a:rPr lang="en-US" altLang="zh-TW" dirty="0">
                <a:solidFill>
                  <a:srgbClr val="C00000"/>
                </a:solidFill>
              </a:rPr>
              <a:t>. 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Type the following command to create tables for the polls app.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manage.py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sql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polls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manage.py </a:t>
            </a:r>
            <a:r>
              <a:rPr lang="en-US" altLang="zh-TW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syncdb</a:t>
            </a:r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-99392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111</a:t>
            </a:fld>
            <a:endParaRPr lang="zh-TW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89" y="1196752"/>
            <a:ext cx="703359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112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67544" y="1142724"/>
            <a:ext cx="8278821" cy="5598644"/>
            <a:chOff x="467544" y="1196752"/>
            <a:chExt cx="8278821" cy="559864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96752"/>
              <a:ext cx="8278821" cy="3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964614"/>
              <a:ext cx="8278821" cy="183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56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Playing API with the Python shell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Type the following command to set </a:t>
            </a:r>
            <a:r>
              <a:rPr lang="en-US" altLang="zh-TW" dirty="0"/>
              <a:t>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DJANGO_SETTINGS_MODULE</a:t>
            </a:r>
            <a:r>
              <a:rPr lang="en-US" altLang="zh-TW" dirty="0"/>
              <a:t> environment variable, which gives </a:t>
            </a:r>
            <a:r>
              <a:rPr lang="en-US" altLang="zh-TW" dirty="0" err="1"/>
              <a:t>Django</a:t>
            </a:r>
            <a:r>
              <a:rPr lang="en-US" altLang="zh-TW" dirty="0"/>
              <a:t> the Python import path to your settings.py file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python manage.py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shell</a:t>
            </a:r>
          </a:p>
          <a:p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ORM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4" y="1196752"/>
            <a:ext cx="857345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7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One-to-One Relationship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67543" y="1189216"/>
            <a:ext cx="8316088" cy="3319904"/>
            <a:chOff x="467543" y="1189216"/>
            <a:chExt cx="8316088" cy="33199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189216"/>
              <a:ext cx="8316087" cy="2383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3573016"/>
              <a:ext cx="8316088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49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Writing Your First </a:t>
            </a:r>
            <a:r>
              <a:rPr lang="en-US" altLang="zh-TW" dirty="0" smtClean="0">
                <a:solidFill>
                  <a:srgbClr val="C00000"/>
                </a:solidFill>
              </a:rPr>
              <a:t>View</a:t>
            </a:r>
            <a:r>
              <a:rPr lang="zh-TW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TW" dirty="0" smtClean="0">
                <a:solidFill>
                  <a:srgbClr val="C00000"/>
                </a:solidFill>
              </a:rPr>
              <a:t>Exercise 11</a:t>
            </a:r>
            <a:r>
              <a:rPr lang="zh-TW" altLang="en-US" dirty="0" smtClean="0">
                <a:solidFill>
                  <a:srgbClr val="C00000"/>
                </a:solidFill>
              </a:rPr>
              <a:t>）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Let’s write your first view</a:t>
            </a:r>
            <a:r>
              <a:rPr lang="en-US" altLang="zh-TW" dirty="0">
                <a:solidFill>
                  <a:srgbClr val="C00000"/>
                </a:solidFill>
              </a:rPr>
              <a:t>. Open the file </a:t>
            </a:r>
            <a:r>
              <a:rPr lang="en-US" altLang="zh-TW" b="1" dirty="0">
                <a:solidFill>
                  <a:srgbClr val="C00000"/>
                </a:solidFill>
              </a:rPr>
              <a:t>polls/views.py</a:t>
            </a:r>
            <a:r>
              <a:rPr lang="en-US" altLang="zh-TW" dirty="0">
                <a:solidFill>
                  <a:srgbClr val="C00000"/>
                </a:solidFill>
              </a:rPr>
              <a:t> and put the following Python code in it: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116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9966"/>
            <a:ext cx="8286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89248"/>
            <a:ext cx="8229600" cy="5602535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Create a file called </a:t>
            </a:r>
            <a:r>
              <a:rPr lang="en-US" altLang="zh-TW" b="1" dirty="0">
                <a:solidFill>
                  <a:srgbClr val="C00000"/>
                </a:solidFill>
              </a:rPr>
              <a:t>urls.py</a:t>
            </a:r>
            <a:r>
              <a:rPr lang="en-US" altLang="zh-TW" dirty="0">
                <a:solidFill>
                  <a:srgbClr val="C00000"/>
                </a:solidFill>
              </a:rPr>
              <a:t> in the </a:t>
            </a:r>
            <a:r>
              <a:rPr lang="en-US" altLang="zh-TW" b="1" dirty="0">
                <a:solidFill>
                  <a:srgbClr val="C00000"/>
                </a:solidFill>
              </a:rPr>
              <a:t>polls</a:t>
            </a:r>
            <a:r>
              <a:rPr lang="en-US" altLang="zh-TW" dirty="0">
                <a:solidFill>
                  <a:srgbClr val="C00000"/>
                </a:solidFill>
              </a:rPr>
              <a:t> directory. Include the following code: 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Open </a:t>
            </a:r>
            <a:r>
              <a:rPr lang="en-US" altLang="zh-TW" b="1" dirty="0">
                <a:solidFill>
                  <a:srgbClr val="C00000"/>
                </a:solidFill>
              </a:rPr>
              <a:t>urls.py</a:t>
            </a:r>
            <a:r>
              <a:rPr lang="en-US" altLang="zh-TW" dirty="0">
                <a:solidFill>
                  <a:srgbClr val="C00000"/>
                </a:solidFill>
              </a:rPr>
              <a:t> in the </a:t>
            </a:r>
            <a:r>
              <a:rPr lang="en-US" altLang="zh-TW" b="1" dirty="0" err="1">
                <a:solidFill>
                  <a:srgbClr val="C00000"/>
                </a:solidFill>
              </a:rPr>
              <a:t>mysite</a:t>
            </a:r>
            <a:r>
              <a:rPr lang="en-US" altLang="zh-TW" dirty="0">
                <a:solidFill>
                  <a:srgbClr val="C00000"/>
                </a:solidFill>
              </a:rPr>
              <a:t> directory. Include the following code: </a:t>
            </a:r>
            <a:endParaRPr lang="zh-TW" altLang="en-US" dirty="0">
              <a:solidFill>
                <a:srgbClr val="C00000"/>
              </a:solidFill>
            </a:endParaRP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-2738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117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69" y="1055222"/>
            <a:ext cx="6769568" cy="328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95897"/>
            <a:ext cx="6836313" cy="14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118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03213" y="415925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Type the following command to </a:t>
            </a:r>
            <a:r>
              <a:rPr lang="en-US" altLang="zh-TW" dirty="0">
                <a:solidFill>
                  <a:srgbClr val="C00000"/>
                </a:solidFill>
              </a:rPr>
              <a:t>start  the </a:t>
            </a:r>
            <a:r>
              <a:rPr lang="en-US" altLang="zh-TW" dirty="0" err="1">
                <a:solidFill>
                  <a:srgbClr val="C00000"/>
                </a:solidFill>
              </a:rPr>
              <a:t>Django</a:t>
            </a:r>
            <a:r>
              <a:rPr lang="en-US" altLang="zh-TW" dirty="0">
                <a:solidFill>
                  <a:srgbClr val="C00000"/>
                </a:solidFill>
              </a:rPr>
              <a:t> development </a:t>
            </a:r>
            <a:r>
              <a:rPr lang="en-US" altLang="zh-TW" dirty="0" smtClean="0">
                <a:solidFill>
                  <a:srgbClr val="C00000"/>
                </a:solidFill>
              </a:rPr>
              <a:t>server</a:t>
            </a:r>
            <a:r>
              <a:rPr lang="en-US" altLang="zh-TW" dirty="0">
                <a:solidFill>
                  <a:srgbClr val="C00000"/>
                </a:solidFill>
              </a:rPr>
              <a:t>. 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manage.py </a:t>
            </a:r>
            <a:r>
              <a:rPr lang="en-US" altLang="zh-TW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runserver</a:t>
            </a:r>
            <a:endParaRPr lang="en-US" altLang="zh-TW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Visit the following </a:t>
            </a:r>
            <a:r>
              <a:rPr lang="en-US" altLang="zh-TW" dirty="0" err="1" smtClean="0">
                <a:solidFill>
                  <a:srgbClr val="C00000"/>
                </a:solidFill>
              </a:rPr>
              <a:t>urls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with your </a:t>
            </a:r>
            <a:r>
              <a:rPr lang="en-US" altLang="zh-TW" dirty="0" smtClean="0">
                <a:solidFill>
                  <a:srgbClr val="C00000"/>
                </a:solidFill>
              </a:rPr>
              <a:t>browser.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http://localhost:8000/polls</a:t>
            </a:r>
            <a:r>
              <a:rPr lang="en-US" altLang="zh-TW" dirty="0" smtClean="0">
                <a:solidFill>
                  <a:srgbClr val="C00000"/>
                </a:solidFill>
              </a:rPr>
              <a:t>/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http://localhost:8000/polls/5</a:t>
            </a:r>
            <a:r>
              <a:rPr lang="en-US" altLang="zh-TW" dirty="0" smtClean="0">
                <a:solidFill>
                  <a:srgbClr val="C00000"/>
                </a:solidFill>
              </a:rPr>
              <a:t>/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http://localhost:8000/polls/5/results</a:t>
            </a:r>
            <a:r>
              <a:rPr lang="en-US" altLang="zh-TW" dirty="0" smtClean="0">
                <a:solidFill>
                  <a:srgbClr val="C00000"/>
                </a:solidFill>
              </a:rPr>
              <a:t>/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http://localhost:8000/polls/5/vote/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119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3089"/>
            <a:ext cx="6386575" cy="1128996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567681"/>
            <a:ext cx="6397642" cy="110685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91" y="3860136"/>
            <a:ext cx="6386575" cy="109579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41522"/>
            <a:ext cx="6408712" cy="109579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Implementations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b="1" dirty="0" err="1" smtClean="0"/>
              <a:t>CPython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2"/>
              </a:rPr>
              <a:t>www.python.org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/>
              <a:t>I</a:t>
            </a:r>
            <a:r>
              <a:rPr lang="en-US" altLang="zh-TW" dirty="0" smtClean="0"/>
              <a:t>s written in </a:t>
            </a:r>
            <a:r>
              <a:rPr lang="en-US" altLang="zh-TW" b="1" dirty="0" smtClean="0"/>
              <a:t>C</a:t>
            </a:r>
            <a:r>
              <a:rPr lang="en-US" altLang="zh-TW" dirty="0" smtClean="0"/>
              <a:t>. </a:t>
            </a:r>
          </a:p>
          <a:p>
            <a:pPr lvl="1"/>
            <a:r>
              <a:rPr lang="en-US" altLang="zh-TW" dirty="0" smtClean="0"/>
              <a:t>Compiles Python code to intermediate </a:t>
            </a:r>
            <a:r>
              <a:rPr lang="en-US" altLang="zh-TW" b="1" dirty="0" err="1" smtClean="0"/>
              <a:t>bytecode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Provides </a:t>
            </a:r>
            <a:r>
              <a:rPr lang="en-US" altLang="zh-TW" b="1" dirty="0" smtClean="0"/>
              <a:t>the highest level of compatibility </a:t>
            </a:r>
            <a:r>
              <a:rPr lang="en-US" altLang="zh-TW" dirty="0" smtClean="0"/>
              <a:t>with Python packages and C extension modules.</a:t>
            </a:r>
          </a:p>
          <a:p>
            <a:r>
              <a:rPr lang="en-US" altLang="zh-TW" dirty="0" err="1" smtClean="0"/>
              <a:t>PyPy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3"/>
              </a:rPr>
              <a:t>pypy.org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Features a </a:t>
            </a:r>
            <a:r>
              <a:rPr lang="en-US" altLang="zh-TW" b="1" dirty="0" smtClean="0"/>
              <a:t>JIT</a:t>
            </a:r>
            <a:r>
              <a:rPr lang="en-US" altLang="zh-TW" dirty="0" smtClean="0"/>
              <a:t> (just-in-time) compiler.</a:t>
            </a:r>
          </a:p>
          <a:p>
            <a:pPr lvl="1"/>
            <a:r>
              <a:rPr lang="en-US" altLang="zh-TW" dirty="0" smtClean="0"/>
              <a:t>Aims for maximum compatibility with the reference </a:t>
            </a:r>
            <a:r>
              <a:rPr lang="en-US" altLang="zh-TW" dirty="0" err="1" smtClean="0"/>
              <a:t>CPython</a:t>
            </a:r>
            <a:r>
              <a:rPr lang="en-US" altLang="zh-TW" dirty="0" smtClean="0"/>
              <a:t> implementation while </a:t>
            </a:r>
            <a:r>
              <a:rPr lang="en-US" altLang="zh-TW" b="1" dirty="0" smtClean="0"/>
              <a:t>improving performance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1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Controllers </a:t>
            </a:r>
            <a:r>
              <a:rPr lang="en-US" altLang="zh-TW" dirty="0"/>
              <a:t>or Views?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589640" cy="532859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We are using </a:t>
            </a:r>
            <a:r>
              <a:rPr lang="en-US" altLang="zh-TW" dirty="0" err="1"/>
              <a:t>Django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MVC</a:t>
            </a:r>
            <a:r>
              <a:rPr lang="en-US" altLang="zh-TW" dirty="0"/>
              <a:t> </a:t>
            </a:r>
            <a:r>
              <a:rPr lang="en-US" altLang="zh-TW" dirty="0" smtClean="0"/>
              <a:t>framework. Are functions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altLang="zh-TW" dirty="0" smtClean="0"/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details</a:t>
            </a:r>
            <a:r>
              <a:rPr lang="en-US" altLang="zh-TW" dirty="0" smtClean="0"/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results</a:t>
            </a:r>
            <a:r>
              <a:rPr lang="en-US" altLang="zh-TW" dirty="0" smtClean="0"/>
              <a:t> and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vote</a:t>
            </a:r>
            <a:r>
              <a:rPr lang="en-US" altLang="zh-TW" dirty="0" smtClean="0"/>
              <a:t> belong to </a:t>
            </a:r>
            <a:r>
              <a:rPr lang="en-US" altLang="zh-TW" b="1" dirty="0"/>
              <a:t>controllers or views</a:t>
            </a:r>
            <a:r>
              <a:rPr lang="en-US" altLang="zh-TW" b="1" dirty="0" smtClean="0"/>
              <a:t>?</a:t>
            </a:r>
          </a:p>
          <a:p>
            <a:pPr lvl="1"/>
            <a:r>
              <a:rPr lang="en-US" altLang="zh-TW" dirty="0"/>
              <a:t>Well, the standard names are debatable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In </a:t>
            </a:r>
            <a:r>
              <a:rPr lang="en-US" altLang="zh-TW" dirty="0" err="1" smtClean="0"/>
              <a:t>Django’s</a:t>
            </a:r>
            <a:r>
              <a:rPr lang="en-US" altLang="zh-TW" dirty="0" smtClean="0"/>
              <a:t> case, a </a:t>
            </a:r>
            <a:r>
              <a:rPr lang="en-US" altLang="zh-TW" dirty="0"/>
              <a:t>“view” is the Python callback function for a particular </a:t>
            </a:r>
            <a:r>
              <a:rPr lang="en-US" altLang="zh-TW" dirty="0" smtClean="0"/>
              <a:t>URL.</a:t>
            </a:r>
          </a:p>
          <a:p>
            <a:pPr lvl="1"/>
            <a:r>
              <a:rPr lang="en-US" altLang="zh-TW" dirty="0"/>
              <a:t>Where does the “controller” fit in, then? In </a:t>
            </a:r>
            <a:r>
              <a:rPr lang="en-US" altLang="zh-TW" dirty="0" err="1"/>
              <a:t>Django’s</a:t>
            </a:r>
            <a:r>
              <a:rPr lang="en-US" altLang="zh-TW" dirty="0"/>
              <a:t> case, it’s probably the framework </a:t>
            </a:r>
            <a:r>
              <a:rPr lang="en-US" altLang="zh-TW" dirty="0" smtClean="0"/>
              <a:t>itself.</a:t>
            </a:r>
          </a:p>
          <a:p>
            <a:pPr lvl="1"/>
            <a:r>
              <a:rPr lang="en-US" altLang="zh-TW" dirty="0" smtClean="0"/>
              <a:t>As you’ll see soon, </a:t>
            </a:r>
            <a:r>
              <a:rPr lang="en-US" altLang="zh-TW" dirty="0"/>
              <a:t>you might say that </a:t>
            </a:r>
            <a:r>
              <a:rPr lang="en-US" altLang="zh-TW" dirty="0" err="1"/>
              <a:t>Django</a:t>
            </a:r>
            <a:r>
              <a:rPr lang="en-US" altLang="zh-TW" dirty="0"/>
              <a:t> is a </a:t>
            </a:r>
            <a:r>
              <a:rPr lang="en-US" altLang="zh-TW" b="1" dirty="0" smtClean="0">
                <a:solidFill>
                  <a:srgbClr val="FF0000"/>
                </a:solidFill>
              </a:rPr>
              <a:t>MTV</a:t>
            </a:r>
            <a:r>
              <a:rPr lang="en-US" altLang="zh-TW" dirty="0" smtClean="0"/>
              <a:t> </a:t>
            </a:r>
            <a:r>
              <a:rPr lang="en-US" altLang="zh-TW" dirty="0"/>
              <a:t>framework – that is, </a:t>
            </a:r>
            <a:r>
              <a:rPr lang="en-US" altLang="zh-TW" dirty="0" smtClean="0"/>
              <a:t>“</a:t>
            </a:r>
            <a:r>
              <a:rPr lang="en-US" altLang="zh-TW" b="1" dirty="0" smtClean="0"/>
              <a:t>Model</a:t>
            </a:r>
            <a:r>
              <a:rPr lang="en-US" altLang="zh-TW" dirty="0"/>
              <a:t>”, </a:t>
            </a:r>
            <a:r>
              <a:rPr lang="en-US" altLang="zh-TW" dirty="0" smtClean="0"/>
              <a:t>“</a:t>
            </a:r>
            <a:r>
              <a:rPr lang="en-US" altLang="zh-TW" b="1" dirty="0" smtClean="0"/>
              <a:t>Template</a:t>
            </a:r>
            <a:r>
              <a:rPr lang="en-US" altLang="zh-TW" dirty="0"/>
              <a:t>”, and </a:t>
            </a:r>
            <a:r>
              <a:rPr lang="en-US" altLang="zh-TW" dirty="0" smtClean="0"/>
              <a:t>“</a:t>
            </a:r>
            <a:r>
              <a:rPr lang="en-US" altLang="zh-TW" b="1" dirty="0" smtClean="0"/>
              <a:t>View</a:t>
            </a:r>
            <a:r>
              <a:rPr lang="en-US" altLang="zh-TW" dirty="0" smtClean="0"/>
              <a:t>”.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6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15205"/>
            <a:ext cx="8229600" cy="4525963"/>
          </a:xfrm>
        </p:spPr>
        <p:txBody>
          <a:bodyPr/>
          <a:lstStyle/>
          <a:p>
            <a:r>
              <a:rPr lang="en-US" altLang="zh-TW" dirty="0"/>
              <a:t>(Is there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before_filter</a:t>
            </a:r>
            <a:r>
              <a:rPr lang="en-US" altLang="zh-TW" dirty="0"/>
              <a:t> in </a:t>
            </a:r>
            <a:r>
              <a:rPr lang="en-US" altLang="zh-TW" dirty="0" err="1"/>
              <a:t>Django</a:t>
            </a:r>
            <a:r>
              <a:rPr lang="en-US" altLang="zh-TW" dirty="0"/>
              <a:t> as in Rails?</a:t>
            </a:r>
          </a:p>
          <a:p>
            <a:pPr lvl="1"/>
            <a:r>
              <a:rPr lang="en-US" altLang="zh-TW" b="1" dirty="0"/>
              <a:t>No</a:t>
            </a:r>
            <a:r>
              <a:rPr lang="en-US" altLang="zh-TW" dirty="0"/>
              <a:t>.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before_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around_</a:t>
            </a:r>
            <a:r>
              <a:rPr lang="en-US" altLang="zh-TW" dirty="0"/>
              <a:t> and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after_ filter</a:t>
            </a:r>
            <a:r>
              <a:rPr lang="en-US" altLang="zh-TW" dirty="0"/>
              <a:t> concepts aren't present in </a:t>
            </a:r>
            <a:r>
              <a:rPr lang="en-US" altLang="zh-TW" dirty="0" err="1"/>
              <a:t>Django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It’s not hard to hard-code what you need. Or, you can use a generic decorator, such as those provided by the </a:t>
            </a:r>
            <a:r>
              <a:rPr lang="en-US" altLang="zh-TW" dirty="0" err="1"/>
              <a:t>Django</a:t>
            </a:r>
            <a:r>
              <a:rPr lang="en-US" altLang="zh-TW" dirty="0"/>
              <a:t> authentication system.)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5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URLconf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445624" cy="532859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Determining </a:t>
            </a:r>
            <a:r>
              <a:rPr lang="en-US" altLang="zh-TW" dirty="0"/>
              <a:t>which view is called is done by Python modules informally titled </a:t>
            </a:r>
            <a:r>
              <a:rPr lang="en-US" altLang="zh-TW" dirty="0" smtClean="0"/>
              <a:t>‘</a:t>
            </a:r>
            <a:r>
              <a:rPr lang="en-US" altLang="zh-TW" b="1" dirty="0" err="1" smtClean="0"/>
              <a:t>URLconfs</a:t>
            </a:r>
            <a:r>
              <a:rPr lang="en-US" altLang="zh-TW" dirty="0" smtClean="0"/>
              <a:t>’.</a:t>
            </a:r>
          </a:p>
          <a:p>
            <a:pPr lvl="1"/>
            <a:r>
              <a:rPr lang="en-US" altLang="zh-TW" dirty="0"/>
              <a:t>These modules are pure Python code and are </a:t>
            </a:r>
            <a:r>
              <a:rPr lang="en-US" altLang="zh-TW" b="1" dirty="0"/>
              <a:t>a simple mapping between URL patterns </a:t>
            </a:r>
            <a:r>
              <a:rPr lang="en-US" altLang="zh-TW" b="1" dirty="0" smtClean="0"/>
              <a:t>to </a:t>
            </a:r>
            <a:r>
              <a:rPr lang="en-US" altLang="zh-TW" b="1" dirty="0"/>
              <a:t>Python callback functions</a:t>
            </a:r>
            <a:r>
              <a:rPr lang="en-US" altLang="zh-TW" dirty="0"/>
              <a:t> (your views). 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zh-TW" dirty="0"/>
              <a:t> </a:t>
            </a:r>
            <a:r>
              <a:rPr lang="en-US" altLang="zh-TW" dirty="0" smtClean="0"/>
              <a:t>function needs two required arguments and one suggested argument.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altLang="zh-TW" dirty="0" smtClean="0"/>
              <a:t>: </a:t>
            </a:r>
            <a:r>
              <a:rPr lang="en-US" altLang="zh-TW" b="1" dirty="0" smtClean="0"/>
              <a:t>URL </a:t>
            </a:r>
            <a:r>
              <a:rPr lang="en-US" altLang="zh-TW" b="1" dirty="0"/>
              <a:t>patterns are simple regular expressions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altLang="zh-TW" dirty="0"/>
              <a:t>: When </a:t>
            </a:r>
            <a:r>
              <a:rPr lang="en-US" altLang="zh-TW" dirty="0" err="1"/>
              <a:t>Django</a:t>
            </a:r>
            <a:r>
              <a:rPr lang="en-US" altLang="zh-TW" dirty="0"/>
              <a:t> finds a regular expression match, </a:t>
            </a:r>
            <a:r>
              <a:rPr lang="en-US" altLang="zh-TW" dirty="0" err="1"/>
              <a:t>Django</a:t>
            </a:r>
            <a:r>
              <a:rPr lang="en-US" altLang="zh-TW" dirty="0"/>
              <a:t> calls the specified view function, with an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HttpRequest</a:t>
            </a:r>
            <a:r>
              <a:rPr lang="en-US" altLang="zh-TW" dirty="0"/>
              <a:t> object as the first argument and any “captured” values from the regular expression as other arguments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altLang="zh-TW" dirty="0"/>
              <a:t>: Naming your URL lets you refer to it unambiguously from elsewhere in </a:t>
            </a:r>
            <a:r>
              <a:rPr lang="en-US" altLang="zh-TW" dirty="0" err="1"/>
              <a:t>Django</a:t>
            </a:r>
            <a:r>
              <a:rPr lang="en-US" altLang="zh-TW" dirty="0"/>
              <a:t> especially templates.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7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URL 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841160" cy="532859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For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urlpatterns</a:t>
            </a:r>
            <a:r>
              <a:rPr lang="en-US" altLang="zh-TW" dirty="0" smtClean="0"/>
              <a:t> in </a:t>
            </a:r>
            <a:r>
              <a:rPr lang="en-US" altLang="zh-TW" b="1" dirty="0" err="1" smtClean="0"/>
              <a:t>mysite</a:t>
            </a:r>
            <a:r>
              <a:rPr lang="en-US" altLang="zh-TW" b="1" dirty="0" smtClean="0"/>
              <a:t>/urls.py</a:t>
            </a:r>
            <a:r>
              <a:rPr lang="en-US" altLang="zh-TW" dirty="0" smtClean="0"/>
              <a:t>.</a:t>
            </a:r>
          </a:p>
          <a:p>
            <a:pPr marL="457200" lvl="1" indent="0">
              <a:buNone/>
            </a:pPr>
            <a:endParaRPr lang="en-US" altLang="zh-TW" dirty="0" smtClean="0">
              <a:latin typeface="+mj-lt"/>
              <a:cs typeface="Courier New" pitchFamily="49" charset="0"/>
            </a:endParaRPr>
          </a:p>
          <a:p>
            <a:pPr marL="457200" lvl="1" indent="0">
              <a:buNone/>
            </a:pPr>
            <a:endParaRPr lang="en-US" altLang="zh-TW" dirty="0">
              <a:latin typeface="+mj-lt"/>
              <a:cs typeface="Courier New" pitchFamily="49" charset="0"/>
            </a:endParaRP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3978" y="2411596"/>
            <a:ext cx="7969732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r'^polls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/', include('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polls.urls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')) 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直線圖說文字 1 (加上框線和強調線) 8"/>
          <p:cNvSpPr/>
          <p:nvPr/>
        </p:nvSpPr>
        <p:spPr>
          <a:xfrm>
            <a:off x="2436186" y="1844824"/>
            <a:ext cx="3456384" cy="432048"/>
          </a:xfrm>
          <a:prstGeom prst="accentBorderCallout1">
            <a:avLst>
              <a:gd name="adj1" fmla="val 18750"/>
              <a:gd name="adj2" fmla="val -8333"/>
              <a:gd name="adj3" fmla="val 115215"/>
              <a:gd name="adj4" fmla="val -16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Any request starting with </a:t>
            </a:r>
            <a:r>
              <a:rPr lang="en-US" altLang="zh-TW" dirty="0" smtClean="0"/>
              <a:t>“polls/“ </a:t>
            </a:r>
            <a:endParaRPr lang="zh-TW" altLang="en-US" dirty="0"/>
          </a:p>
        </p:txBody>
      </p:sp>
      <p:sp>
        <p:nvSpPr>
          <p:cNvPr id="11" name="直線圖說文字 1 (加上框線和強調線) 10"/>
          <p:cNvSpPr/>
          <p:nvPr/>
        </p:nvSpPr>
        <p:spPr>
          <a:xfrm flipH="1">
            <a:off x="539552" y="3068960"/>
            <a:ext cx="3840850" cy="864096"/>
          </a:xfrm>
          <a:prstGeom prst="accentBorderCallout1">
            <a:avLst>
              <a:gd name="adj1" fmla="val 18750"/>
              <a:gd name="adj2" fmla="val -4670"/>
              <a:gd name="adj3" fmla="val -21811"/>
              <a:gd name="adj4" fmla="val -14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Drop “polls</a:t>
            </a:r>
            <a:r>
              <a:rPr lang="en-US" altLang="zh-TW" dirty="0"/>
              <a:t>/” and use the remaining to match patterns defined in 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polls.urls</a:t>
            </a:r>
            <a:r>
              <a:rPr lang="en-US" altLang="zh-TW" dirty="0"/>
              <a:t> module.</a:t>
            </a:r>
          </a:p>
        </p:txBody>
      </p:sp>
    </p:spTree>
    <p:extLst>
      <p:ext uri="{BB962C8B-B14F-4D97-AF65-F5344CB8AC3E}">
        <p14:creationId xmlns:p14="http://schemas.microsoft.com/office/powerpoint/2010/main" val="1831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15205"/>
            <a:ext cx="8640960" cy="5606083"/>
          </a:xfrm>
        </p:spPr>
        <p:txBody>
          <a:bodyPr/>
          <a:lstStyle/>
          <a:p>
            <a:r>
              <a:rPr lang="en-US" altLang="zh-TW" dirty="0"/>
              <a:t>For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urlpatterns</a:t>
            </a:r>
            <a:r>
              <a:rPr lang="en-US" altLang="zh-TW" dirty="0"/>
              <a:t> in </a:t>
            </a:r>
            <a:r>
              <a:rPr lang="en-US" altLang="zh-TW" b="1" dirty="0"/>
              <a:t>polls/urls.py</a:t>
            </a:r>
            <a:r>
              <a:rPr lang="en-US" altLang="zh-TW" dirty="0"/>
              <a:t>. </a:t>
            </a:r>
          </a:p>
          <a:p>
            <a:pPr lvl="1"/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1763524"/>
            <a:ext cx="8064896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(r'^$',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views.index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直線圖說文字 1 (加上框線和強調線) 5"/>
          <p:cNvSpPr/>
          <p:nvPr/>
        </p:nvSpPr>
        <p:spPr>
          <a:xfrm>
            <a:off x="2081917" y="1145849"/>
            <a:ext cx="1944216" cy="432048"/>
          </a:xfrm>
          <a:prstGeom prst="accentBorderCallout1">
            <a:avLst>
              <a:gd name="adj1" fmla="val 18750"/>
              <a:gd name="adj2" fmla="val -8333"/>
              <a:gd name="adj3" fmla="val 134209"/>
              <a:gd name="adj4" fmla="val -20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cs typeface="Courier New" pitchFamily="49" charset="0"/>
              </a:rPr>
              <a:t>An </a:t>
            </a:r>
            <a:r>
              <a:rPr lang="en-US" altLang="zh-TW" dirty="0">
                <a:cs typeface="Courier New" pitchFamily="49" charset="0"/>
              </a:rPr>
              <a:t>empty string</a:t>
            </a:r>
            <a:endParaRPr lang="zh-TW" altLang="en-US" dirty="0"/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4860032" y="1484784"/>
            <a:ext cx="3528392" cy="432048"/>
          </a:xfrm>
          <a:prstGeom prst="accentBorderCallout1">
            <a:avLst>
              <a:gd name="adj1" fmla="val 18750"/>
              <a:gd name="adj2" fmla="val -8333"/>
              <a:gd name="adj3" fmla="val 82655"/>
              <a:gd name="adj4" fmla="val -27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cs typeface="Courier New" pitchFamily="49" charset="0"/>
              </a:rPr>
              <a:t>Call </a:t>
            </a:r>
            <a:r>
              <a:rPr lang="en-US" altLang="zh-TW" dirty="0">
                <a:cs typeface="Courier New" pitchFamily="49" charset="0"/>
              </a:rPr>
              <a:t>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views.index</a:t>
            </a:r>
            <a:r>
              <a:rPr lang="en-US" altLang="zh-TW" dirty="0">
                <a:cs typeface="Courier New" pitchFamily="49" charset="0"/>
              </a:rPr>
              <a:t> function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4916" y="3460358"/>
            <a:ext cx="8064896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(r'^(?P&lt;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poll_id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&gt;\d+)/$',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views.detail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9" name="直線圖說文字 1 (加上框線和強調線) 8"/>
          <p:cNvSpPr/>
          <p:nvPr/>
        </p:nvSpPr>
        <p:spPr>
          <a:xfrm>
            <a:off x="3707904" y="2636912"/>
            <a:ext cx="3456384" cy="648072"/>
          </a:xfrm>
          <a:prstGeom prst="accentBorderCallout1">
            <a:avLst>
              <a:gd name="adj1" fmla="val 55652"/>
              <a:gd name="adj2" fmla="val -5129"/>
              <a:gd name="adj3" fmla="val 124531"/>
              <a:gd name="adj4" fmla="val -25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cs typeface="Courier New" pitchFamily="49" charset="0"/>
              </a:rPr>
              <a:t>The </a:t>
            </a:r>
            <a:r>
              <a:rPr lang="en-US" altLang="zh-TW" dirty="0">
                <a:cs typeface="Courier New" pitchFamily="49" charset="0"/>
              </a:rPr>
              <a:t>remaining represents an number, capture it as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poll_id</a:t>
            </a:r>
            <a:endParaRPr lang="zh-TW" altLang="en-US" dirty="0"/>
          </a:p>
        </p:txBody>
      </p:sp>
      <p:sp>
        <p:nvSpPr>
          <p:cNvPr id="10" name="直線圖說文字 1 (加上框線和強調線) 9"/>
          <p:cNvSpPr/>
          <p:nvPr/>
        </p:nvSpPr>
        <p:spPr>
          <a:xfrm flipH="1">
            <a:off x="864205" y="4017604"/>
            <a:ext cx="3491771" cy="923564"/>
          </a:xfrm>
          <a:prstGeom prst="accentBorderCallout1">
            <a:avLst>
              <a:gd name="adj1" fmla="val 25188"/>
              <a:gd name="adj2" fmla="val -6136"/>
              <a:gd name="adj3" fmla="val -13826"/>
              <a:gd name="adj4" fmla="val -23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cs typeface="Courier New" pitchFamily="49" charset="0"/>
              </a:rPr>
              <a:t>Call </a:t>
            </a:r>
            <a:r>
              <a:rPr lang="en-US" altLang="zh-TW" dirty="0">
                <a:cs typeface="Courier New" pitchFamily="49" charset="0"/>
              </a:rPr>
              <a:t>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views.details</a:t>
            </a:r>
            <a:r>
              <a:rPr lang="en-US" altLang="zh-TW" dirty="0">
                <a:cs typeface="Courier New" pitchFamily="49" charset="0"/>
              </a:rPr>
              <a:t> function. The second argument is the captured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poll_id</a:t>
            </a:r>
            <a:r>
              <a:rPr lang="en-US" altLang="zh-TW" dirty="0">
                <a:cs typeface="Courier New" pitchFamily="49" charset="0"/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763633" y="5313702"/>
            <a:ext cx="8064896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(r'^(?P&lt;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poll_id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&gt;\d+)/results/$',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views.results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3" name="直線圖說文字 1 (加上框線和強調線) 12"/>
          <p:cNvSpPr/>
          <p:nvPr/>
        </p:nvSpPr>
        <p:spPr>
          <a:xfrm>
            <a:off x="5039435" y="5889812"/>
            <a:ext cx="3420997" cy="707540"/>
          </a:xfrm>
          <a:prstGeom prst="accentBorderCallout1">
            <a:avLst>
              <a:gd name="adj1" fmla="val 25188"/>
              <a:gd name="adj2" fmla="val -6136"/>
              <a:gd name="adj3" fmla="val -18797"/>
              <a:gd name="adj4" fmla="val -13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cs typeface="Courier New" pitchFamily="49" charset="0"/>
              </a:rPr>
              <a:t>Starting with </a:t>
            </a:r>
            <a:r>
              <a:rPr lang="en-US" altLang="zh-TW" dirty="0">
                <a:cs typeface="Courier New" pitchFamily="49" charset="0"/>
              </a:rPr>
              <a:t>an number and ends with “/results/”</a:t>
            </a:r>
          </a:p>
        </p:txBody>
      </p:sp>
    </p:spTree>
    <p:extLst>
      <p:ext uri="{BB962C8B-B14F-4D97-AF65-F5344CB8AC3E}">
        <p14:creationId xmlns:p14="http://schemas.microsoft.com/office/powerpoint/2010/main" val="28871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Libraries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Frameworks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martinfowler.com/bliki/InversionOfControl.html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Getting Started with </a:t>
            </a:r>
            <a:r>
              <a:rPr lang="en-US" altLang="zh-TW" dirty="0" err="1"/>
              <a:t>Django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://docs.djangoproject.com/en/1.5/intro/overview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smtClean="0"/>
              <a:t>  </a:t>
            </a:r>
          </a:p>
          <a:p>
            <a:pPr lvl="1"/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://docs.djangoproject.com/en/1.5</a:t>
            </a:r>
            <a:r>
              <a:rPr lang="en-US" altLang="zh-TW" dirty="0" smtClean="0">
                <a:hlinkClick r:id="rId4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5"/>
              </a:rPr>
              <a:t>https://docs.djangoproject.com/en/1.5/intro/install</a:t>
            </a:r>
            <a:r>
              <a:rPr lang="en-US" altLang="zh-TW" dirty="0" smtClean="0">
                <a:hlinkClick r:id="rId5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stackoverflow.com/questions/12339608/installing-django-1-5development-version-in-virtualenv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7"/>
              </a:rPr>
              <a:t>https://docs.djangoproject.com/en/1.5/intro/tutorial01</a:t>
            </a:r>
            <a:r>
              <a:rPr lang="en-US" altLang="zh-TW" dirty="0" smtClean="0">
                <a:hlinkClick r:id="rId7"/>
              </a:rPr>
              <a:t>/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Writing Your First View</a:t>
            </a:r>
            <a:endParaRPr lang="en-US" altLang="zh-TW" dirty="0" smtClean="0">
              <a:hlinkClick r:id="rId8"/>
            </a:endParaRPr>
          </a:p>
          <a:p>
            <a:pPr lvl="1"/>
            <a:r>
              <a:rPr lang="en-US" altLang="zh-TW" dirty="0" smtClean="0">
                <a:hlinkClick r:id="rId8"/>
              </a:rPr>
              <a:t>https</a:t>
            </a:r>
            <a:r>
              <a:rPr lang="en-US" altLang="zh-TW" dirty="0">
                <a:hlinkClick r:id="rId8"/>
              </a:rPr>
              <a:t>://docs.djangoproject.com/en/1.5/intro/tutorial03</a:t>
            </a:r>
            <a:r>
              <a:rPr lang="en-US" altLang="zh-TW" dirty="0" smtClean="0">
                <a:hlinkClick r:id="rId8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9"/>
              </a:rPr>
              <a:t>https://docs.djangoproject.com/en/dev/faq/general/#</a:t>
            </a:r>
            <a:r>
              <a:rPr lang="en-US" altLang="zh-TW" dirty="0" smtClean="0">
                <a:hlinkClick r:id="rId9"/>
              </a:rPr>
              <a:t>django-appears-to-be-a-mvc-framework-but-you-call-the-controller-the-view-and-the-view-the-template-how-come-you-don-t-use-the-standard-names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10"/>
              </a:rPr>
              <a:t>https://docs.djangoproject.com/en/1.5/topics/auth/default</a:t>
            </a:r>
            <a:r>
              <a:rPr lang="en-US" altLang="zh-TW" dirty="0" smtClean="0">
                <a:hlinkClick r:id="rId10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0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2" y="3317894"/>
            <a:ext cx="7803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the Template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Edit the Python code to change the way the page looks? We don’t want </a:t>
            </a:r>
            <a:r>
              <a:rPr lang="en-US" altLang="zh-TW" dirty="0"/>
              <a:t>to back to the </a:t>
            </a:r>
            <a:r>
              <a:rPr lang="en-US" altLang="zh-TW" dirty="0" smtClean="0"/>
              <a:t>spaghetti world.</a:t>
            </a:r>
          </a:p>
          <a:p>
            <a:r>
              <a:rPr lang="en-US" altLang="zh-TW" dirty="0" smtClean="0"/>
              <a:t>Use </a:t>
            </a:r>
            <a:r>
              <a:rPr lang="en-US" altLang="zh-TW" dirty="0" err="1"/>
              <a:t>Django’s</a:t>
            </a:r>
            <a:r>
              <a:rPr lang="en-US" altLang="zh-TW" dirty="0"/>
              <a:t> template system to separate the design from </a:t>
            </a:r>
            <a:r>
              <a:rPr lang="en-US" altLang="zh-TW" dirty="0" smtClean="0"/>
              <a:t>Python.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126</a:t>
            </a:fld>
            <a:endParaRPr lang="zh-TW" altLang="en-US"/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4211647" y="2973506"/>
            <a:ext cx="2880633" cy="432048"/>
          </a:xfrm>
          <a:prstGeom prst="accentBorderCallout1">
            <a:avLst>
              <a:gd name="adj1" fmla="val 54023"/>
              <a:gd name="adj2" fmla="val -3100"/>
              <a:gd name="adj3" fmla="val 142349"/>
              <a:gd name="adj4" fmla="val -25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使用標籤來控制呈現邏輯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3589448" y="3212976"/>
            <a:ext cx="504056" cy="7200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直線圖說文字 1 (加上框線和強調線) 12"/>
          <p:cNvSpPr/>
          <p:nvPr/>
        </p:nvSpPr>
        <p:spPr>
          <a:xfrm>
            <a:off x="5724128" y="4653136"/>
            <a:ext cx="2550900" cy="432048"/>
          </a:xfrm>
          <a:prstGeom prst="accentBorderCallout1">
            <a:avLst>
              <a:gd name="adj1" fmla="val 29603"/>
              <a:gd name="adj2" fmla="val -3780"/>
              <a:gd name="adj3" fmla="val -26784"/>
              <a:gd name="adj4" fmla="val -4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使用 </a:t>
            </a:r>
            <a:r>
              <a:rPr lang="en-US" altLang="zh-TW" dirty="0" smtClean="0"/>
              <a:t>dot </a:t>
            </a:r>
            <a:r>
              <a:rPr lang="zh-TW" altLang="en-US" dirty="0" smtClean="0"/>
              <a:t>查找文脈變數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5651963" y="4483578"/>
            <a:ext cx="443615" cy="18002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Writing </a:t>
            </a:r>
            <a:r>
              <a:rPr lang="en-US" altLang="zh-TW" dirty="0" smtClean="0">
                <a:solidFill>
                  <a:srgbClr val="C00000"/>
                </a:solidFill>
              </a:rPr>
              <a:t>Templates</a:t>
            </a:r>
            <a:r>
              <a:rPr lang="zh-TW" altLang="en-US" dirty="0" smtClean="0">
                <a:solidFill>
                  <a:srgbClr val="C00000"/>
                </a:solidFill>
              </a:rPr>
              <a:t>（</a:t>
            </a:r>
            <a:r>
              <a:rPr lang="en-US" altLang="zh-TW" dirty="0" smtClean="0">
                <a:solidFill>
                  <a:srgbClr val="C00000"/>
                </a:solidFill>
              </a:rPr>
              <a:t>Exercise 12</a:t>
            </a:r>
            <a:r>
              <a:rPr lang="zh-TW" altLang="en-US" dirty="0" smtClean="0">
                <a:solidFill>
                  <a:srgbClr val="C00000"/>
                </a:solidFill>
              </a:rPr>
              <a:t>）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445624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Create </a:t>
            </a:r>
            <a:r>
              <a:rPr lang="en-US" altLang="zh-TW" dirty="0">
                <a:solidFill>
                  <a:srgbClr val="C00000"/>
                </a:solidFill>
              </a:rPr>
              <a:t>a directory called </a:t>
            </a:r>
            <a:r>
              <a:rPr lang="en-US" altLang="zh-TW" b="1" dirty="0">
                <a:solidFill>
                  <a:srgbClr val="C00000"/>
                </a:solidFill>
              </a:rPr>
              <a:t>templates</a:t>
            </a:r>
            <a:r>
              <a:rPr lang="en-US" altLang="zh-TW" dirty="0">
                <a:solidFill>
                  <a:srgbClr val="C00000"/>
                </a:solidFill>
              </a:rPr>
              <a:t> in your </a:t>
            </a:r>
            <a:r>
              <a:rPr lang="en-US" altLang="zh-TW" b="1" dirty="0">
                <a:solidFill>
                  <a:srgbClr val="C00000"/>
                </a:solidFill>
              </a:rPr>
              <a:t>polls</a:t>
            </a:r>
            <a:r>
              <a:rPr lang="en-US" altLang="zh-TW" dirty="0">
                <a:solidFill>
                  <a:srgbClr val="C00000"/>
                </a:solidFill>
              </a:rPr>
              <a:t> directory. </a:t>
            </a:r>
            <a:r>
              <a:rPr lang="en-US" altLang="zh-TW" dirty="0" err="1">
                <a:solidFill>
                  <a:srgbClr val="C00000"/>
                </a:solidFill>
              </a:rPr>
              <a:t>Django</a:t>
            </a:r>
            <a:r>
              <a:rPr lang="en-US" altLang="zh-TW" dirty="0">
                <a:solidFill>
                  <a:srgbClr val="C00000"/>
                </a:solidFill>
              </a:rPr>
              <a:t> will look for templates in there</a:t>
            </a:r>
            <a:r>
              <a:rPr lang="en-US" altLang="zh-TW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Create </a:t>
            </a:r>
            <a:r>
              <a:rPr lang="en-US" altLang="zh-TW" dirty="0">
                <a:solidFill>
                  <a:srgbClr val="C00000"/>
                </a:solidFill>
              </a:rPr>
              <a:t>another directory called </a:t>
            </a:r>
            <a:r>
              <a:rPr lang="en-US" altLang="zh-TW" b="1" dirty="0">
                <a:solidFill>
                  <a:srgbClr val="C00000"/>
                </a:solidFill>
              </a:rPr>
              <a:t>polls</a:t>
            </a:r>
            <a:r>
              <a:rPr lang="en-US" altLang="zh-TW" dirty="0">
                <a:solidFill>
                  <a:srgbClr val="C00000"/>
                </a:solidFill>
              </a:rPr>
              <a:t>, and within that </a:t>
            </a:r>
            <a:r>
              <a:rPr lang="en-US" altLang="zh-TW" dirty="0" smtClean="0">
                <a:solidFill>
                  <a:srgbClr val="C00000"/>
                </a:solidFill>
              </a:rPr>
              <a:t>Create </a:t>
            </a:r>
            <a:r>
              <a:rPr lang="en-US" altLang="zh-TW" dirty="0">
                <a:solidFill>
                  <a:srgbClr val="C00000"/>
                </a:solidFill>
              </a:rPr>
              <a:t>a file called </a:t>
            </a:r>
            <a:r>
              <a:rPr lang="en-US" altLang="zh-TW" b="1" dirty="0">
                <a:solidFill>
                  <a:srgbClr val="C00000"/>
                </a:solidFill>
              </a:rPr>
              <a:t>index.html</a:t>
            </a:r>
            <a:r>
              <a:rPr lang="en-US" altLang="zh-TW" dirty="0">
                <a:solidFill>
                  <a:srgbClr val="C00000"/>
                </a:solidFill>
              </a:rPr>
              <a:t>. 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In </a:t>
            </a:r>
            <a:r>
              <a:rPr lang="en-US" altLang="zh-TW" dirty="0">
                <a:solidFill>
                  <a:srgbClr val="C00000"/>
                </a:solidFill>
              </a:rPr>
              <a:t>other words, your template should be at </a:t>
            </a:r>
            <a:r>
              <a:rPr lang="en-US" altLang="zh-TW" b="1" dirty="0">
                <a:solidFill>
                  <a:srgbClr val="C00000"/>
                </a:solidFill>
              </a:rPr>
              <a:t>polls/templates/polls/index.html</a:t>
            </a:r>
            <a:r>
              <a:rPr lang="en-US" altLang="zh-TW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altLang="zh-TW" dirty="0">
                <a:solidFill>
                  <a:srgbClr val="C00000"/>
                </a:solidFill>
              </a:rPr>
              <a:t>Put the following code in that template: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2" y="4077072"/>
            <a:ext cx="763284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9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04664"/>
            <a:ext cx="8445624" cy="4525963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Create a file called </a:t>
            </a:r>
            <a:r>
              <a:rPr lang="en-US" altLang="zh-TW" b="1" dirty="0" smtClean="0">
                <a:solidFill>
                  <a:srgbClr val="C00000"/>
                </a:solidFill>
              </a:rPr>
              <a:t>detail.html</a:t>
            </a:r>
            <a:r>
              <a:rPr lang="en-US" altLang="zh-TW" dirty="0">
                <a:solidFill>
                  <a:srgbClr val="C00000"/>
                </a:solidFill>
              </a:rPr>
              <a:t> and </a:t>
            </a:r>
            <a:r>
              <a:rPr lang="en-US" altLang="zh-TW" dirty="0" smtClean="0">
                <a:solidFill>
                  <a:srgbClr val="C00000"/>
                </a:solidFill>
              </a:rPr>
              <a:t>put </a:t>
            </a:r>
            <a:r>
              <a:rPr lang="en-US" altLang="zh-TW" dirty="0">
                <a:solidFill>
                  <a:srgbClr val="C00000"/>
                </a:solidFill>
              </a:rPr>
              <a:t>the following code in that template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128</a:t>
            </a:fld>
            <a:endParaRPr lang="zh-TW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8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5290"/>
            <a:ext cx="8136904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15205"/>
            <a:ext cx="8229600" cy="4525963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Open polls/views.py and revise the functions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altLang="zh-TW" dirty="0">
                <a:solidFill>
                  <a:srgbClr val="C00000"/>
                </a:solidFill>
              </a:rPr>
              <a:t> and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detail</a:t>
            </a:r>
            <a:r>
              <a:rPr lang="en-US" altLang="zh-TW" dirty="0">
                <a:solidFill>
                  <a:srgbClr val="C00000"/>
                </a:solidFill>
              </a:rPr>
              <a:t> as follows: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129</a:t>
            </a:fld>
            <a:endParaRPr lang="zh-TW" altLang="en-US"/>
          </a:p>
        </p:txBody>
      </p:sp>
      <p:sp>
        <p:nvSpPr>
          <p:cNvPr id="5" name="直線圖說文字 1 (加上框線和強調線) 4"/>
          <p:cNvSpPr/>
          <p:nvPr/>
        </p:nvSpPr>
        <p:spPr>
          <a:xfrm>
            <a:off x="6948264" y="3429000"/>
            <a:ext cx="2016224" cy="432048"/>
          </a:xfrm>
          <a:prstGeom prst="accentBorderCallout1">
            <a:avLst>
              <a:gd name="adj1" fmla="val 54023"/>
              <a:gd name="adj2" fmla="val -3100"/>
              <a:gd name="adj3" fmla="val -1460"/>
              <a:gd name="adj4" fmla="val -35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Context variables</a:t>
            </a:r>
            <a:endParaRPr lang="zh-TW" altLang="en-US" dirty="0"/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4788024" y="3789040"/>
            <a:ext cx="2016224" cy="432048"/>
          </a:xfrm>
          <a:prstGeom prst="accentBorderCallout1">
            <a:avLst>
              <a:gd name="adj1" fmla="val 54023"/>
              <a:gd name="adj2" fmla="val -3100"/>
              <a:gd name="adj3" fmla="val -1460"/>
              <a:gd name="adj4" fmla="val -35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 template name</a:t>
            </a:r>
            <a:endParaRPr lang="zh-TW" altLang="en-US" dirty="0"/>
          </a:p>
        </p:txBody>
      </p:sp>
      <p:sp>
        <p:nvSpPr>
          <p:cNvPr id="8" name="直線圖說文字 1 (加上框線和強調線) 7"/>
          <p:cNvSpPr/>
          <p:nvPr/>
        </p:nvSpPr>
        <p:spPr>
          <a:xfrm>
            <a:off x="5724128" y="4509120"/>
            <a:ext cx="2088232" cy="432048"/>
          </a:xfrm>
          <a:prstGeom prst="accentBorderCallout1">
            <a:avLst>
              <a:gd name="adj1" fmla="val 54023"/>
              <a:gd name="adj2" fmla="val -3100"/>
              <a:gd name="adj3" fmla="val 96221"/>
              <a:gd name="adj4" fmla="val -122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Raise </a:t>
            </a:r>
            <a:r>
              <a:rPr lang="en-US" altLang="zh-TW" dirty="0"/>
              <a:t>a 404 error</a:t>
            </a:r>
          </a:p>
        </p:txBody>
      </p:sp>
    </p:spTree>
    <p:extLst>
      <p:ext uri="{BB962C8B-B14F-4D97-AF65-F5344CB8AC3E}">
        <p14:creationId xmlns:p14="http://schemas.microsoft.com/office/powerpoint/2010/main" val="34686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4319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Jython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2"/>
              </a:rPr>
              <a:t>www.jython.org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An implementation of Python for the</a:t>
            </a:r>
            <a:r>
              <a:rPr lang="en-US" altLang="zh-TW" b="1" dirty="0" smtClean="0"/>
              <a:t> JVM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Compiles Python code to </a:t>
            </a:r>
            <a:r>
              <a:rPr lang="en-US" altLang="zh-TW" b="1" dirty="0" smtClean="0"/>
              <a:t>Java byte code.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Can import and use any Java class the same as a Python module.</a:t>
            </a:r>
          </a:p>
          <a:p>
            <a:r>
              <a:rPr lang="en-US" altLang="zh-TW" dirty="0" err="1" smtClean="0"/>
              <a:t>IronPython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3"/>
              </a:rPr>
              <a:t>ironpython.net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An open-source implementation of the Python programming language which is tightly integrated with the </a:t>
            </a:r>
            <a:r>
              <a:rPr lang="en-US" altLang="zh-TW" b="1" dirty="0" smtClean="0"/>
              <a:t>.NET Framework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Can use the .NET Framework and Python libraries.</a:t>
            </a:r>
          </a:p>
          <a:p>
            <a:pPr lvl="1"/>
            <a:r>
              <a:rPr lang="en-US" altLang="zh-TW" dirty="0" smtClean="0"/>
              <a:t>Other .NET languages can use Python code just as easily.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-925563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8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04664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Use the interactive Python </a:t>
            </a:r>
            <a:r>
              <a:rPr lang="en-US" altLang="zh-TW" dirty="0" smtClean="0">
                <a:solidFill>
                  <a:srgbClr val="C00000"/>
                </a:solidFill>
              </a:rPr>
              <a:t>shell.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manage.py shell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Create </a:t>
            </a:r>
            <a:r>
              <a:rPr lang="en-US" altLang="zh-TW" dirty="0">
                <a:solidFill>
                  <a:srgbClr val="C00000"/>
                </a:solidFill>
              </a:rPr>
              <a:t>a new </a:t>
            </a:r>
            <a:r>
              <a:rPr lang="en-US" altLang="zh-TW" dirty="0" smtClean="0">
                <a:solidFill>
                  <a:srgbClr val="C00000"/>
                </a:solidFill>
              </a:rPr>
              <a:t>poll.</a:t>
            </a:r>
            <a:endParaRPr lang="en-US" altLang="zh-TW" dirty="0">
              <a:solidFill>
                <a:srgbClr val="C00000"/>
              </a:solidFill>
            </a:endParaRP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polls.models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import Poll, Choice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django.utils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timezone</a:t>
            </a:r>
            <a:endParaRPr lang="en-US" altLang="zh-TW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 = Poll(question="What's up?",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pub_date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timezone.now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lvl="1"/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p.save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Create two choices.</a:t>
            </a:r>
          </a:p>
          <a:p>
            <a:pPr lvl="1"/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p.choice_set.create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choice_text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='Not much', votes=0)</a:t>
            </a:r>
          </a:p>
          <a:p>
            <a:pPr lvl="1"/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p.choice_set.create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choice_text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='The sky', votes=0)</a:t>
            </a:r>
            <a:endParaRPr lang="en-US" altLang="zh-TW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38317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131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4" y="1556792"/>
            <a:ext cx="68376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86" y="3501008"/>
            <a:ext cx="597112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4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shortcut: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render()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3528" y="1149655"/>
            <a:ext cx="8424936" cy="280076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django.http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import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HttpResponse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django.template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import Context,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loader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polls.models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import Poll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index(request):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latest_poll_list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Poll.objects.order_by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('-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pub_date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')[:5]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template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loader.get_template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('polls/index.html')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context = Context({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'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latest_poll_list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':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latest_poll_list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})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HttpResponse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template.render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(context)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4247217"/>
            <a:ext cx="8424936" cy="2062103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django.shortcuts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import render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polls.models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import Poll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index(request):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latest_poll_list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Poll.objects.all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order_by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('-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pub_date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')[:5]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context = {'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latest_poll_list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':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latest_poll_list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render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(request, 'polls/index.html', context)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直線圖說文字 1 (加上框線和強調線) 8"/>
          <p:cNvSpPr/>
          <p:nvPr/>
        </p:nvSpPr>
        <p:spPr>
          <a:xfrm>
            <a:off x="6588224" y="2936667"/>
            <a:ext cx="2381454" cy="648072"/>
          </a:xfrm>
          <a:prstGeom prst="accentBorderCallout1">
            <a:avLst>
              <a:gd name="adj1" fmla="val 54023"/>
              <a:gd name="adj2" fmla="val -3100"/>
              <a:gd name="adj3" fmla="val 107074"/>
              <a:gd name="adj4" fmla="val -2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All </a:t>
            </a:r>
            <a:r>
              <a:rPr lang="en-US" altLang="zh-TW" dirty="0" err="1"/>
              <a:t>Django</a:t>
            </a:r>
            <a:r>
              <a:rPr lang="en-US" altLang="zh-TW" dirty="0"/>
              <a:t> wants is </a:t>
            </a:r>
            <a:r>
              <a:rPr lang="en-US" altLang="zh-TW" dirty="0" smtClean="0"/>
              <a:t>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HttpResponse</a:t>
            </a:r>
            <a:r>
              <a:rPr lang="en-US" altLang="zh-TW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9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shortcut: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get_object_or_404()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3528" y="1196752"/>
            <a:ext cx="8496944" cy="2062103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django.http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import Http404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# ...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detail(request,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poll_id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try: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poll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Poll.objects.get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pk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poll_id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except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Poll.DoesNotExist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raise Http404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render(request, 'polls/detail.html', {'poll': poll})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3573016"/>
            <a:ext cx="8496944" cy="132343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django.shortcuts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import render, get_object_or_404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# ...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detail(request,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poll_id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poll =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get_object_or_404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(Poll,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pk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poll_id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render(request, 'polls/detail.html', {'poll': poll})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1"/>
            <a:ext cx="7920880" cy="300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Removing </a:t>
            </a:r>
            <a:r>
              <a:rPr lang="en-US" altLang="zh-TW" dirty="0" smtClean="0"/>
              <a:t>Hardcoded </a:t>
            </a:r>
            <a:r>
              <a:rPr lang="en-US" altLang="zh-TW" dirty="0"/>
              <a:t>URLs in </a:t>
            </a:r>
            <a:r>
              <a:rPr lang="en-US" altLang="zh-TW" dirty="0" smtClean="0"/>
              <a:t>Templates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Since </a:t>
            </a:r>
            <a:r>
              <a:rPr lang="en-US" altLang="zh-TW" dirty="0"/>
              <a:t>you defined 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altLang="zh-TW" dirty="0"/>
              <a:t> argument in 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zh-TW" dirty="0"/>
              <a:t> </a:t>
            </a:r>
            <a:r>
              <a:rPr lang="en-US" altLang="zh-TW" dirty="0" smtClean="0"/>
              <a:t>functions </a:t>
            </a:r>
            <a:r>
              <a:rPr lang="en-US" altLang="zh-TW" dirty="0"/>
              <a:t>in 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polls.urls</a:t>
            </a:r>
            <a:r>
              <a:rPr lang="en-US" altLang="zh-TW" dirty="0"/>
              <a:t> </a:t>
            </a:r>
            <a:r>
              <a:rPr lang="en-US" altLang="zh-TW" dirty="0" smtClean="0"/>
              <a:t>module…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134</a:t>
            </a:fld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4032775" y="342900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976991" y="397495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948264" y="450912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265023" y="508518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184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7" y="4420596"/>
            <a:ext cx="7925936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08720"/>
            <a:ext cx="79526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260648"/>
            <a:ext cx="8229600" cy="4525963"/>
          </a:xfrm>
        </p:spPr>
        <p:txBody>
          <a:bodyPr/>
          <a:lstStyle/>
          <a:p>
            <a:r>
              <a:rPr lang="en-US" altLang="zh-TW" dirty="0"/>
              <a:t>You can remove a reliance on specific URL paths</a:t>
            </a:r>
            <a:r>
              <a:rPr lang="en-US" altLang="zh-TW" dirty="0" smtClean="0"/>
              <a:t>…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By using </a:t>
            </a:r>
            <a:r>
              <a:rPr lang="en-US" altLang="zh-TW" dirty="0"/>
              <a:t>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{%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%}</a:t>
            </a:r>
            <a:r>
              <a:rPr lang="en-US" altLang="zh-TW" dirty="0"/>
              <a:t> template tag: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135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3131840" y="2276872"/>
            <a:ext cx="2268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059832" y="5649525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19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" y="4343494"/>
            <a:ext cx="779018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C00000"/>
                </a:solidFill>
              </a:rPr>
              <a:t>Namespacing</a:t>
            </a:r>
            <a:r>
              <a:rPr lang="en-US" altLang="zh-TW" dirty="0">
                <a:solidFill>
                  <a:srgbClr val="C00000"/>
                </a:solidFill>
              </a:rPr>
              <a:t> URL </a:t>
            </a:r>
            <a:r>
              <a:rPr lang="en-US" altLang="zh-TW" dirty="0" smtClean="0">
                <a:solidFill>
                  <a:srgbClr val="C00000"/>
                </a:solidFill>
              </a:rPr>
              <a:t>Names</a:t>
            </a:r>
            <a:r>
              <a:rPr lang="zh-TW" altLang="en-US" dirty="0">
                <a:solidFill>
                  <a:srgbClr val="C00000"/>
                </a:solidFill>
              </a:rPr>
              <a:t>（</a:t>
            </a:r>
            <a:r>
              <a:rPr lang="en-US" altLang="zh-TW" dirty="0" smtClean="0">
                <a:solidFill>
                  <a:srgbClr val="C00000"/>
                </a:solidFill>
              </a:rPr>
              <a:t>Exercise 13</a:t>
            </a:r>
            <a:r>
              <a:rPr lang="zh-TW" altLang="en-US" dirty="0" smtClean="0">
                <a:solidFill>
                  <a:srgbClr val="C00000"/>
                </a:solidFill>
              </a:rPr>
              <a:t>）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In the </a:t>
            </a:r>
            <a:r>
              <a:rPr lang="en-US" altLang="zh-TW" b="1" dirty="0">
                <a:solidFill>
                  <a:srgbClr val="C00000"/>
                </a:solidFill>
              </a:rPr>
              <a:t>mysite/urls.py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file, change </a:t>
            </a:r>
            <a:r>
              <a:rPr lang="en-US" altLang="zh-TW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to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 err="1">
                <a:solidFill>
                  <a:srgbClr val="C00000"/>
                </a:solidFill>
              </a:rPr>
              <a:t>namespacing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Change the </a:t>
            </a:r>
            <a:r>
              <a:rPr lang="en-US" altLang="zh-TW" dirty="0" err="1" smtClean="0">
                <a:solidFill>
                  <a:srgbClr val="C00000"/>
                </a:solidFill>
              </a:rPr>
              <a:t>url</a:t>
            </a:r>
            <a:r>
              <a:rPr lang="en-US" altLang="zh-TW" dirty="0" smtClean="0">
                <a:solidFill>
                  <a:srgbClr val="C00000"/>
                </a:solidFill>
              </a:rPr>
              <a:t> of your </a:t>
            </a:r>
            <a:r>
              <a:rPr lang="en-US" altLang="zh-TW" b="1" dirty="0">
                <a:solidFill>
                  <a:srgbClr val="C00000"/>
                </a:solidFill>
              </a:rPr>
              <a:t>polls/index.html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template: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136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2939262" y="5565794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6" y="2204864"/>
            <a:ext cx="77901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12776"/>
            <a:ext cx="88201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629" y="332656"/>
            <a:ext cx="8445624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Update </a:t>
            </a:r>
            <a:r>
              <a:rPr lang="en-US" altLang="zh-TW" b="1" dirty="0" smtClean="0">
                <a:solidFill>
                  <a:srgbClr val="C00000"/>
                </a:solidFill>
              </a:rPr>
              <a:t>polls/detail.html</a:t>
            </a:r>
            <a:r>
              <a:rPr lang="en-US" altLang="zh-TW" dirty="0" smtClean="0">
                <a:solidFill>
                  <a:srgbClr val="C00000"/>
                </a:solidFill>
              </a:rPr>
              <a:t> to </a:t>
            </a:r>
            <a:r>
              <a:rPr lang="en-US" altLang="zh-TW" dirty="0">
                <a:solidFill>
                  <a:srgbClr val="C00000"/>
                </a:solidFill>
              </a:rPr>
              <a:t>contains an HTML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&lt;form&gt;</a:t>
            </a:r>
            <a:r>
              <a:rPr lang="en-US" altLang="zh-TW" dirty="0">
                <a:solidFill>
                  <a:srgbClr val="C00000"/>
                </a:solidFill>
              </a:rPr>
              <a:t> element: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137</a:t>
            </a:fld>
            <a:endParaRPr lang="zh-TW" altLang="en-US"/>
          </a:p>
        </p:txBody>
      </p:sp>
      <p:sp>
        <p:nvSpPr>
          <p:cNvPr id="6" name="直線圖說文字 1 (加上框線和強調線) 5"/>
          <p:cNvSpPr/>
          <p:nvPr/>
        </p:nvSpPr>
        <p:spPr>
          <a:xfrm>
            <a:off x="4572000" y="4174058"/>
            <a:ext cx="3924055" cy="720080"/>
          </a:xfrm>
          <a:prstGeom prst="accentBorderCallout1">
            <a:avLst>
              <a:gd name="adj1" fmla="val 17705"/>
              <a:gd name="adj2" fmla="val -3100"/>
              <a:gd name="adj3" fmla="val -36317"/>
              <a:gd name="adj4" fmla="val -1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Indicate </a:t>
            </a:r>
            <a:r>
              <a:rPr lang="en-US" altLang="zh-TW" dirty="0"/>
              <a:t>how many times the for tag has gone through its </a:t>
            </a:r>
            <a:r>
              <a:rPr lang="en-US" altLang="zh-TW" dirty="0" smtClean="0"/>
              <a:t>loop.</a:t>
            </a:r>
            <a:endParaRPr lang="en-US" altLang="zh-TW" dirty="0"/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4427984" y="2877914"/>
            <a:ext cx="3924055" cy="360040"/>
          </a:xfrm>
          <a:prstGeom prst="accentBorderCallout1">
            <a:avLst>
              <a:gd name="adj1" fmla="val 17705"/>
              <a:gd name="adj2" fmla="val -3100"/>
              <a:gd name="adj3" fmla="val 10895"/>
              <a:gd name="adj4" fmla="val -60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Avoid Cross </a:t>
            </a:r>
            <a:r>
              <a:rPr lang="en-US" altLang="zh-TW" dirty="0"/>
              <a:t>Site Request Forgeries</a:t>
            </a:r>
          </a:p>
        </p:txBody>
      </p:sp>
    </p:spTree>
    <p:extLst>
      <p:ext uri="{BB962C8B-B14F-4D97-AF65-F5344CB8AC3E}">
        <p14:creationId xmlns:p14="http://schemas.microsoft.com/office/powerpoint/2010/main" val="9356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2806"/>
            <a:ext cx="799288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4525963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Add the following to </a:t>
            </a:r>
            <a:r>
              <a:rPr lang="en-US" altLang="zh-TW" b="1" dirty="0">
                <a:solidFill>
                  <a:srgbClr val="C00000"/>
                </a:solidFill>
              </a:rPr>
              <a:t>polls/views.py</a:t>
            </a:r>
            <a:r>
              <a:rPr lang="en-US" altLang="zh-TW" dirty="0">
                <a:solidFill>
                  <a:srgbClr val="C00000"/>
                </a:solidFill>
              </a:rPr>
              <a:t>: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138</a:t>
            </a:fld>
            <a:endParaRPr lang="zh-TW" altLang="en-US"/>
          </a:p>
        </p:txBody>
      </p:sp>
      <p:sp>
        <p:nvSpPr>
          <p:cNvPr id="8" name="直線圖說文字 1 (加上框線和強調線) 7"/>
          <p:cNvSpPr/>
          <p:nvPr/>
        </p:nvSpPr>
        <p:spPr>
          <a:xfrm>
            <a:off x="5724128" y="5579150"/>
            <a:ext cx="2088232" cy="648072"/>
          </a:xfrm>
          <a:prstGeom prst="accentBorderCallout1">
            <a:avLst>
              <a:gd name="adj1" fmla="val 54023"/>
              <a:gd name="adj2" fmla="val -3100"/>
              <a:gd name="adj3" fmla="val 107074"/>
              <a:gd name="adj4" fmla="val -2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Return </a:t>
            </a:r>
            <a:r>
              <a:rPr lang="en-US" altLang="zh-TW" dirty="0"/>
              <a:t>a string like '/polls/3/results/'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928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35285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Create </a:t>
            </a:r>
            <a:r>
              <a:rPr lang="en-US" altLang="zh-TW" dirty="0">
                <a:solidFill>
                  <a:srgbClr val="C00000"/>
                </a:solidFill>
              </a:rPr>
              <a:t>a </a:t>
            </a:r>
            <a:r>
              <a:rPr lang="en-US" altLang="zh-TW" b="1" dirty="0">
                <a:solidFill>
                  <a:srgbClr val="C00000"/>
                </a:solidFill>
              </a:rPr>
              <a:t>polls/results.html</a:t>
            </a:r>
            <a:r>
              <a:rPr lang="en-US" altLang="zh-TW" dirty="0">
                <a:solidFill>
                  <a:srgbClr val="C00000"/>
                </a:solidFill>
              </a:rPr>
              <a:t> template: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139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41160" cy="1143000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solidFill>
                  <a:srgbClr val="C00000"/>
                </a:solidFill>
              </a:rPr>
              <a:t>Writing a Simple </a:t>
            </a:r>
            <a:r>
              <a:rPr lang="en-US" altLang="zh-TW" sz="3000" dirty="0" smtClean="0">
                <a:solidFill>
                  <a:srgbClr val="C00000"/>
                </a:solidFill>
              </a:rPr>
              <a:t>Form</a:t>
            </a:r>
            <a:r>
              <a:rPr lang="zh-TW" altLang="en-US" sz="3000" dirty="0" smtClean="0">
                <a:solidFill>
                  <a:srgbClr val="C00000"/>
                </a:solidFill>
              </a:rPr>
              <a:t>（</a:t>
            </a:r>
            <a:r>
              <a:rPr lang="en-US" altLang="zh-TW" sz="3000" dirty="0" smtClean="0">
                <a:solidFill>
                  <a:srgbClr val="C00000"/>
                </a:solidFill>
              </a:rPr>
              <a:t>Exercise </a:t>
            </a:r>
            <a:r>
              <a:rPr lang="en-US" altLang="zh-TW" sz="3000" dirty="0">
                <a:solidFill>
                  <a:srgbClr val="C00000"/>
                </a:solidFill>
              </a:rPr>
              <a:t>13 </a:t>
            </a:r>
            <a:r>
              <a:rPr lang="en-US" altLang="zh-TW" sz="3000" dirty="0" smtClean="0">
                <a:solidFill>
                  <a:srgbClr val="C00000"/>
                </a:solidFill>
              </a:rPr>
              <a:t>Continued</a:t>
            </a:r>
            <a:r>
              <a:rPr lang="zh-TW" altLang="en-US" sz="3000" dirty="0" smtClean="0">
                <a:solidFill>
                  <a:srgbClr val="C00000"/>
                </a:solidFill>
              </a:rPr>
              <a:t>）</a:t>
            </a:r>
            <a:endParaRPr lang="en-US" altLang="zh-TW" sz="30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4824"/>
            <a:ext cx="838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7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Preparing Course </a:t>
            </a:r>
            <a:r>
              <a:rPr lang="en-US" altLang="zh-TW" dirty="0"/>
              <a:t>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Ubuntu 12.04 </a:t>
            </a:r>
            <a:r>
              <a:rPr lang="en-US" altLang="zh-TW" dirty="0" smtClean="0"/>
              <a:t>LTS</a:t>
            </a:r>
          </a:p>
          <a:p>
            <a:r>
              <a:rPr lang="en-US" altLang="zh-TW" dirty="0"/>
              <a:t>The Slide and lab </a:t>
            </a:r>
            <a:r>
              <a:rPr lang="en-US" altLang="zh-TW" dirty="0" smtClean="0"/>
              <a:t>files.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Sublime Text 2.0.1</a:t>
            </a:r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Python 2.7.3</a:t>
            </a:r>
          </a:p>
          <a:p>
            <a:pPr lvl="1"/>
            <a:r>
              <a:rPr lang="en-US" altLang="zh-TW" dirty="0" smtClean="0"/>
              <a:t>Distribute</a:t>
            </a:r>
          </a:p>
          <a:p>
            <a:pPr lvl="1"/>
            <a:r>
              <a:rPr lang="en-US" altLang="zh-TW" dirty="0" smtClean="0"/>
              <a:t>Pip</a:t>
            </a:r>
          </a:p>
          <a:p>
            <a:pPr lvl="1"/>
            <a:r>
              <a:rPr lang="en-US" altLang="zh-TW" dirty="0" err="1" smtClean="0"/>
              <a:t>Virtualenv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1520" y="2070501"/>
            <a:ext cx="8820472" cy="584775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apt-get install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git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git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clone https://github.com/JustinSDK/PyConTW2013Tutorial.git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3261538"/>
            <a:ext cx="8820472" cy="1077218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wget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://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c758482.r82.cf2.rackcdn.com/Sublime%20Text%202.0.1.tar.bz2</a:t>
            </a:r>
          </a:p>
          <a:p>
            <a:r>
              <a:rPr lang="pt-BR" altLang="zh-TW" sz="1600" dirty="0">
                <a:latin typeface="Courier New" pitchFamily="49" charset="0"/>
                <a:cs typeface="Courier New" pitchFamily="49" charset="0"/>
              </a:rPr>
              <a:t>tar -xf "Sublime Text 2.0.1.tar.bz2"</a:t>
            </a:r>
          </a:p>
          <a:p>
            <a:r>
              <a:rPr lang="pt-BR" altLang="zh-TW" sz="1600" dirty="0" smtClean="0">
                <a:latin typeface="Courier New" pitchFamily="49" charset="0"/>
                <a:cs typeface="Courier New" pitchFamily="49" charset="0"/>
              </a:rPr>
              <a:t>sudo </a:t>
            </a:r>
            <a:r>
              <a:rPr lang="pt-BR" altLang="zh-TW" sz="1600" dirty="0">
                <a:latin typeface="Courier New" pitchFamily="49" charset="0"/>
                <a:cs typeface="Courier New" pitchFamily="49" charset="0"/>
              </a:rPr>
              <a:t>mv "Sublime Text 2" /</a:t>
            </a:r>
            <a:r>
              <a:rPr lang="pt-BR" altLang="zh-TW" sz="1600" dirty="0" smtClean="0">
                <a:latin typeface="Courier New" pitchFamily="49" charset="0"/>
                <a:cs typeface="Courier New" pitchFamily="49" charset="0"/>
              </a:rPr>
              <a:t>usr/lib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ln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-s "/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/lib/Sublime Text 2/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sublime_text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" /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/bin/st2</a:t>
            </a:r>
          </a:p>
        </p:txBody>
      </p:sp>
    </p:spTree>
    <p:extLst>
      <p:ext uri="{BB962C8B-B14F-4D97-AF65-F5344CB8AC3E}">
        <p14:creationId xmlns:p14="http://schemas.microsoft.com/office/powerpoint/2010/main" val="12227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140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82579"/>
            <a:ext cx="6233351" cy="280831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6163561" cy="280831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6483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Bit </a:t>
            </a:r>
            <a:r>
              <a:rPr lang="en-US" altLang="zh-TW" dirty="0" smtClean="0"/>
              <a:t>About CSRF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Include </a:t>
            </a:r>
            <a:r>
              <a:rPr lang="en-US" altLang="zh-TW" dirty="0"/>
              <a:t>malicious code or a link in a page that accesses a web application that the user </a:t>
            </a:r>
            <a:r>
              <a:rPr lang="en-US" altLang="zh-TW" dirty="0" smtClean="0"/>
              <a:t>has authenticated and the </a:t>
            </a:r>
            <a:r>
              <a:rPr lang="en-US" altLang="zh-TW" dirty="0"/>
              <a:t>session </a:t>
            </a:r>
            <a:r>
              <a:rPr lang="en-US" altLang="zh-TW" dirty="0" smtClean="0"/>
              <a:t>has </a:t>
            </a:r>
            <a:r>
              <a:rPr lang="en-US" altLang="zh-TW" dirty="0"/>
              <a:t>not timed </a:t>
            </a:r>
            <a:r>
              <a:rPr lang="en-US" altLang="zh-TW" dirty="0" smtClean="0"/>
              <a:t>out.</a:t>
            </a:r>
            <a:endParaRPr lang="en-US" altLang="zh-TW" dirty="0"/>
          </a:p>
          <a:p>
            <a:r>
              <a:rPr lang="en-US" altLang="zh-TW" dirty="0" smtClean="0"/>
              <a:t>A </a:t>
            </a:r>
            <a:r>
              <a:rPr lang="en-US" altLang="zh-TW" b="1" dirty="0">
                <a:solidFill>
                  <a:srgbClr val="FF0000"/>
                </a:solidFill>
              </a:rPr>
              <a:t>Cross-Site Request Forgery</a:t>
            </a:r>
            <a:r>
              <a:rPr lang="en-US" altLang="zh-TW" dirty="0"/>
              <a:t> </a:t>
            </a:r>
            <a:r>
              <a:rPr lang="en-US" altLang="zh-TW" dirty="0" smtClean="0"/>
              <a:t>Example.</a:t>
            </a:r>
          </a:p>
          <a:p>
            <a:pPr lvl="1"/>
            <a:r>
              <a:rPr lang="en-US" altLang="zh-TW" dirty="0"/>
              <a:t>Bob’s session at www.webapp.com is still alive.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 a </a:t>
            </a:r>
            <a:r>
              <a:rPr lang="en-US" altLang="zh-TW" dirty="0"/>
              <a:t>message </a:t>
            </a:r>
            <a:r>
              <a:rPr lang="en-US" altLang="zh-TW" dirty="0" smtClean="0"/>
              <a:t>board, Bob views </a:t>
            </a:r>
            <a:r>
              <a:rPr lang="en-US" altLang="zh-TW" dirty="0"/>
              <a:t>a post from a hacker where there is a </a:t>
            </a:r>
            <a:r>
              <a:rPr lang="en-US" altLang="zh-TW" dirty="0" smtClean="0"/>
              <a:t>crafted HTML</a:t>
            </a:r>
            <a:r>
              <a:rPr lang="en-US" altLang="zh-TW" dirty="0"/>
              <a:t> image element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27584" y="3995772"/>
            <a:ext cx="7272808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="http://www.webapp.com/project/1/destroy"&gt;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6402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4525963"/>
          </a:xfrm>
        </p:spPr>
        <p:txBody>
          <a:bodyPr/>
          <a:lstStyle/>
          <a:p>
            <a:r>
              <a:rPr lang="en-US" altLang="zh-TW" dirty="0"/>
              <a:t>The actual crafted image or link isn’t necessarily situated in the web application’s domain, it can be anywhere – in a forum, blog post or email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POST requests </a:t>
            </a:r>
            <a:r>
              <a:rPr lang="en-US" altLang="zh-TW" dirty="0" smtClean="0"/>
              <a:t>also can be </a:t>
            </a:r>
            <a:r>
              <a:rPr lang="en-US" altLang="zh-TW" dirty="0"/>
              <a:t>sent </a:t>
            </a:r>
            <a:r>
              <a:rPr lang="en-US" altLang="zh-TW" dirty="0" smtClean="0"/>
              <a:t>(automatically).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2132856"/>
            <a:ext cx="8280920" cy="230832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="http://www.harmless.com/"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="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f =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document.createElement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('form');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f.style.display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= 'none';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this.parentNode.appendChild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f.method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= 'POST';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f.action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= 'http://www.example.com/account/destroy';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f.submit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return false;"&gt;To the harmless survey&lt;/a&gt;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4725144"/>
            <a:ext cx="8280920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="http://www.harmless.com/img" width="400" height="400"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onmouseover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="..." /&gt;</a:t>
            </a:r>
          </a:p>
        </p:txBody>
      </p:sp>
    </p:spTree>
    <p:extLst>
      <p:ext uri="{BB962C8B-B14F-4D97-AF65-F5344CB8AC3E}">
        <p14:creationId xmlns:p14="http://schemas.microsoft.com/office/powerpoint/2010/main" val="24078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4" b="50000"/>
          <a:stretch/>
        </p:blipFill>
        <p:spPr bwMode="auto">
          <a:xfrm>
            <a:off x="395535" y="3717032"/>
            <a:ext cx="8341499" cy="192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CSRF Countermeasures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</a:t>
            </a:r>
            <a:r>
              <a:rPr lang="en-US" altLang="zh-TW" b="1" dirty="0"/>
              <a:t>GET</a:t>
            </a:r>
            <a:r>
              <a:rPr lang="en-US" altLang="zh-TW" dirty="0"/>
              <a:t> and </a:t>
            </a:r>
            <a:r>
              <a:rPr lang="en-US" altLang="zh-TW" b="1" dirty="0"/>
              <a:t>POST</a:t>
            </a:r>
            <a:r>
              <a:rPr lang="en-US" altLang="zh-TW" dirty="0"/>
              <a:t> </a:t>
            </a:r>
            <a:r>
              <a:rPr lang="en-US" altLang="zh-TW" dirty="0" smtClean="0"/>
              <a:t>appropriately.</a:t>
            </a:r>
          </a:p>
          <a:p>
            <a:pPr lvl="1"/>
            <a:r>
              <a:rPr lang="en-US" altLang="zh-TW" dirty="0" smtClean="0"/>
              <a:t>Use GET if the request </a:t>
            </a:r>
            <a:r>
              <a:rPr lang="en-US" altLang="zh-TW" dirty="0"/>
              <a:t>is </a:t>
            </a:r>
            <a:r>
              <a:rPr lang="en-US" altLang="zh-TW" b="1" dirty="0">
                <a:solidFill>
                  <a:srgbClr val="FF0000"/>
                </a:solidFill>
              </a:rPr>
              <a:t>idempotent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Use POST if the request </a:t>
            </a:r>
            <a:r>
              <a:rPr lang="en-US" altLang="zh-TW" dirty="0"/>
              <a:t>changes the </a:t>
            </a:r>
            <a:r>
              <a:rPr lang="en-US" altLang="zh-TW" b="1" dirty="0">
                <a:solidFill>
                  <a:srgbClr val="FF0000"/>
                </a:solidFill>
              </a:rPr>
              <a:t>state</a:t>
            </a:r>
            <a:r>
              <a:rPr lang="en-US" altLang="zh-TW" dirty="0"/>
              <a:t> of </a:t>
            </a:r>
            <a:r>
              <a:rPr lang="en-US" altLang="zh-TW" dirty="0" smtClean="0"/>
              <a:t>the server.</a:t>
            </a:r>
          </a:p>
          <a:p>
            <a:r>
              <a:rPr lang="en-US" altLang="zh-TW" dirty="0" smtClean="0"/>
              <a:t>Use a </a:t>
            </a:r>
            <a:r>
              <a:rPr lang="en-US" altLang="zh-TW" dirty="0"/>
              <a:t>security token in non-GET </a:t>
            </a:r>
            <a:r>
              <a:rPr lang="en-US" altLang="zh-TW" dirty="0" smtClean="0"/>
              <a:t>requests.</a:t>
            </a:r>
          </a:p>
          <a:p>
            <a:pPr marL="742950" lvl="2" indent="-342900"/>
            <a:r>
              <a:rPr lang="en-US" altLang="zh-TW" dirty="0"/>
              <a:t>(If your web application is </a:t>
            </a:r>
            <a:r>
              <a:rPr lang="en-US" altLang="zh-TW" dirty="0" err="1"/>
              <a:t>RESTful</a:t>
            </a:r>
            <a:r>
              <a:rPr lang="en-US" altLang="zh-TW" dirty="0"/>
              <a:t>, you might be used to additional HTTP verbs, such as PUT or DELETE</a:t>
            </a:r>
            <a:r>
              <a:rPr lang="en-US" altLang="zh-TW" dirty="0" smtClean="0"/>
              <a:t>.)</a:t>
            </a:r>
          </a:p>
          <a:p>
            <a:pPr marL="742950" lvl="2" indent="-342900"/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143</a:t>
            </a:fld>
            <a:endParaRPr lang="zh-TW" altLang="en-US"/>
          </a:p>
        </p:txBody>
      </p:sp>
      <p:sp>
        <p:nvSpPr>
          <p:cNvPr id="6" name="直線圖說文字 1 (加上框線和強調線) 5"/>
          <p:cNvSpPr/>
          <p:nvPr/>
        </p:nvSpPr>
        <p:spPr>
          <a:xfrm>
            <a:off x="4427984" y="5459396"/>
            <a:ext cx="3924055" cy="360040"/>
          </a:xfrm>
          <a:prstGeom prst="accentBorderCallout1">
            <a:avLst>
              <a:gd name="adj1" fmla="val 17705"/>
              <a:gd name="adj2" fmla="val -3100"/>
              <a:gd name="adj3" fmla="val 4383"/>
              <a:gd name="adj4" fmla="val -47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Avoid Cross </a:t>
            </a:r>
            <a:r>
              <a:rPr lang="en-US" altLang="zh-TW" dirty="0"/>
              <a:t>Site Request Forgeries</a:t>
            </a:r>
          </a:p>
        </p:txBody>
      </p:sp>
    </p:spTree>
    <p:extLst>
      <p:ext uri="{BB962C8B-B14F-4D97-AF65-F5344CB8AC3E}">
        <p14:creationId xmlns:p14="http://schemas.microsoft.com/office/powerpoint/2010/main" val="34834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6" y="188640"/>
            <a:ext cx="6233351" cy="280831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1" y="2780928"/>
            <a:ext cx="7915275" cy="380047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691680" y="4365104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0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altLang="zh-TW" dirty="0"/>
              <a:t> </a:t>
            </a:r>
            <a:r>
              <a:rPr lang="en-US" altLang="zh-TW" dirty="0" smtClean="0"/>
              <a:t>statement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convenient way to insert debugging assertions into a </a:t>
            </a:r>
            <a:r>
              <a:rPr lang="en-US" altLang="zh-TW" dirty="0" smtClean="0"/>
              <a:t>program.</a:t>
            </a:r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doctest</a:t>
            </a:r>
            <a:r>
              <a:rPr lang="en-US" altLang="zh-TW" dirty="0"/>
              <a:t> </a:t>
            </a:r>
            <a:r>
              <a:rPr lang="en-US" altLang="zh-TW" dirty="0" smtClean="0"/>
              <a:t>module</a:t>
            </a:r>
          </a:p>
          <a:p>
            <a:pPr lvl="1"/>
            <a:r>
              <a:rPr lang="en-US" altLang="zh-TW" dirty="0" smtClean="0"/>
              <a:t>Search </a:t>
            </a:r>
            <a:r>
              <a:rPr lang="en-US" altLang="zh-TW" dirty="0"/>
              <a:t>for pieces of text that look like interactive </a:t>
            </a:r>
            <a:r>
              <a:rPr lang="en-US" altLang="zh-TW" dirty="0" smtClean="0"/>
              <a:t>sessions</a:t>
            </a:r>
            <a:r>
              <a:rPr lang="en-US" altLang="zh-TW" dirty="0"/>
              <a:t>, and then executes </a:t>
            </a:r>
            <a:r>
              <a:rPr lang="en-US" altLang="zh-TW" dirty="0" smtClean="0"/>
              <a:t>them </a:t>
            </a:r>
            <a:r>
              <a:rPr lang="en-US" altLang="zh-TW" dirty="0"/>
              <a:t>to verify that they work exactly as shown.</a:t>
            </a:r>
          </a:p>
          <a:p>
            <a:r>
              <a:rPr lang="en-US" altLang="zh-TW" dirty="0"/>
              <a:t>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dirty="0"/>
              <a:t> </a:t>
            </a:r>
            <a:r>
              <a:rPr lang="en-US" altLang="zh-TW" dirty="0" smtClean="0"/>
              <a:t>module</a:t>
            </a:r>
          </a:p>
          <a:p>
            <a:pPr lvl="1"/>
            <a:r>
              <a:rPr lang="en-US" altLang="zh-TW" dirty="0" smtClean="0"/>
              <a:t>Sometimes </a:t>
            </a:r>
            <a:r>
              <a:rPr lang="en-US" altLang="zh-TW" dirty="0"/>
              <a:t>referred to as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PyUnit</a:t>
            </a:r>
            <a:r>
              <a:rPr lang="en-US" altLang="zh-TW" dirty="0" smtClean="0"/>
              <a:t>”, a </a:t>
            </a:r>
            <a:r>
              <a:rPr lang="en-US" altLang="zh-TW" dirty="0"/>
              <a:t>Python language version of </a:t>
            </a:r>
            <a:r>
              <a:rPr lang="en-US" altLang="zh-TW" dirty="0" err="1" smtClean="0"/>
              <a:t>JUnit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Third-party </a:t>
            </a:r>
            <a:r>
              <a:rPr lang="en-US" altLang="zh-TW" dirty="0"/>
              <a:t>testing </a:t>
            </a:r>
            <a:r>
              <a:rPr lang="en-US" altLang="zh-TW" dirty="0" smtClean="0"/>
              <a:t>tools</a:t>
            </a:r>
          </a:p>
          <a:p>
            <a:pPr lvl="1"/>
            <a:r>
              <a:rPr lang="en-US" altLang="zh-TW" dirty="0" smtClean="0"/>
              <a:t>nose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2"/>
              </a:rPr>
              <a:t>nose.readthedocs.org/en/latest/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pytest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3"/>
              </a:rPr>
              <a:t>pytest.org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3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Within a module, the module’s name (as a string) is available as the value of the global variable </a:t>
            </a:r>
            <a:r>
              <a:rPr lang="en-US" altLang="zh-TW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__name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When you run a Python module </a:t>
            </a:r>
            <a:r>
              <a:rPr lang="en-US" altLang="zh-TW" dirty="0" smtClean="0"/>
              <a:t>with: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code in the module will be executed, just as if you imported it, but with 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__name__</a:t>
            </a:r>
            <a:r>
              <a:rPr lang="en-US" altLang="zh-TW" dirty="0"/>
              <a:t> set to </a:t>
            </a:r>
            <a:r>
              <a:rPr lang="en-US" altLang="zh-TW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This means that you can include </a:t>
            </a:r>
            <a:r>
              <a:rPr lang="en-US" altLang="zh-TW" dirty="0"/>
              <a:t>a self-test </a:t>
            </a:r>
            <a:r>
              <a:rPr lang="en-US" altLang="zh-TW" dirty="0" smtClean="0"/>
              <a:t>at </a:t>
            </a:r>
            <a:r>
              <a:rPr lang="en-US" altLang="zh-TW" dirty="0"/>
              <a:t>the end of </a:t>
            </a:r>
            <a:r>
              <a:rPr lang="en-US" altLang="zh-TW" dirty="0" smtClean="0"/>
              <a:t>the </a:t>
            </a:r>
            <a:r>
              <a:rPr lang="en-US" altLang="zh-TW" dirty="0"/>
              <a:t>module: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5575" y="2627620"/>
            <a:ext cx="7778527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python fibo.py &lt;arguments&gt;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7950" y="5085183"/>
            <a:ext cx="7774490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if __name__ == "__main__":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self_test_code_here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Before we go on…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5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convenient way to insert </a:t>
            </a:r>
            <a:r>
              <a:rPr lang="en-US" altLang="zh-TW" dirty="0" smtClean="0"/>
              <a:t>assertions </a:t>
            </a:r>
            <a:r>
              <a:rPr lang="en-US" altLang="zh-TW" dirty="0"/>
              <a:t>into a program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</a:t>
            </a:r>
            <a:r>
              <a:rPr lang="en-US" altLang="zh-TW" dirty="0"/>
              <a:t> </a:t>
            </a:r>
            <a:r>
              <a:rPr lang="en-US" altLang="zh-TW" dirty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assert </a:t>
            </a:r>
            <a:r>
              <a:rPr lang="en-US" altLang="zh-TW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expression</a:t>
            </a:r>
            <a:r>
              <a:rPr lang="en-US" altLang="zh-TW" dirty="0"/>
              <a:t> </a:t>
            </a:r>
            <a:r>
              <a:rPr lang="en-US" altLang="zh-TW" dirty="0" smtClean="0"/>
              <a:t>is </a:t>
            </a:r>
            <a:r>
              <a:rPr lang="en-US" altLang="zh-TW" dirty="0"/>
              <a:t>equivalent </a:t>
            </a:r>
            <a:r>
              <a:rPr lang="en-US" altLang="zh-TW" dirty="0" smtClean="0"/>
              <a:t>to: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 expression1, 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expression2</a:t>
            </a:r>
            <a:r>
              <a:rPr lang="en-US" altLang="zh-TW" dirty="0" smtClean="0"/>
              <a:t> </a:t>
            </a:r>
            <a:r>
              <a:rPr lang="en-US" altLang="zh-TW" dirty="0"/>
              <a:t>is equivalent </a:t>
            </a:r>
            <a:r>
              <a:rPr lang="en-US" altLang="zh-TW" dirty="0" smtClean="0"/>
              <a:t>to: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5576" y="1844824"/>
            <a:ext cx="7849280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assert_stmt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>
                <a:latin typeface="Courier New" pitchFamily="49" charset="0"/>
                <a:cs typeface="Courier New" pitchFamily="49" charset="0"/>
              </a:rPr>
              <a:t>::=  </a:t>
            </a:r>
            <a:r>
              <a:rPr lang="en-US" altLang="zh-TW" smtClean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expression ["," expression]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4032" y="3068960"/>
            <a:ext cx="7840416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zh-TW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__debug__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if not expression: raise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AssertionError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4032" y="4798893"/>
            <a:ext cx="7840416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zh-TW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__debug__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if not expression1: raise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AssertionError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(expression2)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0466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built-in variable 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__debug__</a:t>
            </a:r>
            <a:r>
              <a:rPr lang="en-US" altLang="zh-TW" b="1" dirty="0"/>
              <a:t> </a:t>
            </a:r>
            <a:r>
              <a:rPr lang="en-US" altLang="zh-TW" dirty="0"/>
              <a:t>is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zh-TW" dirty="0"/>
              <a:t> under normal circumstances,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altLang="zh-TW" dirty="0"/>
              <a:t> when optimization is requested (command line option</a:t>
            </a:r>
            <a:r>
              <a:rPr lang="en-US" altLang="zh-TW" b="1" dirty="0"/>
              <a:t> </a:t>
            </a:r>
            <a:r>
              <a:rPr lang="en-US" altLang="zh-TW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-O</a:t>
            </a:r>
            <a:r>
              <a:rPr lang="en-US" altLang="zh-TW" dirty="0"/>
              <a:t>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8" y="1916832"/>
            <a:ext cx="776075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4355976" y="2181418"/>
            <a:ext cx="79208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355976" y="4485674"/>
            <a:ext cx="10081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471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When to Use Assertions?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301608" cy="4536504"/>
          </a:xfrm>
        </p:spPr>
        <p:txBody>
          <a:bodyPr/>
          <a:lstStyle/>
          <a:p>
            <a:r>
              <a:rPr lang="en-US" altLang="zh-TW" dirty="0" smtClean="0"/>
              <a:t>Preconditions</a:t>
            </a:r>
            <a:r>
              <a:rPr lang="zh-TW" altLang="en-US" dirty="0" smtClean="0"/>
              <a:t>（</a:t>
            </a:r>
            <a:r>
              <a:rPr lang="en-US" altLang="zh-TW" dirty="0" smtClean="0"/>
              <a:t>in </a:t>
            </a:r>
            <a:r>
              <a:rPr lang="en-US" altLang="zh-TW" dirty="0"/>
              <a:t>private </a:t>
            </a:r>
            <a:r>
              <a:rPr lang="en-US" altLang="zh-TW" dirty="0" smtClean="0"/>
              <a:t>functions only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requirements which a </a:t>
            </a:r>
            <a:r>
              <a:rPr lang="en-US" altLang="zh-TW" dirty="0" smtClean="0"/>
              <a:t>function </a:t>
            </a:r>
            <a:r>
              <a:rPr lang="en-US" altLang="zh-TW" dirty="0"/>
              <a:t>requires its caller to </a:t>
            </a:r>
            <a:r>
              <a:rPr lang="en-US" altLang="zh-TW" dirty="0" smtClean="0"/>
              <a:t>fulfill.</a:t>
            </a:r>
          </a:p>
          <a:p>
            <a:r>
              <a:rPr lang="en-US" altLang="zh-TW" dirty="0" err="1" smtClean="0"/>
              <a:t>Postconditions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Verifying </a:t>
            </a:r>
            <a:r>
              <a:rPr lang="en-US" altLang="zh-TW" dirty="0"/>
              <a:t>the promises made by a </a:t>
            </a:r>
            <a:r>
              <a:rPr lang="en-US" altLang="zh-TW" dirty="0" smtClean="0"/>
              <a:t>function </a:t>
            </a:r>
            <a:r>
              <a:rPr lang="en-US" altLang="zh-TW" dirty="0"/>
              <a:t>to its </a:t>
            </a:r>
            <a:r>
              <a:rPr lang="en-US" altLang="zh-TW" dirty="0" smtClean="0"/>
              <a:t>caller.</a:t>
            </a:r>
          </a:p>
          <a:p>
            <a:r>
              <a:rPr lang="en-US" altLang="zh-TW" dirty="0" smtClean="0"/>
              <a:t>Class invariants</a:t>
            </a:r>
          </a:p>
          <a:p>
            <a:pPr lvl="1"/>
            <a:r>
              <a:rPr lang="en-US" altLang="zh-TW" dirty="0" smtClean="0"/>
              <a:t>Validating </a:t>
            </a:r>
            <a:r>
              <a:rPr lang="en-US" altLang="zh-TW" dirty="0"/>
              <a:t>object </a:t>
            </a:r>
            <a:r>
              <a:rPr lang="en-US" altLang="zh-TW" dirty="0" smtClean="0"/>
              <a:t>state.</a:t>
            </a:r>
            <a:endParaRPr lang="en-US" altLang="zh-TW" dirty="0"/>
          </a:p>
          <a:p>
            <a:r>
              <a:rPr lang="en-US" altLang="zh-TW" dirty="0"/>
              <a:t>Internal </a:t>
            </a:r>
            <a:r>
              <a:rPr lang="en-US" altLang="zh-TW" dirty="0" smtClean="0"/>
              <a:t>Invariants</a:t>
            </a:r>
          </a:p>
          <a:p>
            <a:pPr lvl="1"/>
            <a:r>
              <a:rPr lang="en-US" altLang="zh-TW" dirty="0" smtClean="0"/>
              <a:t>Using assertions instead of comments.</a:t>
            </a:r>
            <a:endParaRPr lang="en-US" altLang="zh-TW" dirty="0"/>
          </a:p>
          <a:p>
            <a:r>
              <a:rPr lang="en-US" altLang="zh-TW" dirty="0" smtClean="0"/>
              <a:t>Unreachable code</a:t>
            </a:r>
            <a:r>
              <a:rPr lang="zh-TW" altLang="en-US" dirty="0" smtClean="0"/>
              <a:t>（</a:t>
            </a:r>
            <a:r>
              <a:rPr lang="en-US" altLang="zh-TW" dirty="0"/>
              <a:t>Control-Flow Invariants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Parts </a:t>
            </a:r>
            <a:r>
              <a:rPr lang="en-US" altLang="zh-TW" dirty="0"/>
              <a:t>of your program which you expect to be </a:t>
            </a:r>
            <a:r>
              <a:rPr lang="en-US" altLang="zh-TW" dirty="0" smtClean="0"/>
              <a:t>unreachable.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8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</a:t>
            </a:r>
            <a:r>
              <a:rPr lang="en-US" altLang="zh-TW" dirty="0">
                <a:solidFill>
                  <a:srgbClr val="C00000"/>
                </a:solidFill>
              </a:rPr>
              <a:t>0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/>
          <a:p>
            <a:r>
              <a:rPr lang="en-US" altLang="zh-TW" b="1" dirty="0">
                <a:solidFill>
                  <a:srgbClr val="C00000"/>
                </a:solidFill>
              </a:rPr>
              <a:t>Installing Python 2.7.3</a:t>
            </a:r>
          </a:p>
          <a:p>
            <a:r>
              <a:rPr lang="en-US" altLang="zh-TW" dirty="0" smtClean="0"/>
              <a:t>Ubuntu </a:t>
            </a:r>
            <a:r>
              <a:rPr lang="en-US" altLang="zh-TW" dirty="0"/>
              <a:t>12.04 </a:t>
            </a:r>
            <a:r>
              <a:rPr lang="en-US" altLang="zh-TW" dirty="0" smtClean="0"/>
              <a:t>comes </a:t>
            </a:r>
            <a:r>
              <a:rPr lang="en-US" altLang="zh-TW" dirty="0"/>
              <a:t>with Python </a:t>
            </a:r>
            <a:r>
              <a:rPr lang="en-US" altLang="zh-TW" dirty="0" smtClean="0"/>
              <a:t>2.7.3 </a:t>
            </a:r>
            <a:r>
              <a:rPr lang="en-US" altLang="zh-TW" dirty="0"/>
              <a:t>out of the box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All you have to do is to open a terminal and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python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4" y="2780928"/>
            <a:ext cx="6912768" cy="23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75239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179512" y="112474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79512" y="2624518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2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Preconditions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2012647"/>
            <a:ext cx="8352928" cy="107721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set_refresh_Interval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(interval):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interval &gt;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0 and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interval &lt;= 1000 / MAX_REFRESH_RATE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raise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ValueError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('Illegal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interval: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' +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interval)</a:t>
            </a:r>
            <a:endParaRPr lang="en-US" altLang="zh-TW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# set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the refresh interval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or others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3431902"/>
            <a:ext cx="8352928" cy="107721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set_refresh_Interval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(rate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(assert interval &gt; 0 and interval &lt;= 1000 / MAX_REFRESH_RATE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, </a:t>
            </a:r>
            <a:endParaRPr lang="en-US" altLang="zh-TW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'Illegal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interval: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' +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interval)</a:t>
            </a:r>
            <a:endParaRPr lang="en-US" altLang="zh-TW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# set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the refresh interval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or others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5724128" y="1412776"/>
            <a:ext cx="2736304" cy="504056"/>
          </a:xfrm>
          <a:prstGeom prst="accentBorderCallout1">
            <a:avLst>
              <a:gd name="adj1" fmla="val 78174"/>
              <a:gd name="adj2" fmla="val -4386"/>
              <a:gd name="adj3" fmla="val 152766"/>
              <a:gd name="adj4" fmla="val -1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Defensive Programming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Example: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351765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Internal Invariants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268760"/>
            <a:ext cx="8352928" cy="156966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if balance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&gt;=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10000: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10000 &gt; balance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&gt;=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100: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else: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# the balance should be less than 100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...</a:t>
            </a:r>
          </a:p>
        </p:txBody>
      </p:sp>
      <p:sp>
        <p:nvSpPr>
          <p:cNvPr id="6" name="矩形 5"/>
          <p:cNvSpPr/>
          <p:nvPr/>
        </p:nvSpPr>
        <p:spPr>
          <a:xfrm>
            <a:off x="395536" y="3212976"/>
            <a:ext cx="8352928" cy="181588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if balance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&gt;=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10000: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else if 10000 &gt; balance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&gt;=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100: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assert balance &lt; 100, balance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...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5436096" y="1340768"/>
            <a:ext cx="3176954" cy="635931"/>
          </a:xfrm>
          <a:prstGeom prst="accentBorderCallout1">
            <a:avLst>
              <a:gd name="adj1" fmla="val 78174"/>
              <a:gd name="adj2" fmla="val -4386"/>
              <a:gd name="adj3" fmla="val 152766"/>
              <a:gd name="adj4" fmla="val -1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An assumption </a:t>
            </a:r>
            <a:r>
              <a:rPr lang="en-US" altLang="zh-TW" dirty="0"/>
              <a:t>concerning a program's behavior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5887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Internal Invariants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196752"/>
            <a:ext cx="8352928" cy="2062103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if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Suit.CLUBS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Suit.DIAMONDS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Suit.HEARTS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...</a:t>
            </a:r>
            <a:endParaRPr lang="en-US" altLang="zh-TW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Suit.SPADES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7" name="直線圖說文字 1 (加上框線和強調線) 6"/>
          <p:cNvSpPr/>
          <p:nvPr/>
        </p:nvSpPr>
        <p:spPr>
          <a:xfrm>
            <a:off x="5148064" y="620688"/>
            <a:ext cx="3176954" cy="1008112"/>
          </a:xfrm>
          <a:prstGeom prst="accentBorderCallout1">
            <a:avLst>
              <a:gd name="adj1" fmla="val 78174"/>
              <a:gd name="adj2" fmla="val -4386"/>
              <a:gd name="adj3" fmla="val 122532"/>
              <a:gd name="adj4" fmla="val -33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programmer believes that one of the </a:t>
            </a:r>
            <a:r>
              <a:rPr lang="en-US" altLang="zh-TW" dirty="0" smtClean="0"/>
              <a:t>conditions </a:t>
            </a:r>
            <a:r>
              <a:rPr lang="en-US" altLang="zh-TW" dirty="0"/>
              <a:t>will always be </a:t>
            </a:r>
            <a:r>
              <a:rPr lang="en-US" altLang="zh-TW" dirty="0" smtClean="0"/>
              <a:t>fulfilled.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95536" y="3573016"/>
            <a:ext cx="8352928" cy="255454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if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Suit.CLUBS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Suit.DIAMONDS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Suit.HEARTS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...</a:t>
            </a:r>
            <a:endParaRPr lang="en-US" altLang="zh-TW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suit ==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Suit.SPADES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else: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assert False, suit</a:t>
            </a:r>
            <a:endParaRPr lang="en-US" altLang="zh-TW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9851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Unreachable </a:t>
            </a:r>
            <a:r>
              <a:rPr lang="en-US" altLang="zh-TW" dirty="0" smtClean="0"/>
              <a:t>code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example: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844824"/>
            <a:ext cx="8352928" cy="132343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foo(list):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for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in list: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if ...: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   return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execution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should never reach this point!!!</a:t>
            </a:r>
          </a:p>
        </p:txBody>
      </p:sp>
      <p:sp>
        <p:nvSpPr>
          <p:cNvPr id="6" name="矩形 5"/>
          <p:cNvSpPr/>
          <p:nvPr/>
        </p:nvSpPr>
        <p:spPr>
          <a:xfrm>
            <a:off x="395536" y="3473713"/>
            <a:ext cx="8352928" cy="132343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foo(list):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for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ele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in list: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if ...: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   return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assert False</a:t>
            </a:r>
            <a:endParaRPr lang="en-US" altLang="zh-TW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6960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doctest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Checks </a:t>
            </a:r>
            <a:r>
              <a:rPr lang="en-US" altLang="zh-TW" dirty="0"/>
              <a:t>that a module’s </a:t>
            </a:r>
            <a:r>
              <a:rPr lang="en-US" altLang="zh-TW" b="1" dirty="0" err="1"/>
              <a:t>docstrings</a:t>
            </a:r>
            <a:r>
              <a:rPr lang="en-US" altLang="zh-TW" dirty="0"/>
              <a:t> are </a:t>
            </a:r>
            <a:r>
              <a:rPr lang="en-US" altLang="zh-TW" dirty="0" smtClean="0"/>
              <a:t>up-to-date.</a:t>
            </a:r>
            <a:endParaRPr lang="en-US" altLang="zh-TW" dirty="0"/>
          </a:p>
          <a:p>
            <a:r>
              <a:rPr lang="en-US" altLang="zh-TW" dirty="0" smtClean="0"/>
              <a:t>Performs </a:t>
            </a:r>
            <a:r>
              <a:rPr lang="en-US" altLang="zh-TW" dirty="0"/>
              <a:t>regression testing by verifying that interactive examples from a </a:t>
            </a:r>
            <a:r>
              <a:rPr lang="en-US" altLang="zh-TW" dirty="0" smtClean="0"/>
              <a:t>test.</a:t>
            </a:r>
            <a:endParaRPr lang="en-US" altLang="zh-TW" dirty="0"/>
          </a:p>
          <a:p>
            <a:r>
              <a:rPr lang="en-US" altLang="zh-TW" dirty="0" smtClean="0"/>
              <a:t>Writes </a:t>
            </a:r>
            <a:r>
              <a:rPr lang="en-US" altLang="zh-TW" dirty="0"/>
              <a:t>tutorial </a:t>
            </a:r>
            <a:r>
              <a:rPr lang="en-US" altLang="zh-TW" dirty="0" smtClean="0"/>
              <a:t>for </a:t>
            </a:r>
            <a:r>
              <a:rPr lang="en-US" altLang="zh-TW" dirty="0"/>
              <a:t>a package, liberally illustrated with input-output examples. </a:t>
            </a:r>
            <a:r>
              <a:rPr lang="en-US" altLang="zh-TW" dirty="0" smtClean="0"/>
              <a:t>This </a:t>
            </a:r>
            <a:r>
              <a:rPr lang="en-US" altLang="zh-TW" dirty="0"/>
              <a:t>has the flavor of </a:t>
            </a:r>
            <a:r>
              <a:rPr lang="en-US" altLang="zh-TW" b="1" dirty="0"/>
              <a:t>“literate testing”</a:t>
            </a:r>
            <a:r>
              <a:rPr lang="en-US" altLang="zh-TW" dirty="0"/>
              <a:t> or </a:t>
            </a:r>
            <a:r>
              <a:rPr lang="en-US" altLang="zh-TW" b="1" dirty="0"/>
              <a:t>“executable documentation”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1881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Examples in </a:t>
            </a:r>
            <a:r>
              <a:rPr lang="en-US" altLang="zh-TW" dirty="0" err="1"/>
              <a:t>Docstrings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155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1" y="5773291"/>
            <a:ext cx="78505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19949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156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566722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1 (加上框線和強調線) 6"/>
          <p:cNvSpPr/>
          <p:nvPr/>
        </p:nvSpPr>
        <p:spPr>
          <a:xfrm>
            <a:off x="6700156" y="722185"/>
            <a:ext cx="2160240" cy="432048"/>
          </a:xfrm>
          <a:prstGeom prst="accentBorderCallout1">
            <a:avLst>
              <a:gd name="adj1" fmla="val 32047"/>
              <a:gd name="adj2" fmla="val -7642"/>
              <a:gd name="adj3" fmla="val -77499"/>
              <a:gd name="adj4" fmla="val -25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Print </a:t>
            </a:r>
            <a:r>
              <a:rPr lang="en-US" altLang="zh-TW" dirty="0"/>
              <a:t>a detailed </a:t>
            </a:r>
            <a:r>
              <a:rPr lang="en-US" altLang="zh-TW" dirty="0" smtClean="0"/>
              <a:t>log.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76537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Examples in a Text File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5796553"/>
            <a:ext cx="8064896" cy="58477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doctest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doctest.testfile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(“util_test.txt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")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6" y="1052736"/>
            <a:ext cx="8029582" cy="45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7642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158</a:t>
            </a:fld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768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1 (加上框線和強調線) 6"/>
          <p:cNvSpPr/>
          <p:nvPr/>
        </p:nvSpPr>
        <p:spPr>
          <a:xfrm>
            <a:off x="6084168" y="910116"/>
            <a:ext cx="2952328" cy="574667"/>
          </a:xfrm>
          <a:prstGeom prst="accentBorderCallout1">
            <a:avLst>
              <a:gd name="adj1" fmla="val 32047"/>
              <a:gd name="adj2" fmla="val -7642"/>
              <a:gd name="adj3" fmla="val -77499"/>
              <a:gd name="adj4" fmla="val -1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We can simply type this command to load a test file.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212902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14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Pick up </a:t>
            </a:r>
            <a:r>
              <a:rPr lang="en-US" altLang="zh-TW" b="1" dirty="0" smtClean="0">
                <a:solidFill>
                  <a:srgbClr val="C00000"/>
                </a:solidFill>
              </a:rPr>
              <a:t>util.py</a:t>
            </a:r>
            <a:r>
              <a:rPr lang="en-US" altLang="zh-TW" dirty="0" smtClean="0">
                <a:solidFill>
                  <a:srgbClr val="C00000"/>
                </a:solidFill>
              </a:rPr>
              <a:t> located in the </a:t>
            </a:r>
            <a:r>
              <a:rPr lang="en-US" altLang="zh-TW" b="1" dirty="0" smtClean="0">
                <a:solidFill>
                  <a:srgbClr val="C00000"/>
                </a:solidFill>
              </a:rPr>
              <a:t>exercises/exercise14</a:t>
            </a:r>
            <a:r>
              <a:rPr lang="en-US" altLang="zh-TW" dirty="0" smtClean="0">
                <a:solidFill>
                  <a:srgbClr val="C00000"/>
                </a:solidFill>
              </a:rPr>
              <a:t> of the lab file. Replace those two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altLang="zh-TW" dirty="0" smtClean="0">
                <a:solidFill>
                  <a:srgbClr val="C00000"/>
                </a:solidFill>
              </a:rPr>
              <a:t> statement with the following: </a:t>
            </a: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Write </a:t>
            </a:r>
            <a:r>
              <a:rPr lang="en-US" altLang="zh-TW" dirty="0" err="1" smtClean="0">
                <a:solidFill>
                  <a:srgbClr val="C00000"/>
                </a:solidFill>
              </a:rPr>
              <a:t>docstrings</a:t>
            </a:r>
            <a:r>
              <a:rPr lang="en-US" altLang="zh-TW" dirty="0" smtClean="0">
                <a:solidFill>
                  <a:srgbClr val="C00000"/>
                </a:solidFill>
              </a:rPr>
              <a:t> as you seen in the slide </a:t>
            </a:r>
            <a:r>
              <a:rPr lang="en-US" altLang="zh-TW" dirty="0">
                <a:solidFill>
                  <a:srgbClr val="C00000"/>
                </a:solidFill>
              </a:rPr>
              <a:t>of </a:t>
            </a:r>
            <a:r>
              <a:rPr lang="en-US" altLang="zh-TW" dirty="0" smtClean="0">
                <a:solidFill>
                  <a:srgbClr val="C00000"/>
                </a:solidFill>
              </a:rPr>
              <a:t>“Checking </a:t>
            </a:r>
            <a:r>
              <a:rPr lang="en-US" altLang="zh-TW" dirty="0">
                <a:solidFill>
                  <a:srgbClr val="C00000"/>
                </a:solidFill>
              </a:rPr>
              <a:t>Examples in </a:t>
            </a:r>
            <a:r>
              <a:rPr lang="en-US" altLang="zh-TW" dirty="0" err="1" smtClean="0">
                <a:solidFill>
                  <a:srgbClr val="C00000"/>
                </a:solidFill>
              </a:rPr>
              <a:t>Docstrings</a:t>
            </a:r>
            <a:r>
              <a:rPr lang="en-US" altLang="zh-TW" dirty="0" smtClean="0">
                <a:solidFill>
                  <a:srgbClr val="C00000"/>
                </a:solidFill>
              </a:rPr>
              <a:t>”.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Run the following commands and see what happens.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util.py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util.py -v</a:t>
            </a:r>
            <a:endParaRPr lang="zh-TW" altLang="en-US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2549568"/>
            <a:ext cx="7920880" cy="86177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if __name__ == '__main__':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import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doctest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doctest.testmod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Exercise 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Installing Distribute, Pip and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Virtualenv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en-US" altLang="zh-TW" b="1" dirty="0" smtClean="0"/>
              <a:t>Distribute</a:t>
            </a:r>
            <a:r>
              <a:rPr lang="en-US" altLang="zh-TW" dirty="0" smtClean="0"/>
              <a:t> </a:t>
            </a:r>
            <a:r>
              <a:rPr lang="en-US" altLang="zh-TW" dirty="0"/>
              <a:t>extends the packaging and installation facilities provided by the </a:t>
            </a:r>
            <a:r>
              <a:rPr lang="en-US" altLang="zh-TW" b="1" dirty="0" err="1"/>
              <a:t>distutils</a:t>
            </a:r>
            <a:r>
              <a:rPr lang="en-US" altLang="zh-TW" dirty="0"/>
              <a:t> in the standard library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Run </a:t>
            </a:r>
            <a:r>
              <a:rPr lang="en-US" altLang="zh-TW" dirty="0"/>
              <a:t>the python script available </a:t>
            </a:r>
            <a:r>
              <a:rPr lang="en-US" altLang="zh-TW" dirty="0" smtClean="0"/>
              <a:t>below: </a:t>
            </a:r>
          </a:p>
          <a:p>
            <a:pPr marL="457200" lvl="1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smtClean="0">
                <a:hlinkClick r:id="rId2"/>
              </a:rPr>
              <a:t>http://python-distribute.org/distribute_setup.py</a:t>
            </a:r>
            <a:endParaRPr lang="en-US" altLang="zh-TW" dirty="0" smtClean="0"/>
          </a:p>
          <a:p>
            <a:pPr marL="40005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9512" y="3717032"/>
            <a:ext cx="885698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~$ </a:t>
            </a:r>
            <a:r>
              <a:rPr lang="en-US" altLang="zh-TW" b="1" dirty="0" err="1"/>
              <a:t>mkdir</a:t>
            </a:r>
            <a:r>
              <a:rPr lang="en-US" altLang="zh-TW" b="1" dirty="0"/>
              <a:t> scripts</a:t>
            </a:r>
          </a:p>
          <a:p>
            <a:r>
              <a:rPr lang="en-US" altLang="zh-TW" dirty="0" smtClean="0"/>
              <a:t>~$ </a:t>
            </a:r>
            <a:r>
              <a:rPr lang="en-US" altLang="zh-TW" b="1" dirty="0"/>
              <a:t>cd scripts</a:t>
            </a:r>
          </a:p>
          <a:p>
            <a:r>
              <a:rPr lang="en-US" altLang="zh-TW" dirty="0" smtClean="0"/>
              <a:t>~/</a:t>
            </a:r>
            <a:r>
              <a:rPr lang="en-US" altLang="zh-TW" dirty="0"/>
              <a:t>scripts$ </a:t>
            </a:r>
            <a:r>
              <a:rPr lang="en-US" altLang="zh-TW" b="1" dirty="0" err="1"/>
              <a:t>wget</a:t>
            </a:r>
            <a:r>
              <a:rPr lang="en-US" altLang="zh-TW" b="1" dirty="0"/>
              <a:t> http://</a:t>
            </a:r>
            <a:r>
              <a:rPr lang="en-US" altLang="zh-TW" b="1" dirty="0" smtClean="0"/>
              <a:t>python-distribute.org/distribute_setup.py</a:t>
            </a:r>
          </a:p>
          <a:p>
            <a:r>
              <a:rPr lang="en-US" altLang="zh-TW" dirty="0"/>
              <a:t>~/scripts$ </a:t>
            </a:r>
            <a:r>
              <a:rPr lang="en-US" altLang="zh-TW" b="1" dirty="0" err="1"/>
              <a:t>sudo</a:t>
            </a:r>
            <a:r>
              <a:rPr lang="en-US" altLang="zh-TW" b="1" dirty="0"/>
              <a:t> python </a:t>
            </a:r>
            <a:r>
              <a:rPr lang="en-US" altLang="zh-TW" b="1" dirty="0" smtClean="0"/>
              <a:t>distribute_setup.py</a:t>
            </a:r>
            <a:endParaRPr lang="en-US" altLang="zh-TW" b="1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179512" y="3463840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79512" y="1052736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99392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160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0444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07792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Edit a text file ‘util_text.txt’ as you see in the slide of “</a:t>
            </a:r>
            <a:r>
              <a:rPr lang="en-US" altLang="zh-TW" dirty="0">
                <a:solidFill>
                  <a:srgbClr val="C00000"/>
                </a:solidFill>
              </a:rPr>
              <a:t>Checking Examples in a Text File</a:t>
            </a:r>
            <a:r>
              <a:rPr lang="en-US" altLang="zh-TW" dirty="0" smtClean="0">
                <a:solidFill>
                  <a:srgbClr val="C00000"/>
                </a:solidFill>
              </a:rPr>
              <a:t>”.</a:t>
            </a:r>
          </a:p>
          <a:p>
            <a:r>
              <a:rPr lang="en-US" altLang="zh-TW" dirty="0">
                <a:solidFill>
                  <a:srgbClr val="C00000"/>
                </a:solidFill>
              </a:rPr>
              <a:t>Run the following commands and see what </a:t>
            </a:r>
            <a:r>
              <a:rPr lang="en-US" altLang="zh-TW" dirty="0" smtClean="0">
                <a:solidFill>
                  <a:srgbClr val="C00000"/>
                </a:solidFill>
              </a:rPr>
              <a:t>happens.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-m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doctest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util_test.txt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doctest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–v util_test.txt</a:t>
            </a: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54599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99392"/>
            <a:ext cx="8229600" cy="1143000"/>
          </a:xfrm>
        </p:spPr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36197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Using the Template System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://docs.djangoproject.com/en/1.5/intro/tutorial04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3"/>
              </a:rPr>
              <a:t>https://docs.djangoproject.com/en/1.5/topics/templates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A Bit About Cross-Site Request Forgery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</a:t>
            </a:r>
            <a:r>
              <a:rPr lang="en-US" altLang="zh-TW" dirty="0" smtClean="0">
                <a:hlinkClick r:id="rId4"/>
              </a:rPr>
              <a:t>guides.rubyonrails.org/security.html#cross-site-request-forgery-csrf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www.ithome.com.tw/itadm/article.php?c=80062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Testing</a:t>
            </a:r>
          </a:p>
          <a:p>
            <a:pPr lvl="1"/>
            <a:r>
              <a:rPr lang="en-US" altLang="zh-TW" dirty="0">
                <a:hlinkClick r:id="rId6"/>
              </a:rPr>
              <a:t>http://</a:t>
            </a:r>
            <a:r>
              <a:rPr lang="en-US" altLang="zh-TW" dirty="0" smtClean="0">
                <a:hlinkClick r:id="rId6"/>
              </a:rPr>
              <a:t>docs.python.org/2/tutorial/modules.html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docs.python.org/2/reference/simple_stmts.html#the-assert-statement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8"/>
              </a:rPr>
              <a:t>http://docs.python.org/2/library/constants.html#__debug</a:t>
            </a:r>
            <a:r>
              <a:rPr lang="en-US" altLang="zh-TW" dirty="0" smtClean="0">
                <a:hlinkClick r:id="rId8"/>
              </a:rPr>
              <a:t>__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9"/>
              </a:rPr>
              <a:t>http://</a:t>
            </a:r>
            <a:r>
              <a:rPr lang="en-US" altLang="zh-TW" dirty="0" smtClean="0">
                <a:hlinkClick r:id="rId9"/>
              </a:rPr>
              <a:t>docs.oracle.com/javase/1.4.2/docs/guide/lang/assert.html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hlinkClick r:id="rId10"/>
              </a:rPr>
              <a:t>http</a:t>
            </a:r>
            <a:r>
              <a:rPr lang="en-US" altLang="zh-TW" dirty="0">
                <a:hlinkClick r:id="rId10"/>
              </a:rPr>
              <a:t>://</a:t>
            </a:r>
            <a:r>
              <a:rPr lang="en-US" altLang="zh-TW" dirty="0" smtClean="0">
                <a:hlinkClick r:id="rId10"/>
              </a:rPr>
              <a:t>docs.python.org/2/library/doctest.html</a:t>
            </a:r>
            <a:r>
              <a:rPr lang="en-US" altLang="zh-TW" dirty="0" smtClean="0"/>
              <a:t>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1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unittest</a:t>
            </a:r>
            <a:r>
              <a:rPr lang="zh-TW" altLang="en-US" dirty="0">
                <a:cs typeface="Courier New" pitchFamily="49" charset="0"/>
              </a:rPr>
              <a:t>（</a:t>
            </a:r>
            <a:r>
              <a:rPr lang="en-US" altLang="zh-TW" dirty="0">
                <a:cs typeface="Courier New" pitchFamily="49" charset="0"/>
              </a:rPr>
              <a:t>Testing Continued</a:t>
            </a:r>
            <a:r>
              <a:rPr lang="zh-TW" altLang="en-US" dirty="0">
                <a:cs typeface="Courier New" pitchFamily="49" charset="0"/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Test case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smallest unit of testing.</a:t>
            </a:r>
            <a:endParaRPr lang="en-US" altLang="zh-TW" dirty="0" smtClean="0"/>
          </a:p>
          <a:p>
            <a:r>
              <a:rPr lang="en-US" altLang="zh-TW" dirty="0" smtClean="0"/>
              <a:t>Test fixture</a:t>
            </a:r>
          </a:p>
          <a:p>
            <a:pPr lvl="1"/>
            <a:r>
              <a:rPr lang="en-US" altLang="zh-TW" dirty="0" smtClean="0"/>
              <a:t>Represents </a:t>
            </a:r>
            <a:r>
              <a:rPr lang="en-US" altLang="zh-TW" dirty="0"/>
              <a:t>the preparation needed to perform one or more tests, and any associate cleanup </a:t>
            </a:r>
            <a:r>
              <a:rPr lang="en-US" altLang="zh-TW" dirty="0" smtClean="0"/>
              <a:t>actions.</a:t>
            </a:r>
          </a:p>
          <a:p>
            <a:r>
              <a:rPr lang="en-US" altLang="zh-TW" dirty="0" smtClean="0"/>
              <a:t>Test suite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collection of test cases, test suites, or both.</a:t>
            </a:r>
            <a:endParaRPr lang="en-US" altLang="zh-TW" dirty="0" smtClean="0"/>
          </a:p>
          <a:p>
            <a:r>
              <a:rPr lang="en-US" altLang="zh-TW" dirty="0" smtClean="0"/>
              <a:t>Test runner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component which orchestrates the execution of tests and provides the outcome to the user.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Test Case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991269"/>
            <a:ext cx="8229600" cy="4525963"/>
          </a:xfrm>
        </p:spPr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dirty="0" smtClean="0"/>
              <a:t> </a:t>
            </a:r>
            <a:r>
              <a:rPr lang="en-US" altLang="zh-TW" dirty="0"/>
              <a:t>provides a base class,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US" altLang="zh-TW" dirty="0"/>
              <a:t>, which may be used to create new test cases.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96997" y="1916832"/>
            <a:ext cx="7830616" cy="477053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import calculator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CalculatorTestCase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unittest.TestCase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self.args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(3, 2)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tearDown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self.args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test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_plus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expected = 5;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result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calculator.plus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(*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self.args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assertEquals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(expected, result);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test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_minus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expected = 1;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result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calculator.minus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(*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self.args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assertEquals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(expected, result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直線圖說文字 1 (加上框線和強調線) 5"/>
          <p:cNvSpPr/>
          <p:nvPr/>
        </p:nvSpPr>
        <p:spPr>
          <a:xfrm>
            <a:off x="5148064" y="3302993"/>
            <a:ext cx="3240360" cy="1008112"/>
          </a:xfrm>
          <a:prstGeom prst="accentBorderCallout1">
            <a:avLst>
              <a:gd name="adj1" fmla="val 32047"/>
              <a:gd name="adj2" fmla="val -7642"/>
              <a:gd name="adj3" fmla="val 120379"/>
              <a:gd name="adj4" fmla="val -42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individual test is </a:t>
            </a:r>
            <a:r>
              <a:rPr lang="en-US" altLang="zh-TW" dirty="0"/>
              <a:t>defined with </a:t>
            </a:r>
            <a:r>
              <a:rPr lang="en-US" altLang="zh-TW" dirty="0" smtClean="0"/>
              <a:t>a method </a:t>
            </a:r>
            <a:r>
              <a:rPr lang="en-US" altLang="zh-TW" dirty="0"/>
              <a:t>whose </a:t>
            </a:r>
            <a:r>
              <a:rPr lang="en-US" altLang="zh-TW" dirty="0" smtClean="0"/>
              <a:t>name starts </a:t>
            </a:r>
            <a:r>
              <a:rPr lang="en-US" altLang="zh-TW" dirty="0"/>
              <a:t>with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test</a:t>
            </a:r>
            <a:r>
              <a:rPr lang="en-US" altLang="zh-TW" dirty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Fixture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Often, many small test cases will use the same fixture.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test runner will run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altLang="zh-TW" dirty="0" smtClean="0"/>
              <a:t> prior </a:t>
            </a:r>
            <a:r>
              <a:rPr lang="en-US" altLang="zh-TW" dirty="0"/>
              <a:t>to each </a:t>
            </a:r>
            <a:r>
              <a:rPr lang="en-US" altLang="zh-TW" dirty="0" smtClean="0"/>
              <a:t>test and invoke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tearDown</a:t>
            </a:r>
            <a:r>
              <a:rPr lang="en-US" altLang="zh-TW" dirty="0" smtClean="0"/>
              <a:t> after each test.</a:t>
            </a:r>
            <a:endParaRPr lang="en-US" altLang="zh-TW" dirty="0"/>
          </a:p>
          <a:p>
            <a:pPr lvl="1"/>
            <a:r>
              <a:rPr lang="en-US" altLang="zh-TW" dirty="0" smtClean="0"/>
              <a:t>One real case is creating a new table and inserting data in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setUp</a:t>
            </a:r>
            <a:r>
              <a:rPr lang="en-US" altLang="zh-TW" dirty="0" smtClean="0"/>
              <a:t>, running a test, and then dropping the table in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tearDown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Test Suite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Add specified tests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Create </a:t>
            </a:r>
            <a:r>
              <a:rPr lang="en-US" altLang="zh-TW" dirty="0"/>
              <a:t>a test suite and </a:t>
            </a:r>
            <a:r>
              <a:rPr lang="en-US" altLang="zh-TW" dirty="0" smtClean="0"/>
              <a:t>populate </a:t>
            </a:r>
            <a:r>
              <a:rPr lang="en-US" altLang="zh-TW" dirty="0"/>
              <a:t>it with </a:t>
            </a:r>
            <a:r>
              <a:rPr lang="en-US" altLang="zh-TW" dirty="0" smtClean="0"/>
              <a:t>all tests of a test case automatically.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772816"/>
            <a:ext cx="7992888" cy="83099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suite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unittest.TestSuite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suite.addTest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CalculatorTestCase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test_plus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'))</a:t>
            </a:r>
          </a:p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suite.addTest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CalculatorTestCase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test_minus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'))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2844225"/>
            <a:ext cx="7992888" cy="58477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tests = ['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test_plus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', '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test_minus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']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suite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unittest.TestSuite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(map(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CalculatorTestCase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tests))</a:t>
            </a:r>
          </a:p>
        </p:txBody>
      </p:sp>
      <p:sp>
        <p:nvSpPr>
          <p:cNvPr id="9" name="矩形 8"/>
          <p:cNvSpPr/>
          <p:nvPr/>
        </p:nvSpPr>
        <p:spPr>
          <a:xfrm>
            <a:off x="712132" y="4674622"/>
            <a:ext cx="7964324" cy="33855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unittest.TestLoader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loadTestsFromTestCase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CalculatorTestCase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5492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15205"/>
            <a:ext cx="8229600" cy="4525963"/>
          </a:xfrm>
        </p:spPr>
        <p:txBody>
          <a:bodyPr/>
          <a:lstStyle/>
          <a:p>
            <a:r>
              <a:rPr lang="en-US" altLang="zh-TW" dirty="0"/>
              <a:t>Add one test suite to a test suite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Compose all suites.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So, you can compose tests freely.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980728"/>
            <a:ext cx="7992888" cy="83099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suite2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unittest.TestSuite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suite2.addTest(suite)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suite2.addTest(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OtherTestCase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test_orz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'))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2721694"/>
            <a:ext cx="7992888" cy="83099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suite1 = module1.TheTestSuite()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suite2 = module2.TheTestSuite()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alltests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unittest.TestSuite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([suite1, suite2])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4918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Runner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TextTestRunner</a:t>
            </a:r>
            <a:r>
              <a:rPr lang="en-US" altLang="zh-TW" dirty="0" smtClean="0"/>
              <a:t> directly.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Or…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79059" y="1787170"/>
            <a:ext cx="7825388" cy="83099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suite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unittest.TestLoader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        .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loadTestsFromTestCase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CalculatorTestCase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unittest.TextTestRunner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(verbosity=2).run(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suite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98671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79058" y="3522494"/>
            <a:ext cx="7825389" cy="33855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unittest.main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(verbosity=2)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7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You Should </a:t>
            </a:r>
            <a:r>
              <a:rPr lang="en-US" altLang="zh-TW" dirty="0" smtClean="0"/>
              <a:t>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9926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7" y="5247116"/>
            <a:ext cx="7509388" cy="135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427984" y="48709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0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Command-Line Interface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un </a:t>
            </a:r>
            <a:r>
              <a:rPr lang="en-US" altLang="zh-TW" dirty="0"/>
              <a:t>tests from modules, classes or even individual test methods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Run </a:t>
            </a:r>
            <a:r>
              <a:rPr lang="en-US" altLang="zh-TW" dirty="0"/>
              <a:t>tests with </a:t>
            </a:r>
            <a:r>
              <a:rPr lang="en-US" altLang="zh-TW" dirty="0" smtClean="0"/>
              <a:t>higher verbosity </a:t>
            </a:r>
            <a:r>
              <a:rPr lang="en-US" altLang="zh-TW" dirty="0"/>
              <a:t>by passing in 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-v</a:t>
            </a:r>
            <a:r>
              <a:rPr lang="en-US" altLang="zh-TW" dirty="0"/>
              <a:t> flag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For a list of all the command-line options: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2204864"/>
            <a:ext cx="7920880" cy="83099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test_module1 test_module2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test_module.TestClass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test_module.TestClass.test_method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3954542"/>
            <a:ext cx="7920880" cy="33855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-v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test_module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5250686"/>
            <a:ext cx="7920880" cy="33855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-h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6061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C00000"/>
                </a:solidFill>
              </a:rPr>
              <a:t>Exercise </a:t>
            </a:r>
            <a:r>
              <a:rPr lang="en-US" altLang="zh-TW" dirty="0">
                <a:solidFill>
                  <a:srgbClr val="C00000"/>
                </a:solidFill>
              </a:rPr>
              <a:t>15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jjhou.boolan.com/jjtbooks-refactoring.htm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171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9700"/>
            <a:ext cx="2808312" cy="354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67612"/>
            <a:ext cx="2834135" cy="383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61909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04664"/>
            <a:ext cx="8373616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The file </a:t>
            </a:r>
            <a:r>
              <a:rPr lang="en-US" altLang="zh-TW" b="1" dirty="0" smtClean="0">
                <a:solidFill>
                  <a:srgbClr val="C00000"/>
                </a:solidFill>
              </a:rPr>
              <a:t>‘dvdlib.py’ </a:t>
            </a:r>
            <a:r>
              <a:rPr lang="en-US" altLang="zh-TW" dirty="0" smtClean="0">
                <a:solidFill>
                  <a:srgbClr val="C00000"/>
                </a:solidFill>
              </a:rPr>
              <a:t>located in </a:t>
            </a:r>
            <a:r>
              <a:rPr lang="en-US" altLang="zh-TW" b="1" dirty="0" smtClean="0">
                <a:solidFill>
                  <a:srgbClr val="C00000"/>
                </a:solidFill>
              </a:rPr>
              <a:t>lab/exercises/exercise15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is </a:t>
            </a:r>
            <a:r>
              <a:rPr lang="en-US" altLang="zh-TW" dirty="0" smtClean="0">
                <a:solidFill>
                  <a:srgbClr val="C00000"/>
                </a:solidFill>
              </a:rPr>
              <a:t>a replication of the sample program in the chapter 1 of the book ‘Refactoring’.</a:t>
            </a:r>
          </a:p>
          <a:p>
            <a:r>
              <a:rPr lang="en-US" altLang="zh-TW" dirty="0">
                <a:solidFill>
                  <a:srgbClr val="C00000"/>
                </a:solidFill>
              </a:rPr>
              <a:t>We’re </a:t>
            </a:r>
            <a:r>
              <a:rPr lang="en-US" altLang="zh-TW" dirty="0" smtClean="0">
                <a:solidFill>
                  <a:srgbClr val="C00000"/>
                </a:solidFill>
              </a:rPr>
              <a:t>refactoring the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statement</a:t>
            </a:r>
            <a:r>
              <a:rPr lang="en-US" altLang="zh-TW" dirty="0" smtClean="0">
                <a:solidFill>
                  <a:srgbClr val="C00000"/>
                </a:solidFill>
              </a:rPr>
              <a:t> method of the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Customer</a:t>
            </a:r>
            <a:r>
              <a:rPr lang="en-US" altLang="zh-TW" dirty="0" smtClean="0">
                <a:solidFill>
                  <a:srgbClr val="C00000"/>
                </a:solidFill>
              </a:rPr>
              <a:t> class according </a:t>
            </a:r>
            <a:r>
              <a:rPr lang="en-US" altLang="zh-TW" dirty="0">
                <a:solidFill>
                  <a:srgbClr val="C00000"/>
                </a:solidFill>
              </a:rPr>
              <a:t>the process of </a:t>
            </a:r>
            <a:r>
              <a:rPr lang="en-US" altLang="zh-TW" dirty="0" smtClean="0">
                <a:solidFill>
                  <a:srgbClr val="C00000"/>
                </a:solidFill>
              </a:rPr>
              <a:t>the “Decomposing </a:t>
            </a:r>
            <a:r>
              <a:rPr lang="en-US" altLang="zh-TW" dirty="0">
                <a:solidFill>
                  <a:srgbClr val="C00000"/>
                </a:solidFill>
              </a:rPr>
              <a:t>and Redistributing the Statement </a:t>
            </a:r>
            <a:r>
              <a:rPr lang="en-US" altLang="zh-TW" dirty="0" smtClean="0">
                <a:solidFill>
                  <a:srgbClr val="C00000"/>
                </a:solidFill>
              </a:rPr>
              <a:t>Method” session in “Refactoring”.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We’re using </a:t>
            </a:r>
            <a:r>
              <a:rPr lang="en-US" altLang="zh-TW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unittest</a:t>
            </a:r>
            <a:r>
              <a:rPr lang="en-US" altLang="zh-TW" dirty="0" smtClean="0">
                <a:solidFill>
                  <a:srgbClr val="C00000"/>
                </a:solidFill>
              </a:rPr>
              <a:t> to ensure that our each refactoring doesn’t break anything.</a:t>
            </a:r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34531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Should You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012160" y="1241702"/>
            <a:ext cx="172819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Customer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name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rentals</a:t>
            </a:r>
          </a:p>
          <a:p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add_rental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statement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99892" y="1241702"/>
            <a:ext cx="17281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Rental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movie</a:t>
            </a: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days_rented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7624" y="1241702"/>
            <a:ext cx="17281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Movie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title</a:t>
            </a: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price_code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187624" y="155679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599892" y="155679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012160" y="155679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187624" y="227687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599892" y="227687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012160" y="220486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796136" y="19168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902314" y="14701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286986" y="18418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*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305678" y="148478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*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12160" y="3530039"/>
            <a:ext cx="1728192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Customer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name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rentals</a:t>
            </a:r>
          </a:p>
          <a:p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add_rental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statement</a:t>
            </a:r>
          </a:p>
          <a:p>
            <a:r>
              <a:rPr lang="en-US" altLang="zh-TW" b="1" dirty="0" err="1" smtClean="0">
                <a:latin typeface="Courier New" pitchFamily="49" charset="0"/>
                <a:cs typeface="Courier New" pitchFamily="49" charset="0"/>
              </a:rPr>
              <a:t>get_total_charge</a:t>
            </a:r>
            <a:endParaRPr lang="en-US" altLang="zh-TW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get_total_freq_renter_points</a:t>
            </a:r>
            <a:endParaRPr lang="zh-TW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599892" y="3530039"/>
            <a:ext cx="1728192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Rental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movie</a:t>
            </a: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days_rented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get_charge</a:t>
            </a:r>
            <a:endParaRPr lang="en-US" altLang="zh-TW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get_freq_renter_points</a:t>
            </a:r>
            <a:endParaRPr lang="zh-TW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187624" y="3530039"/>
            <a:ext cx="17281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Movie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title</a:t>
            </a: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price_code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1187624" y="3845129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599892" y="3845129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6012160" y="3845129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1187624" y="4565209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3599892" y="4565209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6012160" y="4493201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5796136" y="42210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902314" y="3758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286986" y="413020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*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5305678" y="378904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*</a:t>
            </a:r>
            <a:endParaRPr lang="zh-TW" altLang="en-US" dirty="0"/>
          </a:p>
        </p:txBody>
      </p:sp>
      <p:cxnSp>
        <p:nvCxnSpPr>
          <p:cNvPr id="44" name="直線單箭頭接點 43"/>
          <p:cNvCxnSpPr>
            <a:stCxn id="6" idx="1"/>
            <a:endCxn id="7" idx="3"/>
          </p:cNvCxnSpPr>
          <p:nvPr/>
        </p:nvCxnSpPr>
        <p:spPr>
          <a:xfrm flipH="1">
            <a:off x="2915816" y="1841867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H="1">
            <a:off x="2915816" y="413020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 rot="5400000">
            <a:off x="4283968" y="2708920"/>
            <a:ext cx="50405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/>
          <p:cNvCxnSpPr/>
          <p:nvPr/>
        </p:nvCxnSpPr>
        <p:spPr>
          <a:xfrm flipH="1">
            <a:off x="5328084" y="1841867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H="1">
            <a:off x="5328084" y="4130204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3177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Profiling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timeit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 smtClean="0"/>
              <a:t>Measures </a:t>
            </a:r>
            <a:r>
              <a:rPr lang="en-US" altLang="zh-TW" dirty="0"/>
              <a:t>execution time of small code </a:t>
            </a:r>
            <a:r>
              <a:rPr lang="en-US" altLang="zh-TW" dirty="0" smtClean="0"/>
              <a:t>snippets.</a:t>
            </a: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cProfile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 smtClean="0"/>
              <a:t>Describes </a:t>
            </a:r>
            <a:r>
              <a:rPr lang="en-US" altLang="zh-TW" dirty="0"/>
              <a:t>the run time performance of a </a:t>
            </a:r>
            <a:r>
              <a:rPr lang="en-US" altLang="zh-TW" dirty="0" smtClean="0"/>
              <a:t>program.</a:t>
            </a:r>
          </a:p>
          <a:p>
            <a:pPr lvl="1"/>
            <a:r>
              <a:rPr lang="en-US" altLang="zh-TW" dirty="0" smtClean="0"/>
              <a:t>Provides </a:t>
            </a:r>
            <a:r>
              <a:rPr lang="en-US" altLang="zh-TW" dirty="0"/>
              <a:t>a variety of statistics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b="1" dirty="0"/>
              <a:t>R</a:t>
            </a:r>
            <a:r>
              <a:rPr lang="en-US" altLang="zh-TW" b="1" dirty="0" smtClean="0"/>
              <a:t>ecommended </a:t>
            </a:r>
            <a:r>
              <a:rPr lang="en-US" altLang="zh-TW" b="1" dirty="0"/>
              <a:t>for most users</a:t>
            </a:r>
            <a:r>
              <a:rPr lang="en-US" altLang="zh-TW" dirty="0"/>
              <a:t>; it’s a C </a:t>
            </a:r>
            <a:r>
              <a:rPr lang="en-US" altLang="zh-TW" dirty="0" smtClean="0"/>
              <a:t>extension.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profile</a:t>
            </a:r>
          </a:p>
          <a:p>
            <a:pPr lvl="1"/>
            <a:r>
              <a:rPr lang="en-US" altLang="zh-TW" dirty="0" smtClean="0"/>
              <a:t>A pure Python module whose interface is imitated by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cProfile</a:t>
            </a:r>
            <a:r>
              <a:rPr lang="en-US" altLang="zh-TW" dirty="0" smtClean="0"/>
              <a:t>, so </a:t>
            </a:r>
            <a:r>
              <a:rPr lang="en-US" altLang="zh-TW" dirty="0"/>
              <a:t>they are mostly interchangeable;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cProfile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/>
              <a:t>has a much lower overhead but is newer and might not be available on all systems.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6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timeit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052736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How to generate the following string?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Yes or no?</a:t>
            </a:r>
          </a:p>
          <a:p>
            <a:pPr lvl="1"/>
            <a:r>
              <a:rPr lang="en-US" altLang="zh-TW" dirty="0"/>
              <a:t>String </a:t>
            </a:r>
            <a:r>
              <a:rPr lang="en-US" altLang="zh-TW" dirty="0" smtClean="0"/>
              <a:t>concatenation is slow.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The function </a:t>
            </a:r>
            <a:r>
              <a:rPr lang="en-US" altLang="zh-TW" dirty="0" smtClean="0">
                <a:latin typeface="Courier New" pitchFamily="49" charset="0"/>
                <a:ea typeface="Cambria Math" pitchFamily="18" charset="0"/>
                <a:cs typeface="Courier New" pitchFamily="49" charset="0"/>
              </a:rPr>
              <a:t>join</a:t>
            </a:r>
            <a:r>
              <a:rPr lang="en-US" altLang="zh-TW" dirty="0" smtClean="0"/>
              <a:t> is fast.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175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36904" cy="8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115616" y="3717032"/>
            <a:ext cx="7560840" cy="12003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all = ''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s in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strs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   all = all + s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','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all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= all + '99'</a:t>
            </a:r>
          </a:p>
        </p:txBody>
      </p:sp>
      <p:sp>
        <p:nvSpPr>
          <p:cNvPr id="12" name="矩形 11"/>
          <p:cNvSpPr/>
          <p:nvPr/>
        </p:nvSpPr>
        <p:spPr>
          <a:xfrm>
            <a:off x="1115616" y="5579948"/>
            <a:ext cx="7560840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','.join(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strs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3" name="直線圖說文字 2 (加上框線和強調線) 12"/>
          <p:cNvSpPr/>
          <p:nvPr/>
        </p:nvSpPr>
        <p:spPr>
          <a:xfrm>
            <a:off x="4788024" y="3947699"/>
            <a:ext cx="3168352" cy="417405"/>
          </a:xfrm>
          <a:prstGeom prst="accentBorderCallout2">
            <a:avLst>
              <a:gd name="adj1" fmla="val 35988"/>
              <a:gd name="adj2" fmla="val -6008"/>
              <a:gd name="adj3" fmla="val 61845"/>
              <a:gd name="adj4" fmla="val -48918"/>
              <a:gd name="adj5" fmla="val 61744"/>
              <a:gd name="adj6" fmla="val -50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atin typeface="+mj-lt"/>
                <a:cs typeface="Courier New" pitchFamily="49" charset="0"/>
              </a:rPr>
              <a:t>Provides strings '0' '1' '2' … '98'</a:t>
            </a:r>
            <a:endParaRPr lang="zh-TW" altLang="en-US" sz="1600" dirty="0">
              <a:latin typeface="+mj-lt"/>
              <a:cs typeface="Courier New" pitchFamily="49" charset="0"/>
            </a:endParaRPr>
          </a:p>
        </p:txBody>
      </p:sp>
      <p:sp>
        <p:nvSpPr>
          <p:cNvPr id="14" name="直線圖說文字 2 (加上框線和強調線) 13"/>
          <p:cNvSpPr/>
          <p:nvPr/>
        </p:nvSpPr>
        <p:spPr>
          <a:xfrm>
            <a:off x="4355976" y="5899410"/>
            <a:ext cx="3168352" cy="417405"/>
          </a:xfrm>
          <a:prstGeom prst="accentBorderCallout2">
            <a:avLst>
              <a:gd name="adj1" fmla="val 35988"/>
              <a:gd name="adj2" fmla="val -6008"/>
              <a:gd name="adj3" fmla="val 61845"/>
              <a:gd name="adj4" fmla="val -48918"/>
              <a:gd name="adj5" fmla="val 13998"/>
              <a:gd name="adj6" fmla="val -52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atin typeface="+mj-lt"/>
                <a:cs typeface="Courier New" pitchFamily="49" charset="0"/>
              </a:rPr>
              <a:t>Provides strings '0' '1' '2' … '99'</a:t>
            </a:r>
            <a:endParaRPr lang="zh-TW" altLang="en-US" sz="16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0" y="1844824"/>
            <a:ext cx="8062941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timeit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Answers: Yes, Yes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You guessed right answers? 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176</a:t>
            </a:fld>
            <a:endParaRPr lang="zh-TW" altLang="en-US"/>
          </a:p>
        </p:txBody>
      </p:sp>
      <p:sp>
        <p:nvSpPr>
          <p:cNvPr id="11" name="直線圖說文字 2 (加上框線和強調線) 10"/>
          <p:cNvSpPr/>
          <p:nvPr/>
        </p:nvSpPr>
        <p:spPr>
          <a:xfrm>
            <a:off x="4067944" y="288032"/>
            <a:ext cx="3528392" cy="1700808"/>
          </a:xfrm>
          <a:prstGeom prst="accentBorderCallout2">
            <a:avLst>
              <a:gd name="adj1" fmla="val 62802"/>
              <a:gd name="adj2" fmla="val -6938"/>
              <a:gd name="adj3" fmla="val 78619"/>
              <a:gd name="adj4" fmla="val -20655"/>
              <a:gd name="adj5" fmla="val 98605"/>
              <a:gd name="adj6" fmla="val -38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s = '''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all = ''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for s in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strs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all = all + s + ','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all = all + '99'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'''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3" y="4040485"/>
            <a:ext cx="8093138" cy="9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直線圖說文字 2 (加上框線和強調線) 13"/>
          <p:cNvSpPr/>
          <p:nvPr/>
        </p:nvSpPr>
        <p:spPr>
          <a:xfrm>
            <a:off x="5796136" y="3501008"/>
            <a:ext cx="1296144" cy="400670"/>
          </a:xfrm>
          <a:prstGeom prst="accentBorderCallout2">
            <a:avLst>
              <a:gd name="adj1" fmla="val 62802"/>
              <a:gd name="adj2" fmla="val -6938"/>
              <a:gd name="adj3" fmla="val 78619"/>
              <a:gd name="adj4" fmla="val -20655"/>
              <a:gd name="adj5" fmla="val 127864"/>
              <a:gd name="adj6" fmla="val -49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atin typeface="+mj-lt"/>
                <a:cs typeface="Courier New" pitchFamily="49" charset="0"/>
              </a:rPr>
              <a:t>A generator</a:t>
            </a:r>
            <a:endParaRPr lang="zh-TW" altLang="en-US" sz="1600" dirty="0">
              <a:latin typeface="+mj-lt"/>
              <a:cs typeface="Courier New" pitchFamily="49" charset="0"/>
            </a:endParaRPr>
          </a:p>
        </p:txBody>
      </p:sp>
      <p:sp>
        <p:nvSpPr>
          <p:cNvPr id="15" name="直線圖說文字 2 (加上框線和強調線) 14"/>
          <p:cNvSpPr/>
          <p:nvPr/>
        </p:nvSpPr>
        <p:spPr>
          <a:xfrm>
            <a:off x="4716016" y="2744924"/>
            <a:ext cx="2160240" cy="612068"/>
          </a:xfrm>
          <a:prstGeom prst="accentBorderCallout2">
            <a:avLst>
              <a:gd name="adj1" fmla="val 35988"/>
              <a:gd name="adj2" fmla="val -6008"/>
              <a:gd name="adj3" fmla="val -3276"/>
              <a:gd name="adj4" fmla="val -51089"/>
              <a:gd name="adj5" fmla="val -20615"/>
              <a:gd name="adj6" fmla="val -92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atin typeface="+mj-lt"/>
                <a:cs typeface="Courier New" pitchFamily="49" charset="0"/>
              </a:rPr>
              <a:t>Total elapsed time, in seconds.</a:t>
            </a:r>
            <a:endParaRPr lang="zh-TW" altLang="en-US" sz="16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2" y="1857400"/>
            <a:ext cx="7804738" cy="218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timeit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en-US" altLang="zh-TW" dirty="0" smtClean="0"/>
              <a:t>interface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Command-Line Interface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0193" y="4869160"/>
            <a:ext cx="7852247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~$ </a:t>
            </a:r>
            <a:r>
              <a:rPr lang="en-US" altLang="zh-TW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timeit</a:t>
            </a:r>
            <a:r>
              <a:rPr lang="en-US" altLang="zh-TW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'",".join(</a:t>
            </a:r>
            <a:r>
              <a:rPr lang="en-US" altLang="zh-TW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(n) for n in </a:t>
            </a:r>
            <a:r>
              <a:rPr lang="en-US" altLang="zh-TW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xrange</a:t>
            </a:r>
            <a:r>
              <a:rPr lang="en-US" altLang="zh-TW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(100))'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10000 loops, best of 3: 23.6 </a:t>
            </a:r>
            <a:r>
              <a:rPr lang="en-US" altLang="zh-TW" sz="14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usec</a:t>
            </a:r>
            <a:r>
              <a:rPr lang="en-US" altLang="zh-TW" sz="1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per loop</a:t>
            </a:r>
          </a:p>
        </p:txBody>
      </p:sp>
      <p:sp>
        <p:nvSpPr>
          <p:cNvPr id="10" name="直線圖說文字 2 (加上框線和強調線) 9"/>
          <p:cNvSpPr/>
          <p:nvPr/>
        </p:nvSpPr>
        <p:spPr>
          <a:xfrm flipH="1">
            <a:off x="4139952" y="1212812"/>
            <a:ext cx="1800200" cy="432048"/>
          </a:xfrm>
          <a:prstGeom prst="accentBorderCallout2">
            <a:avLst>
              <a:gd name="adj1" fmla="val 62802"/>
              <a:gd name="adj2" fmla="val -6938"/>
              <a:gd name="adj3" fmla="val 67591"/>
              <a:gd name="adj4" fmla="val -30622"/>
              <a:gd name="adj5" fmla="val 126865"/>
              <a:gd name="adj6" fmla="val -54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>
                <a:latin typeface="+mj-lt"/>
                <a:cs typeface="Courier New" pitchFamily="49" charset="0"/>
              </a:rPr>
              <a:t>Default: 1000000</a:t>
            </a:r>
            <a:endParaRPr lang="zh-TW" altLang="en-US" sz="1600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/>
              <a:t>More </a:t>
            </a:r>
            <a:r>
              <a:rPr lang="en-US" altLang="zh-TW" dirty="0" smtClean="0"/>
              <a:t>Realistic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178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8" y="3919051"/>
            <a:ext cx="8566954" cy="102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7" y="1196752"/>
            <a:ext cx="846485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cProfile</a:t>
            </a:r>
            <a:r>
              <a:rPr lang="zh-TW" altLang="en-US" dirty="0" smtClean="0"/>
              <a:t>（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profile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rofile </a:t>
            </a:r>
            <a:r>
              <a:rPr lang="en-US" altLang="zh-TW" dirty="0"/>
              <a:t>an application with a main entry </a:t>
            </a:r>
            <a:r>
              <a:rPr lang="en-US" altLang="zh-TW" dirty="0" smtClean="0"/>
              <a:t>point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179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4179059"/>
            <a:ext cx="8350400" cy="22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2" y="1809749"/>
            <a:ext cx="8350400" cy="216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517632" cy="4525963"/>
          </a:xfrm>
        </p:spPr>
        <p:txBody>
          <a:bodyPr/>
          <a:lstStyle/>
          <a:p>
            <a:r>
              <a:rPr lang="en-US" altLang="zh-TW" dirty="0"/>
              <a:t>The new``</a:t>
            </a:r>
            <a:r>
              <a:rPr lang="en-US" altLang="zh-TW" dirty="0" err="1"/>
              <a:t>easy_install</a:t>
            </a:r>
            <a:r>
              <a:rPr lang="en-US" altLang="zh-TW" dirty="0"/>
              <a:t>`` command you have available is considered by many to be deprecated, so we will install its replacement: </a:t>
            </a:r>
            <a:r>
              <a:rPr lang="en-US" altLang="zh-TW" b="1" dirty="0">
                <a:solidFill>
                  <a:srgbClr val="FF0000"/>
                </a:solidFill>
              </a:rPr>
              <a:t>pip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</a:t>
            </a:r>
            <a:r>
              <a:rPr lang="en-US" altLang="zh-TW" b="1" dirty="0"/>
              <a:t> </a:t>
            </a:r>
            <a:r>
              <a:rPr lang="en-US" altLang="zh-TW" b="1" dirty="0" err="1">
                <a:solidFill>
                  <a:srgbClr val="FF0000"/>
                </a:solidFill>
              </a:rPr>
              <a:t>virtualenv</a:t>
            </a:r>
            <a:r>
              <a:rPr lang="en-US" altLang="zh-TW" b="1" dirty="0"/>
              <a:t> </a:t>
            </a:r>
            <a:r>
              <a:rPr lang="en-US" altLang="zh-TW" dirty="0"/>
              <a:t>kit provides the ability to create virtual Python environments that do not interfere with either each other, or the main Python installation.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9512" y="2854677"/>
            <a:ext cx="88569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~/scripts$ </a:t>
            </a:r>
            <a:r>
              <a:rPr lang="en-US" altLang="zh-TW" b="1" dirty="0" err="1"/>
              <a:t>sudo</a:t>
            </a:r>
            <a:r>
              <a:rPr lang="en-US" altLang="zh-TW" b="1" dirty="0"/>
              <a:t> </a:t>
            </a:r>
            <a:r>
              <a:rPr lang="en-US" altLang="zh-TW" b="1" dirty="0" err="1"/>
              <a:t>easy_install</a:t>
            </a:r>
            <a:r>
              <a:rPr lang="en-US" altLang="zh-TW" b="1" dirty="0"/>
              <a:t> </a:t>
            </a:r>
            <a:r>
              <a:rPr lang="en-US" altLang="zh-TW" b="1" dirty="0" smtClean="0"/>
              <a:t>pip</a:t>
            </a:r>
          </a:p>
          <a:p>
            <a:r>
              <a:rPr lang="en-US" altLang="zh-TW" dirty="0"/>
              <a:t>~/scripts$ </a:t>
            </a:r>
            <a:r>
              <a:rPr lang="en-US" altLang="zh-TW" b="1" dirty="0" err="1"/>
              <a:t>sudo</a:t>
            </a:r>
            <a:r>
              <a:rPr lang="en-US" altLang="zh-TW" b="1" dirty="0"/>
              <a:t> pip install </a:t>
            </a:r>
            <a:r>
              <a:rPr lang="en-US" altLang="zh-TW" b="1" dirty="0" err="1"/>
              <a:t>virtualenv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6235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Column Headings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5184576"/>
          </a:xfrm>
        </p:spPr>
        <p:txBody>
          <a:bodyPr>
            <a:normAutofit fontScale="92500"/>
          </a:bodyPr>
          <a:lstStyle/>
          <a:p>
            <a:r>
              <a:rPr lang="en-US" altLang="zh-TW" dirty="0" err="1" smtClean="0"/>
              <a:t>ncalls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“number </a:t>
            </a:r>
            <a:r>
              <a:rPr lang="en-US" altLang="zh-TW" dirty="0"/>
              <a:t>of </a:t>
            </a:r>
            <a:r>
              <a:rPr lang="en-US" altLang="zh-TW" dirty="0" smtClean="0"/>
              <a:t>calls”, </a:t>
            </a:r>
            <a:r>
              <a:rPr lang="en-US" altLang="zh-TW" dirty="0"/>
              <a:t>lists the number of calls to the </a:t>
            </a:r>
            <a:r>
              <a:rPr lang="en-US" altLang="zh-TW" dirty="0" smtClean="0"/>
              <a:t>specified function.</a:t>
            </a:r>
          </a:p>
          <a:p>
            <a:r>
              <a:rPr lang="en-US" altLang="zh-TW" dirty="0" err="1" smtClean="0"/>
              <a:t>tottime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“</a:t>
            </a:r>
            <a:r>
              <a:rPr lang="en-US" altLang="zh-TW" dirty="0"/>
              <a:t>total time”, spent in the given function (and excluding time made in calls to sub-functions</a:t>
            </a:r>
            <a:r>
              <a:rPr lang="en-US" altLang="zh-TW" dirty="0" smtClean="0"/>
              <a:t>).</a:t>
            </a:r>
          </a:p>
          <a:p>
            <a:r>
              <a:rPr lang="en-US" altLang="zh-TW" dirty="0" err="1" smtClean="0"/>
              <a:t>percall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tottime</a:t>
            </a:r>
            <a:r>
              <a:rPr lang="en-US" altLang="zh-TW" dirty="0" smtClean="0"/>
              <a:t> / </a:t>
            </a:r>
            <a:r>
              <a:rPr lang="en-US" altLang="zh-TW" dirty="0" err="1" smtClean="0"/>
              <a:t>ncalls</a:t>
            </a:r>
            <a:endParaRPr lang="en-US" altLang="zh-TW" dirty="0" smtClean="0"/>
          </a:p>
          <a:p>
            <a:r>
              <a:rPr lang="en-US" altLang="zh-TW" dirty="0" err="1" smtClean="0"/>
              <a:t>cumtime</a:t>
            </a:r>
            <a:endParaRPr lang="en-US" altLang="zh-TW" dirty="0" smtClean="0"/>
          </a:p>
          <a:p>
            <a:pPr lvl="1"/>
            <a:r>
              <a:rPr lang="en-US" altLang="zh-TW" dirty="0"/>
              <a:t>“cumulative time”, spent in this and all </a:t>
            </a:r>
            <a:r>
              <a:rPr lang="en-US" altLang="zh-TW" dirty="0" err="1"/>
              <a:t>subfunctions</a:t>
            </a:r>
            <a:r>
              <a:rPr lang="en-US" altLang="zh-TW" dirty="0"/>
              <a:t> (from invocation till exit).</a:t>
            </a:r>
            <a:endParaRPr lang="en-US" altLang="zh-TW" dirty="0" smtClean="0"/>
          </a:p>
          <a:p>
            <a:r>
              <a:rPr lang="en-US" altLang="zh-TW" dirty="0" err="1" smtClean="0"/>
              <a:t>percall</a:t>
            </a:r>
            <a:endParaRPr lang="en-US" altLang="zh-TW" dirty="0" smtClean="0"/>
          </a:p>
          <a:p>
            <a:pPr lvl="1"/>
            <a:r>
              <a:rPr lang="en-US" altLang="zh-TW" dirty="0"/>
              <a:t>the quotient of </a:t>
            </a:r>
            <a:r>
              <a:rPr lang="en-US" altLang="zh-TW" dirty="0" err="1"/>
              <a:t>cumtime</a:t>
            </a:r>
            <a:r>
              <a:rPr lang="en-US" altLang="zh-TW" dirty="0"/>
              <a:t> divided by primitive </a:t>
            </a:r>
            <a:r>
              <a:rPr lang="en-US" altLang="zh-TW" dirty="0" smtClean="0"/>
              <a:t>calls.</a:t>
            </a:r>
          </a:p>
          <a:p>
            <a:r>
              <a:rPr lang="en-US" altLang="zh-TW" dirty="0" err="1"/>
              <a:t>filename:lineno</a:t>
            </a:r>
            <a:r>
              <a:rPr lang="en-US" altLang="zh-TW" dirty="0"/>
              <a:t>(function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provides the respective data of each function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19209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pstats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To save </a:t>
            </a:r>
            <a:r>
              <a:rPr lang="en-US" altLang="zh-TW" dirty="0"/>
              <a:t>the results of a profile into a </a:t>
            </a:r>
            <a:r>
              <a:rPr lang="en-US" altLang="zh-TW" dirty="0" smtClean="0"/>
              <a:t>file: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To load </a:t>
            </a:r>
            <a:r>
              <a:rPr lang="en-US" altLang="zh-TW" dirty="0"/>
              <a:t>the statistics </a:t>
            </a:r>
            <a:r>
              <a:rPr lang="en-US" altLang="zh-TW" dirty="0" smtClean="0"/>
              <a:t>data: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45212" y="1691516"/>
            <a:ext cx="8075260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cProfile.run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sorting.selectionSort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(l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)', '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select_stats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')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212" y="3068960"/>
            <a:ext cx="8075260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fr-FR" altLang="zh-TW" dirty="0">
                <a:latin typeface="Courier New" pitchFamily="49" charset="0"/>
                <a:cs typeface="Courier New" pitchFamily="49" charset="0"/>
              </a:rPr>
              <a:t>import pstats</a:t>
            </a:r>
          </a:p>
          <a:p>
            <a:r>
              <a:rPr lang="fr-FR" altLang="zh-TW" dirty="0">
                <a:latin typeface="Courier New" pitchFamily="49" charset="0"/>
                <a:cs typeface="Courier New" pitchFamily="49" charset="0"/>
              </a:rPr>
              <a:t>p = pstats.Stats</a:t>
            </a:r>
            <a:r>
              <a:rPr lang="fr-FR" altLang="zh-TW" dirty="0" smtClean="0">
                <a:latin typeface="Courier New" pitchFamily="49" charset="0"/>
                <a:cs typeface="Courier New" pitchFamily="49" charset="0"/>
              </a:rPr>
              <a:t>('select_stats')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p.strip_dirs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sort_stats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('name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').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print_stats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p.sort_stats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('cumulative').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print_stats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(10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p.sort_stats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('time').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print_stats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(10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2" y="4797152"/>
            <a:ext cx="8102591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9589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r>
              <a:rPr lang="en-US" altLang="zh-TW" dirty="0"/>
              <a:t>The file cProfile.py can also be invoked as a script to profile another script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6" y="1484784"/>
            <a:ext cx="7848872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python -m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cProfile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myscript.py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2074" y="2132856"/>
            <a:ext cx="7862374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cProfile.py [-o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output_file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] [-s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sort_order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]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6688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 Small </a:t>
            </a:r>
            <a:r>
              <a:rPr lang="en-US" altLang="zh-TW" dirty="0"/>
              <a:t>GUI </a:t>
            </a:r>
            <a:r>
              <a:rPr lang="en-US" altLang="zh-TW" dirty="0" smtClean="0"/>
              <a:t>Utility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052736"/>
            <a:ext cx="8229600" cy="4525963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http://www.vrplumber.com/programming/runsnakerun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183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42480" cy="498525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5623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PyCon</a:t>
            </a:r>
            <a:r>
              <a:rPr lang="en-US" altLang="zh-TW" dirty="0" smtClean="0"/>
              <a:t> Taiwan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PyCon</a:t>
            </a:r>
            <a:r>
              <a:rPr lang="en-US" altLang="zh-TW" dirty="0" smtClean="0"/>
              <a:t> Taiwan 2012</a:t>
            </a:r>
          </a:p>
          <a:p>
            <a:pPr lvl="1"/>
            <a:r>
              <a:rPr lang="en-US" altLang="zh-TW" dirty="0">
                <a:hlinkClick r:id="rId2"/>
              </a:rPr>
              <a:t>http://tw.pycon.org/2012/program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 </a:t>
            </a:r>
          </a:p>
          <a:p>
            <a:r>
              <a:rPr lang="en-US" altLang="zh-TW" dirty="0" err="1" smtClean="0"/>
              <a:t>PyCon</a:t>
            </a:r>
            <a:r>
              <a:rPr lang="en-US" altLang="zh-TW" dirty="0" smtClean="0"/>
              <a:t> Taiwan 2013</a:t>
            </a:r>
          </a:p>
          <a:p>
            <a:pPr lvl="1"/>
            <a:r>
              <a:rPr lang="en-US" altLang="zh-TW" dirty="0">
                <a:hlinkClick r:id="rId3"/>
              </a:rPr>
              <a:t>http://tw.pycon.org/2013/en/program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821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PyCon</a:t>
            </a:r>
            <a:r>
              <a:rPr lang="en-US" altLang="zh-TW" dirty="0" smtClean="0"/>
              <a:t> Taiwan 2012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Personal choices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2"/>
              </a:rPr>
              <a:t>Even </a:t>
            </a:r>
            <a:r>
              <a:rPr lang="en-US" altLang="zh-TW" dirty="0">
                <a:hlinkClick r:id="rId2"/>
              </a:rPr>
              <a:t>Faster </a:t>
            </a:r>
            <a:r>
              <a:rPr lang="en-US" altLang="zh-TW" dirty="0" err="1" smtClean="0">
                <a:hlinkClick r:id="rId2"/>
              </a:rPr>
              <a:t>Django</a:t>
            </a:r>
            <a:endParaRPr lang="en-US" altLang="zh-TW" dirty="0" smtClean="0"/>
          </a:p>
          <a:p>
            <a:pPr lvl="1"/>
            <a:r>
              <a:rPr lang="en-US" altLang="zh-TW" dirty="0" err="1">
                <a:hlinkClick r:id="rId3"/>
              </a:rPr>
              <a:t>Pyjamas</a:t>
            </a:r>
            <a:r>
              <a:rPr lang="en-US" altLang="zh-TW" dirty="0">
                <a:hlinkClick r:id="rId3"/>
              </a:rPr>
              <a:t> - A Python-based Web </a:t>
            </a:r>
            <a:r>
              <a:rPr lang="en-US" altLang="zh-TW" dirty="0" smtClean="0">
                <a:hlinkClick r:id="rId3"/>
              </a:rPr>
              <a:t>Application Development Framework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Developing Python Apps on Windows Azure</a:t>
            </a:r>
            <a:endParaRPr lang="en-US" altLang="zh-TW" dirty="0" smtClean="0"/>
          </a:p>
          <a:p>
            <a:pPr lvl="1"/>
            <a:r>
              <a:rPr lang="en-US" altLang="zh-TW" dirty="0" err="1">
                <a:hlinkClick r:id="rId5"/>
              </a:rPr>
              <a:t>PyKinect</a:t>
            </a:r>
            <a:r>
              <a:rPr lang="en-US" altLang="zh-TW" dirty="0">
                <a:hlinkClick r:id="rId5"/>
              </a:rPr>
              <a:t>: Body Iteration Application Development Using </a:t>
            </a:r>
            <a:r>
              <a:rPr lang="en-US" altLang="zh-TW" dirty="0" smtClean="0">
                <a:hlinkClick r:id="rId5"/>
              </a:rPr>
              <a:t>Python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6"/>
              </a:rPr>
              <a:t>STAF </a:t>
            </a:r>
            <a:r>
              <a:rPr lang="zh-TW" altLang="en-US" dirty="0">
                <a:hlinkClick r:id="rId6"/>
              </a:rPr>
              <a:t>在自動化測試上的延伸應用 </a:t>
            </a:r>
            <a:r>
              <a:rPr lang="en-US" altLang="zh-TW" dirty="0" smtClean="0">
                <a:hlinkClick r:id="rId6"/>
              </a:rPr>
              <a:t>– TMSTAF</a:t>
            </a:r>
            <a:endParaRPr lang="en-US" altLang="zh-TW" dirty="0" smtClean="0"/>
          </a:p>
          <a:p>
            <a:pPr lvl="1"/>
            <a:r>
              <a:rPr lang="en-US" altLang="zh-TW" dirty="0" err="1">
                <a:hlinkClick r:id="rId7"/>
              </a:rPr>
              <a:t>Qt</a:t>
            </a:r>
            <a:r>
              <a:rPr lang="en-US" altLang="zh-TW" dirty="0">
                <a:hlinkClick r:id="rId7"/>
              </a:rPr>
              <a:t> Quick GUI Programming with </a:t>
            </a:r>
            <a:r>
              <a:rPr lang="en-US" altLang="zh-TW" dirty="0" err="1" smtClean="0">
                <a:hlinkClick r:id="rId7"/>
              </a:rPr>
              <a:t>PySide</a:t>
            </a:r>
            <a:endParaRPr lang="en-US" altLang="zh-TW" dirty="0" smtClean="0"/>
          </a:p>
          <a:p>
            <a:pPr lvl="1"/>
            <a:r>
              <a:rPr lang="zh-TW" altLang="en-US" dirty="0">
                <a:hlinkClick r:id="rId8"/>
              </a:rPr>
              <a:t>所見非所得 </a:t>
            </a:r>
            <a:r>
              <a:rPr lang="en-US" altLang="zh-TW" dirty="0">
                <a:hlinkClick r:id="rId8"/>
              </a:rPr>
              <a:t>- </a:t>
            </a:r>
            <a:r>
              <a:rPr lang="en-US" altLang="zh-TW" dirty="0" err="1">
                <a:hlinkClick r:id="rId8"/>
              </a:rPr>
              <a:t>Metaclass</a:t>
            </a:r>
            <a:r>
              <a:rPr lang="en-US" altLang="zh-TW" dirty="0">
                <a:hlinkClick r:id="rId8"/>
              </a:rPr>
              <a:t> </a:t>
            </a:r>
            <a:r>
              <a:rPr lang="zh-TW" altLang="en-US" dirty="0">
                <a:hlinkClick r:id="rId8"/>
              </a:rPr>
              <a:t>能幹嗎</a:t>
            </a:r>
            <a:r>
              <a:rPr lang="en-US" altLang="zh-TW" dirty="0">
                <a:hlinkClick r:id="rId8"/>
              </a:rPr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7531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PyCon</a:t>
            </a:r>
            <a:r>
              <a:rPr lang="en-US" altLang="zh-TW" dirty="0"/>
              <a:t> Taiwan </a:t>
            </a:r>
            <a:r>
              <a:rPr lang="en-US" altLang="zh-TW" dirty="0" smtClean="0"/>
              <a:t>2013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Personal choices</a:t>
            </a:r>
          </a:p>
          <a:p>
            <a:pPr lvl="1"/>
            <a:r>
              <a:rPr lang="en-US" altLang="zh-TW" dirty="0" smtClean="0"/>
              <a:t>Use </a:t>
            </a:r>
            <a:r>
              <a:rPr lang="en-US" altLang="zh-TW" dirty="0"/>
              <a:t>Pyramid Like a </a:t>
            </a:r>
            <a:r>
              <a:rPr lang="en-US" altLang="zh-TW" dirty="0" smtClean="0"/>
              <a:t>Pro</a:t>
            </a:r>
          </a:p>
          <a:p>
            <a:pPr lvl="1"/>
            <a:r>
              <a:rPr lang="en-US" altLang="zh-TW" dirty="0" err="1"/>
              <a:t>MoSQL</a:t>
            </a:r>
            <a:r>
              <a:rPr lang="en-US" altLang="zh-TW" dirty="0"/>
              <a:t>: More than SQL, and less than </a:t>
            </a:r>
            <a:r>
              <a:rPr lang="en-US" altLang="zh-TW" dirty="0" smtClean="0"/>
              <a:t>ORM</a:t>
            </a:r>
          </a:p>
          <a:p>
            <a:pPr lvl="1"/>
            <a:r>
              <a:rPr lang="zh-TW" altLang="en-US" dirty="0"/>
              <a:t>如何用 </a:t>
            </a:r>
            <a:r>
              <a:rPr lang="en-US" altLang="zh-TW" dirty="0" err="1"/>
              <a:t>Django</a:t>
            </a:r>
            <a:r>
              <a:rPr lang="en-US" altLang="zh-TW" dirty="0"/>
              <a:t> </a:t>
            </a:r>
            <a:r>
              <a:rPr lang="zh-TW" altLang="en-US" dirty="0"/>
              <a:t>在 </a:t>
            </a:r>
            <a:r>
              <a:rPr lang="en-US" altLang="zh-TW" dirty="0"/>
              <a:t>24 </a:t>
            </a:r>
            <a:r>
              <a:rPr lang="zh-TW" altLang="en-US" dirty="0"/>
              <a:t>小時內作出 </a:t>
            </a:r>
            <a:r>
              <a:rPr lang="en-US" altLang="zh-TW" dirty="0"/>
              <a:t>prototype </a:t>
            </a:r>
            <a:r>
              <a:rPr lang="zh-TW" altLang="en-US" dirty="0"/>
              <a:t>微創業，以 </a:t>
            </a:r>
            <a:r>
              <a:rPr lang="en-US" altLang="zh-TW" dirty="0"/>
              <a:t>petneed.me </a:t>
            </a:r>
            <a:r>
              <a:rPr lang="zh-TW" altLang="en-US" dirty="0"/>
              <a:t>為</a:t>
            </a:r>
            <a:r>
              <a:rPr lang="zh-TW" altLang="en-US" dirty="0" smtClean="0"/>
              <a:t>例</a:t>
            </a:r>
            <a:endParaRPr lang="en-US" altLang="zh-TW" dirty="0" smtClean="0"/>
          </a:p>
          <a:p>
            <a:pPr lvl="1"/>
            <a:r>
              <a:rPr lang="en-US" altLang="zh-TW" dirty="0"/>
              <a:t>Python memory management &amp; Impact to memory-hungry application (DT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Dive into Python </a:t>
            </a:r>
            <a:r>
              <a:rPr lang="en-US" altLang="zh-TW" dirty="0" smtClean="0"/>
              <a:t>Class</a:t>
            </a:r>
          </a:p>
          <a:p>
            <a:pPr lvl="1"/>
            <a:r>
              <a:rPr lang="en-US" altLang="zh-TW" dirty="0"/>
              <a:t>Python Coding Style Guide - </a:t>
            </a:r>
            <a:r>
              <a:rPr lang="zh-TW" altLang="en-US" dirty="0"/>
              <a:t>哥寫的 </a:t>
            </a:r>
            <a:r>
              <a:rPr lang="en-US" altLang="zh-TW" dirty="0"/>
              <a:t>Python </a:t>
            </a:r>
            <a:r>
              <a:rPr lang="zh-TW" altLang="en-US" dirty="0"/>
              <a:t>是 </a:t>
            </a:r>
            <a:r>
              <a:rPr lang="en-US" altLang="zh-TW" dirty="0"/>
              <a:t>Google </a:t>
            </a:r>
            <a:r>
              <a:rPr lang="en-US" altLang="zh-TW" dirty="0" smtClean="0"/>
              <a:t>Style</a:t>
            </a:r>
          </a:p>
          <a:p>
            <a:pPr lvl="1"/>
            <a:r>
              <a:rPr lang="en-US" altLang="zh-TW" dirty="0"/>
              <a:t>Extend your legacy application with </a:t>
            </a:r>
            <a:r>
              <a:rPr lang="en-US" altLang="zh-TW" dirty="0" smtClean="0"/>
              <a:t>Python</a:t>
            </a:r>
          </a:p>
          <a:p>
            <a:pPr lvl="1"/>
            <a:r>
              <a:rPr lang="en-US" altLang="zh-TW" dirty="0" err="1"/>
              <a:t>CPython</a:t>
            </a:r>
            <a:r>
              <a:rPr lang="en-US" altLang="zh-TW" dirty="0"/>
              <a:t> </a:t>
            </a:r>
            <a:r>
              <a:rPr lang="zh-TW" altLang="en-US" dirty="0"/>
              <a:t>程式碼</a:t>
            </a:r>
            <a:r>
              <a:rPr lang="zh-TW" altLang="en-US" dirty="0" smtClean="0"/>
              <a:t>解析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99456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87213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Personal </a:t>
            </a:r>
            <a:r>
              <a:rPr lang="en-US" altLang="zh-TW" dirty="0" smtClean="0"/>
              <a:t>choices</a:t>
            </a:r>
          </a:p>
          <a:p>
            <a:pPr lvl="1"/>
            <a:r>
              <a:rPr lang="en-US" altLang="zh-TW" dirty="0" smtClean="0"/>
              <a:t>Extend </a:t>
            </a:r>
            <a:r>
              <a:rPr lang="en-US" altLang="zh-TW" dirty="0"/>
              <a:t>your legacy application with Python</a:t>
            </a:r>
          </a:p>
          <a:p>
            <a:pPr lvl="1"/>
            <a:r>
              <a:rPr lang="en-US" altLang="zh-TW" dirty="0" err="1"/>
              <a:t>CPython</a:t>
            </a:r>
            <a:r>
              <a:rPr lang="en-US" altLang="zh-TW" dirty="0"/>
              <a:t> </a:t>
            </a:r>
            <a:r>
              <a:rPr lang="zh-TW" altLang="en-US" dirty="0"/>
              <a:t>程式碼</a:t>
            </a:r>
            <a:r>
              <a:rPr lang="zh-TW" altLang="en-US" dirty="0" smtClean="0"/>
              <a:t>解析</a:t>
            </a:r>
            <a:endParaRPr lang="en-US" altLang="zh-TW" dirty="0" smtClean="0"/>
          </a:p>
          <a:p>
            <a:pPr lvl="1"/>
            <a:r>
              <a:rPr lang="zh-TW" altLang="en-US" dirty="0"/>
              <a:t>駭客看 </a:t>
            </a:r>
            <a:r>
              <a:rPr lang="en-US" altLang="zh-TW" dirty="0" err="1" smtClean="0"/>
              <a:t>Django</a:t>
            </a:r>
            <a:endParaRPr lang="en-US" altLang="zh-TW" dirty="0" smtClean="0"/>
          </a:p>
          <a:p>
            <a:pPr lvl="1"/>
            <a:r>
              <a:rPr lang="zh-TW" altLang="en-US" dirty="0"/>
              <a:t>做遊戲學 </a:t>
            </a:r>
            <a:r>
              <a:rPr lang="en-US" altLang="zh-TW" dirty="0" smtClean="0"/>
              <a:t>Python</a:t>
            </a:r>
          </a:p>
          <a:p>
            <a:pPr lvl="1"/>
            <a:r>
              <a:rPr lang="en-US" altLang="zh-TW" dirty="0"/>
              <a:t>Big Data Analysis in </a:t>
            </a:r>
            <a:r>
              <a:rPr lang="en-US" altLang="zh-TW" dirty="0" smtClean="0"/>
              <a:t>Python</a:t>
            </a:r>
          </a:p>
          <a:p>
            <a:pPr lvl="1"/>
            <a:r>
              <a:rPr lang="zh-TW" altLang="en-US" dirty="0"/>
              <a:t>周蟒 </a:t>
            </a:r>
            <a:r>
              <a:rPr lang="en-US" altLang="zh-TW" dirty="0"/>
              <a:t>WEB </a:t>
            </a:r>
            <a:r>
              <a:rPr lang="zh-TW" altLang="en-US" dirty="0"/>
              <a:t>積木版與 </a:t>
            </a:r>
            <a:r>
              <a:rPr lang="en-US" altLang="zh-TW" dirty="0" err="1" smtClean="0"/>
              <a:t>Blockly</a:t>
            </a:r>
            <a:endParaRPr lang="en-US" altLang="zh-TW" dirty="0" smtClean="0"/>
          </a:p>
          <a:p>
            <a:pPr lvl="1"/>
            <a:r>
              <a:rPr lang="en-US" altLang="zh-TW" dirty="0"/>
              <a:t>The Life of an Ubuntu </a:t>
            </a:r>
            <a:r>
              <a:rPr lang="en-US" altLang="zh-TW" dirty="0" smtClean="0"/>
              <a:t>Developer</a:t>
            </a:r>
          </a:p>
          <a:p>
            <a:pPr lvl="1"/>
            <a:r>
              <a:rPr lang="zh-TW" altLang="en-US" dirty="0"/>
              <a:t>用 </a:t>
            </a:r>
            <a:r>
              <a:rPr lang="en-US" altLang="zh-TW" dirty="0" err="1"/>
              <a:t>VPython</a:t>
            </a:r>
            <a:r>
              <a:rPr lang="en-US" altLang="zh-TW" dirty="0"/>
              <a:t> </a:t>
            </a:r>
            <a:r>
              <a:rPr lang="zh-TW" altLang="en-US" dirty="0"/>
              <a:t>學 </a:t>
            </a:r>
            <a:r>
              <a:rPr lang="en-US" altLang="zh-TW" dirty="0" smtClean="0"/>
              <a:t>Python</a:t>
            </a:r>
          </a:p>
          <a:p>
            <a:pPr lvl="1"/>
            <a:r>
              <a:rPr lang="zh-TW" altLang="en-US" dirty="0"/>
              <a:t>當 </a:t>
            </a:r>
            <a:r>
              <a:rPr lang="en-US" altLang="zh-TW" dirty="0"/>
              <a:t>Python </a:t>
            </a:r>
            <a:r>
              <a:rPr lang="zh-TW" altLang="en-US" dirty="0"/>
              <a:t>遇上魔術方塊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4677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Testing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docs.python.org/2/library/unittest.html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https://python-guide.readthedocs.org/en/latest/writing/tests</a:t>
            </a:r>
            <a:r>
              <a:rPr lang="en-US" altLang="zh-TW" dirty="0" smtClean="0">
                <a:hlinkClick r:id="rId3"/>
              </a:rPr>
              <a:t>/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Profiling</a:t>
            </a:r>
          </a:p>
          <a:p>
            <a:pPr lvl="1"/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docs.python.org/2/library/timeit.html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docs.python.org/2/library/profile.html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6"/>
              </a:rPr>
              <a:t>http://www.vrplumber.com/programming/runsnakerun</a:t>
            </a:r>
            <a:r>
              <a:rPr lang="en-US" altLang="zh-TW" dirty="0" smtClean="0">
                <a:hlinkClick r:id="rId6"/>
              </a:rPr>
              <a:t>/</a:t>
            </a:r>
            <a:r>
              <a:rPr lang="en-US" altLang="zh-TW" dirty="0" smtClean="0"/>
              <a:t> </a:t>
            </a:r>
          </a:p>
          <a:p>
            <a:r>
              <a:rPr lang="en-US" altLang="zh-TW" dirty="0" err="1" smtClean="0"/>
              <a:t>PyCon</a:t>
            </a:r>
            <a:r>
              <a:rPr lang="en-US" altLang="zh-TW" dirty="0" smtClean="0"/>
              <a:t> Taiwan</a:t>
            </a:r>
          </a:p>
          <a:p>
            <a:pPr lvl="1"/>
            <a:r>
              <a:rPr lang="en-US" altLang="zh-TW" dirty="0">
                <a:hlinkClick r:id="rId7"/>
              </a:rPr>
              <a:t>http://tw.pycon.org/2012/program</a:t>
            </a:r>
            <a:r>
              <a:rPr lang="en-US" altLang="zh-TW" dirty="0" smtClean="0">
                <a:hlinkClick r:id="rId7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8"/>
              </a:rPr>
              <a:t>http://tw.pycon.org/2013/en/program</a:t>
            </a:r>
            <a:r>
              <a:rPr lang="en-US" altLang="zh-TW" dirty="0" smtClean="0">
                <a:hlinkClick r:id="rId8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06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43" y="1124744"/>
            <a:ext cx="7131065" cy="12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49" y="2700486"/>
            <a:ext cx="7121176" cy="389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482878" y="234127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4126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ea typeface="新細明體" charset="-120"/>
              </a:rPr>
              <a:t>Course </a:t>
            </a:r>
            <a:r>
              <a:rPr lang="en-US" altLang="zh-TW" b="1" dirty="0" smtClean="0">
                <a:ea typeface="新細明體" charset="-120"/>
              </a:rPr>
              <a:t>Objectives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Learning Python ecosystem</a:t>
            </a:r>
          </a:p>
          <a:p>
            <a:pPr lvl="1"/>
            <a:r>
              <a:rPr lang="en-US" altLang="zh-TW" dirty="0" smtClean="0"/>
              <a:t>Languages, tools, libraries…</a:t>
            </a:r>
          </a:p>
          <a:p>
            <a:r>
              <a:rPr lang="en-US" altLang="zh-TW" dirty="0" smtClean="0"/>
              <a:t>Understanding core culture of Python communities</a:t>
            </a:r>
          </a:p>
          <a:p>
            <a:pPr lvl="1"/>
            <a:r>
              <a:rPr lang="en-US" altLang="zh-TW" dirty="0" smtClean="0"/>
              <a:t>Coding styles, paradigms, documents, communities …</a:t>
            </a:r>
          </a:p>
          <a:p>
            <a:r>
              <a:rPr lang="en-US" altLang="zh-TW" dirty="0" smtClean="0"/>
              <a:t>Making a connection with </a:t>
            </a:r>
            <a:r>
              <a:rPr lang="en-US" altLang="zh-TW" dirty="0" err="1" smtClean="0"/>
              <a:t>PyConTW</a:t>
            </a:r>
            <a:r>
              <a:rPr lang="en-US" altLang="zh-TW" dirty="0" smtClean="0"/>
              <a:t> 2013</a:t>
            </a:r>
          </a:p>
          <a:p>
            <a:r>
              <a:rPr lang="en-US" altLang="zh-TW" b="1" dirty="0" smtClean="0"/>
              <a:t>Be </a:t>
            </a:r>
            <a:r>
              <a:rPr lang="en-US" altLang="zh-TW" b="1" dirty="0" err="1"/>
              <a:t>p</a:t>
            </a:r>
            <a:r>
              <a:rPr lang="en-US" altLang="zh-TW" b="1" dirty="0" err="1" smtClean="0"/>
              <a:t>ythonic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5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Where’re My </a:t>
            </a:r>
            <a:r>
              <a:rPr lang="en-US" altLang="zh-TW" dirty="0"/>
              <a:t>L</a:t>
            </a:r>
            <a:r>
              <a:rPr lang="en-US" altLang="zh-TW" dirty="0" smtClean="0"/>
              <a:t>ibraries?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2474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b="1" dirty="0" err="1" smtClean="0">
                <a:solidFill>
                  <a:srgbClr val="FF0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sys.path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is a </a:t>
            </a:r>
            <a:r>
              <a:rPr lang="en-US" altLang="zh-TW" dirty="0"/>
              <a:t>list of strings that specifies the search path for </a:t>
            </a:r>
            <a:r>
              <a:rPr lang="en-US" altLang="zh-TW" dirty="0" smtClean="0"/>
              <a:t>modules.</a:t>
            </a:r>
          </a:p>
          <a:p>
            <a:r>
              <a:rPr lang="en-US" altLang="zh-TW" dirty="0"/>
              <a:t>Use </a:t>
            </a:r>
            <a:r>
              <a:rPr lang="en-US" altLang="zh-TW" dirty="0" smtClean="0"/>
              <a:t>the environment variable 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PYTHONPATH</a:t>
            </a:r>
            <a:r>
              <a:rPr lang="en-US" altLang="zh-TW" dirty="0" smtClean="0"/>
              <a:t> </a:t>
            </a:r>
            <a:r>
              <a:rPr lang="en-US" altLang="zh-TW" dirty="0"/>
              <a:t>to augment the default search path for module files.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1" y="2852936"/>
            <a:ext cx="6886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6156176" y="4701698"/>
            <a:ext cx="18591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What’s the Relationship </a:t>
            </a:r>
            <a:r>
              <a:rPr lang="en-US" altLang="zh-TW" dirty="0"/>
              <a:t>among </a:t>
            </a:r>
            <a:r>
              <a:rPr lang="en-US" altLang="zh-TW" dirty="0" err="1" smtClean="0"/>
              <a:t>Distutils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Setuptools</a:t>
            </a:r>
            <a:r>
              <a:rPr lang="en-US" altLang="zh-TW" dirty="0" smtClean="0"/>
              <a:t>, Distribute and Pip?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istutils</a:t>
            </a:r>
            <a:endParaRPr lang="en-US" altLang="zh-TW" dirty="0" smtClean="0"/>
          </a:p>
          <a:p>
            <a:pPr lvl="1"/>
            <a:r>
              <a:rPr lang="en-US" altLang="zh-TW" dirty="0"/>
              <a:t>The Python </a:t>
            </a:r>
            <a:r>
              <a:rPr lang="en-US" altLang="zh-TW" dirty="0" smtClean="0"/>
              <a:t>standard </a:t>
            </a:r>
            <a:r>
              <a:rPr lang="en-US" altLang="zh-TW" dirty="0"/>
              <a:t>l</a:t>
            </a:r>
            <a:r>
              <a:rPr lang="en-US" altLang="zh-TW" dirty="0" smtClean="0"/>
              <a:t>ibrary </a:t>
            </a:r>
            <a:r>
              <a:rPr lang="en-US" altLang="zh-TW" dirty="0"/>
              <a:t>for </a:t>
            </a:r>
            <a:r>
              <a:rPr lang="en-US" altLang="zh-TW" dirty="0" smtClean="0"/>
              <a:t>building </a:t>
            </a:r>
            <a:r>
              <a:rPr lang="en-US" altLang="zh-TW" dirty="0"/>
              <a:t>and installing additional </a:t>
            </a:r>
            <a:r>
              <a:rPr lang="en-US" altLang="zh-TW" dirty="0" smtClean="0"/>
              <a:t>modules.</a:t>
            </a:r>
          </a:p>
          <a:p>
            <a:pPr lvl="1"/>
            <a:r>
              <a:rPr lang="en-US" altLang="zh-TW" dirty="0" smtClean="0"/>
              <a:t>For simple installation scenarios. </a:t>
            </a:r>
          </a:p>
          <a:p>
            <a:pPr lvl="1"/>
            <a:r>
              <a:rPr lang="en-US" altLang="zh-TW" dirty="0" smtClean="0"/>
              <a:t>Basic steps:</a:t>
            </a:r>
          </a:p>
          <a:p>
            <a:pPr lvl="2"/>
            <a:r>
              <a:rPr lang="en-US" altLang="zh-TW" dirty="0" err="1" smtClean="0"/>
              <a:t>Untar</a:t>
            </a:r>
            <a:r>
              <a:rPr lang="en-US" altLang="zh-TW" dirty="0" smtClean="0"/>
              <a:t> </a:t>
            </a:r>
            <a:r>
              <a:rPr lang="en-US" altLang="zh-TW" dirty="0"/>
              <a:t>the downloaded file (e.g. tar </a:t>
            </a:r>
            <a:r>
              <a:rPr lang="en-US" altLang="zh-TW" dirty="0" err="1"/>
              <a:t>xzvf</a:t>
            </a:r>
            <a:r>
              <a:rPr lang="en-US" altLang="zh-TW" dirty="0"/>
              <a:t> </a:t>
            </a:r>
            <a:r>
              <a:rPr lang="en-US" altLang="zh-TW" dirty="0" smtClean="0"/>
              <a:t>Django-X.Y.tar.gz)</a:t>
            </a:r>
          </a:p>
          <a:p>
            <a:pPr lvl="2"/>
            <a:r>
              <a:rPr lang="en-US" altLang="zh-TW" dirty="0"/>
              <a:t>Change into the </a:t>
            </a:r>
            <a:r>
              <a:rPr lang="en-US" altLang="zh-TW" dirty="0" smtClean="0"/>
              <a:t>directory. Basically, all you need is </a:t>
            </a:r>
            <a:r>
              <a:rPr lang="en-US" altLang="zh-TW" b="1" dirty="0" smtClean="0"/>
              <a:t>setup.py</a:t>
            </a:r>
            <a:r>
              <a:rPr lang="en-US" altLang="zh-TW" dirty="0" smtClean="0"/>
              <a:t>.</a:t>
            </a:r>
          </a:p>
          <a:p>
            <a:pPr lvl="2"/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sudo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 python setup.py 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install</a:t>
            </a:r>
          </a:p>
          <a:p>
            <a:r>
              <a:rPr lang="en-US" altLang="zh-TW" dirty="0" err="1" smtClean="0"/>
              <a:t>Setuptools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Extends </a:t>
            </a:r>
            <a:r>
              <a:rPr lang="en-US" altLang="zh-TW" dirty="0" err="1" smtClean="0"/>
              <a:t>distutils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lvl="1"/>
            <a:r>
              <a:rPr lang="en-US" altLang="zh-TW" dirty="0" smtClean="0"/>
              <a:t>Is de </a:t>
            </a:r>
            <a:r>
              <a:rPr lang="en-US" altLang="zh-TW" dirty="0"/>
              <a:t>facto </a:t>
            </a:r>
            <a:r>
              <a:rPr lang="en-US" altLang="zh-TW" dirty="0" smtClean="0"/>
              <a:t>standard of Python community.</a:t>
            </a:r>
          </a:p>
          <a:p>
            <a:pPr lvl="1"/>
            <a:r>
              <a:rPr lang="en-US" altLang="zh-TW" dirty="0" smtClean="0"/>
              <a:t>Has problems of slow development, messy code…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1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43197"/>
            <a:ext cx="8301608" cy="632616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Distribute</a:t>
            </a:r>
          </a:p>
          <a:p>
            <a:pPr lvl="1"/>
            <a:r>
              <a:rPr lang="en-US" altLang="zh-TW" dirty="0"/>
              <a:t>Extends </a:t>
            </a:r>
            <a:r>
              <a:rPr lang="en-US" altLang="zh-TW" dirty="0" err="1"/>
              <a:t>distutils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Is intended to </a:t>
            </a:r>
            <a:r>
              <a:rPr lang="en-US" altLang="zh-TW" b="1" dirty="0" smtClean="0"/>
              <a:t>replace </a:t>
            </a:r>
            <a:r>
              <a:rPr lang="en-US" altLang="zh-TW" b="1" dirty="0" err="1" smtClean="0"/>
              <a:t>Setuptools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as the standard method for working with Python module distributions.</a:t>
            </a:r>
          </a:p>
          <a:p>
            <a:pPr lvl="1"/>
            <a:r>
              <a:rPr lang="en-US" altLang="zh-TW" dirty="0" smtClean="0"/>
              <a:t>Provides </a:t>
            </a:r>
            <a:r>
              <a:rPr lang="en-US" altLang="zh-TW" b="1" dirty="0"/>
              <a:t>a backward compatible </a:t>
            </a:r>
            <a:r>
              <a:rPr lang="en-US" altLang="zh-TW" dirty="0"/>
              <a:t>version to replace </a:t>
            </a:r>
            <a:r>
              <a:rPr lang="en-US" altLang="zh-TW" dirty="0" err="1"/>
              <a:t>Setuptools</a:t>
            </a:r>
            <a:r>
              <a:rPr lang="en-US" altLang="zh-TW" dirty="0"/>
              <a:t> and </a:t>
            </a:r>
            <a:r>
              <a:rPr lang="en-US" altLang="zh-TW" dirty="0" smtClean="0"/>
              <a:t>makes </a:t>
            </a:r>
            <a:r>
              <a:rPr lang="en-US" altLang="zh-TW" dirty="0"/>
              <a:t>all distributions that depend on </a:t>
            </a:r>
            <a:r>
              <a:rPr lang="en-US" altLang="zh-TW" dirty="0" err="1"/>
              <a:t>Setuptools</a:t>
            </a:r>
            <a:r>
              <a:rPr lang="en-US" altLang="zh-TW" dirty="0"/>
              <a:t> work as </a:t>
            </a:r>
            <a:r>
              <a:rPr lang="en-US" altLang="zh-TW" dirty="0" smtClean="0"/>
              <a:t>before.</a:t>
            </a:r>
          </a:p>
          <a:p>
            <a:pPr lvl="1"/>
            <a:r>
              <a:rPr lang="en-US" altLang="zh-TW" dirty="0" smtClean="0"/>
              <a:t>So, once </a:t>
            </a:r>
            <a:r>
              <a:rPr lang="en-US" altLang="zh-TW" dirty="0" err="1" smtClean="0"/>
              <a:t>setuptools</a:t>
            </a:r>
            <a:r>
              <a:rPr lang="en-US" altLang="zh-TW" dirty="0" smtClean="0"/>
              <a:t> or distribute is installed,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easy_install</a:t>
            </a:r>
            <a:r>
              <a:rPr lang="en-US" altLang="zh-TW" dirty="0" smtClean="0"/>
              <a:t> is prepared.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easy_install</a:t>
            </a:r>
            <a:r>
              <a:rPr lang="en-US" altLang="zh-TW" dirty="0"/>
              <a:t> command is considered by many to be </a:t>
            </a:r>
            <a:r>
              <a:rPr lang="en-US" altLang="zh-TW" dirty="0" smtClean="0"/>
              <a:t>deprecated due to lack of </a:t>
            </a:r>
            <a:r>
              <a:rPr lang="en-US" altLang="zh-TW" dirty="0" err="1" smtClean="0"/>
              <a:t>unstallation</a:t>
            </a:r>
            <a:r>
              <a:rPr lang="en-US" altLang="zh-TW" dirty="0" smtClean="0"/>
              <a:t> command, </a:t>
            </a:r>
            <a:r>
              <a:rPr lang="en-US" altLang="zh-TW" dirty="0" err="1" smtClean="0"/>
              <a:t>svn</a:t>
            </a:r>
            <a:r>
              <a:rPr lang="en-US" altLang="zh-TW" dirty="0" smtClean="0"/>
              <a:t>-only support…</a:t>
            </a:r>
          </a:p>
          <a:p>
            <a:r>
              <a:rPr lang="en-US" altLang="zh-TW" dirty="0" smtClean="0"/>
              <a:t>Pip</a:t>
            </a:r>
          </a:p>
          <a:p>
            <a:pPr lvl="1"/>
            <a:r>
              <a:rPr lang="en-US" altLang="zh-TW" b="1" dirty="0"/>
              <a:t>An 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easy_install</a:t>
            </a:r>
            <a:r>
              <a:rPr lang="en-US" altLang="zh-TW" b="1" dirty="0"/>
              <a:t> </a:t>
            </a:r>
            <a:r>
              <a:rPr lang="en-US" altLang="zh-TW" b="1" dirty="0" smtClean="0"/>
              <a:t>replacement.</a:t>
            </a:r>
          </a:p>
          <a:p>
            <a:pPr lvl="1"/>
            <a:r>
              <a:rPr lang="en-US" altLang="zh-TW" dirty="0" smtClean="0"/>
              <a:t>Allows </a:t>
            </a:r>
            <a:r>
              <a:rPr lang="en-US" altLang="zh-TW" dirty="0"/>
              <a:t>for uninstallation of packages, and is actively maintained, unlike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easy_install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err="1" smtClean="0"/>
              <a:t>Virtualenv</a:t>
            </a:r>
            <a:r>
              <a:rPr lang="en-US" altLang="zh-TW" dirty="0" smtClean="0"/>
              <a:t> is its good partner.</a:t>
            </a:r>
          </a:p>
          <a:p>
            <a:pPr lvl="1"/>
            <a:r>
              <a:rPr lang="en-US" altLang="zh-TW" dirty="0" smtClean="0"/>
              <a:t>Basic commands:</a:t>
            </a:r>
          </a:p>
          <a:p>
            <a:pPr lvl="2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pip install [PACKAGE_NAME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2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pip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unstall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[PACKAGE_NAME]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3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Hello! World!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b="1" dirty="0" err="1"/>
              <a:t>virtualenv</a:t>
            </a:r>
            <a:r>
              <a:rPr lang="en-US" altLang="zh-TW" dirty="0"/>
              <a:t> kit provides the ability to create virtual Python environments that do not interfere with either each other, or the main Python installation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Create a virtual </a:t>
            </a:r>
            <a:r>
              <a:rPr lang="en-US" altLang="zh-TW" dirty="0"/>
              <a:t>Python </a:t>
            </a:r>
            <a:r>
              <a:rPr lang="en-US" altLang="zh-TW" dirty="0" smtClean="0"/>
              <a:t>environment:</a:t>
            </a:r>
          </a:p>
          <a:p>
            <a:pPr lvl="1"/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virtualenv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--distribute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venv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/>
              <a:t>Activate the environment: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source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bin/activate</a:t>
            </a:r>
            <a:endParaRPr lang="en-US" altLang="zh-TW" dirty="0" smtClean="0"/>
          </a:p>
          <a:p>
            <a:r>
              <a:rPr lang="en-US" altLang="zh-TW" dirty="0" smtClean="0"/>
              <a:t>Deactivate </a:t>
            </a:r>
            <a:r>
              <a:rPr lang="en-US" altLang="zh-TW" dirty="0"/>
              <a:t>the environment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deactivate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0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Create and activate </a:t>
            </a:r>
            <a:r>
              <a:rPr lang="en-US" altLang="zh-TW" b="1" dirty="0">
                <a:solidFill>
                  <a:srgbClr val="C00000"/>
                </a:solidFill>
              </a:rPr>
              <a:t>a virtual Python </a:t>
            </a:r>
            <a:r>
              <a:rPr lang="en-US" altLang="zh-TW" b="1" dirty="0" smtClean="0">
                <a:solidFill>
                  <a:srgbClr val="C00000"/>
                </a:solidFill>
              </a:rPr>
              <a:t>environment.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Prompt a use to provide a filename, read the file and print the content in the terminal. Consider the character encoding problems.</a:t>
            </a:r>
          </a:p>
          <a:p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9512" y="3369766"/>
            <a:ext cx="885698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~/scripts$ </a:t>
            </a:r>
            <a:r>
              <a:rPr lang="en-US" altLang="zh-TW" b="1" dirty="0" err="1"/>
              <a:t>virtualenv</a:t>
            </a:r>
            <a:r>
              <a:rPr lang="en-US" altLang="zh-TW" b="1" dirty="0"/>
              <a:t> --distribute </a:t>
            </a:r>
            <a:r>
              <a:rPr lang="en-US" altLang="zh-TW" b="1" dirty="0" err="1"/>
              <a:t>venv</a:t>
            </a:r>
            <a:endParaRPr lang="en-US" altLang="zh-TW" b="1" dirty="0" smtClean="0"/>
          </a:p>
          <a:p>
            <a:r>
              <a:rPr lang="en-US" altLang="zh-TW" dirty="0"/>
              <a:t>~/scripts$ </a:t>
            </a:r>
            <a:r>
              <a:rPr lang="en-US" altLang="zh-TW" b="1" dirty="0" smtClean="0"/>
              <a:t>cd </a:t>
            </a:r>
            <a:r>
              <a:rPr lang="en-US" altLang="zh-TW" b="1" dirty="0" err="1" smtClean="0"/>
              <a:t>venv</a:t>
            </a:r>
            <a:endParaRPr lang="en-US" altLang="zh-TW" b="1" dirty="0" smtClean="0"/>
          </a:p>
          <a:p>
            <a:r>
              <a:rPr lang="en-US" altLang="zh-TW" dirty="0"/>
              <a:t>~/scripts/</a:t>
            </a:r>
            <a:r>
              <a:rPr lang="en-US" altLang="zh-TW" dirty="0" err="1"/>
              <a:t>venv</a:t>
            </a:r>
            <a:r>
              <a:rPr lang="en-US" altLang="zh-TW" dirty="0"/>
              <a:t>$</a:t>
            </a:r>
            <a:r>
              <a:rPr lang="en-US" altLang="zh-TW" b="1" dirty="0"/>
              <a:t> source bin/activate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179512" y="2996952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79512" y="1124744"/>
            <a:ext cx="8856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2437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512" y="116632"/>
            <a:ext cx="885698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~/</a:t>
            </a:r>
            <a:r>
              <a:rPr lang="en-US" altLang="zh-TW" dirty="0"/>
              <a:t>scripts/</a:t>
            </a:r>
            <a:r>
              <a:rPr lang="en-US" altLang="zh-TW" dirty="0" err="1"/>
              <a:t>venv</a:t>
            </a:r>
            <a:r>
              <a:rPr lang="en-US" altLang="zh-TW" dirty="0"/>
              <a:t>$</a:t>
            </a:r>
            <a:r>
              <a:rPr lang="en-US" altLang="zh-TW" b="1" dirty="0"/>
              <a:t> </a:t>
            </a:r>
            <a:r>
              <a:rPr lang="en-US" altLang="zh-TW" b="1" dirty="0" smtClean="0"/>
              <a:t>st2 hello.py</a:t>
            </a:r>
            <a:endParaRPr lang="en-US" altLang="zh-TW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9512" y="4427820"/>
            <a:ext cx="885698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~/</a:t>
            </a:r>
            <a:r>
              <a:rPr lang="en-US" altLang="zh-TW" dirty="0"/>
              <a:t>scripts/</a:t>
            </a:r>
            <a:r>
              <a:rPr lang="en-US" altLang="zh-TW" dirty="0" err="1"/>
              <a:t>venv</a:t>
            </a:r>
            <a:r>
              <a:rPr lang="en-US" altLang="zh-TW" dirty="0"/>
              <a:t>$</a:t>
            </a:r>
            <a:r>
              <a:rPr lang="en-US" altLang="zh-TW" b="1" dirty="0"/>
              <a:t> </a:t>
            </a:r>
            <a:r>
              <a:rPr lang="en-US" altLang="zh-TW" b="1" dirty="0" smtClean="0"/>
              <a:t>st2 hello</a:t>
            </a:r>
            <a:endParaRPr lang="en-US" altLang="zh-TW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5"/>
          <a:stretch/>
        </p:blipFill>
        <p:spPr bwMode="auto">
          <a:xfrm>
            <a:off x="827584" y="586480"/>
            <a:ext cx="7867662" cy="37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0" y="5085184"/>
            <a:ext cx="788764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7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You Should See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8002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to </a:t>
            </a:r>
            <a:r>
              <a:rPr lang="en-US" altLang="zh-TW" dirty="0" smtClean="0"/>
              <a:t>Unicode Support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Default encoding of Ubuntu: UTF-8.</a:t>
            </a:r>
          </a:p>
          <a:p>
            <a:r>
              <a:rPr lang="en-US" altLang="zh-TW" dirty="0" smtClean="0"/>
              <a:t>Python 2: </a:t>
            </a:r>
          </a:p>
          <a:p>
            <a:pPr lvl="1"/>
            <a:r>
              <a:rPr lang="en-US" altLang="zh-TW" dirty="0"/>
              <a:t>S</a:t>
            </a:r>
            <a:r>
              <a:rPr lang="en-US" altLang="zh-TW" dirty="0" smtClean="0"/>
              <a:t>trings are actual </a:t>
            </a:r>
            <a:r>
              <a:rPr lang="en-US" altLang="zh-TW" b="1" dirty="0" smtClean="0">
                <a:solidFill>
                  <a:srgbClr val="FF0000"/>
                </a:solidFill>
              </a:rPr>
              <a:t>byte sequence </a:t>
            </a:r>
            <a:r>
              <a:rPr lang="en-US" altLang="zh-TW" dirty="0" smtClean="0"/>
              <a:t>representing the data.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Unicode literals are written as strings prefixed with the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'u'</a:t>
            </a:r>
            <a:r>
              <a:rPr lang="en-US" altLang="zh-TW" dirty="0" smtClean="0"/>
              <a:t> or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'U'</a:t>
            </a:r>
            <a:r>
              <a:rPr lang="en-US" altLang="zh-TW" dirty="0" smtClean="0"/>
              <a:t> character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15616" y="2522238"/>
            <a:ext cx="7632848" cy="92333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# coding=UTF-8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text = '</a:t>
            </a:r>
            <a:r>
              <a:rPr lang="zh-TW" altLang="en-US" dirty="0">
                <a:latin typeface="Courier New" pitchFamily="49" charset="0"/>
                <a:cs typeface="Courier New" pitchFamily="49" charset="0"/>
              </a:rPr>
              <a:t>測試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(text) #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zh-TW" alt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"6"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4221088"/>
            <a:ext cx="7632848" cy="12003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# coding=UTF-8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text = u'</a:t>
            </a:r>
            <a:r>
              <a:rPr lang="zh-TW" altLang="en-US" dirty="0">
                <a:latin typeface="Courier New" pitchFamily="49" charset="0"/>
                <a:cs typeface="Courier New" pitchFamily="49" charset="0"/>
              </a:rPr>
              <a:t>測試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type(text) #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zh-TW" alt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"&lt;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type '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unicode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'&gt;"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(text)  #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zh-TW" alt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"2"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直線圖說文字 1 (加上強調線) 9"/>
          <p:cNvSpPr/>
          <p:nvPr/>
        </p:nvSpPr>
        <p:spPr>
          <a:xfrm>
            <a:off x="4067944" y="2420888"/>
            <a:ext cx="2592288" cy="396624"/>
          </a:xfrm>
          <a:prstGeom prst="accentCallout1">
            <a:avLst>
              <a:gd name="adj1" fmla="val 18750"/>
              <a:gd name="adj2" fmla="val -8333"/>
              <a:gd name="adj3" fmla="val 62253"/>
              <a:gd name="adj4" fmla="val -32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Encoding </a:t>
            </a:r>
            <a:r>
              <a:rPr lang="en-US" altLang="zh-TW" dirty="0"/>
              <a:t>declaration</a:t>
            </a:r>
          </a:p>
        </p:txBody>
      </p:sp>
    </p:spTree>
    <p:extLst>
      <p:ext uri="{BB962C8B-B14F-4D97-AF65-F5344CB8AC3E}">
        <p14:creationId xmlns:p14="http://schemas.microsoft.com/office/powerpoint/2010/main" val="30393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43197"/>
            <a:ext cx="8229600" cy="4525963"/>
          </a:xfrm>
        </p:spPr>
        <p:txBody>
          <a:bodyPr/>
          <a:lstStyle/>
          <a:p>
            <a:r>
              <a:rPr lang="en-US" altLang="zh-TW" dirty="0"/>
              <a:t>Python 2: 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decode</a:t>
            </a:r>
            <a:r>
              <a:rPr lang="en-US" altLang="zh-TW" dirty="0" smtClean="0"/>
              <a:t> </a:t>
            </a:r>
            <a:r>
              <a:rPr lang="en-US" altLang="zh-TW" dirty="0"/>
              <a:t>interprets the string using the given </a:t>
            </a:r>
            <a:r>
              <a:rPr lang="en-US" altLang="zh-TW" dirty="0" smtClean="0"/>
              <a:t>encoding and returns a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unicode</a:t>
            </a:r>
            <a:r>
              <a:rPr lang="en-US" altLang="zh-TW" dirty="0" smtClean="0"/>
              <a:t> instance.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encode</a:t>
            </a:r>
            <a:r>
              <a:rPr lang="en-US" altLang="zh-TW" dirty="0" smtClean="0"/>
              <a:t> returns </a:t>
            </a:r>
            <a:r>
              <a:rPr lang="en-US" altLang="zh-TW" dirty="0"/>
              <a:t>an 8-bit string version of the Unicode </a:t>
            </a:r>
            <a:r>
              <a:rPr lang="en-US" altLang="zh-TW" dirty="0" smtClean="0"/>
              <a:t>string.</a:t>
            </a:r>
          </a:p>
          <a:p>
            <a:r>
              <a:rPr lang="en-US" altLang="zh-TW" dirty="0" smtClean="0"/>
              <a:t>Python 3: </a:t>
            </a:r>
            <a:r>
              <a:rPr lang="en-US" altLang="zh-TW" b="1" dirty="0" smtClean="0">
                <a:solidFill>
                  <a:srgbClr val="FF0000"/>
                </a:solidFill>
              </a:rPr>
              <a:t>Unicode by default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encode</a:t>
            </a:r>
            <a:r>
              <a:rPr lang="en-US" altLang="zh-TW" dirty="0" smtClean="0"/>
              <a:t> returns 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bytes</a:t>
            </a:r>
            <a:r>
              <a:rPr lang="en-US" altLang="zh-TW" dirty="0" smtClean="0"/>
              <a:t> instance representing </a:t>
            </a:r>
            <a:r>
              <a:rPr lang="en-US" altLang="zh-TW" dirty="0"/>
              <a:t>byte </a:t>
            </a:r>
            <a:r>
              <a:rPr lang="en-US" altLang="zh-TW" dirty="0" smtClean="0"/>
              <a:t>sequence.</a:t>
            </a:r>
            <a:endParaRPr lang="en-US" altLang="zh-TW" dirty="0"/>
          </a:p>
          <a:p>
            <a:pPr lvl="1"/>
            <a:r>
              <a:rPr lang="en-US" altLang="zh-TW" smtClean="0">
                <a:latin typeface="Courier New" pitchFamily="49" charset="0"/>
                <a:cs typeface="Courier New" pitchFamily="49" charset="0"/>
              </a:rPr>
              <a:t>decode</a:t>
            </a:r>
            <a:r>
              <a:rPr lang="en-US" altLang="zh-TW" smtClean="0"/>
              <a:t> </a:t>
            </a:r>
            <a:r>
              <a:rPr lang="en-US" altLang="zh-TW" dirty="0"/>
              <a:t>returns </a:t>
            </a:r>
            <a:r>
              <a:rPr lang="en-US" altLang="zh-TW" dirty="0" smtClean="0"/>
              <a:t>a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dirty="0" smtClean="0"/>
              <a:t> instance representing </a:t>
            </a:r>
            <a:r>
              <a:rPr lang="en-US" altLang="zh-TW" dirty="0"/>
              <a:t>the Unicode string.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81227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直線圖說文字 1 (加上強調線) 4"/>
          <p:cNvSpPr/>
          <p:nvPr/>
        </p:nvSpPr>
        <p:spPr>
          <a:xfrm>
            <a:off x="3203848" y="5373216"/>
            <a:ext cx="2808312" cy="396624"/>
          </a:xfrm>
          <a:prstGeom prst="accentCallout1">
            <a:avLst>
              <a:gd name="adj1" fmla="val 18750"/>
              <a:gd name="adj2" fmla="val -8333"/>
              <a:gd name="adj3" fmla="val -112134"/>
              <a:gd name="adj4" fmla="val -30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Python 3 interactive shell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09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64704"/>
          </a:xfrm>
        </p:spPr>
        <p:txBody>
          <a:bodyPr/>
          <a:lstStyle/>
          <a:p>
            <a:r>
              <a:rPr lang="en-US" altLang="zh-TW" b="1" dirty="0" smtClean="0"/>
              <a:t>Instructor</a:t>
            </a:r>
            <a:r>
              <a:rPr lang="zh-TW" altLang="en-US" b="1" dirty="0" smtClean="0"/>
              <a:t>？</a:t>
            </a:r>
            <a:endParaRPr lang="zh-TW" altLang="en-US" b="1" dirty="0"/>
          </a:p>
        </p:txBody>
      </p:sp>
      <p:pic>
        <p:nvPicPr>
          <p:cNvPr id="1031" name="Picture 7" descr="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504300"/>
            <a:ext cx="876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096372" y="6453336"/>
            <a:ext cx="3121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hlinkClick r:id="rId3"/>
              </a:rPr>
              <a:t>http://</a:t>
            </a:r>
            <a:r>
              <a:rPr lang="en-US" altLang="zh-TW" sz="1400" dirty="0" smtClean="0">
                <a:hlinkClick r:id="rId3"/>
              </a:rPr>
              <a:t>www.linkedin.com/in/caterpillar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01012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Input and Output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Read a file: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Write a file: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20080" y="1663640"/>
            <a:ext cx="7884368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file = open(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[1], 'r')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content =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file.read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content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file.close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直線圖說文字 1 (加上強調線) 6"/>
          <p:cNvSpPr/>
          <p:nvPr/>
        </p:nvSpPr>
        <p:spPr>
          <a:xfrm>
            <a:off x="3025788" y="1465328"/>
            <a:ext cx="2304256" cy="396624"/>
          </a:xfrm>
          <a:prstGeom prst="accentCallout1">
            <a:avLst>
              <a:gd name="adj1" fmla="val 18750"/>
              <a:gd name="adj2" fmla="val -8333"/>
              <a:gd name="adj3" fmla="val 86521"/>
              <a:gd name="adj4" fmla="val -33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Import  a module</a:t>
            </a:r>
            <a:endParaRPr lang="en-US" altLang="zh-TW" dirty="0"/>
          </a:p>
        </p:txBody>
      </p:sp>
      <p:sp>
        <p:nvSpPr>
          <p:cNvPr id="8" name="直線圖說文字 1 (加上強調線) 7"/>
          <p:cNvSpPr/>
          <p:nvPr/>
        </p:nvSpPr>
        <p:spPr>
          <a:xfrm>
            <a:off x="5004048" y="2348880"/>
            <a:ext cx="2952328" cy="1008112"/>
          </a:xfrm>
          <a:prstGeom prst="accentCallout1">
            <a:avLst>
              <a:gd name="adj1" fmla="val 18750"/>
              <a:gd name="adj2" fmla="val -8333"/>
              <a:gd name="adj3" fmla="val -16618"/>
              <a:gd name="adj4" fmla="val -34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Command line arguments.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[0]</a:t>
            </a:r>
            <a:r>
              <a:rPr lang="en-US" altLang="zh-TW" dirty="0" smtClean="0"/>
              <a:t> is the python source file.</a:t>
            </a:r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765846" y="4028871"/>
            <a:ext cx="7838601" cy="12003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file = open(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[1], 'w')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file.write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('test')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file.close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15205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Three ways for reading all content in a file: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980728"/>
            <a:ext cx="8064896" cy="203132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file = open(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[1], 'r')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line =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file.readline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if not line: break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print line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file.close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3247816"/>
            <a:ext cx="8064896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file = open(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[1], 'r')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 line in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file.readlines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print line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file.close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4953942"/>
            <a:ext cx="8064896" cy="92333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import sys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 line in open(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sys.argv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[1], 'r'):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print line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53942"/>
            <a:ext cx="383128" cy="3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直線圖說文字 1 (加上強調線) 7"/>
          <p:cNvSpPr/>
          <p:nvPr/>
        </p:nvSpPr>
        <p:spPr>
          <a:xfrm>
            <a:off x="6084168" y="5661248"/>
            <a:ext cx="2952328" cy="720080"/>
          </a:xfrm>
          <a:prstGeom prst="accentCallout1">
            <a:avLst>
              <a:gd name="adj1" fmla="val 18750"/>
              <a:gd name="adj2" fmla="val -8333"/>
              <a:gd name="adj3" fmla="val -23130"/>
              <a:gd name="adj4" fmla="val -15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The best way to read a file is never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read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959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Integrated </a:t>
            </a:r>
            <a:r>
              <a:rPr lang="en-US" altLang="zh-TW" dirty="0" smtClean="0"/>
              <a:t>Development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Sometimes, it‘s just the </a:t>
            </a:r>
            <a:r>
              <a:rPr lang="en-US" altLang="zh-TW" dirty="0"/>
              <a:t>flavor </a:t>
            </a:r>
            <a:r>
              <a:rPr lang="en-US" altLang="zh-TW" dirty="0" smtClean="0"/>
              <a:t>problem.</a:t>
            </a:r>
          </a:p>
          <a:p>
            <a:pPr lvl="1"/>
            <a:r>
              <a:rPr lang="en-US" altLang="zh-TW" dirty="0" err="1" smtClean="0"/>
              <a:t>PyCharm</a:t>
            </a:r>
            <a:r>
              <a:rPr lang="en-US" altLang="zh-TW" dirty="0" smtClean="0"/>
              <a:t> </a:t>
            </a:r>
            <a:r>
              <a:rPr lang="en-US" altLang="zh-TW" dirty="0"/>
              <a:t>/ </a:t>
            </a:r>
            <a:r>
              <a:rPr lang="en-US" altLang="zh-TW" dirty="0" err="1"/>
              <a:t>IntelliJ</a:t>
            </a:r>
            <a:r>
              <a:rPr lang="en-US" altLang="zh-TW" dirty="0"/>
              <a:t> </a:t>
            </a:r>
            <a:r>
              <a:rPr lang="en-US" altLang="zh-TW" dirty="0" smtClean="0"/>
              <a:t>IDEA</a:t>
            </a:r>
          </a:p>
          <a:p>
            <a:pPr lvl="2"/>
            <a:r>
              <a:rPr lang="en-US" altLang="zh-TW" dirty="0">
                <a:hlinkClick r:id="rId2"/>
              </a:rPr>
              <a:t>http://www.jetbrains.com/pycharm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PyDev</a:t>
            </a:r>
            <a:r>
              <a:rPr lang="en-US" altLang="zh-TW" dirty="0" smtClean="0"/>
              <a:t> / Eclipse plugin</a:t>
            </a:r>
          </a:p>
          <a:p>
            <a:pPr lvl="2"/>
            <a:r>
              <a:rPr lang="en-US" altLang="zh-TW" dirty="0">
                <a:hlinkClick r:id="rId3"/>
              </a:rPr>
              <a:t>http://pydev.org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/>
              <a:t>Komodo </a:t>
            </a:r>
            <a:r>
              <a:rPr lang="en-US" altLang="zh-TW" dirty="0" smtClean="0"/>
              <a:t>IDE</a:t>
            </a:r>
          </a:p>
          <a:p>
            <a:pPr lvl="2"/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www.activestate.com/komodo-ide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Spyder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5"/>
              </a:rPr>
              <a:t>http://code.google.com/p/spyderlib</a:t>
            </a:r>
            <a:r>
              <a:rPr lang="en-US" altLang="zh-TW" dirty="0" smtClean="0">
                <a:hlinkClick r:id="rId5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WingIDE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6"/>
              </a:rPr>
              <a:t>http://wingware.com</a:t>
            </a:r>
            <a:r>
              <a:rPr lang="en-US" altLang="zh-TW" dirty="0" smtClean="0">
                <a:hlinkClick r:id="rId6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NINJA-IDE</a:t>
            </a:r>
            <a:endParaRPr lang="en-US" altLang="zh-TW" dirty="0"/>
          </a:p>
          <a:p>
            <a:pPr lvl="2"/>
            <a:r>
              <a:rPr lang="en-US" altLang="zh-TW" dirty="0">
                <a:hlinkClick r:id="rId7"/>
              </a:rPr>
              <a:t>http://www.ninja-ide.org</a:t>
            </a:r>
            <a:r>
              <a:rPr lang="en-US" altLang="zh-TW" dirty="0" smtClean="0">
                <a:hlinkClick r:id="rId7"/>
              </a:rPr>
              <a:t>/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Python Tools for Visual Studio</a:t>
            </a:r>
          </a:p>
          <a:p>
            <a:pPr lvl="2"/>
            <a:r>
              <a:rPr lang="en-US" altLang="zh-TW" dirty="0" smtClean="0">
                <a:hlinkClick r:id="rId8"/>
              </a:rPr>
              <a:t>http</a:t>
            </a:r>
            <a:r>
              <a:rPr lang="en-US" altLang="zh-TW" dirty="0">
                <a:hlinkClick r:id="rId8"/>
              </a:rPr>
              <a:t>://pytools.codeplex.com</a:t>
            </a:r>
            <a:r>
              <a:rPr lang="en-US" altLang="zh-TW" dirty="0" smtClean="0">
                <a:hlinkClick r:id="rId8"/>
              </a:rPr>
              <a:t>/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2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589640" cy="525658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Implementations</a:t>
            </a:r>
          </a:p>
          <a:p>
            <a:pPr lvl="1"/>
            <a:r>
              <a:rPr lang="en-US" altLang="zh-TW" dirty="0">
                <a:hlinkClick r:id="rId2"/>
              </a:rPr>
              <a:t>http://www.python.org/download/releases/3.0/</a:t>
            </a:r>
            <a:endParaRPr lang="en-US" altLang="zh-TW" dirty="0">
              <a:hlinkClick r:id="rId3"/>
            </a:endParaRPr>
          </a:p>
          <a:p>
            <a:pPr lvl="1"/>
            <a:r>
              <a:rPr lang="en-US" altLang="zh-TW" dirty="0">
                <a:hlinkClick r:id="rId4"/>
              </a:rPr>
              <a:t>http://www.python.org/download/releases/2.7.3</a:t>
            </a:r>
            <a:r>
              <a:rPr lang="en-US" altLang="zh-TW" dirty="0" smtClean="0">
                <a:hlinkClick r:id="rId4"/>
              </a:rPr>
              <a:t>/</a:t>
            </a:r>
            <a:r>
              <a:rPr lang="en-US" altLang="zh-TW" dirty="0" smtClean="0"/>
              <a:t> </a:t>
            </a:r>
            <a:endParaRPr lang="en-US" altLang="zh-TW" dirty="0">
              <a:hlinkClick r:id="rId3"/>
            </a:endParaRPr>
          </a:p>
          <a:p>
            <a:pPr lvl="1"/>
            <a:r>
              <a:rPr lang="en-US" altLang="zh-TW" dirty="0">
                <a:hlinkClick r:id="rId3"/>
              </a:rPr>
              <a:t>http://docs.python-guide.org/en/latest/starting/which-python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/>
          </a:p>
          <a:p>
            <a:r>
              <a:rPr lang="en-US" altLang="zh-TW" dirty="0"/>
              <a:t>Preparing course </a:t>
            </a:r>
            <a:r>
              <a:rPr lang="en-US" altLang="zh-TW" dirty="0" smtClean="0"/>
              <a:t>environment</a:t>
            </a:r>
          </a:p>
          <a:p>
            <a:pPr lvl="1"/>
            <a:r>
              <a:rPr lang="en-US" altLang="zh-TW" dirty="0">
                <a:hlinkClick r:id="rId5"/>
              </a:rPr>
              <a:t>http://docs.python-guide.org/en/latest/starting/install/linux</a:t>
            </a:r>
            <a:r>
              <a:rPr lang="en-US" altLang="zh-TW" dirty="0" smtClean="0">
                <a:hlinkClick r:id="rId5"/>
              </a:rPr>
              <a:t>/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Where’re </a:t>
            </a:r>
            <a:r>
              <a:rPr lang="en-US" altLang="zh-TW" dirty="0"/>
              <a:t>my libraries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>
                <a:hlinkClick r:id="rId6"/>
              </a:rPr>
              <a:t>http</a:t>
            </a:r>
            <a:r>
              <a:rPr lang="en-US" altLang="zh-TW" dirty="0">
                <a:hlinkClick r:id="rId6"/>
              </a:rPr>
              <a:t>://</a:t>
            </a:r>
            <a:r>
              <a:rPr lang="en-US" altLang="zh-TW" dirty="0" smtClean="0">
                <a:hlinkClick r:id="rId6"/>
              </a:rPr>
              <a:t>docs.python.org/2/using/cmdline.html</a:t>
            </a:r>
            <a:endParaRPr lang="en-US" altLang="zh-TW" dirty="0"/>
          </a:p>
          <a:p>
            <a:r>
              <a:rPr lang="en-US" altLang="zh-TW" dirty="0"/>
              <a:t>What’s the relationship among </a:t>
            </a:r>
            <a:r>
              <a:rPr lang="en-US" altLang="zh-TW" dirty="0" err="1"/>
              <a:t>distutils</a:t>
            </a:r>
            <a:r>
              <a:rPr lang="en-US" altLang="zh-TW" dirty="0"/>
              <a:t>, Distribute and Pip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>
                <a:hlinkClick r:id="rId7"/>
              </a:rPr>
              <a:t>http://</a:t>
            </a:r>
            <a:r>
              <a:rPr lang="en-US" altLang="zh-TW" dirty="0" smtClean="0">
                <a:hlinkClick r:id="rId7"/>
              </a:rPr>
              <a:t>docs.python.org/2/library/distutils.html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8"/>
              </a:rPr>
              <a:t>http://</a:t>
            </a:r>
            <a:r>
              <a:rPr lang="en-US" altLang="zh-TW" dirty="0" smtClean="0">
                <a:hlinkClick r:id="rId8"/>
              </a:rPr>
              <a:t>pypi.python.org/pypi/distribute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9"/>
              </a:rPr>
              <a:t>http://</a:t>
            </a:r>
            <a:r>
              <a:rPr lang="en-US" altLang="zh-TW" dirty="0" smtClean="0">
                <a:hlinkClick r:id="rId9"/>
              </a:rPr>
              <a:t>pypi.python.org/pypi/pip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10"/>
              </a:rPr>
              <a:t>http://blog.yangyubo.com/2012/07/27/python-packaging</a:t>
            </a:r>
            <a:r>
              <a:rPr lang="en-US" altLang="zh-TW" dirty="0" smtClean="0">
                <a:hlinkClick r:id="rId10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11"/>
              </a:rPr>
              <a:t>http://</a:t>
            </a:r>
            <a:r>
              <a:rPr lang="en-US" altLang="zh-TW" dirty="0" smtClean="0">
                <a:hlinkClick r:id="rId11"/>
              </a:rPr>
              <a:t>www.openfoundry.org/tw/tech-column/8536-introduction-of-python-extension-management-tools</a:t>
            </a:r>
            <a:r>
              <a:rPr lang="en-US" altLang="zh-TW" dirty="0" smtClean="0"/>
              <a:t> </a:t>
            </a:r>
            <a:endParaRPr lang="en-US" altLang="zh-TW" dirty="0" smtClean="0">
              <a:hlinkClick r:id="rId3"/>
            </a:endParaRPr>
          </a:p>
          <a:p>
            <a:r>
              <a:rPr lang="en-US" altLang="zh-TW" dirty="0" smtClean="0"/>
              <a:t>Hello! World!</a:t>
            </a:r>
          </a:p>
          <a:p>
            <a:pPr lvl="1"/>
            <a:r>
              <a:rPr lang="en-US" altLang="zh-TW" dirty="0">
                <a:hlinkClick r:id="rId12"/>
              </a:rPr>
              <a:t>http</a:t>
            </a:r>
            <a:r>
              <a:rPr lang="en-US" altLang="zh-TW" dirty="0" smtClean="0">
                <a:hlinkClick r:id="rId12"/>
              </a:rPr>
              <a:t>://openhome.cc/Gossip/Python/IOABC.html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13"/>
              </a:rPr>
              <a:t>http://openhome.cc/Gossip/Encoding/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14"/>
              </a:rPr>
              <a:t>http://openhome.cc/Gossip/Encoding/Python.html</a:t>
            </a:r>
            <a:r>
              <a:rPr lang="en-US" altLang="zh-TW" dirty="0" smtClean="0"/>
              <a:t> </a:t>
            </a:r>
            <a:endParaRPr lang="en-US" altLang="zh-TW" dirty="0" smtClean="0">
              <a:hlinkClick r:id="rId3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5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Learning Python Language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What’re the essential elements of a language?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How </a:t>
            </a:r>
            <a:r>
              <a:rPr lang="en-US" altLang="zh-TW" dirty="0"/>
              <a:t>to encapsulate </a:t>
            </a:r>
            <a:r>
              <a:rPr lang="en-US" altLang="zh-TW" dirty="0" smtClean="0"/>
              <a:t>your code?</a:t>
            </a:r>
          </a:p>
          <a:p>
            <a:r>
              <a:rPr lang="en-US" altLang="zh-TW" dirty="0" smtClean="0"/>
              <a:t>Focus on the essence of Python, not nuts and bolts. </a:t>
            </a:r>
          </a:p>
          <a:p>
            <a:pPr lvl="1"/>
            <a:r>
              <a:rPr lang="en-US" altLang="zh-TW" dirty="0" smtClean="0"/>
              <a:t>Built-in types, variables and operators</a:t>
            </a:r>
          </a:p>
          <a:p>
            <a:pPr lvl="1"/>
            <a:r>
              <a:rPr lang="en-US" altLang="zh-TW" dirty="0" smtClean="0"/>
              <a:t>Functions, classes, modules </a:t>
            </a:r>
            <a:r>
              <a:rPr lang="en-US" altLang="zh-TW" smtClean="0"/>
              <a:t>and packages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1857598"/>
            <a:ext cx="7884368" cy="92333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b="1" i="1" dirty="0"/>
              <a:t>Algorithms + Data Structures = </a:t>
            </a:r>
            <a:r>
              <a:rPr lang="en-US" altLang="zh-TW" b="1" i="1" dirty="0" smtClean="0"/>
              <a:t>Programs</a:t>
            </a:r>
          </a:p>
          <a:p>
            <a:endParaRPr lang="en-US" altLang="zh-TW" i="1" dirty="0" smtClean="0"/>
          </a:p>
          <a:p>
            <a:pPr algn="r"/>
            <a:r>
              <a:rPr lang="en-US" altLang="zh-TW" i="1" dirty="0" smtClean="0"/>
              <a:t>-- </a:t>
            </a:r>
            <a:r>
              <a:rPr lang="en-US" altLang="zh-TW" i="1" dirty="0" err="1" smtClean="0"/>
              <a:t>Niklaus</a:t>
            </a:r>
            <a:r>
              <a:rPr lang="en-US" altLang="zh-TW" i="1" dirty="0" smtClean="0"/>
              <a:t> </a:t>
            </a:r>
            <a:r>
              <a:rPr lang="en-US" altLang="zh-TW" i="1" dirty="0"/>
              <a:t>E. </a:t>
            </a:r>
            <a:r>
              <a:rPr lang="en-US" altLang="zh-TW" i="1" dirty="0" smtClean="0"/>
              <a:t>Wirth -- The </a:t>
            </a:r>
            <a:r>
              <a:rPr lang="en-US" altLang="zh-TW" i="1" dirty="0"/>
              <a:t>chief designer of </a:t>
            </a:r>
            <a:r>
              <a:rPr lang="en-US" altLang="zh-TW" i="1" dirty="0" smtClean="0"/>
              <a:t>Pascal</a:t>
            </a:r>
            <a:endParaRPr lang="zh-TW" altLang="en-US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Built-in </a:t>
            </a:r>
            <a:r>
              <a:rPr lang="en-US" altLang="zh-TW" dirty="0" smtClean="0"/>
              <a:t>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Every thing is an object.</a:t>
            </a:r>
          </a:p>
          <a:p>
            <a:pPr lvl="1"/>
            <a:r>
              <a:rPr lang="en-US" altLang="zh-TW" dirty="0"/>
              <a:t>Python, however, does not impose object-oriented programming as the main programming paradigm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Numerical types</a:t>
            </a:r>
          </a:p>
          <a:p>
            <a:pPr lvl="1"/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, long, float,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complex</a:t>
            </a:r>
          </a:p>
          <a:p>
            <a:r>
              <a:rPr lang="en-US" altLang="zh-TW" dirty="0"/>
              <a:t>String </a:t>
            </a:r>
            <a:r>
              <a:rPr lang="en-US" altLang="zh-TW" dirty="0" smtClean="0"/>
              <a:t>type</a:t>
            </a:r>
          </a:p>
          <a:p>
            <a:r>
              <a:rPr lang="en-US" altLang="zh-TW" dirty="0" smtClean="0"/>
              <a:t>Container types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altLang="zh-TW" dirty="0" smtClean="0"/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TW" dirty="0" smtClean="0"/>
              <a:t>,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altLang="zh-TW" dirty="0" smtClean="0"/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tuple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Numerical T</a:t>
            </a:r>
            <a:r>
              <a:rPr lang="en-US" altLang="zh-TW" dirty="0" smtClean="0"/>
              <a:t>ypes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052736"/>
            <a:ext cx="8229600" cy="4525963"/>
          </a:xfrm>
        </p:spPr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, long, float,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, complex</a:t>
            </a:r>
          </a:p>
          <a:p>
            <a:r>
              <a:rPr lang="en-US" altLang="zh-TW" dirty="0" smtClean="0"/>
              <a:t>The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altLang="zh-TW" dirty="0" smtClean="0"/>
              <a:t> function returns the type of any object.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4690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線圖說文字 1 (加上強調線) 8"/>
          <p:cNvSpPr/>
          <p:nvPr/>
        </p:nvSpPr>
        <p:spPr>
          <a:xfrm>
            <a:off x="4355976" y="4437112"/>
            <a:ext cx="3888432" cy="396624"/>
          </a:xfrm>
          <a:prstGeom prst="accentCallout1">
            <a:avLst>
              <a:gd name="adj1" fmla="val 18750"/>
              <a:gd name="adj2" fmla="val -8333"/>
              <a:gd name="adj3" fmla="val -46487"/>
              <a:gd name="adj4" fmla="val -3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Change to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altLang="zh-TW" dirty="0" smtClean="0"/>
              <a:t> type automatically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59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You Should Know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Python </a:t>
            </a:r>
            <a:r>
              <a:rPr lang="en-US" altLang="zh-TW" dirty="0" smtClean="0"/>
              <a:t>float division: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Float decision,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altLang="zh-TW" dirty="0" smtClean="0"/>
              <a:t> and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dirty="0" smtClean="0"/>
              <a:t>: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741142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(加上強調線) 5"/>
          <p:cNvSpPr/>
          <p:nvPr/>
        </p:nvSpPr>
        <p:spPr>
          <a:xfrm>
            <a:off x="4860032" y="1160168"/>
            <a:ext cx="3888432" cy="396624"/>
          </a:xfrm>
          <a:prstGeom prst="accentCallout1">
            <a:avLst>
              <a:gd name="adj1" fmla="val 18750"/>
              <a:gd name="adj2" fmla="val -8333"/>
              <a:gd name="adj3" fmla="val 145635"/>
              <a:gd name="adj4" fmla="val -2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Different results in different versions</a:t>
            </a:r>
            <a:endParaRPr lang="en-US" altLang="zh-TW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4139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直線圖說文字 1 (加上強調線) 10"/>
          <p:cNvSpPr/>
          <p:nvPr/>
        </p:nvSpPr>
        <p:spPr>
          <a:xfrm>
            <a:off x="3779912" y="4112496"/>
            <a:ext cx="3888432" cy="396624"/>
          </a:xfrm>
          <a:prstGeom prst="accentCallout1">
            <a:avLst>
              <a:gd name="adj1" fmla="val 18750"/>
              <a:gd name="adj2" fmla="val -8333"/>
              <a:gd name="adj3" fmla="val 145635"/>
              <a:gd name="adj4" fmla="val -2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Call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smtClean="0"/>
              <a:t> function of an object</a:t>
            </a:r>
            <a:endParaRPr lang="en-US" altLang="zh-TW" dirty="0"/>
          </a:p>
        </p:txBody>
      </p:sp>
      <p:sp>
        <p:nvSpPr>
          <p:cNvPr id="12" name="直線圖說文字 1 (加上強調線) 11"/>
          <p:cNvSpPr/>
          <p:nvPr/>
        </p:nvSpPr>
        <p:spPr>
          <a:xfrm>
            <a:off x="3563888" y="5048600"/>
            <a:ext cx="3888432" cy="396624"/>
          </a:xfrm>
          <a:prstGeom prst="accentCallout1">
            <a:avLst>
              <a:gd name="adj1" fmla="val 18750"/>
              <a:gd name="adj2" fmla="val -8333"/>
              <a:gd name="adj3" fmla="val 24451"/>
              <a:gd name="adj4" fmla="val -27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Call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smtClean="0"/>
              <a:t> function of an object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96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15205"/>
            <a:ext cx="8229600" cy="4525963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computes </a:t>
            </a:r>
            <a:r>
              <a:rPr lang="en-US" altLang="zh-TW" dirty="0"/>
              <a:t>the </a:t>
            </a:r>
            <a:r>
              <a:rPr lang="en-US" altLang="zh-TW" b="1" dirty="0"/>
              <a:t>“official” </a:t>
            </a:r>
            <a:r>
              <a:rPr lang="en-US" altLang="zh-TW" dirty="0"/>
              <a:t>string representation of an object</a:t>
            </a:r>
            <a:r>
              <a:rPr lang="en-US" altLang="zh-TW" dirty="0" smtClean="0"/>
              <a:t>.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compute the </a:t>
            </a:r>
            <a:r>
              <a:rPr lang="en-US" altLang="zh-TW" b="1" dirty="0"/>
              <a:t>“informal” </a:t>
            </a:r>
            <a:r>
              <a:rPr lang="en-US" altLang="zh-TW" dirty="0"/>
              <a:t>string representation of an object</a:t>
            </a:r>
            <a:r>
              <a:rPr lang="en-US" altLang="zh-TW" dirty="0" smtClean="0"/>
              <a:t>.</a:t>
            </a:r>
          </a:p>
          <a:p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smtClean="0"/>
              <a:t> </a:t>
            </a:r>
            <a:r>
              <a:rPr lang="en-US" altLang="zh-TW" b="1" dirty="0"/>
              <a:t>is to be </a:t>
            </a:r>
            <a:r>
              <a:rPr lang="en-US" altLang="zh-TW" b="1" dirty="0" err="1">
                <a:solidFill>
                  <a:srgbClr val="FF0000"/>
                </a:solidFill>
              </a:rPr>
              <a:t>unambigous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b="1" dirty="0"/>
              <a:t>and 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/>
              <a:t> is to be </a:t>
            </a:r>
            <a:r>
              <a:rPr lang="en-US" altLang="zh-TW" b="1" dirty="0">
                <a:solidFill>
                  <a:srgbClr val="FF0000"/>
                </a:solidFill>
              </a:rPr>
              <a:t>readable</a:t>
            </a:r>
            <a:r>
              <a:rPr lang="en-US" altLang="zh-TW" b="1" dirty="0" smtClean="0"/>
              <a:t>. </a:t>
            </a:r>
          </a:p>
          <a:p>
            <a:r>
              <a:rPr lang="en-US" altLang="zh-TW" dirty="0"/>
              <a:t>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decimal</a:t>
            </a:r>
            <a:r>
              <a:rPr lang="en-US" altLang="zh-TW" dirty="0"/>
              <a:t> module provides support for decimal floating point arithmetic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9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String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''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""</a:t>
            </a:r>
            <a:r>
              <a:rPr lang="en-US" altLang="zh-TW" dirty="0" smtClean="0"/>
              <a:t> are the same in Python </a:t>
            </a:r>
            <a:r>
              <a:rPr lang="en-US" altLang="zh-TW" dirty="0"/>
              <a:t>and </a:t>
            </a:r>
            <a:r>
              <a:rPr lang="en-US" altLang="zh-TW" dirty="0" smtClean="0"/>
              <a:t>replaceable.</a:t>
            </a:r>
          </a:p>
          <a:p>
            <a:r>
              <a:rPr lang="en-US" altLang="zh-TW" dirty="0" smtClean="0"/>
              <a:t>Use a raw string if you want to represent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\' </a:t>
            </a:r>
            <a:r>
              <a:rPr lang="en-US" altLang="zh-TW" dirty="0"/>
              <a:t>itself.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1" y="2276872"/>
            <a:ext cx="767847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(加上強調線) 5"/>
          <p:cNvSpPr/>
          <p:nvPr/>
        </p:nvSpPr>
        <p:spPr>
          <a:xfrm>
            <a:off x="3131840" y="2924944"/>
            <a:ext cx="1656184" cy="396624"/>
          </a:xfrm>
          <a:prstGeom prst="accentCallout1">
            <a:avLst>
              <a:gd name="adj1" fmla="val 18750"/>
              <a:gd name="adj2" fmla="val -8333"/>
              <a:gd name="adj3" fmla="val 145635"/>
              <a:gd name="adj4" fmla="val -2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 raw string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41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0122" y="3645024"/>
            <a:ext cx="8064896" cy="2304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352" y="188640"/>
            <a:ext cx="8229600" cy="792088"/>
          </a:xfrm>
        </p:spPr>
        <p:txBody>
          <a:bodyPr/>
          <a:lstStyle/>
          <a:p>
            <a:r>
              <a:rPr lang="en-US" altLang="zh-TW" b="1" dirty="0" smtClean="0"/>
              <a:t>Student</a:t>
            </a:r>
            <a:r>
              <a:rPr lang="zh-TW" altLang="en-US" b="1" dirty="0" smtClean="0"/>
              <a:t>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511256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2400" dirty="0" smtClean="0"/>
              <a:t>Understanding </a:t>
            </a:r>
            <a:r>
              <a:rPr lang="en-US" altLang="zh-TW" sz="2400" dirty="0"/>
              <a:t>cultures and ecosystem of a language takes me about three to six months. How about wrapping up what I have learned from Python ecosystem before mid-March and considering the agenda of </a:t>
            </a:r>
            <a:r>
              <a:rPr lang="en-US" altLang="zh-TW" sz="2400" dirty="0" err="1"/>
              <a:t>PyConTW</a:t>
            </a:r>
            <a:r>
              <a:rPr lang="en-US" altLang="zh-TW" sz="2400" dirty="0"/>
              <a:t> to build up a six-hour course</a:t>
            </a:r>
            <a:r>
              <a:rPr lang="en-US" altLang="zh-TW" sz="2400" dirty="0" smtClean="0"/>
              <a:t>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zh-TW" altLang="en-US" sz="2400" dirty="0"/>
          </a:p>
          <a:p>
            <a:endParaRPr lang="it-IT" altLang="zh-TW" dirty="0" smtClean="0"/>
          </a:p>
          <a:p>
            <a:pPr marL="0" indent="0">
              <a:buNone/>
            </a:pPr>
            <a:r>
              <a:rPr lang="it-IT" altLang="zh-TW" sz="2000" dirty="0" smtClean="0"/>
              <a:t>     PyCon </a:t>
            </a:r>
            <a:r>
              <a:rPr lang="it-IT" altLang="zh-TW" sz="2000" dirty="0"/>
              <a:t>Taiwan 2013 Tutorial </a:t>
            </a:r>
            <a:r>
              <a:rPr lang="it-IT" altLang="zh-TW" sz="2000" dirty="0" smtClean="0"/>
              <a:t>Invitation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zh-TW" altLang="en-US" dirty="0" smtClean="0"/>
              <a:t>．．．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對</a:t>
            </a:r>
            <a:r>
              <a:rPr lang="zh-TW" altLang="en-US" dirty="0"/>
              <a:t>我而言，要瞭解語言後的文化與生態系，約莫是三到六個月的時間，若以我至三月中前對 </a:t>
            </a:r>
            <a:r>
              <a:rPr lang="en-US" altLang="zh-TW" dirty="0"/>
              <a:t>Python </a:t>
            </a:r>
            <a:r>
              <a:rPr lang="zh-TW" altLang="en-US" dirty="0"/>
              <a:t>生態系的瞭解過程與心得，配合 </a:t>
            </a:r>
            <a:r>
              <a:rPr lang="en-US" altLang="zh-TW" dirty="0" err="1"/>
              <a:t>PyConTW</a:t>
            </a:r>
            <a:r>
              <a:rPr lang="en-US" altLang="zh-TW" dirty="0"/>
              <a:t> </a:t>
            </a:r>
            <a:r>
              <a:rPr lang="zh-TW" altLang="en-US" dirty="0"/>
              <a:t>的議程，將之濃縮為六個小時的課程，你覺得如何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．．．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334944" y="21602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63" y="3849613"/>
            <a:ext cx="1771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900427" y="4221088"/>
            <a:ext cx="7584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04664"/>
            <a:ext cx="8229600" cy="4525963"/>
          </a:xfrm>
        </p:spPr>
        <p:txBody>
          <a:bodyPr/>
          <a:lstStyle/>
          <a:p>
            <a:r>
              <a:rPr lang="en-US" altLang="zh-TW" dirty="0"/>
              <a:t>A string is </a:t>
            </a:r>
            <a:r>
              <a:rPr lang="en-US" altLang="zh-TW" b="1" dirty="0">
                <a:solidFill>
                  <a:srgbClr val="FF0000"/>
                </a:solidFill>
              </a:rPr>
              <a:t>immutable</a:t>
            </a:r>
            <a:r>
              <a:rPr lang="en-US" altLang="zh-TW" dirty="0"/>
              <a:t>.</a:t>
            </a:r>
          </a:p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 smtClean="0"/>
              <a:t> returns the string length. Use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zh-TW" dirty="0" smtClean="0"/>
              <a:t> to iterate a string.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zh-TW" dirty="0" smtClean="0"/>
              <a:t> tests if a string contains a substring.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zh-TW" dirty="0" smtClean="0"/>
              <a:t> is </a:t>
            </a:r>
            <a:r>
              <a:rPr lang="en-US" altLang="zh-TW" dirty="0"/>
              <a:t>for </a:t>
            </a:r>
            <a:r>
              <a:rPr lang="en-US" altLang="zh-TW" dirty="0" smtClean="0"/>
              <a:t>concatenating two strings.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zh-TW" dirty="0" smtClean="0"/>
              <a:t> replicates a string.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5" y="2204864"/>
            <a:ext cx="769224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0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String Slicing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zh-TW" dirty="0" smtClean="0"/>
              <a:t> </a:t>
            </a:r>
            <a:r>
              <a:rPr lang="en-US" altLang="zh-TW" dirty="0"/>
              <a:t>can </a:t>
            </a:r>
            <a:r>
              <a:rPr lang="en-US" altLang="zh-TW" dirty="0" smtClean="0"/>
              <a:t>be specified </a:t>
            </a:r>
            <a:r>
              <a:rPr lang="en-US" altLang="zh-TW" dirty="0"/>
              <a:t>an index to get a character from a string</a:t>
            </a:r>
            <a:r>
              <a:rPr lang="en-US" altLang="zh-TW" dirty="0" smtClean="0"/>
              <a:t>. A negative index is counted from the last element.</a:t>
            </a:r>
          </a:p>
          <a:p>
            <a:r>
              <a:rPr lang="en-US" altLang="zh-TW" b="1" dirty="0" smtClean="0"/>
              <a:t>The most useful power of 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zh-TW" b="1" dirty="0" smtClean="0"/>
              <a:t> is slicing.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9" y="2711549"/>
            <a:ext cx="7875701" cy="31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(加上強調線) 5"/>
          <p:cNvSpPr/>
          <p:nvPr/>
        </p:nvSpPr>
        <p:spPr>
          <a:xfrm>
            <a:off x="2936605" y="3117522"/>
            <a:ext cx="3435595" cy="396624"/>
          </a:xfrm>
          <a:prstGeom prst="accentCallout1">
            <a:avLst>
              <a:gd name="adj1" fmla="val 18750"/>
              <a:gd name="adj2" fmla="val -8333"/>
              <a:gd name="adj3" fmla="val 142679"/>
              <a:gd name="adj4" fmla="val -39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Begin, inclusive. 0 if omitted.</a:t>
            </a:r>
            <a:endParaRPr lang="en-US" altLang="zh-TW" dirty="0"/>
          </a:p>
        </p:txBody>
      </p:sp>
      <p:sp>
        <p:nvSpPr>
          <p:cNvPr id="7" name="直線圖說文字 1 (加上強調線) 6"/>
          <p:cNvSpPr/>
          <p:nvPr/>
        </p:nvSpPr>
        <p:spPr>
          <a:xfrm>
            <a:off x="2843808" y="3752456"/>
            <a:ext cx="4680520" cy="396624"/>
          </a:xfrm>
          <a:prstGeom prst="accentCallout1">
            <a:avLst>
              <a:gd name="adj1" fmla="val 18750"/>
              <a:gd name="adj2" fmla="val -8333"/>
              <a:gd name="adj3" fmla="val 18539"/>
              <a:gd name="adj4" fmla="val -18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End, exclusive, the string length if omitted.</a:t>
            </a:r>
            <a:endParaRPr lang="en-US" altLang="zh-TW" dirty="0"/>
          </a:p>
        </p:txBody>
      </p:sp>
      <p:sp>
        <p:nvSpPr>
          <p:cNvPr id="8" name="直線圖說文字 1 (加上強調線) 7"/>
          <p:cNvSpPr/>
          <p:nvPr/>
        </p:nvSpPr>
        <p:spPr>
          <a:xfrm>
            <a:off x="2483769" y="4569405"/>
            <a:ext cx="864095" cy="396624"/>
          </a:xfrm>
          <a:prstGeom prst="accentCallout1">
            <a:avLst>
              <a:gd name="adj1" fmla="val 18750"/>
              <a:gd name="adj2" fmla="val -8333"/>
              <a:gd name="adj3" fmla="val 83564"/>
              <a:gd name="adj4" fmla="val -51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Gap</a:t>
            </a:r>
            <a:endParaRPr lang="en-US" altLang="zh-TW" dirty="0"/>
          </a:p>
        </p:txBody>
      </p:sp>
      <p:sp>
        <p:nvSpPr>
          <p:cNvPr id="9" name="直線圖說文字 1 (加上強調線) 8"/>
          <p:cNvSpPr/>
          <p:nvPr/>
        </p:nvSpPr>
        <p:spPr>
          <a:xfrm>
            <a:off x="3059832" y="5336632"/>
            <a:ext cx="1244133" cy="396624"/>
          </a:xfrm>
          <a:prstGeom prst="accentCallout1">
            <a:avLst>
              <a:gd name="adj1" fmla="val 18750"/>
              <a:gd name="adj2" fmla="val -8333"/>
              <a:gd name="adj3" fmla="val 18538"/>
              <a:gd name="adj4" fmla="val -75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Reverse it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94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String Formatting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Old s</a:t>
            </a:r>
            <a:r>
              <a:rPr lang="en-US" altLang="zh-TW" dirty="0" smtClean="0"/>
              <a:t>tring formatting </a:t>
            </a:r>
            <a:r>
              <a:rPr lang="en-US" altLang="zh-TW" dirty="0"/>
              <a:t>o</a:t>
            </a:r>
            <a:r>
              <a:rPr lang="en-US" altLang="zh-TW" dirty="0" smtClean="0"/>
              <a:t>perations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New </a:t>
            </a:r>
            <a:r>
              <a:rPr lang="en-US" altLang="zh-TW" dirty="0"/>
              <a:t>s</a:t>
            </a:r>
            <a:r>
              <a:rPr lang="en-US" altLang="zh-TW" dirty="0" smtClean="0"/>
              <a:t>tring formatting operations (after Python 2.6)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36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62712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List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2474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An ordered and </a:t>
            </a:r>
            <a:r>
              <a:rPr lang="en-US" altLang="zh-TW" b="1" dirty="0" smtClean="0">
                <a:solidFill>
                  <a:srgbClr val="FF0000"/>
                </a:solidFill>
              </a:rPr>
              <a:t>mutable</a:t>
            </a:r>
            <a:r>
              <a:rPr lang="en-US" altLang="zh-TW" dirty="0" smtClean="0"/>
              <a:t> collection.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[1, 2, 3]</a:t>
            </a:r>
            <a:r>
              <a:rPr lang="en-US" altLang="zh-TW" dirty="0" smtClean="0"/>
              <a:t> creates a list with elements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zh-TW" dirty="0" smtClean="0"/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zh-TW" dirty="0" smtClean="0"/>
              <a:t> in the index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zh-TW" dirty="0" smtClean="0"/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Shares common operations with strings.</a:t>
            </a:r>
          </a:p>
          <a:p>
            <a:pPr lvl="1"/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/>
              <a:t> returns the </a:t>
            </a:r>
            <a:r>
              <a:rPr lang="en-US" altLang="zh-TW" dirty="0" smtClean="0"/>
              <a:t>list </a:t>
            </a:r>
            <a:r>
              <a:rPr lang="en-US" altLang="zh-TW" dirty="0"/>
              <a:t>length. Use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zh-TW" dirty="0"/>
              <a:t> to iterate a </a:t>
            </a:r>
            <a:r>
              <a:rPr lang="en-US" altLang="zh-TW" dirty="0" smtClean="0"/>
              <a:t>list.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altLang="zh-TW" dirty="0"/>
              <a:t> tests if </a:t>
            </a:r>
            <a:r>
              <a:rPr lang="en-US" altLang="zh-TW" dirty="0" smtClean="0"/>
              <a:t>a list </a:t>
            </a:r>
            <a:r>
              <a:rPr lang="en-US" altLang="zh-TW" dirty="0"/>
              <a:t>contains </a:t>
            </a:r>
            <a:r>
              <a:rPr lang="en-US" altLang="zh-TW" dirty="0" smtClean="0"/>
              <a:t>an element.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altLang="zh-TW" dirty="0"/>
              <a:t> is for concatenating two </a:t>
            </a:r>
            <a:r>
              <a:rPr lang="en-US" altLang="zh-TW" dirty="0" smtClean="0"/>
              <a:t>lists</a:t>
            </a:r>
            <a:r>
              <a:rPr lang="en-US" altLang="zh-TW" dirty="0"/>
              <a:t>.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zh-TW" dirty="0"/>
              <a:t> replicates a </a:t>
            </a:r>
            <a:r>
              <a:rPr lang="en-US" altLang="zh-TW" dirty="0" smtClean="0"/>
              <a:t>list.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zh-TW" dirty="0"/>
              <a:t> can </a:t>
            </a:r>
            <a:r>
              <a:rPr lang="en-US" altLang="zh-TW" dirty="0" smtClean="0"/>
              <a:t>be specified </a:t>
            </a:r>
            <a:r>
              <a:rPr lang="en-US" altLang="zh-TW" dirty="0"/>
              <a:t>an index to get a character from a </a:t>
            </a:r>
            <a:r>
              <a:rPr lang="en-US" altLang="zh-TW" dirty="0" smtClean="0"/>
              <a:t>list. </a:t>
            </a:r>
            <a:r>
              <a:rPr lang="en-US" altLang="zh-TW" dirty="0"/>
              <a:t>A negative index is counted from the last element.</a:t>
            </a:r>
          </a:p>
          <a:p>
            <a:pPr lvl="1"/>
            <a:r>
              <a:rPr lang="en-US" altLang="zh-TW" dirty="0"/>
              <a:t>The most useful power of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altLang="zh-TW" dirty="0"/>
              <a:t> is slicing.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10286"/>
            <a:ext cx="6867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(加上強調線) 5"/>
          <p:cNvSpPr/>
          <p:nvPr/>
        </p:nvSpPr>
        <p:spPr>
          <a:xfrm>
            <a:off x="3707904" y="4653136"/>
            <a:ext cx="2088232" cy="396624"/>
          </a:xfrm>
          <a:prstGeom prst="accentCallout1">
            <a:avLst>
              <a:gd name="adj1" fmla="val 18750"/>
              <a:gd name="adj2" fmla="val -8333"/>
              <a:gd name="adj3" fmla="val 86520"/>
              <a:gd name="adj4" fmla="val -67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Initialize list values</a:t>
            </a:r>
            <a:endParaRPr lang="en-US" altLang="zh-TW" dirty="0"/>
          </a:p>
        </p:txBody>
      </p:sp>
      <p:sp>
        <p:nvSpPr>
          <p:cNvPr id="7" name="直線圖說文字 1 (加上強調線) 6"/>
          <p:cNvSpPr/>
          <p:nvPr/>
        </p:nvSpPr>
        <p:spPr>
          <a:xfrm>
            <a:off x="6228184" y="5049761"/>
            <a:ext cx="2304256" cy="647492"/>
          </a:xfrm>
          <a:prstGeom prst="accentCallout1">
            <a:avLst>
              <a:gd name="adj1" fmla="val 18750"/>
              <a:gd name="adj2" fmla="val -8333"/>
              <a:gd name="adj3" fmla="val 42032"/>
              <a:gd name="adj4" fmla="val -23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Converting a </a:t>
            </a:r>
            <a:r>
              <a:rPr lang="en-US" altLang="zh-TW" dirty="0" smtClean="0"/>
              <a:t>list of strings to </a:t>
            </a:r>
            <a:r>
              <a:rPr lang="en-US" altLang="zh-TW" dirty="0"/>
              <a:t>a </a:t>
            </a:r>
            <a:r>
              <a:rPr lang="en-US" altLang="zh-TW" dirty="0" smtClean="0"/>
              <a:t>string</a:t>
            </a:r>
            <a:endParaRPr lang="en-US" altLang="zh-TW" dirty="0"/>
          </a:p>
        </p:txBody>
      </p:sp>
      <p:sp>
        <p:nvSpPr>
          <p:cNvPr id="8" name="直線圖說文字 1 (加上強調線) 7"/>
          <p:cNvSpPr/>
          <p:nvPr/>
        </p:nvSpPr>
        <p:spPr>
          <a:xfrm>
            <a:off x="4211960" y="5769259"/>
            <a:ext cx="1728192" cy="540061"/>
          </a:xfrm>
          <a:prstGeom prst="accentCallout1">
            <a:avLst>
              <a:gd name="adj1" fmla="val 18750"/>
              <a:gd name="adj2" fmla="val -8333"/>
              <a:gd name="adj3" fmla="val -15185"/>
              <a:gd name="adj4" fmla="val -76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Converting a </a:t>
            </a:r>
            <a:r>
              <a:rPr lang="en-US" altLang="zh-TW" dirty="0" smtClean="0"/>
              <a:t>string to a list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413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Set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unordered collection. Contains </a:t>
            </a:r>
            <a:r>
              <a:rPr lang="en-US" altLang="zh-TW" dirty="0"/>
              <a:t>no duplicate elements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Elements should be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hashable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8354"/>
            <a:ext cx="8017496" cy="33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(加上強調線) 5"/>
          <p:cNvSpPr/>
          <p:nvPr/>
        </p:nvSpPr>
        <p:spPr>
          <a:xfrm>
            <a:off x="2699792" y="5013176"/>
            <a:ext cx="504056" cy="396624"/>
          </a:xfrm>
          <a:prstGeom prst="accentCallout1">
            <a:avLst>
              <a:gd name="adj1" fmla="val 18750"/>
              <a:gd name="adj2" fmla="val -8333"/>
              <a:gd name="adj3" fmla="val -31708"/>
              <a:gd name="adj4" fmla="val -34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/>
              <a:t>∈</a:t>
            </a:r>
            <a:endParaRPr lang="en-US" altLang="zh-TW" dirty="0"/>
          </a:p>
        </p:txBody>
      </p:sp>
      <p:sp>
        <p:nvSpPr>
          <p:cNvPr id="8" name="直線圖說文字 1 (加上強調線) 7"/>
          <p:cNvSpPr/>
          <p:nvPr/>
        </p:nvSpPr>
        <p:spPr>
          <a:xfrm>
            <a:off x="3491880" y="4040488"/>
            <a:ext cx="1440160" cy="396624"/>
          </a:xfrm>
          <a:prstGeom prst="accentCallout1">
            <a:avLst>
              <a:gd name="adj1" fmla="val 18750"/>
              <a:gd name="adj2" fmla="val -8333"/>
              <a:gd name="adj3" fmla="val 77653"/>
              <a:gd name="adj4" fmla="val -57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Exclusive or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30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Dict</a:t>
            </a:r>
            <a:r>
              <a:rPr lang="en-US" altLang="zh-TW" dirty="0" smtClean="0"/>
              <a:t>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object that maps keys to </a:t>
            </a:r>
            <a:r>
              <a:rPr lang="en-US" altLang="zh-TW" dirty="0" smtClean="0"/>
              <a:t>values.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9509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1 (加上強調線) 6"/>
          <p:cNvSpPr/>
          <p:nvPr/>
        </p:nvSpPr>
        <p:spPr>
          <a:xfrm>
            <a:off x="4860032" y="4026546"/>
            <a:ext cx="3816424" cy="1346670"/>
          </a:xfrm>
          <a:prstGeom prst="accentCallout1">
            <a:avLst>
              <a:gd name="adj1" fmla="val 18750"/>
              <a:gd name="adj2" fmla="val -8333"/>
              <a:gd name="adj3" fmla="val 45444"/>
              <a:gd name="adj4" fmla="val -25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if </a:t>
            </a:r>
            <a:r>
              <a:rPr lang="en-US" altLang="zh-TW" dirty="0"/>
              <a:t>'</a:t>
            </a:r>
            <a:r>
              <a:rPr lang="en-US" altLang="zh-TW" dirty="0" err="1"/>
              <a:t>openhome</a:t>
            </a:r>
            <a:r>
              <a:rPr lang="en-US" altLang="zh-TW" dirty="0"/>
              <a:t>' in passwords:</a:t>
            </a:r>
          </a:p>
          <a:p>
            <a:r>
              <a:rPr lang="zh-TW" altLang="en-US" dirty="0" smtClean="0"/>
              <a:t>    </a:t>
            </a:r>
            <a:r>
              <a:rPr lang="en-US" altLang="zh-TW" dirty="0" smtClean="0"/>
              <a:t>return </a:t>
            </a:r>
            <a:r>
              <a:rPr lang="en-US" altLang="zh-TW" dirty="0"/>
              <a:t>passwords['</a:t>
            </a:r>
            <a:r>
              <a:rPr lang="en-US" altLang="zh-TW" dirty="0" err="1"/>
              <a:t>openhome</a:t>
            </a:r>
            <a:r>
              <a:rPr lang="en-US" altLang="zh-TW" dirty="0"/>
              <a:t>']</a:t>
            </a:r>
          </a:p>
          <a:p>
            <a:r>
              <a:rPr lang="en-US" altLang="zh-TW" dirty="0" smtClean="0"/>
              <a:t>else</a:t>
            </a:r>
            <a:r>
              <a:rPr lang="en-US" altLang="zh-TW" dirty="0"/>
              <a:t>:</a:t>
            </a:r>
          </a:p>
          <a:p>
            <a:r>
              <a:rPr lang="zh-TW" altLang="en-US" dirty="0" smtClean="0"/>
              <a:t>    </a:t>
            </a:r>
            <a:r>
              <a:rPr lang="en-US" altLang="zh-TW" dirty="0" smtClean="0"/>
              <a:t>return </a:t>
            </a:r>
            <a:r>
              <a:rPr lang="en-US" altLang="zh-TW" dirty="0"/>
              <a:t>'000000'</a:t>
            </a:r>
          </a:p>
        </p:txBody>
      </p:sp>
      <p:sp>
        <p:nvSpPr>
          <p:cNvPr id="8" name="直線圖說文字 1 (加上強調線) 7"/>
          <p:cNvSpPr/>
          <p:nvPr/>
        </p:nvSpPr>
        <p:spPr>
          <a:xfrm>
            <a:off x="4932040" y="3212976"/>
            <a:ext cx="1008112" cy="360040"/>
          </a:xfrm>
          <a:prstGeom prst="accentCallout1">
            <a:avLst>
              <a:gd name="adj1" fmla="val 18750"/>
              <a:gd name="adj2" fmla="val -8333"/>
              <a:gd name="adj3" fmla="val 126845"/>
              <a:gd name="adj4" fmla="val -62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 tuple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10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Tuple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tuple is like a list, yet it’s </a:t>
            </a:r>
            <a:r>
              <a:rPr lang="en-US" altLang="zh-TW" b="1" dirty="0" smtClean="0">
                <a:solidFill>
                  <a:srgbClr val="FF0000"/>
                </a:solidFill>
              </a:rPr>
              <a:t>immutable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Shares common operations with </a:t>
            </a:r>
            <a:r>
              <a:rPr lang="en-US" altLang="zh-TW" dirty="0" smtClean="0"/>
              <a:t>lists.</a:t>
            </a:r>
          </a:p>
          <a:p>
            <a:pPr lvl="1"/>
            <a:r>
              <a:rPr lang="en-US" altLang="zh-TW" dirty="0"/>
              <a:t>In fact, </a:t>
            </a:r>
            <a:r>
              <a:rPr lang="en-US" altLang="zh-TW" dirty="0" smtClean="0"/>
              <a:t>sequences in Python (e.g. strings, lists, tuples, etc.) shares several features.</a:t>
            </a:r>
            <a:endParaRPr lang="en-US" altLang="zh-TW" dirty="0"/>
          </a:p>
          <a:p>
            <a:r>
              <a:rPr lang="en-US" altLang="zh-TW" dirty="0" smtClean="0"/>
              <a:t>Mutable or immutable? We’ll talk about it soon…</a:t>
            </a:r>
          </a:p>
          <a:p>
            <a:r>
              <a:rPr lang="en-US" altLang="zh-TW" dirty="0" smtClean="0"/>
              <a:t>(In </a:t>
            </a:r>
            <a:r>
              <a:rPr lang="en-US" altLang="zh-TW" dirty="0"/>
              <a:t>Haskell - a statically-typed language - the types of elements in a tuple composes an unnamed type</a:t>
            </a:r>
            <a:r>
              <a:rPr lang="en-US" altLang="zh-TW" dirty="0" smtClean="0"/>
              <a:t>.)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3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Open a terminal and type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python</a:t>
            </a:r>
            <a:r>
              <a:rPr lang="en-US" altLang="zh-TW" dirty="0">
                <a:solidFill>
                  <a:srgbClr val="C00000"/>
                </a:solidFill>
              </a:rPr>
              <a:t>. What will you see in </a:t>
            </a:r>
            <a:r>
              <a:rPr lang="en-US" altLang="zh-TW" b="1" dirty="0">
                <a:solidFill>
                  <a:srgbClr val="C00000"/>
                </a:solidFill>
              </a:rPr>
              <a:t>the i</a:t>
            </a:r>
            <a:r>
              <a:rPr lang="en-US" altLang="zh-TW" b="1" dirty="0" smtClean="0">
                <a:solidFill>
                  <a:srgbClr val="C00000"/>
                </a:solidFill>
              </a:rPr>
              <a:t>nteractive shell </a:t>
            </a:r>
            <a:r>
              <a:rPr lang="en-US" altLang="zh-TW" dirty="0" smtClean="0">
                <a:solidFill>
                  <a:srgbClr val="C00000"/>
                </a:solidFill>
              </a:rPr>
              <a:t>if you type the following commands?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1 + 2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 + 3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help()</a:t>
            </a:r>
          </a:p>
          <a:p>
            <a:pPr lvl="1"/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len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keywords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quit</a:t>
            </a:r>
            <a:r>
              <a:rPr lang="en-US" altLang="zh-TW" dirty="0" smtClean="0">
                <a:latin typeface="+mj-lt"/>
                <a:cs typeface="Courier New" pitchFamily="49" charset="0"/>
              </a:rPr>
              <a:t>(or simply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altLang="zh-TW" dirty="0" smtClean="0">
                <a:latin typeface="+mj-lt"/>
                <a:cs typeface="Courier New" pitchFamily="49" charset="0"/>
              </a:rPr>
              <a:t>)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help(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altLang="zh-TW" dirty="0" smtClean="0">
                <a:latin typeface="+mj-lt"/>
                <a:cs typeface="Courier New" pitchFamily="49" charset="0"/>
              </a:rPr>
              <a:t>Ctrl + D</a:t>
            </a:r>
            <a:endParaRPr lang="zh-TW" alt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04664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After exiting the interactive shell, what </a:t>
            </a:r>
            <a:r>
              <a:rPr lang="en-US" altLang="zh-TW" dirty="0">
                <a:solidFill>
                  <a:srgbClr val="C00000"/>
                </a:solidFill>
              </a:rPr>
              <a:t>will you see in the </a:t>
            </a:r>
            <a:r>
              <a:rPr lang="en-US" altLang="zh-TW" dirty="0" smtClean="0">
                <a:solidFill>
                  <a:srgbClr val="C00000"/>
                </a:solidFill>
              </a:rPr>
              <a:t>terminal if </a:t>
            </a:r>
            <a:r>
              <a:rPr lang="en-US" altLang="zh-TW" dirty="0">
                <a:solidFill>
                  <a:srgbClr val="C00000"/>
                </a:solidFill>
              </a:rPr>
              <a:t>you type the following commands</a:t>
            </a:r>
            <a:r>
              <a:rPr lang="en-US" altLang="zh-TW" dirty="0" smtClean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python -h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python -c 'print "Hello! Python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!"'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python -c 'help(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)'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python -c </a:t>
            </a:r>
            <a:r>
              <a:rPr lang="en-US" altLang="zh-TW" b="1">
                <a:latin typeface="Courier New" pitchFamily="49" charset="0"/>
                <a:cs typeface="Courier New" pitchFamily="49" charset="0"/>
              </a:rPr>
              <a:t>'import </a:t>
            </a:r>
            <a:r>
              <a:rPr lang="en-US" altLang="zh-TW" b="1" smtClean="0">
                <a:latin typeface="Courier New" pitchFamily="49" charset="0"/>
                <a:cs typeface="Courier New" pitchFamily="49" charset="0"/>
              </a:rPr>
              <a:t>this'</a:t>
            </a:r>
            <a:endParaRPr lang="en-US" altLang="zh-TW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(Try </a:t>
            </a:r>
            <a:r>
              <a:rPr lang="en-US" altLang="zh-TW" dirty="0">
                <a:solidFill>
                  <a:srgbClr val="C00000"/>
                </a:solidFill>
              </a:rPr>
              <a:t>anything you see </a:t>
            </a:r>
            <a:r>
              <a:rPr lang="en-US" altLang="zh-TW" dirty="0" smtClean="0">
                <a:solidFill>
                  <a:srgbClr val="C00000"/>
                </a:solidFill>
              </a:rPr>
              <a:t>from the previous slides about built-in types.)</a:t>
            </a:r>
            <a:endParaRPr lang="en-US" altLang="zh-TW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zh-TW" dirty="0"/>
              <a:t> and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zh-TW" dirty="0"/>
              <a:t> comprehensions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zh-TW" dirty="0" err="1" smtClean="0"/>
              <a:t>..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zh-TW" dirty="0"/>
              <a:t> </a:t>
            </a:r>
            <a:r>
              <a:rPr lang="en-US" altLang="zh-TW" dirty="0" smtClean="0"/>
              <a:t>block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zh-TW" dirty="0" err="1"/>
              <a:t>..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altLang="zh-TW" dirty="0"/>
              <a:t> </a:t>
            </a:r>
            <a:r>
              <a:rPr lang="en-US" altLang="zh-TW" dirty="0" smtClean="0"/>
              <a:t>expression, something like the ternary operator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?:</a:t>
            </a:r>
            <a:r>
              <a:rPr lang="en-US" altLang="zh-TW" dirty="0" smtClean="0"/>
              <a:t> in C or Java.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772816"/>
            <a:ext cx="8064896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from sys import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argv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&gt; 1: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print 'Hello, ' +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[1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else: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print 'Hello, Guest'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4294837"/>
            <a:ext cx="8064896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from sys import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argv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'Hello, ' + (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[1] if 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1 else 'Guest'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直線圖說文字 1 (加上強調線) 6"/>
          <p:cNvSpPr/>
          <p:nvPr/>
        </p:nvSpPr>
        <p:spPr>
          <a:xfrm>
            <a:off x="4499992" y="1844824"/>
            <a:ext cx="1872208" cy="360040"/>
          </a:xfrm>
          <a:prstGeom prst="accentCallout1">
            <a:avLst>
              <a:gd name="adj1" fmla="val 18750"/>
              <a:gd name="adj2" fmla="val -8333"/>
              <a:gd name="adj3" fmla="val 107309"/>
              <a:gd name="adj4" fmla="val -62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Below is a block</a:t>
            </a:r>
            <a:endParaRPr lang="en-US" altLang="zh-TW" dirty="0"/>
          </a:p>
        </p:txBody>
      </p:sp>
      <p:sp>
        <p:nvSpPr>
          <p:cNvPr id="8" name="直線圖說文字 1 (加上強調線) 7"/>
          <p:cNvSpPr/>
          <p:nvPr/>
        </p:nvSpPr>
        <p:spPr>
          <a:xfrm>
            <a:off x="5940152" y="2511480"/>
            <a:ext cx="2664296" cy="360040"/>
          </a:xfrm>
          <a:prstGeom prst="accentCallout1">
            <a:avLst>
              <a:gd name="adj1" fmla="val 18750"/>
              <a:gd name="adj2" fmla="val -8333"/>
              <a:gd name="adj3" fmla="val -141"/>
              <a:gd name="adj4" fmla="val -4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Indentation is important.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83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/>
          <a:lstStyle/>
          <a:p>
            <a:r>
              <a:rPr lang="en-US" altLang="zh-TW" b="1" dirty="0">
                <a:ea typeface="新細明體" charset="-120"/>
              </a:rPr>
              <a:t>Schedule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class</a:t>
            </a:r>
            <a:endParaRPr lang="en-US" altLang="zh-TW" dirty="0"/>
          </a:p>
          <a:p>
            <a:pPr lvl="1"/>
            <a:r>
              <a:rPr lang="en-US" altLang="zh-TW" b="1" dirty="0" smtClean="0"/>
              <a:t>Preface (currently here)</a:t>
            </a:r>
          </a:p>
          <a:p>
            <a:pPr lvl="1"/>
            <a:r>
              <a:rPr lang="en-US" altLang="zh-TW" dirty="0" smtClean="0">
                <a:hlinkClick r:id="rId2" action="ppaction://hlinksldjump"/>
              </a:rPr>
              <a:t>Picking and Installing </a:t>
            </a:r>
            <a:r>
              <a:rPr lang="en-US" altLang="zh-TW" dirty="0">
                <a:hlinkClick r:id="rId2" action="ppaction://hlinksldjump"/>
              </a:rPr>
              <a:t>an </a:t>
            </a:r>
            <a:r>
              <a:rPr lang="en-US" altLang="zh-TW" dirty="0" smtClean="0">
                <a:hlinkClick r:id="rId2" action="ppaction://hlinksldjump"/>
              </a:rPr>
              <a:t>Interpreter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3" action="ppaction://hlinksldjump"/>
              </a:rPr>
              <a:t>Implementations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4" action="ppaction://hlinksldjump"/>
              </a:rPr>
              <a:t>Preparing Course Environment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5" action="ppaction://hlinksldjump"/>
              </a:rPr>
              <a:t>Where’re </a:t>
            </a:r>
            <a:r>
              <a:rPr lang="en-US" altLang="zh-TW" dirty="0">
                <a:hlinkClick r:id="rId5" action="ppaction://hlinksldjump"/>
              </a:rPr>
              <a:t>M</a:t>
            </a:r>
            <a:r>
              <a:rPr lang="en-US" altLang="zh-TW" dirty="0" smtClean="0">
                <a:hlinkClick r:id="rId5" action="ppaction://hlinksldjump"/>
              </a:rPr>
              <a:t>y </a:t>
            </a:r>
            <a:r>
              <a:rPr lang="en-US" altLang="zh-TW" dirty="0">
                <a:hlinkClick r:id="rId5" action="ppaction://hlinksldjump"/>
              </a:rPr>
              <a:t>L</a:t>
            </a:r>
            <a:r>
              <a:rPr lang="en-US" altLang="zh-TW" dirty="0" smtClean="0">
                <a:hlinkClick r:id="rId5" action="ppaction://hlinksldjump"/>
              </a:rPr>
              <a:t>ibraries?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6" action="ppaction://hlinksldjump"/>
              </a:rPr>
              <a:t>What’s the </a:t>
            </a:r>
            <a:r>
              <a:rPr lang="en-US" altLang="zh-TW" dirty="0" smtClean="0">
                <a:hlinkClick r:id="rId6" action="ppaction://hlinksldjump"/>
              </a:rPr>
              <a:t>Relationship </a:t>
            </a:r>
            <a:r>
              <a:rPr lang="en-US" altLang="zh-TW" dirty="0">
                <a:hlinkClick r:id="rId6" action="ppaction://hlinksldjump"/>
              </a:rPr>
              <a:t>among </a:t>
            </a:r>
            <a:r>
              <a:rPr lang="en-US" altLang="zh-TW" dirty="0" err="1" smtClean="0">
                <a:hlinkClick r:id="rId6" action="ppaction://hlinksldjump"/>
              </a:rPr>
              <a:t>Distutils</a:t>
            </a:r>
            <a:r>
              <a:rPr lang="en-US" altLang="zh-TW" dirty="0">
                <a:hlinkClick r:id="rId6" action="ppaction://hlinksldjump"/>
              </a:rPr>
              <a:t>, Distribute and Pip</a:t>
            </a:r>
            <a:r>
              <a:rPr lang="en-US" altLang="zh-TW" dirty="0" smtClean="0">
                <a:hlinkClick r:id="rId6" action="ppaction://hlinksldjump"/>
              </a:rPr>
              <a:t>?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7" action="ppaction://hlinksldjump"/>
              </a:rPr>
              <a:t>Hello! World!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8" action="ppaction://hlinksldjump"/>
              </a:rPr>
              <a:t>Introduction to </a:t>
            </a:r>
            <a:r>
              <a:rPr lang="en-US" altLang="zh-TW" dirty="0" smtClean="0">
                <a:hlinkClick r:id="rId8" action="ppaction://hlinksldjump"/>
              </a:rPr>
              <a:t>Unicode </a:t>
            </a:r>
            <a:r>
              <a:rPr lang="en-US" altLang="zh-TW" dirty="0">
                <a:hlinkClick r:id="rId8" action="ppaction://hlinksldjump"/>
              </a:rPr>
              <a:t>S</a:t>
            </a:r>
            <a:r>
              <a:rPr lang="en-US" altLang="zh-TW" dirty="0" smtClean="0">
                <a:hlinkClick r:id="rId8" action="ppaction://hlinksldjump"/>
              </a:rPr>
              <a:t>upport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9" action="ppaction://hlinksldjump"/>
              </a:rPr>
              <a:t>Basic </a:t>
            </a:r>
            <a:r>
              <a:rPr lang="en-US" altLang="zh-TW" dirty="0">
                <a:hlinkClick r:id="rId9" action="ppaction://hlinksldjump"/>
              </a:rPr>
              <a:t>Input and </a:t>
            </a:r>
            <a:r>
              <a:rPr lang="en-US" altLang="zh-TW" dirty="0" smtClean="0">
                <a:hlinkClick r:id="rId9" action="ppaction://hlinksldjump"/>
              </a:rPr>
              <a:t>Output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10" action="ppaction://hlinksldjump"/>
              </a:rPr>
              <a:t>Integrated Development </a:t>
            </a:r>
            <a:r>
              <a:rPr lang="en-US" altLang="zh-TW" dirty="0" smtClean="0">
                <a:hlinkClick r:id="rId10" action="ppaction://hlinksldjump"/>
              </a:rPr>
              <a:t>Environment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11" action="ppaction://hlinksldjump"/>
              </a:rPr>
              <a:t>Reference</a:t>
            </a:r>
            <a:endParaRPr lang="en-US" altLang="zh-TW" dirty="0" smtClean="0"/>
          </a:p>
          <a:p>
            <a:pPr marL="914400" lvl="2" indent="0">
              <a:buNone/>
            </a:pP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7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zh-TW" dirty="0" smtClean="0"/>
              <a:t> and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while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for in</a:t>
            </a:r>
            <a:r>
              <a:rPr lang="en-US" altLang="zh-TW" dirty="0" smtClean="0"/>
              <a:t> to iterate a sequence.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Use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zh-TW" dirty="0"/>
              <a:t> </a:t>
            </a:r>
            <a:r>
              <a:rPr lang="en-US" altLang="zh-TW" dirty="0" smtClean="0"/>
              <a:t>for undetermined conditions.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772816"/>
            <a:ext cx="8064896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numbers = [10, 20, 30]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squares = []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 number in numbers: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squares.append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(number ** 2)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squares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3933056"/>
            <a:ext cx="8064896" cy="230832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'Enter two numbers...'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m =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('Number 1: '))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('Number 2: '))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while n != 0: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r = m % n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m = n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n = r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'GCD: {0}'.format(m)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zh-TW" dirty="0"/>
              <a:t> comprehensions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With a list comprehension we can turn this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Into this: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772816"/>
            <a:ext cx="8064896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numbers = [10, 20, 30]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squares = []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 number in numbers: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squares.append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(number ** 2)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squares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3933056"/>
            <a:ext cx="8064896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numbers = [10, 20, 30]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[number ** 2 for number in numbers]</a:t>
            </a:r>
          </a:p>
        </p:txBody>
      </p:sp>
    </p:spTree>
    <p:extLst>
      <p:ext uri="{BB962C8B-B14F-4D97-AF65-F5344CB8AC3E}">
        <p14:creationId xmlns:p14="http://schemas.microsoft.com/office/powerpoint/2010/main" val="24847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With a list comprehension we can turn this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Into this: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Flatten a list of lists.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810578"/>
            <a:ext cx="8064896" cy="1754326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numbers = [11, 2, 45, 1, 6, 3, 7, 8, 9]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odd_numbers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 number in numbers: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if number % 2 != 0: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odd_numbers.append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(number)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odd_numbers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3284984"/>
            <a:ext cx="8064896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numbers = [11, 2, 45, 1, 6, 3, 7, 8, 9]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[number for number in numbers if number % 2 != 0</a:t>
            </a:r>
            <a:r>
              <a:rPr lang="en-US" altLang="zh-TW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altLang="zh-TW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869160"/>
            <a:ext cx="8064896" cy="64633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lts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 = [[1, 2, 3], [4, 5, 6], [7, 8, 9]]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ele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lts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 for 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ele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altLang="zh-TW" b="1" dirty="0" err="1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altLang="zh-TW" b="1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004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4319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set comprehension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 </a:t>
            </a:r>
            <a:r>
              <a:rPr lang="en-US" altLang="zh-TW" dirty="0" err="1"/>
              <a:t>d</a:t>
            </a:r>
            <a:r>
              <a:rPr lang="en-US" altLang="zh-TW" dirty="0" err="1" smtClean="0"/>
              <a:t>ict</a:t>
            </a:r>
            <a:r>
              <a:rPr lang="en-US" altLang="zh-TW" dirty="0" smtClean="0"/>
              <a:t> comprehension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(In </a:t>
            </a:r>
            <a:r>
              <a:rPr lang="en-US" altLang="zh-TW" dirty="0"/>
              <a:t>Haskell, a set comprehension                                in mathematics can be written as [2 * x | x &lt;- N, x &lt;= 10] which looks similar to the set comprehension</a:t>
            </a:r>
            <a:r>
              <a:rPr lang="en-US" altLang="zh-TW" dirty="0" smtClean="0"/>
              <a:t>.)</a:t>
            </a:r>
            <a:endParaRPr lang="en-US" altLang="zh-TW" dirty="0"/>
          </a:p>
          <a:p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7951"/>
            <a:ext cx="7814455" cy="57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44332"/>
            <a:ext cx="7814455" cy="9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learnyouahaskell-zh-tw.csie.org/img/setnot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1201"/>
            <a:ext cx="2592288" cy="2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4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Turn the following code into a single statement.</a:t>
            </a: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(Here's </a:t>
            </a:r>
            <a:r>
              <a:rPr lang="en-US" altLang="zh-TW" dirty="0">
                <a:solidFill>
                  <a:srgbClr val="C00000"/>
                </a:solidFill>
              </a:rPr>
              <a:t>a problem that combines </a:t>
            </a:r>
            <a:r>
              <a:rPr lang="en-US" altLang="zh-TW" dirty="0" smtClean="0">
                <a:solidFill>
                  <a:srgbClr val="C00000"/>
                </a:solidFill>
              </a:rPr>
              <a:t>tuple </a:t>
            </a:r>
            <a:r>
              <a:rPr lang="en-US" altLang="zh-TW" dirty="0">
                <a:solidFill>
                  <a:srgbClr val="C00000"/>
                </a:solidFill>
              </a:rPr>
              <a:t>and list comprehensions: </a:t>
            </a:r>
            <a:r>
              <a:rPr lang="en-US" altLang="zh-TW" dirty="0" smtClean="0">
                <a:solidFill>
                  <a:srgbClr val="C00000"/>
                </a:solidFill>
              </a:rPr>
              <a:t>which </a:t>
            </a:r>
            <a:r>
              <a:rPr lang="en-US" altLang="zh-TW" dirty="0">
                <a:solidFill>
                  <a:srgbClr val="C00000"/>
                </a:solidFill>
              </a:rPr>
              <a:t>right triangle that </a:t>
            </a:r>
            <a:r>
              <a:rPr lang="en-US" altLang="zh-TW" dirty="0" smtClean="0">
                <a:solidFill>
                  <a:srgbClr val="C00000"/>
                </a:solidFill>
              </a:rPr>
              <a:t>has </a:t>
            </a:r>
            <a:r>
              <a:rPr lang="en-US" altLang="zh-TW" dirty="0">
                <a:solidFill>
                  <a:srgbClr val="C00000"/>
                </a:solidFill>
              </a:rPr>
              <a:t>integers for all sides and </a:t>
            </a:r>
            <a:r>
              <a:rPr lang="en-US" altLang="zh-TW" dirty="0" smtClean="0">
                <a:solidFill>
                  <a:srgbClr val="C00000"/>
                </a:solidFill>
              </a:rPr>
              <a:t>all </a:t>
            </a:r>
            <a:r>
              <a:rPr lang="en-US" altLang="zh-TW" dirty="0">
                <a:solidFill>
                  <a:srgbClr val="C00000"/>
                </a:solidFill>
              </a:rPr>
              <a:t>sides equal to or smaller than 10 has a perimeter of 24</a:t>
            </a:r>
            <a:r>
              <a:rPr lang="en-US" altLang="zh-TW" dirty="0" smtClean="0">
                <a:solidFill>
                  <a:srgbClr val="C00000"/>
                </a:solidFill>
              </a:rPr>
              <a:t>?)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796623"/>
            <a:ext cx="8064896" cy="12003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numbers = []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number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in range(20):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numbers.append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(number))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print ", ".join(numbers)</a:t>
            </a:r>
          </a:p>
        </p:txBody>
      </p:sp>
    </p:spTree>
    <p:extLst>
      <p:ext uri="{BB962C8B-B14F-4D97-AF65-F5344CB8AC3E}">
        <p14:creationId xmlns:p14="http://schemas.microsoft.com/office/powerpoint/2010/main" val="8760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1991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Functions</a:t>
            </a:r>
            <a:r>
              <a:rPr lang="en-US" altLang="zh-TW" dirty="0" smtClean="0"/>
              <a:t>, Modules, Classes and Packages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351309"/>
            <a:ext cx="8229600" cy="4525963"/>
          </a:xfrm>
        </p:spPr>
        <p:txBody>
          <a:bodyPr/>
          <a:lstStyle/>
          <a:p>
            <a:r>
              <a:rPr lang="en-US" altLang="zh-TW" dirty="0"/>
              <a:t>In Python, everything is an </a:t>
            </a:r>
            <a:r>
              <a:rPr lang="en-US" altLang="zh-TW" dirty="0" smtClean="0"/>
              <a:t>object.</a:t>
            </a:r>
          </a:p>
          <a:p>
            <a:pPr lvl="1"/>
            <a:r>
              <a:rPr lang="en-US" altLang="zh-TW" b="1" i="1" dirty="0" smtClean="0"/>
              <a:t>Does Python impose </a:t>
            </a:r>
            <a:r>
              <a:rPr lang="en-US" altLang="zh-TW" b="1" i="1" dirty="0"/>
              <a:t>object-oriented programming as the main programming </a:t>
            </a:r>
            <a:r>
              <a:rPr lang="en-US" altLang="zh-TW" b="1" i="1" dirty="0" smtClean="0"/>
              <a:t>paradigm?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Points about structuring your program.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Encapsulation </a:t>
            </a:r>
            <a:r>
              <a:rPr lang="en-US" altLang="zh-TW" b="1" dirty="0">
                <a:solidFill>
                  <a:srgbClr val="FF0000"/>
                </a:solidFill>
              </a:rPr>
              <a:t>and separation of abstraction </a:t>
            </a:r>
            <a:r>
              <a:rPr lang="en-US" altLang="zh-TW" b="1" dirty="0" smtClean="0">
                <a:solidFill>
                  <a:srgbClr val="FF0000"/>
                </a:solidFill>
              </a:rPr>
              <a:t>layers.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State of an object.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Namespace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Physical structures of your resources, such as source files, packages, etc.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1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3" y="1124744"/>
            <a:ext cx="805298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Functions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56</a:t>
            </a:fld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919616" y="263691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線圖說文字 2 (加上框線和強調線) 7"/>
          <p:cNvSpPr/>
          <p:nvPr/>
        </p:nvSpPr>
        <p:spPr>
          <a:xfrm>
            <a:off x="5535739" y="1628800"/>
            <a:ext cx="2492645" cy="612648"/>
          </a:xfrm>
          <a:prstGeom prst="accent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l-GR" altLang="zh-TW" dirty="0"/>
              <a:t>λ </a:t>
            </a:r>
            <a:r>
              <a:rPr lang="en-US" altLang="zh-TW" dirty="0" smtClean="0"/>
              <a:t>function</a:t>
            </a:r>
          </a:p>
          <a:p>
            <a:pPr lvl="1"/>
            <a:r>
              <a:rPr lang="en-US" altLang="zh-TW" dirty="0" smtClean="0"/>
              <a:t>Anonymous function</a:t>
            </a:r>
            <a:endParaRPr lang="zh-TW" altLang="en-US" dirty="0"/>
          </a:p>
        </p:txBody>
      </p:sp>
      <p:sp>
        <p:nvSpPr>
          <p:cNvPr id="11" name="直線圖說文字 2 (加上框線和強調線) 10"/>
          <p:cNvSpPr/>
          <p:nvPr/>
        </p:nvSpPr>
        <p:spPr>
          <a:xfrm>
            <a:off x="4511903" y="3392416"/>
            <a:ext cx="2232249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479"/>
              <a:gd name="adj6" fmla="val -73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Variable arguments</a:t>
            </a:r>
            <a:endParaRPr lang="zh-TW" altLang="en-US" dirty="0"/>
          </a:p>
        </p:txBody>
      </p:sp>
      <p:sp>
        <p:nvSpPr>
          <p:cNvPr id="12" name="直線圖說文字 2 (加上框線和強調線) 11"/>
          <p:cNvSpPr/>
          <p:nvPr/>
        </p:nvSpPr>
        <p:spPr>
          <a:xfrm>
            <a:off x="4079856" y="4904584"/>
            <a:ext cx="3600400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435"/>
              <a:gd name="adj6" fmla="val -37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Functions are first-class values.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4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373616" cy="4525963"/>
          </a:xfrm>
        </p:spPr>
        <p:txBody>
          <a:bodyPr/>
          <a:lstStyle/>
          <a:p>
            <a:r>
              <a:rPr lang="en-US" altLang="zh-TW" dirty="0" smtClean="0"/>
              <a:t>What’s the best way to organize functions in the previous slide?</a:t>
            </a:r>
          </a:p>
          <a:p>
            <a:r>
              <a:rPr lang="en-US" altLang="zh-TW" dirty="0" smtClean="0"/>
              <a:t>Modules </a:t>
            </a:r>
            <a:r>
              <a:rPr lang="en-US" altLang="zh-TW" dirty="0"/>
              <a:t>are one of the main abstraction layers available and probably the most natural one. 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file named modu.py creates a module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modu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The</a:t>
            </a:r>
            <a:r>
              <a:rPr lang="en-US" altLang="zh-TW" dirty="0"/>
              <a:t> 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modu</a:t>
            </a:r>
            <a:r>
              <a:rPr lang="en-US" altLang="zh-TW" dirty="0"/>
              <a:t> statement will look </a:t>
            </a:r>
            <a:r>
              <a:rPr lang="en-US" altLang="zh-TW" dirty="0" smtClean="0"/>
              <a:t>for</a:t>
            </a:r>
            <a:r>
              <a:rPr lang="en-US" altLang="zh-TW" dirty="0"/>
              <a:t> </a:t>
            </a:r>
            <a:r>
              <a:rPr lang="en-US" altLang="zh-TW" i="1" dirty="0"/>
              <a:t>modu.py</a:t>
            </a:r>
            <a:r>
              <a:rPr lang="en-US" altLang="zh-TW" dirty="0"/>
              <a:t> in the </a:t>
            </a:r>
            <a:r>
              <a:rPr lang="en-US" altLang="zh-TW" smtClean="0"/>
              <a:t>same directory. </a:t>
            </a:r>
            <a:r>
              <a:rPr lang="en-US" altLang="zh-TW" dirty="0"/>
              <a:t>If it </a:t>
            </a:r>
            <a:r>
              <a:rPr lang="en-US" altLang="zh-TW" dirty="0" smtClean="0"/>
              <a:t>isn’t </a:t>
            </a:r>
            <a:r>
              <a:rPr lang="en-US" altLang="zh-TW" dirty="0"/>
              <a:t>found, the Python interpreter will search for </a:t>
            </a:r>
            <a:r>
              <a:rPr lang="en-US" altLang="zh-TW" dirty="0" smtClean="0"/>
              <a:t>modu.py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in </a:t>
            </a:r>
            <a:r>
              <a:rPr lang="en-US" altLang="zh-TW" dirty="0"/>
              <a:t>the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sys.path</a:t>
            </a:r>
            <a:r>
              <a:rPr lang="en-US" altLang="zh-TW" dirty="0" smtClean="0"/>
              <a:t> recursively; or raise </a:t>
            </a:r>
            <a:r>
              <a:rPr lang="en-US" altLang="zh-TW" dirty="0"/>
              <a:t>an </a:t>
            </a:r>
            <a:r>
              <a:rPr lang="en-US" altLang="zh-TW" dirty="0" err="1">
                <a:latin typeface="Courier New" pitchFamily="49" charset="0"/>
                <a:ea typeface="Cambria Math" pitchFamily="18" charset="0"/>
                <a:cs typeface="Courier New" pitchFamily="49" charset="0"/>
              </a:rPr>
              <a:t>ImportError</a:t>
            </a:r>
            <a:r>
              <a:rPr lang="en-US" altLang="zh-TW" dirty="0"/>
              <a:t> exception if it </a:t>
            </a:r>
            <a:r>
              <a:rPr lang="en-US" altLang="zh-TW" dirty="0" smtClean="0"/>
              <a:t>isn’t </a:t>
            </a:r>
            <a:r>
              <a:rPr lang="en-US" altLang="zh-TW" dirty="0"/>
              <a:t>found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9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1" y="1828800"/>
            <a:ext cx="77991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445624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b="1" dirty="0"/>
              <a:t>A module </a:t>
            </a:r>
            <a:r>
              <a:rPr lang="en-US" altLang="zh-TW" b="1" dirty="0" smtClean="0"/>
              <a:t>provides </a:t>
            </a:r>
            <a:r>
              <a:rPr lang="en-US" altLang="zh-TW" b="1" dirty="0"/>
              <a:t>a namespace.</a:t>
            </a:r>
            <a:r>
              <a:rPr lang="en-US" altLang="zh-TW" dirty="0"/>
              <a:t> The module’s variables, functions, and classes will be available to the caller through the module’s </a:t>
            </a:r>
            <a:r>
              <a:rPr lang="en-US" altLang="zh-TW" dirty="0" smtClean="0"/>
              <a:t>namespace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altLang="zh-TW" dirty="0" smtClean="0"/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import as</a:t>
            </a:r>
            <a:r>
              <a:rPr lang="en-US" altLang="zh-TW" dirty="0" smtClean="0"/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from import</a:t>
            </a:r>
            <a:r>
              <a:rPr lang="en-US" altLang="zh-TW" dirty="0" smtClean="0"/>
              <a:t> are statements.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58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0" y="5133471"/>
            <a:ext cx="7810159" cy="153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2 (加上框線和強調線) 6"/>
          <p:cNvSpPr/>
          <p:nvPr/>
        </p:nvSpPr>
        <p:spPr>
          <a:xfrm>
            <a:off x="4581364" y="3691697"/>
            <a:ext cx="1800200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591"/>
              <a:gd name="adj6" fmla="val -6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Create an alias</a:t>
            </a:r>
            <a:endParaRPr lang="zh-TW" altLang="en-US" dirty="0"/>
          </a:p>
        </p:txBody>
      </p:sp>
      <p:sp>
        <p:nvSpPr>
          <p:cNvPr id="8" name="直線圖說文字 2 (加上框線和強調線) 7"/>
          <p:cNvSpPr/>
          <p:nvPr/>
        </p:nvSpPr>
        <p:spPr>
          <a:xfrm>
            <a:off x="4067944" y="4809435"/>
            <a:ext cx="4932040" cy="648072"/>
          </a:xfrm>
          <a:prstGeom prst="accentBorderCallout2">
            <a:avLst>
              <a:gd name="adj1" fmla="val 29604"/>
              <a:gd name="adj2" fmla="val -1915"/>
              <a:gd name="adj3" fmla="val 25986"/>
              <a:gd name="adj4" fmla="val -2168"/>
              <a:gd name="adj5" fmla="val -18014"/>
              <a:gd name="adj6" fmla="val -1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Copy it into the current module.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from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modu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import *</a:t>
            </a:r>
            <a:r>
              <a:rPr lang="en-US" altLang="zh-TW" dirty="0" smtClean="0"/>
              <a:t> is not recommended.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17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5476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Classes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881336"/>
            <a:ext cx="8589640" cy="4525963"/>
          </a:xfrm>
        </p:spPr>
        <p:txBody>
          <a:bodyPr/>
          <a:lstStyle/>
          <a:p>
            <a:r>
              <a:rPr lang="en-US" altLang="zh-TW" dirty="0" smtClean="0"/>
              <a:t>Well, where’s the playground for classes?</a:t>
            </a:r>
          </a:p>
          <a:p>
            <a:pPr lvl="1"/>
            <a:r>
              <a:rPr lang="en-US" altLang="zh-TW" dirty="0" smtClean="0"/>
              <a:t>When </a:t>
            </a:r>
            <a:r>
              <a:rPr lang="en-US" altLang="zh-TW" dirty="0"/>
              <a:t>we want to glue together some </a:t>
            </a:r>
            <a:r>
              <a:rPr lang="en-US" altLang="zh-TW" b="1" dirty="0">
                <a:solidFill>
                  <a:srgbClr val="FF0000"/>
                </a:solidFill>
              </a:rPr>
              <a:t>state</a:t>
            </a:r>
            <a:r>
              <a:rPr lang="en-US" altLang="zh-TW" dirty="0"/>
              <a:t> and some </a:t>
            </a:r>
            <a:r>
              <a:rPr lang="en-US" altLang="zh-TW" dirty="0" smtClean="0"/>
              <a:t>functionality.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-99392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9946"/>
            <a:ext cx="7776863" cy="34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65520"/>
            <a:ext cx="7776863" cy="13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43197"/>
            <a:ext cx="8229600" cy="589411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</a:t>
            </a:r>
            <a:r>
              <a:rPr lang="en-US" altLang="zh-TW" dirty="0"/>
              <a:t>class</a:t>
            </a:r>
          </a:p>
          <a:p>
            <a:pPr lvl="1"/>
            <a:r>
              <a:rPr lang="en-US" altLang="zh-TW" dirty="0">
                <a:hlinkClick r:id="rId2" action="ppaction://hlinksldjump"/>
              </a:rPr>
              <a:t>Learning Python </a:t>
            </a:r>
            <a:r>
              <a:rPr lang="en-US" altLang="zh-TW" dirty="0" smtClean="0">
                <a:hlinkClick r:id="rId2" action="ppaction://hlinksldjump"/>
              </a:rPr>
              <a:t>language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 action="ppaction://hlinksldjump"/>
              </a:rPr>
              <a:t>Built-in Types</a:t>
            </a:r>
            <a:endParaRPr lang="en-US" altLang="zh-TW" dirty="0" smtClean="0">
              <a:hlinkClick r:id="rId4" action="ppaction://hlinksldjump"/>
            </a:endParaRPr>
          </a:p>
          <a:p>
            <a:pPr lvl="2"/>
            <a:r>
              <a:rPr lang="en-US" altLang="zh-TW" dirty="0" smtClean="0">
                <a:hlinkClick r:id="rId4" action="ppaction://hlinksldjump"/>
              </a:rPr>
              <a:t>Numerical </a:t>
            </a:r>
            <a:r>
              <a:rPr lang="en-US" altLang="zh-TW" dirty="0">
                <a:hlinkClick r:id="rId4" action="ppaction://hlinksldjump"/>
              </a:rPr>
              <a:t>T</a:t>
            </a:r>
            <a:r>
              <a:rPr lang="en-US" altLang="zh-TW" dirty="0" smtClean="0">
                <a:hlinkClick r:id="rId4" action="ppaction://hlinksldjump"/>
              </a:rPr>
              <a:t>ypes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5" action="ppaction://hlinksldjump"/>
              </a:rPr>
              <a:t>String Type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6" action="ppaction://hlinksldjump"/>
              </a:rPr>
              <a:t>List Type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7" action="ppaction://hlinksldjump"/>
              </a:rPr>
              <a:t>Set Type</a:t>
            </a:r>
            <a:endParaRPr lang="en-US" altLang="zh-TW" dirty="0" smtClean="0"/>
          </a:p>
          <a:p>
            <a:pPr lvl="2"/>
            <a:r>
              <a:rPr lang="en-US" altLang="zh-TW" dirty="0" err="1" smtClean="0">
                <a:hlinkClick r:id="rId8" action="ppaction://hlinksldjump"/>
              </a:rPr>
              <a:t>Dict</a:t>
            </a:r>
            <a:r>
              <a:rPr lang="en-US" altLang="zh-TW" dirty="0" smtClean="0">
                <a:hlinkClick r:id="rId8" action="ppaction://hlinksldjump"/>
              </a:rPr>
              <a:t> Type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9" action="ppaction://hlinksldjump"/>
              </a:rPr>
              <a:t>Tuple Type</a:t>
            </a:r>
            <a:endParaRPr lang="en-US" altLang="zh-TW" dirty="0" smtClean="0"/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  <a:hlinkClick r:id="rId10" action="ppaction://hlinksldjump"/>
              </a:rPr>
              <a:t>if</a:t>
            </a:r>
            <a:r>
              <a:rPr lang="en-US" altLang="zh-TW" dirty="0">
                <a:hlinkClick r:id="rId10" action="ppaction://hlinksldjump"/>
              </a:rPr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  <a:hlinkClick r:id="rId10" action="ppaction://hlinksldjump"/>
              </a:rPr>
              <a:t>for</a:t>
            </a:r>
            <a:r>
              <a:rPr lang="en-US" altLang="zh-TW" dirty="0">
                <a:hlinkClick r:id="rId10" action="ppaction://hlinksldjump"/>
              </a:rPr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  <a:hlinkClick r:id="rId10" action="ppaction://hlinksldjump"/>
              </a:rPr>
              <a:t>while</a:t>
            </a:r>
            <a:r>
              <a:rPr lang="en-US" altLang="zh-TW" dirty="0">
                <a:hlinkClick r:id="rId10" action="ppaction://hlinksldjump"/>
              </a:rPr>
              <a:t> and </a:t>
            </a:r>
            <a:r>
              <a:rPr lang="en-US" altLang="zh-TW" dirty="0">
                <a:latin typeface="Courier New" pitchFamily="49" charset="0"/>
                <a:cs typeface="Courier New" pitchFamily="49" charset="0"/>
                <a:hlinkClick r:id="rId10" action="ppaction://hlinksldjump"/>
              </a:rPr>
              <a:t>for</a:t>
            </a:r>
            <a:r>
              <a:rPr lang="en-US" altLang="zh-TW" dirty="0">
                <a:hlinkClick r:id="rId10" action="ppaction://hlinksldjump"/>
              </a:rPr>
              <a:t> </a:t>
            </a:r>
            <a:r>
              <a:rPr lang="en-US" altLang="zh-TW" dirty="0" smtClean="0">
                <a:hlinkClick r:id="rId10" action="ppaction://hlinksldjump"/>
              </a:rPr>
              <a:t>Comprehensions</a:t>
            </a:r>
            <a:endParaRPr lang="en-US" altLang="zh-TW" dirty="0"/>
          </a:p>
          <a:p>
            <a:pPr lvl="2"/>
            <a:r>
              <a:rPr lang="en-US" altLang="zh-TW" dirty="0" err="1" smtClean="0">
                <a:latin typeface="Courier New" pitchFamily="49" charset="0"/>
                <a:cs typeface="Courier New" pitchFamily="49" charset="0"/>
                <a:hlinkClick r:id="rId10" action="ppaction://hlinksldjump"/>
              </a:rPr>
              <a:t>if..else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11" action="ppaction://hlinksldjump"/>
              </a:rPr>
              <a:t>for</a:t>
            </a:r>
            <a:r>
              <a:rPr lang="en-US" altLang="zh-TW" dirty="0" smtClean="0">
                <a:hlinkClick r:id="rId11" action="ppaction://hlinksldjump"/>
              </a:rPr>
              <a:t> and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11" action="ppaction://hlinksldjump"/>
              </a:rPr>
              <a:t>while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12" action="ppaction://hlinksldjump"/>
              </a:rPr>
              <a:t>for</a:t>
            </a:r>
            <a:r>
              <a:rPr lang="en-US" altLang="zh-TW" dirty="0" smtClean="0">
                <a:hlinkClick r:id="rId12" action="ppaction://hlinksldjump"/>
              </a:rPr>
              <a:t> Comprehensions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13" action="ppaction://hlinksldjump"/>
              </a:rPr>
              <a:t>Functions, Modules, Classes and Packages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14" action="ppaction://hlinksldjump"/>
              </a:rPr>
              <a:t>Functions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15" action="ppaction://hlinksldjump"/>
              </a:rPr>
              <a:t>Modules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16" action="ppaction://hlinksldjump"/>
              </a:rPr>
              <a:t>Classes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17" action="ppaction://hlinksldjump"/>
              </a:rPr>
              <a:t>Packages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18" action="ppaction://hlinksldjump"/>
              </a:rPr>
              <a:t>References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-853555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6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73140"/>
            <a:ext cx="80581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445624" cy="4525963"/>
          </a:xfrm>
        </p:spPr>
        <p:txBody>
          <a:bodyPr/>
          <a:lstStyle/>
          <a:p>
            <a:r>
              <a:rPr lang="en-US" altLang="zh-TW" b="1" dirty="0" smtClean="0"/>
              <a:t>OOP is considering </a:t>
            </a:r>
            <a:r>
              <a:rPr lang="en-US" altLang="zh-TW" b="1" dirty="0" smtClean="0">
                <a:solidFill>
                  <a:srgbClr val="FF0000"/>
                </a:solidFill>
              </a:rPr>
              <a:t>usability</a:t>
            </a:r>
            <a:r>
              <a:rPr lang="en-US" altLang="zh-TW" b="1" dirty="0" smtClean="0"/>
              <a:t> more than reusability.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60</a:t>
            </a:fld>
            <a:endParaRPr lang="zh-TW" altLang="en-US"/>
          </a:p>
        </p:txBody>
      </p:sp>
      <p:sp>
        <p:nvSpPr>
          <p:cNvPr id="7" name="直線圖說文字 2 (加上框線和強調線) 6"/>
          <p:cNvSpPr/>
          <p:nvPr/>
        </p:nvSpPr>
        <p:spPr>
          <a:xfrm>
            <a:off x="6012160" y="1412776"/>
            <a:ext cx="1152128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591"/>
              <a:gd name="adj6" fmla="val -6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Initializer</a:t>
            </a:r>
            <a:endParaRPr lang="zh-TW" altLang="en-US" dirty="0"/>
          </a:p>
        </p:txBody>
      </p:sp>
      <p:sp>
        <p:nvSpPr>
          <p:cNvPr id="8" name="直線圖說文字 2 (加上框線和強調線) 7"/>
          <p:cNvSpPr/>
          <p:nvPr/>
        </p:nvSpPr>
        <p:spPr>
          <a:xfrm>
            <a:off x="4499992" y="2007712"/>
            <a:ext cx="3528392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0548"/>
              <a:gd name="adj6" fmla="val -448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/>
              <a:t>Explicit is better than implicit.</a:t>
            </a:r>
            <a:endParaRPr lang="zh-TW" altLang="en-US" b="1" dirty="0"/>
          </a:p>
        </p:txBody>
      </p:sp>
      <p:sp>
        <p:nvSpPr>
          <p:cNvPr id="9" name="直線圖說文字 2 (加上框線和強調線) 8"/>
          <p:cNvSpPr/>
          <p:nvPr/>
        </p:nvSpPr>
        <p:spPr>
          <a:xfrm>
            <a:off x="4319972" y="3320408"/>
            <a:ext cx="3888432" cy="612648"/>
          </a:xfrm>
          <a:prstGeom prst="accentBorderCallout2">
            <a:avLst>
              <a:gd name="adj1" fmla="val 3442"/>
              <a:gd name="adj2" fmla="val -1399"/>
              <a:gd name="adj3" fmla="val 102945"/>
              <a:gd name="adj4" fmla="val -990"/>
              <a:gd name="adj5" fmla="val 234403"/>
              <a:gd name="adj6" fmla="val -34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Still remember differences </a:t>
            </a:r>
          </a:p>
          <a:p>
            <a:r>
              <a:rPr lang="en-US" altLang="zh-TW" dirty="0" smtClean="0"/>
              <a:t>between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repr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9" y="5301208"/>
            <a:ext cx="8048096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Packages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Any directory </a:t>
            </a:r>
            <a:r>
              <a:rPr lang="en-US" altLang="zh-TW" dirty="0"/>
              <a:t>with an </a:t>
            </a:r>
            <a:r>
              <a:rPr lang="en-US" altLang="zh-TW" b="1" dirty="0">
                <a:solidFill>
                  <a:srgbClr val="FF0000"/>
                </a:solidFill>
              </a:rPr>
              <a:t>__init__.py </a:t>
            </a:r>
            <a:r>
              <a:rPr lang="en-US" altLang="zh-TW" dirty="0" smtClean="0"/>
              <a:t>file - </a:t>
            </a:r>
            <a:r>
              <a:rPr lang="en-US" altLang="zh-TW" dirty="0"/>
              <a:t>used to gather all package-wide </a:t>
            </a:r>
            <a:r>
              <a:rPr lang="en-US" altLang="zh-TW" dirty="0" smtClean="0"/>
              <a:t>definitions - </a:t>
            </a:r>
            <a:r>
              <a:rPr lang="en-US" altLang="zh-TW" dirty="0"/>
              <a:t>is considered a </a:t>
            </a:r>
            <a:r>
              <a:rPr lang="en-US" altLang="zh-TW" b="1" dirty="0" smtClean="0">
                <a:solidFill>
                  <a:srgbClr val="FF0000"/>
                </a:solidFill>
              </a:rPr>
              <a:t>package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pack.modu</a:t>
            </a:r>
            <a:r>
              <a:rPr lang="en-US" altLang="zh-TW" dirty="0" smtClean="0"/>
              <a:t> will looks for a </a:t>
            </a:r>
            <a:r>
              <a:rPr lang="en-US" altLang="zh-TW" dirty="0"/>
              <a:t>file </a:t>
            </a:r>
            <a:r>
              <a:rPr lang="en-US" altLang="zh-TW" b="1" dirty="0"/>
              <a:t>modu.py</a:t>
            </a:r>
            <a:r>
              <a:rPr lang="en-US" altLang="zh-TW" dirty="0"/>
              <a:t> in the directory </a:t>
            </a:r>
            <a:r>
              <a:rPr lang="en-US" altLang="zh-TW" b="1" dirty="0" smtClean="0"/>
              <a:t>pack</a:t>
            </a:r>
            <a:r>
              <a:rPr lang="en-US" altLang="zh-TW" dirty="0" smtClean="0"/>
              <a:t>. </a:t>
            </a:r>
          </a:p>
          <a:p>
            <a:pPr lvl="1"/>
            <a:r>
              <a:rPr lang="en-US" altLang="zh-TW" dirty="0" smtClean="0"/>
              <a:t>This </a:t>
            </a:r>
            <a:r>
              <a:rPr lang="en-US" altLang="zh-TW" dirty="0"/>
              <a:t>statement will look for an __init__.py file in </a:t>
            </a:r>
            <a:r>
              <a:rPr lang="en-US" altLang="zh-TW" dirty="0" smtClean="0"/>
              <a:t>the directory pack</a:t>
            </a:r>
            <a:r>
              <a:rPr lang="en-US" altLang="zh-TW" dirty="0"/>
              <a:t>, execute all of its top-level statements.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Then </a:t>
            </a:r>
            <a:r>
              <a:rPr lang="en-US" altLang="zh-TW" dirty="0"/>
              <a:t>it will look for a file pack/modu.py and execute all of its top-level statements.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After </a:t>
            </a:r>
            <a:r>
              <a:rPr lang="en-US" altLang="zh-TW" dirty="0"/>
              <a:t>these operations, any variable, function, or class defined in modu.py is available in 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pack.modu</a:t>
            </a:r>
            <a:r>
              <a:rPr lang="en-US" altLang="zh-TW" dirty="0"/>
              <a:t> namespace.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7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There’s a quick and dirty </a:t>
            </a:r>
            <a:r>
              <a:rPr lang="en-US" altLang="zh-TW" b="1" dirty="0" smtClean="0">
                <a:solidFill>
                  <a:srgbClr val="C00000"/>
                </a:solidFill>
              </a:rPr>
              <a:t>main.py</a:t>
            </a:r>
            <a:r>
              <a:rPr lang="en-US" altLang="zh-TW" dirty="0" smtClean="0">
                <a:solidFill>
                  <a:srgbClr val="C00000"/>
                </a:solidFill>
              </a:rPr>
              <a:t> located in the </a:t>
            </a:r>
            <a:r>
              <a:rPr lang="en-US" altLang="zh-TW" b="1" dirty="0" smtClean="0">
                <a:solidFill>
                  <a:srgbClr val="C00000"/>
                </a:solidFill>
              </a:rPr>
              <a:t>/exercises/exercise5</a:t>
            </a:r>
            <a:r>
              <a:rPr lang="en-US" altLang="zh-TW" dirty="0" smtClean="0">
                <a:solidFill>
                  <a:srgbClr val="C00000"/>
                </a:solidFill>
              </a:rPr>
              <a:t> of the lab file. Use modules, classes and packages learned in the previous slides to structure them as follow: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  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62</a:t>
            </a:fld>
            <a:endParaRPr lang="zh-TW" altLang="en-US"/>
          </a:p>
        </p:txBody>
      </p:sp>
      <p:grpSp>
        <p:nvGrpSpPr>
          <p:cNvPr id="68" name="群組 67"/>
          <p:cNvGrpSpPr/>
          <p:nvPr/>
        </p:nvGrpSpPr>
        <p:grpSpPr>
          <a:xfrm>
            <a:off x="3131840" y="3068960"/>
            <a:ext cx="2827048" cy="2999949"/>
            <a:chOff x="2970759" y="3324354"/>
            <a:chExt cx="2827048" cy="2999949"/>
          </a:xfrm>
        </p:grpSpPr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2970759" y="3324354"/>
              <a:ext cx="576064" cy="377695"/>
              <a:chOff x="975" y="3339"/>
              <a:chExt cx="499" cy="363"/>
            </a:xfrm>
          </p:grpSpPr>
          <p:sp>
            <p:nvSpPr>
              <p:cNvPr id="9" name="Rectangle 53"/>
              <p:cNvSpPr>
                <a:spLocks noChangeArrowheads="1"/>
              </p:cNvSpPr>
              <p:nvPr/>
            </p:nvSpPr>
            <p:spPr bwMode="auto">
              <a:xfrm>
                <a:off x="975" y="3385"/>
                <a:ext cx="499" cy="31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975" y="3339"/>
                <a:ext cx="272" cy="9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3546823" y="3783572"/>
              <a:ext cx="333455" cy="447031"/>
              <a:chOff x="1519" y="2160"/>
              <a:chExt cx="408" cy="499"/>
            </a:xfrm>
          </p:grpSpPr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3546823" y="4365104"/>
              <a:ext cx="576064" cy="377695"/>
              <a:chOff x="975" y="3339"/>
              <a:chExt cx="499" cy="363"/>
            </a:xfrm>
          </p:grpSpPr>
          <p:sp>
            <p:nvSpPr>
              <p:cNvPr id="18" name="Rectangle 53"/>
              <p:cNvSpPr>
                <a:spLocks noChangeArrowheads="1"/>
              </p:cNvSpPr>
              <p:nvPr/>
            </p:nvSpPr>
            <p:spPr bwMode="auto">
              <a:xfrm>
                <a:off x="975" y="3385"/>
                <a:ext cx="499" cy="317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auto">
              <a:xfrm>
                <a:off x="975" y="3339"/>
                <a:ext cx="272" cy="9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>
                <a:prstShdw prst="shdw17" dist="17961" dir="2700000">
                  <a:srgbClr val="FF99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>
              <a:off x="4122887" y="4853600"/>
              <a:ext cx="333455" cy="447031"/>
              <a:chOff x="1519" y="2160"/>
              <a:chExt cx="408" cy="499"/>
            </a:xfrm>
          </p:grpSpPr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6" name="Group 11"/>
            <p:cNvGrpSpPr>
              <a:grpSpLocks/>
            </p:cNvGrpSpPr>
            <p:nvPr/>
          </p:nvGrpSpPr>
          <p:grpSpPr bwMode="auto">
            <a:xfrm>
              <a:off x="4122887" y="5373216"/>
              <a:ext cx="333455" cy="447031"/>
              <a:chOff x="1519" y="2160"/>
              <a:chExt cx="408" cy="499"/>
            </a:xfrm>
          </p:grpSpPr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35" name="肘形接點 34"/>
            <p:cNvCxnSpPr>
              <a:stCxn id="9" idx="2"/>
              <a:endCxn id="12" idx="1"/>
            </p:cNvCxnSpPr>
            <p:nvPr/>
          </p:nvCxnSpPr>
          <p:spPr>
            <a:xfrm rot="16200000" flipH="1">
              <a:off x="3250288" y="3710552"/>
              <a:ext cx="305039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肘形接點 37"/>
            <p:cNvCxnSpPr>
              <a:stCxn id="9" idx="2"/>
              <a:endCxn id="18" idx="1"/>
            </p:cNvCxnSpPr>
            <p:nvPr/>
          </p:nvCxnSpPr>
          <p:spPr>
            <a:xfrm rot="16200000" flipH="1">
              <a:off x="2964890" y="3995950"/>
              <a:ext cx="875834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肘形接點 40"/>
            <p:cNvCxnSpPr>
              <a:endCxn id="21" idx="1"/>
            </p:cNvCxnSpPr>
            <p:nvPr/>
          </p:nvCxnSpPr>
          <p:spPr>
            <a:xfrm rot="16200000" flipH="1">
              <a:off x="3811713" y="4765941"/>
              <a:ext cx="334317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肘形接點 43"/>
            <p:cNvCxnSpPr>
              <a:endCxn id="27" idx="1"/>
            </p:cNvCxnSpPr>
            <p:nvPr/>
          </p:nvCxnSpPr>
          <p:spPr>
            <a:xfrm rot="16200000" flipH="1">
              <a:off x="3607305" y="5081150"/>
              <a:ext cx="743132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3539981" y="3356992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exercise5</a:t>
              </a:r>
              <a:endParaRPr lang="en-US" altLang="zh-TW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3898679" y="3802265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main.py</a:t>
              </a:r>
              <a:endParaRPr lang="zh-TW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193522" y="4393216"/>
              <a:ext cx="800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pycon</a:t>
              </a:r>
              <a:endParaRPr lang="en-US" altLang="zh-TW" dirty="0"/>
            </a:p>
          </p:txBody>
        </p:sp>
        <p:grpSp>
          <p:nvGrpSpPr>
            <p:cNvPr id="56" name="Group 11"/>
            <p:cNvGrpSpPr>
              <a:grpSpLocks/>
            </p:cNvGrpSpPr>
            <p:nvPr/>
          </p:nvGrpSpPr>
          <p:grpSpPr bwMode="auto">
            <a:xfrm>
              <a:off x="4122887" y="5877272"/>
              <a:ext cx="333455" cy="447031"/>
              <a:chOff x="1519" y="2160"/>
              <a:chExt cx="408" cy="499"/>
            </a:xfrm>
          </p:grpSpPr>
          <p:sp>
            <p:nvSpPr>
              <p:cNvPr id="57" name="AutoShape 6"/>
              <p:cNvSpPr>
                <a:spLocks noChangeArrowheads="1"/>
              </p:cNvSpPr>
              <p:nvPr/>
            </p:nvSpPr>
            <p:spPr bwMode="auto">
              <a:xfrm>
                <a:off x="1519" y="2160"/>
                <a:ext cx="408" cy="49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Line 7"/>
              <p:cNvSpPr>
                <a:spLocks noChangeShapeType="1"/>
              </p:cNvSpPr>
              <p:nvPr/>
            </p:nvSpPr>
            <p:spPr bwMode="auto">
              <a:xfrm>
                <a:off x="1574" y="225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>
                <a:off x="1574" y="229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" name="Line 9"/>
              <p:cNvSpPr>
                <a:spLocks noChangeShapeType="1"/>
              </p:cNvSpPr>
              <p:nvPr/>
            </p:nvSpPr>
            <p:spPr bwMode="auto">
              <a:xfrm>
                <a:off x="1574" y="238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>
                <a:off x="1574" y="2432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cxnSp>
          <p:nvCxnSpPr>
            <p:cNvPr id="63" name="肘形接點 62"/>
            <p:cNvCxnSpPr>
              <a:stCxn id="18" idx="2"/>
              <a:endCxn id="57" idx="1"/>
            </p:cNvCxnSpPr>
            <p:nvPr/>
          </p:nvCxnSpPr>
          <p:spPr>
            <a:xfrm rot="16200000" flipH="1">
              <a:off x="3299877" y="5277777"/>
              <a:ext cx="1357989" cy="2880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>
              <a:off x="4497451" y="4872293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__init__.py</a:t>
              </a:r>
              <a:endParaRPr lang="zh-TW" altLang="en-US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4499992" y="5373216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xmath.py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499992" y="5895965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bank.py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52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You Should See?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Basically, you should have the following main.py and run it correctly.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475656" y="2251027"/>
            <a:ext cx="6336704" cy="4202309"/>
            <a:chOff x="1691680" y="2492896"/>
            <a:chExt cx="5628347" cy="377026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23"/>
            <a:stretch/>
          </p:blipFill>
          <p:spPr bwMode="auto">
            <a:xfrm>
              <a:off x="1703403" y="5380892"/>
              <a:ext cx="5616624" cy="882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492896"/>
              <a:ext cx="5627077" cy="2899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70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String Type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://docs.python.org/2/reference/datamodel.html#object.__repr</a:t>
            </a:r>
            <a:r>
              <a:rPr lang="en-US" altLang="zh-TW" dirty="0" smtClean="0">
                <a:hlinkClick r:id="rId3"/>
              </a:rPr>
              <a:t>__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</a:t>
            </a:r>
            <a:r>
              <a:rPr lang="en-US" altLang="zh-TW" dirty="0" smtClean="0">
                <a:hlinkClick r:id="rId4"/>
              </a:rPr>
              <a:t>docs.python.org/py3k/library/stdtypes.html#old-string-formatting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docs.python.org/py3k/library/string.html#string-formatting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List, Set, </a:t>
            </a:r>
            <a:r>
              <a:rPr lang="en-US" altLang="zh-TW" dirty="0" err="1" smtClean="0"/>
              <a:t>Dict</a:t>
            </a:r>
            <a:r>
              <a:rPr lang="en-US" altLang="zh-TW" dirty="0" smtClean="0"/>
              <a:t>, Tuple Types</a:t>
            </a:r>
          </a:p>
          <a:p>
            <a:pPr lvl="1"/>
            <a:r>
              <a:rPr lang="en-US" altLang="zh-TW" dirty="0">
                <a:hlinkClick r:id="rId6"/>
              </a:rPr>
              <a:t>http</a:t>
            </a:r>
            <a:r>
              <a:rPr lang="en-US" altLang="zh-TW" dirty="0" smtClean="0">
                <a:hlinkClick r:id="rId6"/>
              </a:rPr>
              <a:t>://openhome.cc/Gossip/Python/ListType.html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7"/>
              </a:rPr>
              <a:t>http</a:t>
            </a:r>
            <a:r>
              <a:rPr lang="en-US" altLang="zh-TW" dirty="0" smtClean="0">
                <a:hlinkClick r:id="rId7"/>
              </a:rPr>
              <a:t>://openhome.cc/Gossip/Python/SetType.html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8"/>
              </a:rPr>
              <a:t>http</a:t>
            </a:r>
            <a:r>
              <a:rPr lang="en-US" altLang="zh-TW" dirty="0" smtClean="0">
                <a:hlinkClick r:id="rId8"/>
              </a:rPr>
              <a:t>://openhome.cc/Gossip/Python/DictionaryType.html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9"/>
              </a:rPr>
              <a:t>http</a:t>
            </a:r>
            <a:r>
              <a:rPr lang="en-US" altLang="zh-TW" dirty="0" smtClean="0">
                <a:hlinkClick r:id="rId9"/>
              </a:rPr>
              <a:t>://openhome.cc/Gossip/Python/TupleType.html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Functions, Modules, Classes and Packages</a:t>
            </a:r>
          </a:p>
          <a:p>
            <a:pPr lvl="1"/>
            <a:r>
              <a:rPr lang="en-US" altLang="zh-TW" dirty="0">
                <a:hlinkClick r:id="rId10"/>
              </a:rPr>
              <a:t>http://</a:t>
            </a:r>
            <a:r>
              <a:rPr lang="en-US" altLang="zh-TW" dirty="0" smtClean="0">
                <a:hlinkClick r:id="rId10"/>
              </a:rPr>
              <a:t>openhome.cc/Gossip/Python/ModuleABC.html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11"/>
              </a:rPr>
              <a:t>http://openhome.cc/Gossip/Python/Class.html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12"/>
              </a:rPr>
              <a:t>http</a:t>
            </a:r>
            <a:r>
              <a:rPr lang="en-US" altLang="zh-TW" dirty="0">
                <a:hlinkClick r:id="rId12"/>
              </a:rPr>
              <a:t>://docs.python-guide.org/en/latest/writing/structure</a:t>
            </a:r>
            <a:r>
              <a:rPr lang="en-US" altLang="zh-TW" dirty="0" smtClean="0">
                <a:hlinkClick r:id="rId12"/>
              </a:rPr>
              <a:t>/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Short Cuts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>
                <a:hlinkClick r:id="rId2"/>
              </a:rPr>
              <a:t>maxburstein.com/blog/python-shortcuts-for-the-python-beginner</a:t>
            </a:r>
            <a:r>
              <a:rPr lang="en-US" altLang="zh-TW" smtClean="0">
                <a:hlinkClick r:id="rId2"/>
              </a:rPr>
              <a:t>/</a:t>
            </a:r>
            <a:r>
              <a:rPr lang="en-US" altLang="zh-TW" smtClean="0"/>
              <a:t> 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0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Community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44488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BDFL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Guido van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Rossum</a:t>
            </a:r>
            <a:r>
              <a:rPr lang="zh-TW" altLang="en-US" b="1" dirty="0" smtClean="0"/>
              <a:t>（</a:t>
            </a:r>
            <a:r>
              <a:rPr lang="en-US" altLang="zh-TW" dirty="0" smtClean="0">
                <a:hlinkClick r:id="rId2"/>
              </a:rPr>
              <a:t>www.python.org</a:t>
            </a:r>
            <a:r>
              <a:rPr lang="en-US" altLang="zh-TW" dirty="0">
                <a:hlinkClick r:id="rId2"/>
              </a:rPr>
              <a:t>/~</a:t>
            </a:r>
            <a:r>
              <a:rPr lang="en-US" altLang="zh-TW" dirty="0" smtClean="0">
                <a:hlinkClick r:id="rId2"/>
              </a:rPr>
              <a:t>guido</a:t>
            </a:r>
            <a:r>
              <a:rPr lang="zh-TW" altLang="en-US" b="1" dirty="0" smtClean="0"/>
              <a:t>）</a:t>
            </a:r>
            <a:endParaRPr lang="en-US" altLang="zh-TW" dirty="0"/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creator of Python, is often </a:t>
            </a:r>
            <a:r>
              <a:rPr lang="en-US" altLang="zh-TW" dirty="0" smtClean="0"/>
              <a:t>referred </a:t>
            </a:r>
            <a:r>
              <a:rPr lang="en-US" altLang="zh-TW" dirty="0"/>
              <a:t>to as the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1" dirty="0" smtClean="0"/>
              <a:t>Benevolent </a:t>
            </a:r>
            <a:r>
              <a:rPr lang="en-US" altLang="zh-TW" b="1" dirty="0"/>
              <a:t>Dictator For Life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r>
              <a:rPr lang="en-US" altLang="zh-TW" dirty="0" smtClean="0"/>
              <a:t>PSF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Python Software </a:t>
            </a:r>
            <a:r>
              <a:rPr lang="en-US" altLang="zh-TW" b="1" dirty="0" smtClean="0">
                <a:solidFill>
                  <a:srgbClr val="FF0000"/>
                </a:solidFill>
              </a:rPr>
              <a:t>Foundation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3"/>
              </a:rPr>
              <a:t>www.python.org/psf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Its mission is to promote</a:t>
            </a:r>
            <a:r>
              <a:rPr lang="en-US" altLang="zh-TW" dirty="0"/>
              <a:t>, protect, and advance the Python programming language, and to support and facilitate the growth of a diverse and international community of Python programmers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501(c)(3) non-profit corporation that holds the intellectual property rights behind the Python programming language.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65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18" y="1124744"/>
            <a:ext cx="1145506" cy="16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15205"/>
            <a:ext cx="8445624" cy="6254155"/>
          </a:xfrm>
        </p:spPr>
        <p:txBody>
          <a:bodyPr>
            <a:normAutofit/>
          </a:bodyPr>
          <a:lstStyle/>
          <a:p>
            <a:r>
              <a:rPr lang="en-US" altLang="zh-TW" dirty="0"/>
              <a:t>PEPs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Python </a:t>
            </a:r>
            <a:r>
              <a:rPr lang="en-US" altLang="zh-TW" b="1" dirty="0" smtClean="0">
                <a:solidFill>
                  <a:srgbClr val="FF0000"/>
                </a:solidFill>
              </a:rPr>
              <a:t>Enhancement Proposals</a:t>
            </a:r>
            <a:r>
              <a:rPr lang="zh-TW" altLang="en-US" b="1" dirty="0" smtClean="0"/>
              <a:t>（</a:t>
            </a:r>
            <a:r>
              <a:rPr lang="en-US" altLang="zh-TW" dirty="0" smtClean="0">
                <a:hlinkClick r:id="rId2"/>
              </a:rPr>
              <a:t>www.python.org/dev/peps</a:t>
            </a:r>
            <a:r>
              <a:rPr lang="zh-TW" altLang="en-US" b="1" dirty="0" smtClean="0"/>
              <a:t>）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Describes </a:t>
            </a:r>
            <a:r>
              <a:rPr lang="en-US" altLang="zh-TW" dirty="0"/>
              <a:t>changes to Python itself, or the standards around it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Notable PEPs</a:t>
            </a:r>
          </a:p>
          <a:p>
            <a:pPr lvl="2"/>
            <a:r>
              <a:rPr lang="en-US" altLang="zh-TW" b="1" dirty="0" smtClean="0"/>
              <a:t>PEP </a:t>
            </a:r>
            <a:r>
              <a:rPr lang="en-US" altLang="zh-TW" b="1" dirty="0"/>
              <a:t>1</a:t>
            </a:r>
            <a:r>
              <a:rPr lang="en-US" altLang="zh-TW" dirty="0"/>
              <a:t> -- PEP Purpose and </a:t>
            </a:r>
            <a:r>
              <a:rPr lang="en-US" altLang="zh-TW" dirty="0" smtClean="0"/>
              <a:t>Guidelines.</a:t>
            </a:r>
          </a:p>
          <a:p>
            <a:pPr lvl="2"/>
            <a:r>
              <a:rPr lang="en-US" altLang="zh-TW" b="1" dirty="0"/>
              <a:t>PEP 8 </a:t>
            </a:r>
            <a:r>
              <a:rPr lang="en-US" altLang="zh-TW" dirty="0"/>
              <a:t>-- Style Guide for Python </a:t>
            </a:r>
            <a:r>
              <a:rPr lang="en-US" altLang="zh-TW" dirty="0" smtClean="0"/>
              <a:t>Code</a:t>
            </a:r>
          </a:p>
          <a:p>
            <a:pPr lvl="2"/>
            <a:r>
              <a:rPr lang="en-US" altLang="zh-TW" b="1" dirty="0"/>
              <a:t>PEP 20</a:t>
            </a:r>
            <a:r>
              <a:rPr lang="en-US" altLang="zh-TW" dirty="0"/>
              <a:t> -- The Zen of </a:t>
            </a:r>
            <a:r>
              <a:rPr lang="en-US" altLang="zh-TW" dirty="0" smtClean="0"/>
              <a:t>Python</a:t>
            </a:r>
          </a:p>
          <a:p>
            <a:pPr lvl="2"/>
            <a:r>
              <a:rPr lang="en-US" altLang="zh-TW" b="1" dirty="0"/>
              <a:t>PEP 257 </a:t>
            </a:r>
            <a:r>
              <a:rPr lang="en-US" altLang="zh-TW" dirty="0"/>
              <a:t>-- </a:t>
            </a:r>
            <a:r>
              <a:rPr lang="en-US" altLang="zh-TW" dirty="0" err="1"/>
              <a:t>Docstring</a:t>
            </a:r>
            <a:r>
              <a:rPr lang="en-US" altLang="zh-TW" dirty="0"/>
              <a:t> </a:t>
            </a:r>
            <a:r>
              <a:rPr lang="en-US" altLang="zh-TW" dirty="0" smtClean="0"/>
              <a:t>Conventions</a:t>
            </a:r>
          </a:p>
          <a:p>
            <a:r>
              <a:rPr lang="en-US" altLang="zh-TW" dirty="0" err="1" smtClean="0"/>
              <a:t>PyCon</a:t>
            </a:r>
            <a:endParaRPr lang="en-US" altLang="zh-TW" dirty="0" smtClean="0"/>
          </a:p>
          <a:p>
            <a:pPr lvl="1"/>
            <a:r>
              <a:rPr lang="en-US" altLang="zh-TW" b="1" dirty="0" smtClean="0"/>
              <a:t>Python Conference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3"/>
              </a:rPr>
              <a:t>www.pycon.org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b="1" dirty="0" err="1" smtClean="0">
                <a:solidFill>
                  <a:srgbClr val="FF0000"/>
                </a:solidFill>
              </a:rPr>
              <a:t>PyCon</a:t>
            </a:r>
            <a:r>
              <a:rPr lang="en-US" altLang="zh-TW" b="1" dirty="0" smtClean="0">
                <a:solidFill>
                  <a:srgbClr val="FF0000"/>
                </a:solidFill>
              </a:rPr>
              <a:t> Taiwan</a:t>
            </a:r>
            <a:r>
              <a:rPr lang="zh-TW" altLang="en-US" b="1" dirty="0" smtClean="0">
                <a:solidFill>
                  <a:srgbClr val="FF0000"/>
                </a:solidFill>
              </a:rPr>
              <a:t>（</a:t>
            </a:r>
            <a:r>
              <a:rPr lang="en-US" altLang="zh-TW" b="1" dirty="0" smtClean="0">
                <a:solidFill>
                  <a:srgbClr val="FF0000"/>
                </a:solidFill>
                <a:hlinkClick r:id="rId4"/>
              </a:rPr>
              <a:t>tw.pycon.org</a:t>
            </a:r>
            <a:r>
              <a:rPr lang="zh-TW" altLang="en-US" b="1" dirty="0" smtClean="0">
                <a:solidFill>
                  <a:srgbClr val="FF0000"/>
                </a:solidFill>
              </a:rPr>
              <a:t>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dirty="0" err="1"/>
              <a:t>PIGgies</a:t>
            </a:r>
            <a:endParaRPr lang="en-US" altLang="zh-TW" dirty="0" smtClean="0"/>
          </a:p>
          <a:p>
            <a:pPr lvl="1"/>
            <a:r>
              <a:rPr lang="en-US" altLang="zh-TW" b="1" dirty="0"/>
              <a:t>Python User </a:t>
            </a:r>
            <a:r>
              <a:rPr lang="en-US" altLang="zh-TW" b="1" dirty="0" smtClean="0"/>
              <a:t>Groups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5"/>
              </a:rPr>
              <a:t>wiki.python.org/</a:t>
            </a:r>
            <a:r>
              <a:rPr lang="en-US" altLang="zh-TW" dirty="0" err="1" smtClean="0">
                <a:hlinkClick r:id="rId5"/>
              </a:rPr>
              <a:t>moin</a:t>
            </a:r>
            <a:r>
              <a:rPr lang="en-US" altLang="zh-TW" dirty="0" smtClean="0">
                <a:hlinkClick r:id="rId5"/>
              </a:rPr>
              <a:t>/</a:t>
            </a:r>
            <a:r>
              <a:rPr lang="en-US" altLang="zh-TW" dirty="0" err="1" smtClean="0">
                <a:hlinkClick r:id="rId5"/>
              </a:rPr>
              <a:t>LocalUserGroups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/>
              <a:t>Taiwan Python User </a:t>
            </a:r>
            <a:r>
              <a:rPr lang="en-US" altLang="zh-TW" dirty="0" smtClean="0"/>
              <a:t>Group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6"/>
              </a:rPr>
              <a:t>wiki.python.org.tw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66</a:t>
            </a:fld>
            <a:endParaRPr lang="zh-TW" altLang="en-US"/>
          </a:p>
        </p:txBody>
      </p:sp>
      <p:sp>
        <p:nvSpPr>
          <p:cNvPr id="5" name="直線圖說文字 2 (加上框線和強調線) 4"/>
          <p:cNvSpPr/>
          <p:nvPr/>
        </p:nvSpPr>
        <p:spPr>
          <a:xfrm>
            <a:off x="5980185" y="2884675"/>
            <a:ext cx="1872208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700"/>
              <a:gd name="adj6" fmla="val -73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import this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Documentation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happens if you type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.__doc__</a:t>
            </a:r>
            <a:r>
              <a:rPr lang="en-US" altLang="zh-TW" dirty="0" smtClean="0"/>
              <a:t> in the interactive shell?</a:t>
            </a:r>
          </a:p>
          <a:p>
            <a:r>
              <a:rPr lang="en-US" altLang="zh-TW" dirty="0"/>
              <a:t>Remember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help</a:t>
            </a:r>
            <a:r>
              <a:rPr lang="en-US" altLang="zh-TW" dirty="0" smtClean="0"/>
              <a:t>? What’s the relationship between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help(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altLang="zh-TW" dirty="0" smtClean="0"/>
              <a:t>and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.__doc__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Where’s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.__doc__</a:t>
            </a:r>
            <a:r>
              <a:rPr lang="en-US" altLang="zh-TW" dirty="0" smtClean="0"/>
              <a:t> from?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77369"/>
            <a:ext cx="8359632" cy="63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6283"/>
            <a:ext cx="8382855" cy="152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直線圖說文字 2 (加上框線和強調線) 6"/>
          <p:cNvSpPr/>
          <p:nvPr/>
        </p:nvSpPr>
        <p:spPr>
          <a:xfrm>
            <a:off x="6300192" y="4857201"/>
            <a:ext cx="1800200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591"/>
              <a:gd name="adj6" fmla="val -6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Press ‘q’ to quit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8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DocStrings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Type the following code in the interactive shell.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Type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max.__doc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/>
              <a:t> in the interactive </a:t>
            </a:r>
            <a:r>
              <a:rPr lang="en-US" altLang="zh-TW" dirty="0" smtClean="0"/>
              <a:t>shell.</a:t>
            </a:r>
          </a:p>
          <a:p>
            <a:r>
              <a:rPr lang="en-US" altLang="zh-TW" dirty="0" smtClean="0"/>
              <a:t>Type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help(max)</a:t>
            </a:r>
            <a:r>
              <a:rPr lang="en-US" altLang="zh-TW" dirty="0" smtClean="0"/>
              <a:t> in the interactive shell.</a:t>
            </a:r>
          </a:p>
          <a:p>
            <a:r>
              <a:rPr lang="en-US" altLang="zh-TW" dirty="0" smtClean="0"/>
              <a:t>You’ll know what </a:t>
            </a:r>
            <a:r>
              <a:rPr lang="en-US" altLang="zh-TW" dirty="0" err="1" smtClean="0"/>
              <a:t>DocStrings</a:t>
            </a:r>
            <a:r>
              <a:rPr lang="en-US" altLang="zh-TW" dirty="0" smtClean="0"/>
              <a:t> are.</a:t>
            </a:r>
            <a:endParaRPr lang="en-US" altLang="zh-TW" dirty="0"/>
          </a:p>
          <a:p>
            <a:r>
              <a:rPr lang="en-US" altLang="zh-TW" dirty="0" smtClean="0"/>
              <a:t>Remember to read </a:t>
            </a:r>
            <a:r>
              <a:rPr lang="en-US" altLang="zh-TW" b="1" dirty="0"/>
              <a:t>PEP </a:t>
            </a:r>
            <a:r>
              <a:rPr lang="en-US" altLang="zh-TW" b="1" dirty="0" smtClean="0"/>
              <a:t>257</a:t>
            </a:r>
            <a:r>
              <a:rPr lang="en-US" altLang="zh-TW" dirty="0" smtClean="0"/>
              <a:t> if you want to comply with </a:t>
            </a:r>
            <a:r>
              <a:rPr lang="en-US" altLang="zh-TW" b="1" dirty="0" err="1" smtClean="0"/>
              <a:t>DocString</a:t>
            </a:r>
            <a:r>
              <a:rPr lang="en-US" altLang="zh-TW" b="1" dirty="0" smtClean="0"/>
              <a:t> Conventions</a:t>
            </a:r>
            <a:r>
              <a:rPr lang="en-US" altLang="zh-TW" dirty="0" smtClean="0"/>
              <a:t>.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1807656"/>
            <a:ext cx="8388424" cy="1477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max(a, b):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   ''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'max(a, b) -&gt; value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zh-TW" alt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With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two arguments, return the largest argument.'''</a:t>
            </a:r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a if a &gt; b else b</a:t>
            </a:r>
          </a:p>
        </p:txBody>
      </p:sp>
    </p:spTree>
    <p:extLst>
      <p:ext uri="{BB962C8B-B14F-4D97-AF65-F5344CB8AC3E}">
        <p14:creationId xmlns:p14="http://schemas.microsoft.com/office/powerpoint/2010/main" val="8545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Official Documentation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docs.python.org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1934170"/>
            <a:ext cx="82296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2 (加上框線和強調線) 5"/>
          <p:cNvSpPr/>
          <p:nvPr/>
        </p:nvSpPr>
        <p:spPr>
          <a:xfrm flipH="1">
            <a:off x="4499992" y="1304184"/>
            <a:ext cx="2376264" cy="3966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731"/>
              <a:gd name="adj6" fmla="val -39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Python Module Index</a:t>
            </a:r>
            <a:endParaRPr lang="zh-TW" altLang="en-US" dirty="0"/>
          </a:p>
        </p:txBody>
      </p:sp>
      <p:sp>
        <p:nvSpPr>
          <p:cNvPr id="7" name="直線圖說文字 2 (加上框線和強調線) 6"/>
          <p:cNvSpPr/>
          <p:nvPr/>
        </p:nvSpPr>
        <p:spPr>
          <a:xfrm>
            <a:off x="6614864" y="5661248"/>
            <a:ext cx="2412776" cy="936104"/>
          </a:xfrm>
          <a:prstGeom prst="accentBorderCallout2">
            <a:avLst>
              <a:gd name="adj1" fmla="val 6227"/>
              <a:gd name="adj2" fmla="val -4931"/>
              <a:gd name="adj3" fmla="val -2540"/>
              <a:gd name="adj4" fmla="val -6329"/>
              <a:gd name="adj5" fmla="val -15071"/>
              <a:gd name="adj6" fmla="val -12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Remember </a:t>
            </a:r>
            <a:r>
              <a:rPr lang="en-US" altLang="zh-TW" dirty="0" err="1" smtClean="0"/>
              <a:t>distutils</a:t>
            </a:r>
            <a:r>
              <a:rPr lang="en-US" altLang="zh-TW" dirty="0" smtClean="0"/>
              <a:t>? Read this if you want to learn more.</a:t>
            </a:r>
            <a:endParaRPr lang="zh-TW" altLang="en-US" dirty="0"/>
          </a:p>
        </p:txBody>
      </p:sp>
      <p:sp>
        <p:nvSpPr>
          <p:cNvPr id="8" name="直線圖說文字 2 (加上框線和強調線) 7"/>
          <p:cNvSpPr/>
          <p:nvPr/>
        </p:nvSpPr>
        <p:spPr>
          <a:xfrm flipH="1">
            <a:off x="87615" y="4725144"/>
            <a:ext cx="2252137" cy="1116124"/>
          </a:xfrm>
          <a:prstGeom prst="accentBorderCallout2">
            <a:avLst>
              <a:gd name="adj1" fmla="val 6227"/>
              <a:gd name="adj2" fmla="val -4931"/>
              <a:gd name="adj3" fmla="val 20002"/>
              <a:gd name="adj4" fmla="val -4871"/>
              <a:gd name="adj5" fmla="val -49247"/>
              <a:gd name="adj6" fmla="val -12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After completing this </a:t>
            </a:r>
            <a:r>
              <a:rPr lang="en-US" altLang="zh-TW" dirty="0" err="1" smtClean="0"/>
              <a:t>PyConTW</a:t>
            </a:r>
            <a:r>
              <a:rPr lang="en-US" altLang="zh-TW" dirty="0" smtClean="0"/>
              <a:t> 2013 Tutorial, you may start here.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97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612068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class</a:t>
            </a:r>
          </a:p>
          <a:p>
            <a:pPr lvl="1"/>
            <a:r>
              <a:rPr lang="en-US" altLang="zh-TW" dirty="0" smtClean="0">
                <a:hlinkClick r:id="rId2" action="ppaction://hlinksldjump"/>
              </a:rPr>
              <a:t>The Community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 action="ppaction://hlinksldjump"/>
              </a:rPr>
              <a:t>Documentation</a:t>
            </a:r>
            <a:endParaRPr lang="en-US" altLang="zh-TW" dirty="0" smtClean="0"/>
          </a:p>
          <a:p>
            <a:pPr lvl="2"/>
            <a:r>
              <a:rPr lang="en-US" altLang="zh-TW" dirty="0" err="1" smtClean="0">
                <a:hlinkClick r:id="rId4" action="ppaction://hlinksldjump"/>
              </a:rPr>
              <a:t>DocStrings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5" action="ppaction://hlinksldjump"/>
              </a:rPr>
              <a:t>Official </a:t>
            </a:r>
            <a:r>
              <a:rPr lang="en-US" altLang="zh-TW" dirty="0" smtClean="0">
                <a:hlinkClick r:id="rId5" action="ppaction://hlinksldjump"/>
              </a:rPr>
              <a:t>Documentation</a:t>
            </a:r>
            <a:endParaRPr lang="en-US" altLang="zh-TW" dirty="0" smtClean="0"/>
          </a:p>
          <a:p>
            <a:pPr lvl="2"/>
            <a:r>
              <a:rPr lang="en-US" altLang="zh-TW" dirty="0" err="1" smtClean="0">
                <a:hlinkClick r:id="rId6" action="ppaction://hlinksldjump"/>
              </a:rPr>
              <a:t>PyDoc</a:t>
            </a:r>
            <a:endParaRPr lang="en-US" altLang="zh-TW" dirty="0" smtClean="0"/>
          </a:p>
          <a:p>
            <a:pPr lvl="2"/>
            <a:r>
              <a:rPr lang="en-US" altLang="zh-TW" dirty="0" err="1" smtClean="0">
                <a:hlinkClick r:id="rId7" action="ppaction://hlinksldjump"/>
              </a:rPr>
              <a:t>EpyDoc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8" action="ppaction://hlinksldjump"/>
              </a:rPr>
              <a:t>Data Management </a:t>
            </a:r>
            <a:r>
              <a:rPr lang="en-US" altLang="zh-TW" dirty="0" smtClean="0">
                <a:hlinkClick r:id="rId8" action="ppaction://hlinksldjump"/>
              </a:rPr>
              <a:t>Functions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8" action="ppaction://hlinksldjump"/>
              </a:rPr>
              <a:t>Built-in </a:t>
            </a:r>
            <a:r>
              <a:rPr lang="en-US" altLang="zh-TW" dirty="0" smtClean="0">
                <a:hlinkClick r:id="rId8" action="ppaction://hlinksldjump"/>
              </a:rPr>
              <a:t>Functions</a:t>
            </a:r>
            <a:endParaRPr lang="en-US" altLang="zh-TW" dirty="0" smtClean="0">
              <a:hlinkClick r:id="rId9" action="ppaction://hlinksldjump"/>
            </a:endParaRPr>
          </a:p>
          <a:p>
            <a:pPr lvl="2"/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10" action="ppaction://hlinksldjump"/>
              </a:rPr>
              <a:t>reduce</a:t>
            </a:r>
            <a:endParaRPr lang="en-US" altLang="zh-TW" dirty="0" smtClean="0">
              <a:latin typeface="Courier New" pitchFamily="49" charset="0"/>
              <a:cs typeface="Courier New" pitchFamily="49" charset="0"/>
              <a:hlinkClick r:id="rId9" action="ppaction://hlinksldjump"/>
            </a:endParaRPr>
          </a:p>
          <a:p>
            <a:pPr lvl="1"/>
            <a:r>
              <a:rPr lang="en-US" altLang="zh-TW" dirty="0" smtClean="0">
                <a:hlinkClick r:id="rId11" action="ppaction://hlinksldjump"/>
              </a:rPr>
              <a:t>Persistence</a:t>
            </a:r>
            <a:endParaRPr lang="en-US" altLang="zh-TW" dirty="0" smtClean="0"/>
          </a:p>
          <a:p>
            <a:pPr lvl="2"/>
            <a:r>
              <a:rPr lang="en-US" altLang="zh-TW" dirty="0">
                <a:latin typeface="Courier New" pitchFamily="49" charset="0"/>
                <a:cs typeface="Courier New" pitchFamily="49" charset="0"/>
                <a:hlinkClick r:id="rId12" action="ppaction://hlinksldjump"/>
              </a:rPr>
              <a:t>marshal</a:t>
            </a:r>
            <a:r>
              <a:rPr lang="en-US" altLang="zh-TW" dirty="0">
                <a:hlinkClick r:id="rId12" action="ppaction://hlinksldjump"/>
              </a:rPr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  <a:hlinkClick r:id="rId12" action="ppaction://hlinksldjump"/>
              </a:rPr>
              <a:t>pickle</a:t>
            </a:r>
            <a:r>
              <a:rPr lang="en-US" altLang="zh-TW" dirty="0">
                <a:hlinkClick r:id="rId12" action="ppaction://hlinksldjump"/>
              </a:rPr>
              <a:t>,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  <a:hlinkClick r:id="rId12" action="ppaction://hlinksldjump"/>
              </a:rPr>
              <a:t>cPickle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dirty="0" smtClean="0">
                <a:latin typeface="+mj-lt"/>
                <a:cs typeface="Courier New" pitchFamily="49" charset="0"/>
                <a:hlinkClick r:id="rId13" action="ppaction://hlinksldjump"/>
              </a:rPr>
              <a:t>DBM</a:t>
            </a:r>
            <a:endParaRPr lang="en-US" altLang="zh-TW" dirty="0" smtClean="0">
              <a:latin typeface="+mj-lt"/>
              <a:cs typeface="Courier New" pitchFamily="49" charset="0"/>
            </a:endParaRPr>
          </a:p>
          <a:p>
            <a:pPr lvl="2"/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14" action="ppaction://hlinksldjump"/>
              </a:rPr>
              <a:t>shelve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altLang="zh-TW" dirty="0" smtClean="0">
                <a:latin typeface="+mj-lt"/>
                <a:cs typeface="Courier New" pitchFamily="49" charset="0"/>
                <a:hlinkClick r:id="rId15" action="ppaction://hlinksldjump"/>
              </a:rPr>
              <a:t>DB-API 2.0</a:t>
            </a:r>
            <a:r>
              <a:rPr lang="zh-TW" altLang="en-US" dirty="0" smtClean="0">
                <a:hlinkClick r:id="rId15" action="ppaction://hlinksldjump"/>
              </a:rPr>
              <a:t>（</a:t>
            </a:r>
            <a:r>
              <a:rPr lang="en-US" altLang="zh-TW" dirty="0">
                <a:hlinkClick r:id="rId15" action="ppaction://hlinksldjump"/>
              </a:rPr>
              <a:t>PEP 249</a:t>
            </a:r>
            <a:r>
              <a:rPr lang="zh-TW" altLang="en-US" dirty="0" smtClean="0">
                <a:hlinkClick r:id="rId15" action="ppaction://hlinksldjump"/>
              </a:rPr>
              <a:t>）</a:t>
            </a:r>
            <a:endParaRPr lang="en-US" altLang="zh-TW" dirty="0" smtClean="0">
              <a:latin typeface="+mj-lt"/>
              <a:cs typeface="Courier New" pitchFamily="49" charset="0"/>
              <a:hlinkClick r:id="rId9" action="ppaction://hlinksldjump"/>
            </a:endParaRPr>
          </a:p>
          <a:p>
            <a:pPr lvl="1"/>
            <a:r>
              <a:rPr lang="en-US" altLang="zh-TW" dirty="0" smtClean="0">
                <a:hlinkClick r:id="rId9" action="ppaction://hlinksldjump"/>
              </a:rPr>
              <a:t>References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7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en-US" altLang="zh-TW" dirty="0" err="1" smtClean="0"/>
              <a:t>PyDoc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980728"/>
            <a:ext cx="8229600" cy="4525963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pydoc</a:t>
            </a:r>
            <a:r>
              <a:rPr lang="en-US" altLang="zh-TW" dirty="0"/>
              <a:t> module automatically generates documentation from Python modules.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70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105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1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EpyDoc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Looks for something like </a:t>
            </a:r>
            <a:r>
              <a:rPr lang="en-US" altLang="zh-TW" dirty="0" err="1" smtClean="0"/>
              <a:t>JavaDoc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>
                <a:hlinkClick r:id="rId2"/>
              </a:rPr>
              <a:t>epydoc.sourceforge.net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71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2680"/>
            <a:ext cx="7632848" cy="416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</a:t>
            </a:r>
            <a:r>
              <a:rPr lang="en-US" altLang="zh-TW" dirty="0" smtClean="0"/>
              <a:t>Management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Built-in </a:t>
            </a:r>
            <a:r>
              <a:rPr lang="en-US" altLang="zh-TW" dirty="0" smtClean="0"/>
              <a:t>Functions</a:t>
            </a:r>
            <a:r>
              <a:rPr lang="zh-TW" altLang="en-US" dirty="0" smtClean="0"/>
              <a:t>（</a:t>
            </a:r>
            <a:r>
              <a:rPr lang="en-US" altLang="zh-TW" dirty="0" smtClean="0"/>
              <a:t>located in the 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builtin</a:t>
            </a:r>
            <a:r>
              <a:rPr lang="en-US" altLang="zh-TW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altLang="zh-TW" dirty="0" smtClean="0"/>
              <a:t> module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range(start, stop[, step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zip([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...])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enumerate(sequence, start=0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reduce(function,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[, initializer])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96" y="2060848"/>
            <a:ext cx="1544884" cy="1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6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How to iterate through a list with an index</a:t>
            </a:r>
            <a:r>
              <a:rPr lang="en-US" altLang="zh-TW" dirty="0" smtClean="0">
                <a:solidFill>
                  <a:srgbClr val="C00000"/>
                </a:solidFill>
              </a:rPr>
              <a:t>? For examples, given a </a:t>
            </a:r>
            <a:r>
              <a:rPr lang="en-US" altLang="zh-TW" dirty="0">
                <a:solidFill>
                  <a:srgbClr val="C00000"/>
                </a:solidFill>
              </a:rPr>
              <a:t>list </a:t>
            </a:r>
            <a:r>
              <a:rPr lang="en-US" altLang="zh-TW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names = ['Justin', 'caterpillar', '</a:t>
            </a:r>
            <a:r>
              <a:rPr lang="en-US" altLang="zh-TW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openhome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']</a:t>
            </a:r>
            <a:r>
              <a:rPr lang="en-US" altLang="zh-TW" dirty="0" smtClean="0">
                <a:solidFill>
                  <a:srgbClr val="C00000"/>
                </a:solidFill>
              </a:rPr>
              <a:t>, print the followings.</a:t>
            </a:r>
          </a:p>
          <a:p>
            <a:endParaRPr lang="en-US" altLang="zh-TW" dirty="0">
              <a:solidFill>
                <a:srgbClr val="C00000"/>
              </a:solidFill>
            </a:endParaRPr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Hints: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 1. Fill in the </a:t>
            </a:r>
            <a:r>
              <a:rPr lang="en-US" altLang="zh-TW" dirty="0" smtClean="0">
                <a:solidFill>
                  <a:srgbClr val="C00000"/>
                </a:solidFill>
              </a:rPr>
              <a:t>blanks </a:t>
            </a:r>
            <a:r>
              <a:rPr lang="en-US" altLang="zh-TW" dirty="0">
                <a:solidFill>
                  <a:srgbClr val="C00000"/>
                </a:solidFill>
              </a:rPr>
              <a:t>with </a:t>
            </a:r>
            <a:r>
              <a:rPr lang="en-US" altLang="zh-TW" dirty="0" smtClean="0">
                <a:solidFill>
                  <a:srgbClr val="C00000"/>
                </a:solidFill>
              </a:rPr>
              <a:t>proper codes.</a:t>
            </a:r>
          </a:p>
          <a:p>
            <a:pPr lvl="1"/>
            <a:endParaRPr lang="en-US" altLang="zh-TW" dirty="0">
              <a:solidFill>
                <a:srgbClr val="C00000"/>
              </a:solidFill>
            </a:endParaRPr>
          </a:p>
          <a:p>
            <a:pPr lvl="1"/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endParaRPr lang="en-US" altLang="zh-TW" dirty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2. Look up documentations about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altLang="zh-TW" dirty="0" smtClean="0">
                <a:solidFill>
                  <a:srgbClr val="C00000"/>
                </a:solidFill>
              </a:rPr>
              <a:t>,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zip</a:t>
            </a:r>
            <a:r>
              <a:rPr lang="en-US" altLang="zh-TW" dirty="0" smtClean="0">
                <a:solidFill>
                  <a:srgbClr val="C00000"/>
                </a:solidFill>
              </a:rPr>
              <a:t> and </a:t>
            </a:r>
            <a:r>
              <a:rPr lang="en-US" altLang="zh-TW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enumerate</a:t>
            </a:r>
            <a:r>
              <a:rPr lang="en-US" altLang="zh-TW" dirty="0" smtClean="0">
                <a:solidFill>
                  <a:srgbClr val="C00000"/>
                </a:solidFill>
              </a:rPr>
              <a:t>.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20515" y="2492896"/>
            <a:ext cx="7820236" cy="92333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sv-SE" altLang="zh-TW" dirty="0">
                <a:latin typeface="Courier New" pitchFamily="49" charset="0"/>
                <a:cs typeface="Courier New" pitchFamily="49" charset="0"/>
              </a:rPr>
              <a:t>0, Justin</a:t>
            </a:r>
          </a:p>
          <a:p>
            <a:r>
              <a:rPr lang="sv-SE" altLang="zh-TW" dirty="0">
                <a:latin typeface="Courier New" pitchFamily="49" charset="0"/>
                <a:cs typeface="Courier New" pitchFamily="49" charset="0"/>
              </a:rPr>
              <a:t>1, caterpillar</a:t>
            </a:r>
          </a:p>
          <a:p>
            <a:r>
              <a:rPr lang="sv-SE" altLang="zh-TW" dirty="0">
                <a:latin typeface="Courier New" pitchFamily="49" charset="0"/>
                <a:cs typeface="Courier New" pitchFamily="49" charset="0"/>
              </a:rPr>
              <a:t>2, openhome</a:t>
            </a:r>
          </a:p>
        </p:txBody>
      </p:sp>
      <p:sp>
        <p:nvSpPr>
          <p:cNvPr id="8" name="矩形 7"/>
          <p:cNvSpPr/>
          <p:nvPr/>
        </p:nvSpPr>
        <p:spPr>
          <a:xfrm>
            <a:off x="707014" y="4509120"/>
            <a:ext cx="7820236" cy="92333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sv-SE" altLang="zh-TW" dirty="0">
                <a:latin typeface="Courier New" pitchFamily="49" charset="0"/>
                <a:cs typeface="Courier New" pitchFamily="49" charset="0"/>
              </a:rPr>
              <a:t>names = ['Justin', 'caterpillar', 'openhome']</a:t>
            </a:r>
          </a:p>
          <a:p>
            <a:r>
              <a:rPr lang="sv-SE" altLang="zh-TW" dirty="0">
                <a:latin typeface="Courier New" pitchFamily="49" charset="0"/>
                <a:cs typeface="Courier New" pitchFamily="49" charset="0"/>
              </a:rPr>
              <a:t>for ______ in ______:</a:t>
            </a:r>
          </a:p>
          <a:p>
            <a:r>
              <a:rPr lang="sv-SE" altLang="zh-TW" dirty="0">
                <a:latin typeface="Courier New" pitchFamily="49" charset="0"/>
                <a:cs typeface="Courier New" pitchFamily="49" charset="0"/>
              </a:rPr>
              <a:t>    print '{0}, {1}'.format(______)</a:t>
            </a:r>
          </a:p>
        </p:txBody>
      </p:sp>
    </p:spTree>
    <p:extLst>
      <p:ext uri="{BB962C8B-B14F-4D97-AF65-F5344CB8AC3E}">
        <p14:creationId xmlns:p14="http://schemas.microsoft.com/office/powerpoint/2010/main" val="15957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Sometimes, it’s called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foldLeft</a:t>
            </a:r>
            <a:r>
              <a:rPr lang="en-US" altLang="zh-TW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916832"/>
            <a:ext cx="8171965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reduce(lambda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[1, 2, 3, 4, 5], 0)</a:t>
            </a:r>
          </a:p>
        </p:txBody>
      </p:sp>
      <p:sp>
        <p:nvSpPr>
          <p:cNvPr id="6" name="平行四邊形 5"/>
          <p:cNvSpPr/>
          <p:nvPr/>
        </p:nvSpPr>
        <p:spPr>
          <a:xfrm>
            <a:off x="2195736" y="3388425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" name="平行四邊形 6"/>
          <p:cNvSpPr/>
          <p:nvPr/>
        </p:nvSpPr>
        <p:spPr>
          <a:xfrm>
            <a:off x="2915816" y="3388425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8" name="平行四邊形 7"/>
          <p:cNvSpPr/>
          <p:nvPr/>
        </p:nvSpPr>
        <p:spPr>
          <a:xfrm>
            <a:off x="3635896" y="3388425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9" name="平行四邊形 8"/>
          <p:cNvSpPr/>
          <p:nvPr/>
        </p:nvSpPr>
        <p:spPr>
          <a:xfrm>
            <a:off x="4355976" y="3388425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0" name="平行四邊形 9"/>
          <p:cNvSpPr/>
          <p:nvPr/>
        </p:nvSpPr>
        <p:spPr>
          <a:xfrm>
            <a:off x="5076056" y="3388425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1" name="平行四邊形 10"/>
          <p:cNvSpPr/>
          <p:nvPr/>
        </p:nvSpPr>
        <p:spPr>
          <a:xfrm rot="1327780">
            <a:off x="2011608" y="3048347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542122" y="40272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3" name="弧形箭號 (下彎) 12"/>
          <p:cNvSpPr/>
          <p:nvPr/>
        </p:nvSpPr>
        <p:spPr>
          <a:xfrm>
            <a:off x="3419872" y="2954436"/>
            <a:ext cx="720080" cy="31017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63888" y="249289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endParaRPr lang="zh-TW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2843808" y="2192380"/>
            <a:ext cx="5112568" cy="195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75</a:t>
            </a:fld>
            <a:endParaRPr lang="zh-TW" altLang="en-US"/>
          </a:p>
        </p:txBody>
      </p:sp>
      <p:sp>
        <p:nvSpPr>
          <p:cNvPr id="5" name="平行四邊形 4"/>
          <p:cNvSpPr/>
          <p:nvPr/>
        </p:nvSpPr>
        <p:spPr>
          <a:xfrm rot="1327780">
            <a:off x="2711635" y="2904331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平行四邊形 5"/>
          <p:cNvSpPr/>
          <p:nvPr/>
        </p:nvSpPr>
        <p:spPr>
          <a:xfrm>
            <a:off x="2915816" y="3224356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7" name="平行四邊形 6"/>
          <p:cNvSpPr/>
          <p:nvPr/>
        </p:nvSpPr>
        <p:spPr>
          <a:xfrm>
            <a:off x="3635896" y="3224356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8" name="平行四邊形 7"/>
          <p:cNvSpPr/>
          <p:nvPr/>
        </p:nvSpPr>
        <p:spPr>
          <a:xfrm>
            <a:off x="4355976" y="3224356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9" name="平行四邊形 8"/>
          <p:cNvSpPr/>
          <p:nvPr/>
        </p:nvSpPr>
        <p:spPr>
          <a:xfrm>
            <a:off x="5076056" y="3224356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0" name="平行四邊形 9"/>
          <p:cNvSpPr/>
          <p:nvPr/>
        </p:nvSpPr>
        <p:spPr>
          <a:xfrm rot="1327780">
            <a:off x="2742079" y="2884278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272593" y="3863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2" name="弧形箭號 (下彎) 11"/>
          <p:cNvSpPr/>
          <p:nvPr/>
        </p:nvSpPr>
        <p:spPr>
          <a:xfrm>
            <a:off x="4139952" y="2790367"/>
            <a:ext cx="720080" cy="31017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83968" y="232882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endParaRPr lang="zh-TW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投影片編號版面配置區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9552" y="1916832"/>
            <a:ext cx="8171965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reduce(lambda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[1, 2, 3, 4, 5], 0)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Sometimes, it’s called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foldLeft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6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76</a:t>
            </a:fld>
            <a:endParaRPr lang="zh-TW" altLang="en-US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投影片編號版面配置區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9552" y="1916832"/>
            <a:ext cx="8171965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reduce(lambda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[1, 2, 3, 4, 5], 0)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Sometimes, it’s called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foldLeft</a:t>
            </a:r>
            <a:r>
              <a:rPr lang="en-US" altLang="zh-TW" dirty="0" smtClean="0"/>
              <a:t>.</a:t>
            </a:r>
          </a:p>
        </p:txBody>
      </p:sp>
      <p:sp>
        <p:nvSpPr>
          <p:cNvPr id="32" name="平行四邊形 31"/>
          <p:cNvSpPr/>
          <p:nvPr/>
        </p:nvSpPr>
        <p:spPr>
          <a:xfrm rot="1327780">
            <a:off x="3420596" y="2904331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平行四邊形 32"/>
          <p:cNvSpPr/>
          <p:nvPr/>
        </p:nvSpPr>
        <p:spPr>
          <a:xfrm rot="1327780">
            <a:off x="3462159" y="2893945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平行四邊形 33"/>
          <p:cNvSpPr/>
          <p:nvPr/>
        </p:nvSpPr>
        <p:spPr>
          <a:xfrm>
            <a:off x="3635896" y="3254800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5" name="平行四邊形 34"/>
          <p:cNvSpPr/>
          <p:nvPr/>
        </p:nvSpPr>
        <p:spPr>
          <a:xfrm>
            <a:off x="4355976" y="3254800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6" name="平行四邊形 35"/>
          <p:cNvSpPr/>
          <p:nvPr/>
        </p:nvSpPr>
        <p:spPr>
          <a:xfrm>
            <a:off x="5076056" y="3254800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7" name="平行四邊形 36"/>
          <p:cNvSpPr/>
          <p:nvPr/>
        </p:nvSpPr>
        <p:spPr>
          <a:xfrm rot="1327780">
            <a:off x="3492603" y="2873892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4023117" y="3852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9" name="弧形箭號 (下彎) 38"/>
          <p:cNvSpPr/>
          <p:nvPr/>
        </p:nvSpPr>
        <p:spPr>
          <a:xfrm>
            <a:off x="4860032" y="2779976"/>
            <a:ext cx="720080" cy="31017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004048" y="231843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endParaRPr lang="zh-TW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77</a:t>
            </a:fld>
            <a:endParaRPr lang="zh-TW" altLang="en-US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投影片編號版面配置區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77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9552" y="1916832"/>
            <a:ext cx="8171965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reduce(lambda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[1, 2, 3, 4, 5], 0)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Sometimes, it’s called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foldLeft</a:t>
            </a:r>
            <a:r>
              <a:rPr lang="en-US" altLang="zh-TW" dirty="0" smtClean="0"/>
              <a:t>.</a:t>
            </a:r>
          </a:p>
        </p:txBody>
      </p:sp>
      <p:sp>
        <p:nvSpPr>
          <p:cNvPr id="13" name="平行四邊形 12"/>
          <p:cNvSpPr/>
          <p:nvPr/>
        </p:nvSpPr>
        <p:spPr>
          <a:xfrm rot="1327780">
            <a:off x="4089450" y="2873153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平行四邊形 23"/>
          <p:cNvSpPr/>
          <p:nvPr/>
        </p:nvSpPr>
        <p:spPr>
          <a:xfrm rot="1327780">
            <a:off x="4099112" y="2904331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平行四邊形 24"/>
          <p:cNvSpPr/>
          <p:nvPr/>
        </p:nvSpPr>
        <p:spPr>
          <a:xfrm rot="1327780">
            <a:off x="4140675" y="2893945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平行四邊形 25"/>
          <p:cNvSpPr/>
          <p:nvPr/>
        </p:nvSpPr>
        <p:spPr>
          <a:xfrm>
            <a:off x="4335194" y="3244409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7" name="平行四邊形 26"/>
          <p:cNvSpPr/>
          <p:nvPr/>
        </p:nvSpPr>
        <p:spPr>
          <a:xfrm>
            <a:off x="5076056" y="3244409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8" name="平行四邊形 27"/>
          <p:cNvSpPr/>
          <p:nvPr/>
        </p:nvSpPr>
        <p:spPr>
          <a:xfrm rot="1327780">
            <a:off x="4171119" y="2873892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701633" y="3852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30" name="弧形箭號 (下彎) 29"/>
          <p:cNvSpPr/>
          <p:nvPr/>
        </p:nvSpPr>
        <p:spPr>
          <a:xfrm>
            <a:off x="5559330" y="2769585"/>
            <a:ext cx="720080" cy="31017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682564" y="231843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endParaRPr lang="zh-TW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78</a:t>
            </a:fld>
            <a:endParaRPr lang="zh-TW" altLang="en-US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投影片編號版面配置區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78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9552" y="1916832"/>
            <a:ext cx="8171965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reduce(lambda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[1, 2, 3, 4, 5], 0)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Sometimes, it’s called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foldLeft</a:t>
            </a:r>
            <a:r>
              <a:rPr lang="en-US" altLang="zh-TW" dirty="0" smtClean="0"/>
              <a:t>.</a:t>
            </a:r>
          </a:p>
        </p:txBody>
      </p:sp>
      <p:sp>
        <p:nvSpPr>
          <p:cNvPr id="18" name="平行四邊形 17"/>
          <p:cNvSpPr/>
          <p:nvPr/>
        </p:nvSpPr>
        <p:spPr>
          <a:xfrm rot="1327780">
            <a:off x="4810259" y="2873153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平行四邊形 18"/>
          <p:cNvSpPr/>
          <p:nvPr/>
        </p:nvSpPr>
        <p:spPr>
          <a:xfrm rot="1327780">
            <a:off x="4831041" y="2873153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平行四邊形 19"/>
          <p:cNvSpPr/>
          <p:nvPr/>
        </p:nvSpPr>
        <p:spPr>
          <a:xfrm rot="1327780">
            <a:off x="4840703" y="2904331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平行四邊形 20"/>
          <p:cNvSpPr/>
          <p:nvPr/>
        </p:nvSpPr>
        <p:spPr>
          <a:xfrm rot="1327780">
            <a:off x="4882266" y="2893945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平行四邊形 21"/>
          <p:cNvSpPr/>
          <p:nvPr/>
        </p:nvSpPr>
        <p:spPr>
          <a:xfrm>
            <a:off x="5076056" y="3234018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3" name="平行四邊形 22"/>
          <p:cNvSpPr/>
          <p:nvPr/>
        </p:nvSpPr>
        <p:spPr>
          <a:xfrm rot="1327780">
            <a:off x="4912710" y="2873892"/>
            <a:ext cx="1283577" cy="2387051"/>
          </a:xfrm>
          <a:prstGeom prst="parallelogram">
            <a:avLst>
              <a:gd name="adj" fmla="val 5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443224" y="38527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sp>
        <p:nvSpPr>
          <p:cNvPr id="33" name="弧形箭號 (下彎) 32"/>
          <p:cNvSpPr/>
          <p:nvPr/>
        </p:nvSpPr>
        <p:spPr>
          <a:xfrm>
            <a:off x="6300192" y="2759194"/>
            <a:ext cx="720080" cy="310173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444208" y="2297654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endParaRPr lang="zh-TW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79</a:t>
            </a:fld>
            <a:endParaRPr lang="zh-TW" altLang="en-US"/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投影片編號版面配置區 3"/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79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9552" y="1916832"/>
            <a:ext cx="8171965" cy="36933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reduce(lambda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sum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, [1, 2, 3, 4, 5], 0)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Sometimes, it’s called 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</a:rPr>
              <a:t>foldLeft</a:t>
            </a:r>
            <a:r>
              <a:rPr lang="en-US" altLang="zh-TW" dirty="0" smtClean="0"/>
              <a:t>.</a:t>
            </a:r>
          </a:p>
        </p:txBody>
      </p:sp>
      <p:sp>
        <p:nvSpPr>
          <p:cNvPr id="24" name="平行四邊形 23"/>
          <p:cNvSpPr/>
          <p:nvPr/>
        </p:nvSpPr>
        <p:spPr>
          <a:xfrm>
            <a:off x="5137673" y="3356992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5" name="平行四邊形 24"/>
          <p:cNvSpPr/>
          <p:nvPr/>
        </p:nvSpPr>
        <p:spPr>
          <a:xfrm>
            <a:off x="5127282" y="3325819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6" name="平行四邊形 25"/>
          <p:cNvSpPr/>
          <p:nvPr/>
        </p:nvSpPr>
        <p:spPr>
          <a:xfrm>
            <a:off x="5117620" y="3295375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7" name="平行四邊形 26"/>
          <p:cNvSpPr/>
          <p:nvPr/>
        </p:nvSpPr>
        <p:spPr>
          <a:xfrm>
            <a:off x="5107229" y="3264202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8" name="平行四邊形 27"/>
          <p:cNvSpPr/>
          <p:nvPr/>
        </p:nvSpPr>
        <p:spPr>
          <a:xfrm>
            <a:off x="5106500" y="3233758"/>
            <a:ext cx="2232248" cy="1944216"/>
          </a:xfrm>
          <a:prstGeom prst="parallelogram">
            <a:avLst>
              <a:gd name="adj" fmla="val 7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9" name="平行四邊形 28"/>
          <p:cNvSpPr/>
          <p:nvPr/>
        </p:nvSpPr>
        <p:spPr>
          <a:xfrm>
            <a:off x="5076056" y="3203574"/>
            <a:ext cx="2232248" cy="1944216"/>
          </a:xfrm>
          <a:prstGeom prst="parallelogram">
            <a:avLst>
              <a:gd name="adj" fmla="val 767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15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404664"/>
            <a:ext cx="8229600" cy="5976664"/>
          </a:xfrm>
        </p:spPr>
        <p:txBody>
          <a:bodyPr/>
          <a:lstStyle/>
          <a:p>
            <a:r>
              <a:rPr lang="en-US" altLang="zh-TW" dirty="0" smtClean="0"/>
              <a:t>The 4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class</a:t>
            </a:r>
          </a:p>
          <a:p>
            <a:pPr lvl="1"/>
            <a:r>
              <a:rPr lang="en-US" altLang="zh-TW" dirty="0" smtClean="0">
                <a:hlinkClick r:id="rId2" action="ppaction://hlinksldjump"/>
              </a:rPr>
              <a:t>Libraries </a:t>
            </a:r>
            <a:r>
              <a:rPr lang="en-US" altLang="zh-TW" dirty="0" err="1" smtClean="0">
                <a:hlinkClick r:id="rId2" action="ppaction://hlinksldjump"/>
              </a:rPr>
              <a:t>vs</a:t>
            </a:r>
            <a:r>
              <a:rPr lang="en-US" altLang="zh-TW" dirty="0" smtClean="0">
                <a:hlinkClick r:id="rId2" action="ppaction://hlinksldjump"/>
              </a:rPr>
              <a:t> Frameworks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3" action="ppaction://hlinksldjump"/>
              </a:rPr>
              <a:t>Inversion of Control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4" action="ppaction://hlinksldjump"/>
              </a:rPr>
              <a:t>Do We Need a Framework?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5" action="ppaction://hlinksldjump"/>
              </a:rPr>
              <a:t>Getting Started with </a:t>
            </a:r>
            <a:r>
              <a:rPr lang="en-US" altLang="zh-TW" dirty="0" err="1" smtClean="0">
                <a:hlinkClick r:id="rId5" action="ppaction://hlinksldjump"/>
              </a:rPr>
              <a:t>Django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6" action="ppaction://hlinksldjump"/>
              </a:rPr>
              <a:t>Creating a </a:t>
            </a:r>
            <a:r>
              <a:rPr lang="en-US" altLang="zh-TW" dirty="0" smtClean="0">
                <a:hlinkClick r:id="rId6" action="ppaction://hlinksldjump"/>
              </a:rPr>
              <a:t>Project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7" action="ppaction://hlinksldjump"/>
              </a:rPr>
              <a:t>Creating a Database and an </a:t>
            </a:r>
            <a:r>
              <a:rPr lang="en-US" altLang="zh-TW" dirty="0" smtClean="0">
                <a:hlinkClick r:id="rId7" action="ppaction://hlinksldjump"/>
              </a:rPr>
              <a:t>App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8" action="ppaction://hlinksldjump"/>
              </a:rPr>
              <a:t>Playing API with the Python </a:t>
            </a:r>
            <a:r>
              <a:rPr lang="en-US" altLang="zh-TW" dirty="0" smtClean="0">
                <a:hlinkClick r:id="rId8" action="ppaction://hlinksldjump"/>
              </a:rPr>
              <a:t>shell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9" action="ppaction://hlinksldjump"/>
              </a:rPr>
              <a:t>Writing </a:t>
            </a:r>
            <a:r>
              <a:rPr lang="en-US" altLang="zh-TW" dirty="0">
                <a:hlinkClick r:id="rId9" action="ppaction://hlinksldjump"/>
              </a:rPr>
              <a:t>Y</a:t>
            </a:r>
            <a:r>
              <a:rPr lang="en-US" altLang="zh-TW" dirty="0" smtClean="0">
                <a:hlinkClick r:id="rId9" action="ppaction://hlinksldjump"/>
              </a:rPr>
              <a:t>our </a:t>
            </a:r>
            <a:r>
              <a:rPr lang="en-US" altLang="zh-TW" dirty="0">
                <a:hlinkClick r:id="rId9" action="ppaction://hlinksldjump"/>
              </a:rPr>
              <a:t>F</a:t>
            </a:r>
            <a:r>
              <a:rPr lang="en-US" altLang="zh-TW" dirty="0" smtClean="0">
                <a:hlinkClick r:id="rId9" action="ppaction://hlinksldjump"/>
              </a:rPr>
              <a:t>irst View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10" action="ppaction://hlinksldjump"/>
              </a:rPr>
              <a:t>Controller? or Views?</a:t>
            </a:r>
            <a:endParaRPr lang="en-US" altLang="zh-TW" dirty="0" smtClean="0"/>
          </a:p>
          <a:p>
            <a:pPr lvl="2"/>
            <a:r>
              <a:rPr lang="en-US" altLang="zh-TW" dirty="0" err="1" smtClean="0">
                <a:hlinkClick r:id="rId11" action="ppaction://hlinksldjump"/>
              </a:rPr>
              <a:t>URLconf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12" action="ppaction://hlinksldjump"/>
              </a:rPr>
              <a:t>References</a:t>
            </a:r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3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reduce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reduce</a:t>
            </a:r>
            <a:r>
              <a:rPr lang="en-US" altLang="zh-TW" dirty="0" smtClean="0"/>
              <a:t> is </a:t>
            </a:r>
            <a:r>
              <a:rPr lang="en-US" altLang="zh-TW" dirty="0"/>
              <a:t>a really versatile function that can be used in millions of different ways.</a:t>
            </a:r>
            <a:endParaRPr lang="en-US" altLang="zh-TW" dirty="0" smtClean="0"/>
          </a:p>
          <a:p>
            <a:r>
              <a:rPr lang="en-US" altLang="zh-TW" dirty="0" smtClean="0"/>
              <a:t>Once you want to calculate something from a list, consider using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reduce</a:t>
            </a:r>
            <a:r>
              <a:rPr lang="en-US" altLang="zh-TW" dirty="0" smtClean="0"/>
              <a:t> instead of a 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altLang="zh-TW" dirty="0" smtClean="0"/>
              <a:t> loop.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8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2840" y="-99392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36712"/>
            <a:ext cx="8841160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Use </a:t>
            </a:r>
            <a:r>
              <a:rPr lang="en-US" altLang="zh-TW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reduce</a:t>
            </a:r>
            <a:r>
              <a:rPr lang="en-US" altLang="zh-TW" dirty="0" smtClean="0">
                <a:solidFill>
                  <a:srgbClr val="C00000"/>
                </a:solidFill>
              </a:rPr>
              <a:t> and </a:t>
            </a:r>
            <a:r>
              <a:rPr lang="en-US" altLang="zh-TW" b="1" dirty="0" smtClean="0">
                <a:solidFill>
                  <a:srgbClr val="C00000"/>
                </a:solidFill>
              </a:rPr>
              <a:t>list comprehensions </a:t>
            </a:r>
            <a:r>
              <a:rPr lang="en-US" altLang="zh-TW" dirty="0" smtClean="0">
                <a:solidFill>
                  <a:srgbClr val="C00000"/>
                </a:solidFill>
              </a:rPr>
              <a:t>to revise the following code (</a:t>
            </a:r>
            <a:r>
              <a:rPr lang="en-US" altLang="zh-TW" dirty="0" err="1" smtClean="0">
                <a:solidFill>
                  <a:srgbClr val="C00000"/>
                </a:solidFill>
              </a:rPr>
              <a:t>avaliable</a:t>
            </a:r>
            <a:r>
              <a:rPr lang="en-US" altLang="zh-TW" dirty="0" smtClean="0">
                <a:solidFill>
                  <a:srgbClr val="C00000"/>
                </a:solidFill>
              </a:rPr>
              <a:t> in lab/exercises/exercise7/main.py).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81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3" y="1772816"/>
            <a:ext cx="7525453" cy="49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Persistence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Object serialization</a:t>
            </a:r>
          </a:p>
          <a:p>
            <a:pPr lvl="1"/>
            <a:r>
              <a:rPr lang="en-US" altLang="zh-TW" dirty="0">
                <a:latin typeface="Courier New" pitchFamily="49" charset="0"/>
                <a:cs typeface="Courier New" pitchFamily="49" charset="0"/>
              </a:rPr>
              <a:t>marshal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pickle</a:t>
            </a:r>
            <a:r>
              <a:rPr lang="en-US" altLang="zh-TW" dirty="0" smtClean="0"/>
              <a:t>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cPickle</a:t>
            </a:r>
            <a:endParaRPr lang="en-US" altLang="zh-TW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dirty="0" smtClean="0"/>
              <a:t>DBM</a:t>
            </a:r>
            <a:r>
              <a:rPr lang="zh-TW" altLang="en-US" dirty="0" smtClean="0"/>
              <a:t>（</a:t>
            </a:r>
            <a:r>
              <a:rPr lang="en-US" altLang="zh-TW" dirty="0" smtClean="0"/>
              <a:t>Database Manager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/>
              <a:t>Simple “database” </a:t>
            </a:r>
            <a:r>
              <a:rPr lang="en-US" altLang="zh-TW" dirty="0" smtClean="0"/>
              <a:t>interface. </a:t>
            </a:r>
            <a:r>
              <a:rPr lang="en-US" altLang="zh-TW" dirty="0" err="1"/>
              <a:t>Dbm</a:t>
            </a:r>
            <a:r>
              <a:rPr lang="en-US" altLang="zh-TW" dirty="0"/>
              <a:t> objects behave like mappings (dictionaries</a:t>
            </a:r>
            <a:r>
              <a:rPr lang="en-US" altLang="zh-TW" dirty="0" smtClean="0"/>
              <a:t>) </a:t>
            </a:r>
            <a:r>
              <a:rPr lang="en-US" altLang="zh-TW" dirty="0"/>
              <a:t>, except that </a:t>
            </a:r>
            <a:r>
              <a:rPr lang="en-US" altLang="zh-TW" b="1" dirty="0"/>
              <a:t>keys and values are always strings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shelve</a:t>
            </a:r>
          </a:p>
          <a:p>
            <a:pPr lvl="1"/>
            <a:r>
              <a:rPr lang="en-US" altLang="zh-TW" dirty="0"/>
              <a:t>A “shelf” is a persistent, dictionary-like object</a:t>
            </a:r>
            <a:r>
              <a:rPr lang="en-US" altLang="zh-TW" dirty="0" smtClean="0"/>
              <a:t>. </a:t>
            </a:r>
            <a:r>
              <a:rPr lang="en-US" altLang="zh-TW" b="1" dirty="0" smtClean="0"/>
              <a:t>The values </a:t>
            </a:r>
            <a:r>
              <a:rPr lang="en-US" altLang="zh-TW" b="1" dirty="0"/>
              <a:t>can be essentially arbitrary Python </a:t>
            </a:r>
            <a:r>
              <a:rPr lang="en-US" altLang="zh-TW" b="1" dirty="0" smtClean="0"/>
              <a:t>objects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DB-API 2.0</a:t>
            </a:r>
            <a:r>
              <a:rPr lang="zh-TW" altLang="en-US" dirty="0" smtClean="0"/>
              <a:t>（</a:t>
            </a:r>
            <a:r>
              <a:rPr lang="en-US" altLang="zh-TW" dirty="0" smtClean="0"/>
              <a:t>PEP 249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en-US" altLang="zh-TW" dirty="0" smtClean="0"/>
              <a:t>Object-Relational Mapping</a:t>
            </a:r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-party libraries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SQLAlchemy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2"/>
              </a:rPr>
              <a:t>www.sqlalchemy.org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SQLObject</a:t>
            </a:r>
            <a:r>
              <a:rPr lang="zh-TW" altLang="en-US" dirty="0" smtClean="0"/>
              <a:t>（</a:t>
            </a:r>
            <a:r>
              <a:rPr lang="en-US" altLang="zh-TW" dirty="0" smtClean="0">
                <a:hlinkClick r:id="rId3"/>
              </a:rPr>
              <a:t>www.sqlobject.org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3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marshal</a:t>
            </a:r>
            <a:r>
              <a:rPr lang="en-US" altLang="zh-TW" dirty="0"/>
              <a:t>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pickle</a:t>
            </a:r>
            <a:r>
              <a:rPr lang="en-US" altLang="zh-TW" dirty="0"/>
              <a:t>,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cPickle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more primitive serialization module is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marshal</a:t>
            </a:r>
            <a:r>
              <a:rPr lang="en-US" altLang="zh-TW" dirty="0"/>
              <a:t>. It exists primarily to support Python’s .</a:t>
            </a:r>
            <a:r>
              <a:rPr lang="en-US" altLang="zh-TW" dirty="0" err="1"/>
              <a:t>pyc</a:t>
            </a:r>
            <a:r>
              <a:rPr lang="en-US" altLang="zh-TW" dirty="0"/>
              <a:t> files.</a:t>
            </a:r>
          </a:p>
          <a:p>
            <a:r>
              <a:rPr lang="en-US" altLang="zh-TW" dirty="0"/>
              <a:t>In general,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pickle</a:t>
            </a:r>
            <a:r>
              <a:rPr lang="en-US" altLang="zh-TW" dirty="0"/>
              <a:t> should always be the preferred way to serialize Python objects.</a:t>
            </a:r>
          </a:p>
          <a:p>
            <a:pPr lvl="1"/>
            <a:r>
              <a:rPr lang="en-US" altLang="zh-TW" dirty="0"/>
              <a:t>It keeps track of the objects it has already serialized, so that later references to the same object won’t be serialized again. </a:t>
            </a:r>
          </a:p>
          <a:p>
            <a:pPr lvl="1"/>
            <a:r>
              <a:rPr lang="en-US" altLang="zh-TW" dirty="0"/>
              <a:t>It can serialize user-defined classes and their instances.</a:t>
            </a:r>
          </a:p>
          <a:p>
            <a:pPr lvl="1"/>
            <a:r>
              <a:rPr lang="en-US" altLang="zh-TW" dirty="0"/>
              <a:t>Its serialization format is guaranteed to be backwards compatible across Python releases.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cPickle</a:t>
            </a:r>
            <a:r>
              <a:rPr lang="en-US" altLang="zh-TW" dirty="0"/>
              <a:t> is written in C, so it can be up to 1000 times faster than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pickle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0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ickle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84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5536" y="1318116"/>
            <a:ext cx="8352928" cy="304698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DVD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__(self, title,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year=None,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duration=None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=None):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self.title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title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self.year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year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self.duration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duration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self.filename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self.title.replace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(' ', '_') + '.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pkl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'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check_filename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(self, filename):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if filename is not None: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self.filename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filename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https://encrypted-tbn2.gstatic.com/images?q=tbn:ANd9GcTKIJL_fWveYxaTXzSEaUufJnDJ18SY-NIYBW_n4bLNiCsilp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316949" cy="14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44624"/>
            <a:ext cx="8352928" cy="674030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save(self, filename=None):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self.check_filename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(filename)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fh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 None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data = 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self.title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self.year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</a:t>
            </a:r>
            <a:endParaRPr lang="en-US" altLang="zh-TW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altLang="zh-TW" sz="1600" b="1" dirty="0" err="1" smtClean="0">
                <a:latin typeface="Courier New" pitchFamily="49" charset="0"/>
                <a:cs typeface="Courier New" pitchFamily="49" charset="0"/>
              </a:rPr>
              <a:t>self.duration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self.director_id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fh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= open(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self.filename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'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wb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pickle.dump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(data,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fh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except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EnvironmentError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pickle.PicklingError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 as err: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raise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SaveError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(err))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fh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is not None: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fh.close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load(self, filename=None):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self.check_filename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(filename)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fh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try: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fh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= open(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self.filename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'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rb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')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data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pickle.load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fh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self.title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self.year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self.duration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self.director_id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 = data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except 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EnvironmentError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pickle.PicklingError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 as err: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raise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LoadError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(err))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finally: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DBM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24744"/>
            <a:ext cx="8541122" cy="4525963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dbm</a:t>
            </a:r>
            <a:r>
              <a:rPr lang="en-US" altLang="zh-TW" dirty="0"/>
              <a:t> module provides an interface to the Unix “(n)</a:t>
            </a:r>
            <a:r>
              <a:rPr lang="en-US" altLang="zh-TW" dirty="0" err="1"/>
              <a:t>dbm</a:t>
            </a:r>
            <a:r>
              <a:rPr lang="en-US" altLang="zh-TW" dirty="0"/>
              <a:t>” library.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2156420"/>
            <a:ext cx="85439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urier New" pitchFamily="49" charset="0"/>
                <a:cs typeface="Courier New" pitchFamily="49" charset="0"/>
              </a:rPr>
              <a:t>shelve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“shelf” is a persistent, dictionary-like object. The difference with “</a:t>
            </a:r>
            <a:r>
              <a:rPr lang="en-US" altLang="zh-TW" dirty="0" err="1"/>
              <a:t>dbm</a:t>
            </a:r>
            <a:r>
              <a:rPr lang="en-US" altLang="zh-TW" dirty="0"/>
              <a:t>” databases is that the values (not the keys!) in a shelf can be </a:t>
            </a:r>
            <a:r>
              <a:rPr lang="en-US" altLang="zh-TW" dirty="0" smtClean="0"/>
              <a:t>anything </a:t>
            </a:r>
            <a:r>
              <a:rPr lang="en-US" altLang="zh-TW" dirty="0"/>
              <a:t>that the pickle module can handle.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2924944"/>
            <a:ext cx="8424936" cy="353943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DvdDao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__(self,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shelve_name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self.shelve_name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shelve_name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save(self,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try: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shelve.open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self.shelve_name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dvd.title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] = 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dvd.year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zh-TW" sz="1600" b="1" dirty="0" err="1" smtClean="0">
                <a:latin typeface="Courier New" pitchFamily="49" charset="0"/>
                <a:cs typeface="Courier New" pitchFamily="49" charset="0"/>
              </a:rPr>
              <a:t>dvd.duration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dvd.director_id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shelve_db.sync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finally: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if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is not None: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shelve_db.close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476672"/>
            <a:ext cx="8287816" cy="526297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all(self):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try: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shelve.open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self.shelve_name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return [DVD(title, *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[title]) 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        for title in sorted(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, key=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str.lower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finally: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if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is not None: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shelve_db.close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[]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load(self, title):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try: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shelve.open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self.shelve_name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if title in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    return DVD(title, *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[title])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finally: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if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is not None: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shelve_db.close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return None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472604"/>
            <a:ext cx="8208912" cy="230832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remove(self, title):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None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try: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shelve.open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self.shelve_name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del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[title]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shelve_db.sync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finally: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if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is not None: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shelve_db.close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http://www.joslindisplays.net/media/03/a20792912c9e85623570af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The 5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class</a:t>
            </a:r>
          </a:p>
          <a:p>
            <a:pPr lvl="1"/>
            <a:r>
              <a:rPr lang="en-US" altLang="zh-TW" dirty="0" smtClean="0">
                <a:hlinkClick r:id="rId2" action="ppaction://hlinksldjump"/>
              </a:rPr>
              <a:t>Using </a:t>
            </a:r>
            <a:r>
              <a:rPr lang="en-US" altLang="zh-TW" dirty="0">
                <a:hlinkClick r:id="rId2" action="ppaction://hlinksldjump"/>
              </a:rPr>
              <a:t>the Template </a:t>
            </a:r>
            <a:r>
              <a:rPr lang="en-US" altLang="zh-TW" dirty="0" smtClean="0">
                <a:hlinkClick r:id="rId2" action="ppaction://hlinksldjump"/>
              </a:rPr>
              <a:t>System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3" action="ppaction://hlinksldjump"/>
              </a:rPr>
              <a:t>Writing Templates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4" action="ppaction://hlinksldjump"/>
              </a:rPr>
              <a:t>Removing </a:t>
            </a:r>
            <a:r>
              <a:rPr lang="en-US" altLang="zh-TW" dirty="0" smtClean="0">
                <a:hlinkClick r:id="rId4" action="ppaction://hlinksldjump"/>
              </a:rPr>
              <a:t>Hardcoded </a:t>
            </a:r>
            <a:r>
              <a:rPr lang="en-US" altLang="zh-TW" dirty="0">
                <a:hlinkClick r:id="rId4" action="ppaction://hlinksldjump"/>
              </a:rPr>
              <a:t>URLs in </a:t>
            </a:r>
            <a:r>
              <a:rPr lang="en-US" altLang="zh-TW" dirty="0" smtClean="0">
                <a:hlinkClick r:id="rId4" action="ppaction://hlinksldjump"/>
              </a:rPr>
              <a:t>Templates</a:t>
            </a:r>
            <a:endParaRPr lang="en-US" altLang="zh-TW" dirty="0" smtClean="0"/>
          </a:p>
          <a:p>
            <a:pPr lvl="2"/>
            <a:r>
              <a:rPr lang="en-US" altLang="zh-TW" dirty="0" err="1" smtClean="0">
                <a:hlinkClick r:id="rId5" action="ppaction://hlinksldjump"/>
              </a:rPr>
              <a:t>Namespacing</a:t>
            </a:r>
            <a:r>
              <a:rPr lang="en-US" altLang="zh-TW" dirty="0" smtClean="0">
                <a:hlinkClick r:id="rId5" action="ppaction://hlinksldjump"/>
              </a:rPr>
              <a:t> </a:t>
            </a:r>
            <a:r>
              <a:rPr lang="en-US" altLang="zh-TW" dirty="0">
                <a:hlinkClick r:id="rId5" action="ppaction://hlinksldjump"/>
              </a:rPr>
              <a:t>URL </a:t>
            </a:r>
            <a:r>
              <a:rPr lang="en-US" altLang="zh-TW" dirty="0" smtClean="0">
                <a:hlinkClick r:id="rId5" action="ppaction://hlinksldjump"/>
              </a:rPr>
              <a:t>Names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6" action="ppaction://hlinksldjump"/>
              </a:rPr>
              <a:t>Writing a Simple </a:t>
            </a:r>
            <a:r>
              <a:rPr lang="en-US" altLang="zh-TW" dirty="0" smtClean="0">
                <a:hlinkClick r:id="rId6" action="ppaction://hlinksldjump"/>
              </a:rPr>
              <a:t>Form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7" action="ppaction://hlinksldjump"/>
              </a:rPr>
              <a:t>A Bit </a:t>
            </a:r>
            <a:r>
              <a:rPr lang="en-US" altLang="zh-TW" dirty="0">
                <a:hlinkClick r:id="rId7" action="ppaction://hlinksldjump"/>
              </a:rPr>
              <a:t>About </a:t>
            </a:r>
            <a:r>
              <a:rPr lang="en-US" altLang="zh-TW" dirty="0" smtClean="0">
                <a:hlinkClick r:id="rId7" action="ppaction://hlinksldjump"/>
              </a:rPr>
              <a:t>CSRF</a:t>
            </a:r>
            <a:endParaRPr lang="en-US" altLang="zh-TW" dirty="0" smtClean="0"/>
          </a:p>
          <a:p>
            <a:pPr lvl="2"/>
            <a:r>
              <a:rPr lang="en-US" altLang="zh-TW" dirty="0" smtClean="0">
                <a:hlinkClick r:id="rId7" action="ppaction://hlinksldjump"/>
              </a:rPr>
              <a:t>A Cross-Site </a:t>
            </a:r>
            <a:r>
              <a:rPr lang="en-US" altLang="zh-TW" dirty="0">
                <a:hlinkClick r:id="rId7" action="ppaction://hlinksldjump"/>
              </a:rPr>
              <a:t>Request </a:t>
            </a:r>
            <a:r>
              <a:rPr lang="en-US" altLang="zh-TW" dirty="0" smtClean="0">
                <a:hlinkClick r:id="rId7" action="ppaction://hlinksldjump"/>
              </a:rPr>
              <a:t>Forgery Example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8" action="ppaction://hlinksldjump"/>
              </a:rPr>
              <a:t>CSRF Countermeasures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9" action="ppaction://hlinksldjump"/>
              </a:rPr>
              <a:t>Testing</a:t>
            </a:r>
            <a:endParaRPr lang="en-US" altLang="zh-TW" dirty="0" smtClean="0"/>
          </a:p>
          <a:p>
            <a:pPr lvl="2"/>
            <a:r>
              <a:rPr lang="en-US" altLang="zh-TW" dirty="0" smtClean="0">
                <a:latin typeface="Courier New" pitchFamily="49" charset="0"/>
                <a:cs typeface="Courier New" pitchFamily="49" charset="0"/>
                <a:hlinkClick r:id="rId10" action="ppaction://hlinksldjump"/>
              </a:rPr>
              <a:t>assert</a:t>
            </a:r>
            <a:endParaRPr lang="en-US" altLang="zh-TW" dirty="0" smtClean="0"/>
          </a:p>
          <a:p>
            <a:pPr lvl="2"/>
            <a:r>
              <a:rPr lang="en-US" altLang="zh-TW" dirty="0" err="1">
                <a:latin typeface="Courier New" pitchFamily="49" charset="0"/>
                <a:cs typeface="Courier New" pitchFamily="49" charset="0"/>
                <a:hlinkClick r:id="rId11" action="ppaction://hlinksldjump"/>
              </a:rPr>
              <a:t>d</a:t>
            </a:r>
            <a:r>
              <a:rPr lang="en-US" altLang="zh-TW" dirty="0" err="1" smtClean="0">
                <a:latin typeface="Courier New" pitchFamily="49" charset="0"/>
                <a:cs typeface="Courier New" pitchFamily="49" charset="0"/>
                <a:hlinkClick r:id="rId11" action="ppaction://hlinksldjump"/>
              </a:rPr>
              <a:t>octest</a:t>
            </a:r>
            <a:endParaRPr lang="en-US" altLang="zh-TW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TW" dirty="0" smtClean="0">
                <a:latin typeface="+mj-lt"/>
                <a:cs typeface="Courier New" pitchFamily="49" charset="0"/>
                <a:hlinkClick r:id="rId12" action="ppaction://hlinksldjump"/>
              </a:rPr>
              <a:t>References</a:t>
            </a:r>
            <a:endParaRPr lang="en-US" altLang="zh-TW" dirty="0" smtClean="0">
              <a:latin typeface="+mj-lt"/>
            </a:endParaRPr>
          </a:p>
          <a:p>
            <a:pPr lvl="2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DB-API 2.0</a:t>
            </a:r>
            <a:r>
              <a:rPr lang="zh-TW" altLang="en-US" dirty="0"/>
              <a:t>（</a:t>
            </a:r>
            <a:r>
              <a:rPr lang="en-US" altLang="zh-TW" dirty="0"/>
              <a:t>PEP 249</a:t>
            </a:r>
            <a:r>
              <a:rPr lang="zh-TW" altLang="en-US" dirty="0"/>
              <a:t>）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517632" cy="4525963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sqlite3</a:t>
            </a:r>
            <a:r>
              <a:rPr lang="en-US" altLang="zh-TW" dirty="0"/>
              <a:t> module </a:t>
            </a:r>
            <a:r>
              <a:rPr lang="en-US" altLang="zh-TW" dirty="0" smtClean="0"/>
              <a:t>provides </a:t>
            </a:r>
            <a:r>
              <a:rPr lang="en-US" altLang="zh-TW" dirty="0"/>
              <a:t>a SQL interface compliant with the DB-API </a:t>
            </a:r>
            <a:r>
              <a:rPr lang="en-US" altLang="zh-TW" dirty="0" smtClean="0"/>
              <a:t>2.0.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55776" y="263691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err="1" smtClean="0"/>
              <a:t>dvds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555776" y="3104075"/>
            <a:ext cx="158417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id</a:t>
            </a:r>
          </a:p>
          <a:p>
            <a:r>
              <a:rPr lang="en-US" altLang="zh-TW" dirty="0" smtClean="0"/>
              <a:t>title</a:t>
            </a:r>
          </a:p>
          <a:p>
            <a:r>
              <a:rPr lang="en-US" altLang="zh-TW" dirty="0" smtClean="0"/>
              <a:t>year</a:t>
            </a:r>
          </a:p>
          <a:p>
            <a:r>
              <a:rPr lang="en-US" altLang="zh-TW" dirty="0" smtClean="0"/>
              <a:t>duration</a:t>
            </a:r>
          </a:p>
          <a:p>
            <a:r>
              <a:rPr lang="en-US" altLang="zh-TW" dirty="0" err="1" smtClean="0"/>
              <a:t>director_id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60032" y="263691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directors</a:t>
            </a:r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4860032" y="3104075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id</a:t>
            </a:r>
          </a:p>
          <a:p>
            <a:r>
              <a:rPr lang="en-US" altLang="zh-TW" dirty="0" smtClean="0"/>
              <a:t>name</a:t>
            </a:r>
          </a:p>
          <a:p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4139952" y="332009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139952" y="3192549"/>
            <a:ext cx="180020" cy="12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4139952" y="3333226"/>
            <a:ext cx="152400" cy="12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416853"/>
            <a:ext cx="8712968" cy="452431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connect(name):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create = not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os.path.exists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(name)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conn = sqlite3.connect(name)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if create: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cursor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("CREATE TABLE directors ("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"id INTEGER PRIMARY KEY AUTOINCREMENT UNIQUE NOT NULL,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"name TEXT UNIQUE NOT NULL)")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("CREATE TABLE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("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"id INTEGER PRIMARY KEY AUTOINCREMENT UNIQUE NOT NULL,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"title TEXT NOT NULL,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"year INTEGER NOT NULL,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"duration INTEGER NOT NULL,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INTEGER NOT NULL,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"FOREIGN KEY 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 REFERENCES directors)")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conn.commit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conn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9512" y="188640"/>
            <a:ext cx="8568952" cy="6247864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add_dvd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conn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title, year, duration, director):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get_and_set_director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(conn, director)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cursor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("INSERT INTO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       "(title, year, duration,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       "VALUES (?, ?, ?, ?)",</a:t>
            </a:r>
          </a:p>
          <a:p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          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(title, year, duration, </a:t>
            </a:r>
            <a:r>
              <a:rPr lang="en-US" altLang="zh-TW" sz="1600" b="1" dirty="0" err="1" smtClean="0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conn.commit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get_and_set_director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conn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director):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get_director_id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(conn, director)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is not None: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director_id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cursor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("INSERT INTO directors (name) VALUES (?)",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        (director,))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conn.commit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get_director_id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(conn, director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altLang="zh-TW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get_director_id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conn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director):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cursor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("SELECT id FROM directors WHERE name=?",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               (director,)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fields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cursor.fetchone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fields[0] 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if fields is not None else None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335846"/>
            <a:ext cx="8280920" cy="353943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all_dvds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conn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cursor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sql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("SELECT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dvds.title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dvds.year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dvds.duration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"directors.name FROM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, directors 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"WHERE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dvds.director_id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directors.id"</a:t>
            </a: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       " ORDER BY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dvds.title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sql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return [(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(fields[0]), fields[1], fields[2],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(fields[3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]))</a:t>
            </a:r>
          </a:p>
          <a:p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         for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fields in cursor]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all_directors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conn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   cursor =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conn.cursor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zh-TW" sz="1600" b="1" dirty="0" err="1" smtClean="0">
                <a:latin typeface="Courier New" pitchFamily="49" charset="0"/>
                <a:cs typeface="Courier New" pitchFamily="49" charset="0"/>
              </a:rPr>
              <a:t>cursor.execute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"SELECT name FROM directors ORDER BY name"</a:t>
            </a:r>
            <a:r>
              <a:rPr lang="en-US" altLang="zh-TW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altLang="zh-TW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(fields[0]) for fields in cursor]</a:t>
            </a:r>
            <a:endParaRPr lang="zh-TW" alt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Exercise 8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445624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There’re </a:t>
            </a:r>
            <a:r>
              <a:rPr lang="en-US" altLang="zh-TW" dirty="0">
                <a:solidFill>
                  <a:srgbClr val="C00000"/>
                </a:solidFill>
              </a:rPr>
              <a:t>three </a:t>
            </a:r>
            <a:r>
              <a:rPr lang="en-US" altLang="zh-TW" dirty="0" smtClean="0">
                <a:solidFill>
                  <a:srgbClr val="C00000"/>
                </a:solidFill>
              </a:rPr>
              <a:t>incomplete source files located in lab/exercises/exercise8. Choose what you are interested in and complete it.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All code you need were listed in the previous slides.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1196752"/>
            <a:ext cx="8517632" cy="48965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Community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3"/>
              </a:rPr>
              <a:t>http://www.python.org</a:t>
            </a:r>
            <a:r>
              <a:rPr lang="en-US" altLang="zh-TW" dirty="0">
                <a:hlinkClick r:id="rId3"/>
              </a:rPr>
              <a:t>/~</a:t>
            </a:r>
            <a:r>
              <a:rPr lang="en-US" altLang="zh-TW" dirty="0" smtClean="0">
                <a:hlinkClick r:id="rId3"/>
              </a:rPr>
              <a:t>guido/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hlinkClick r:id="rId4"/>
              </a:rPr>
              <a:t>http://www.python.org/psf/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5"/>
              </a:rPr>
              <a:t>http://www.python.org/dev/peps/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hlinkClick r:id="rId6"/>
              </a:rPr>
              <a:t>http://</a:t>
            </a:r>
            <a:r>
              <a:rPr lang="en-US" altLang="zh-TW" dirty="0">
                <a:hlinkClick r:id="rId6"/>
              </a:rPr>
              <a:t>www.pycon.org</a:t>
            </a:r>
            <a:r>
              <a:rPr lang="en-US" altLang="zh-TW" dirty="0" smtClean="0">
                <a:hlinkClick r:id="rId6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>
                <a:hlinkClick r:id="rId7"/>
              </a:rPr>
              <a:t>http://wiki.python.org/moin/LocalUserGroups/</a:t>
            </a:r>
            <a:r>
              <a:rPr lang="en-US" altLang="zh-TW" dirty="0" smtClean="0"/>
              <a:t> </a:t>
            </a:r>
            <a:endParaRPr lang="en-US" altLang="zh-TW" dirty="0">
              <a:hlinkClick r:id="rId2"/>
            </a:endParaRPr>
          </a:p>
          <a:p>
            <a:r>
              <a:rPr lang="en-US" altLang="zh-TW" dirty="0" smtClean="0"/>
              <a:t>Documentation</a:t>
            </a:r>
            <a:endParaRPr lang="en-US" altLang="zh-TW" dirty="0" smtClean="0">
              <a:hlinkClick r:id="rId2"/>
            </a:endParaRPr>
          </a:p>
          <a:p>
            <a:pPr lvl="1"/>
            <a:r>
              <a:rPr lang="en-US" altLang="zh-TW" dirty="0" smtClean="0">
                <a:hlinkClick r:id="rId8"/>
              </a:rPr>
              <a:t>http</a:t>
            </a:r>
            <a:r>
              <a:rPr lang="en-US" altLang="zh-TW" dirty="0">
                <a:hlinkClick r:id="rId8"/>
              </a:rPr>
              <a:t>://docs.python.org/2.7</a:t>
            </a:r>
            <a:r>
              <a:rPr lang="en-US" altLang="zh-TW" dirty="0" smtClean="0">
                <a:hlinkClick r:id="rId8"/>
              </a:rPr>
              <a:t>/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>
                <a:hlinkClick r:id="rId9"/>
              </a:rPr>
              <a:t>http://</a:t>
            </a:r>
            <a:r>
              <a:rPr lang="en-US" altLang="zh-TW" dirty="0" smtClean="0">
                <a:hlinkClick r:id="rId9"/>
              </a:rPr>
              <a:t>docs.python.org/2/library/pydoc.html</a:t>
            </a:r>
            <a:r>
              <a:rPr lang="en-US" altLang="zh-TW" dirty="0" smtClean="0"/>
              <a:t> </a:t>
            </a:r>
            <a:endParaRPr lang="en-US" altLang="zh-TW" dirty="0">
              <a:hlinkClick r:id="rId2"/>
            </a:endParaRPr>
          </a:p>
          <a:p>
            <a:r>
              <a:rPr lang="en-US" altLang="zh-TW" dirty="0" smtClean="0"/>
              <a:t>Data Management Functions </a:t>
            </a:r>
          </a:p>
          <a:p>
            <a:pPr lvl="1"/>
            <a:r>
              <a:rPr lang="en-US" altLang="zh-TW" dirty="0">
                <a:hlinkClick r:id="rId10"/>
              </a:rPr>
              <a:t>http://</a:t>
            </a:r>
            <a:r>
              <a:rPr lang="en-US" altLang="zh-TW" dirty="0" smtClean="0">
                <a:hlinkClick r:id="rId10"/>
              </a:rPr>
              <a:t>docs.python.org/2.7/library/functions.html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Persistence</a:t>
            </a:r>
          </a:p>
          <a:p>
            <a:pPr lvl="1"/>
            <a:r>
              <a:rPr lang="en-US" altLang="zh-TW" dirty="0" smtClean="0">
                <a:hlinkClick r:id="rId11"/>
              </a:rPr>
              <a:t>http</a:t>
            </a:r>
            <a:r>
              <a:rPr lang="en-US" altLang="zh-TW" dirty="0">
                <a:hlinkClick r:id="rId11"/>
              </a:rPr>
              <a:t>://</a:t>
            </a:r>
            <a:r>
              <a:rPr lang="en-US" altLang="zh-TW" dirty="0" smtClean="0">
                <a:hlinkClick r:id="rId11"/>
              </a:rPr>
              <a:t>docs.python.org/2/library/pickle.html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12"/>
              </a:rPr>
              <a:t>http</a:t>
            </a:r>
            <a:r>
              <a:rPr lang="en-US" altLang="zh-TW" dirty="0">
                <a:hlinkClick r:id="rId12"/>
              </a:rPr>
              <a:t>://</a:t>
            </a:r>
            <a:r>
              <a:rPr lang="en-US" altLang="zh-TW" dirty="0" smtClean="0">
                <a:hlinkClick r:id="rId12"/>
              </a:rPr>
              <a:t>docs.python.org/2.7/library/dbm.html</a:t>
            </a:r>
            <a:r>
              <a:rPr lang="en-US" altLang="zh-TW" dirty="0" smtClean="0"/>
              <a:t>  </a:t>
            </a:r>
            <a:endParaRPr lang="en-US" altLang="zh-TW" dirty="0"/>
          </a:p>
          <a:p>
            <a:pPr lvl="1"/>
            <a:r>
              <a:rPr lang="en-US" altLang="zh-TW" dirty="0">
                <a:hlinkClick r:id="rId13"/>
              </a:rPr>
              <a:t>http://</a:t>
            </a:r>
            <a:r>
              <a:rPr lang="en-US" altLang="zh-TW" dirty="0" smtClean="0">
                <a:hlinkClick r:id="rId13"/>
              </a:rPr>
              <a:t>docs.python.org/2/library/shelve.html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lvl="1"/>
            <a:r>
              <a:rPr lang="en-US" altLang="zh-TW" dirty="0" smtClean="0">
                <a:hlinkClick r:id="rId14"/>
              </a:rPr>
              <a:t>http</a:t>
            </a:r>
            <a:r>
              <a:rPr lang="en-US" altLang="zh-TW" dirty="0">
                <a:hlinkClick r:id="rId14"/>
              </a:rPr>
              <a:t>://</a:t>
            </a:r>
            <a:r>
              <a:rPr lang="en-US" altLang="zh-TW" dirty="0" smtClean="0">
                <a:hlinkClick r:id="rId14"/>
              </a:rPr>
              <a:t>docs.python.org/2.7/library/sqlite3.html</a:t>
            </a:r>
            <a:r>
              <a:rPr lang="en-US" altLang="zh-TW" dirty="0" smtClean="0"/>
              <a:t>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4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Libraries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Frameworks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What is the difference between a framework and </a:t>
            </a:r>
            <a:r>
              <a:rPr lang="en-US" altLang="zh-TW" b="1" dirty="0" smtClean="0">
                <a:solidFill>
                  <a:srgbClr val="FF0000"/>
                </a:solidFill>
              </a:rPr>
              <a:t>a library?</a:t>
            </a:r>
          </a:p>
          <a:p>
            <a:r>
              <a:rPr lang="en-US" altLang="zh-TW" dirty="0" smtClean="0"/>
              <a:t>Using libraries, your code is in control: </a:t>
            </a:r>
            <a:r>
              <a:rPr lang="en-US" altLang="zh-TW" dirty="0"/>
              <a:t> </a:t>
            </a:r>
            <a:r>
              <a:rPr lang="en-US" altLang="zh-TW" b="1" dirty="0" smtClean="0"/>
              <a:t>you </a:t>
            </a:r>
            <a:r>
              <a:rPr lang="en-US" altLang="zh-TW" b="1" dirty="0"/>
              <a:t>decides </a:t>
            </a:r>
            <a:r>
              <a:rPr lang="en-US" altLang="zh-TW" dirty="0"/>
              <a:t>when to ask questions, when to read responses, and when to process those results</a:t>
            </a:r>
            <a:r>
              <a:rPr lang="en-US" altLang="zh-TW" dirty="0" smtClean="0"/>
              <a:t>.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55576" y="3380799"/>
            <a:ext cx="7704856" cy="12003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name =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('What is your name?')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process_name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(name)</a:t>
            </a:r>
          </a:p>
          <a:p>
            <a:r>
              <a:rPr lang="en-US" altLang="zh-TW" dirty="0">
                <a:latin typeface="Courier New" pitchFamily="49" charset="0"/>
                <a:cs typeface="Courier New" pitchFamily="49" charset="0"/>
              </a:rPr>
              <a:t>quest = </a:t>
            </a:r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raw_input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('What is your quest?')</a:t>
            </a:r>
          </a:p>
          <a:p>
            <a:r>
              <a:rPr lang="en-US" altLang="zh-TW" dirty="0" err="1">
                <a:latin typeface="Courier New" pitchFamily="49" charset="0"/>
                <a:cs typeface="Courier New" pitchFamily="49" charset="0"/>
              </a:rPr>
              <a:t>process_quest</a:t>
            </a:r>
            <a:r>
              <a:rPr lang="en-US" altLang="zh-TW" dirty="0">
                <a:latin typeface="Courier New" pitchFamily="49" charset="0"/>
                <a:cs typeface="Courier New" pitchFamily="49" charset="0"/>
              </a:rPr>
              <a:t>(quest)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2840" y="332656"/>
            <a:ext cx="8229600" cy="4525963"/>
          </a:xfrm>
        </p:spPr>
        <p:txBody>
          <a:bodyPr/>
          <a:lstStyle/>
          <a:p>
            <a:r>
              <a:rPr lang="en-US" altLang="zh-TW" b="1" dirty="0" smtClean="0"/>
              <a:t>A framework decides </a:t>
            </a:r>
            <a:r>
              <a:rPr lang="en-US" altLang="zh-TW" dirty="0"/>
              <a:t>when to </a:t>
            </a:r>
            <a:r>
              <a:rPr lang="en-US" altLang="zh-TW" dirty="0" smtClean="0"/>
              <a:t>call your functions. </a:t>
            </a:r>
            <a:r>
              <a:rPr lang="en-US" altLang="zh-TW" b="1" dirty="0">
                <a:solidFill>
                  <a:srgbClr val="FF0000"/>
                </a:solidFill>
              </a:rPr>
              <a:t>The control is inverted</a:t>
            </a:r>
            <a:r>
              <a:rPr lang="en-US" altLang="zh-TW" dirty="0">
                <a:solidFill>
                  <a:srgbClr val="FF0000"/>
                </a:solidFill>
              </a:rPr>
              <a:t> - </a:t>
            </a:r>
            <a:r>
              <a:rPr lang="en-US" altLang="zh-TW" b="1" dirty="0">
                <a:solidFill>
                  <a:srgbClr val="FF0000"/>
                </a:solidFill>
              </a:rPr>
              <a:t>it calls </a:t>
            </a:r>
            <a:r>
              <a:rPr lang="en-US" altLang="zh-TW" b="1" dirty="0" smtClean="0">
                <a:solidFill>
                  <a:srgbClr val="FF0000"/>
                </a:solidFill>
              </a:rPr>
              <a:t>you </a:t>
            </a:r>
            <a:r>
              <a:rPr lang="en-US" altLang="zh-TW" b="1" dirty="0">
                <a:solidFill>
                  <a:srgbClr val="FF0000"/>
                </a:solidFill>
              </a:rPr>
              <a:t>rather </a:t>
            </a:r>
            <a:r>
              <a:rPr lang="en-US" altLang="zh-TW" b="1" dirty="0" smtClean="0">
                <a:solidFill>
                  <a:srgbClr val="FF0000"/>
                </a:solidFill>
              </a:rPr>
              <a:t>you </a:t>
            </a:r>
            <a:r>
              <a:rPr lang="en-US" altLang="zh-TW" b="1" dirty="0">
                <a:solidFill>
                  <a:srgbClr val="FF0000"/>
                </a:solidFill>
              </a:rPr>
              <a:t>calling the framework</a:t>
            </a:r>
            <a:r>
              <a:rPr lang="en-US" altLang="zh-TW" dirty="0"/>
              <a:t>.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5894" y="1700808"/>
            <a:ext cx="8406680" cy="461664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</a:t>
            </a:r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top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Tkinter.Tk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Tkinter.Label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(top, text='What is Your Name?').pack()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name_var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Tkinter.StringVar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name_entry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Tkinter.Entry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(top,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textvariable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name_var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name_entry.pack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name_entry.bind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('&lt;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FocusOut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&gt;',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lambda event: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process_name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name_var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Tkinter.Label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(top, text='What is Your Quest?').pack()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quest_var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Tkinter.StringVar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quest_entry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Tkinter.Entry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(top, 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textvariable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quest_var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quest_entry.pack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quest_entry.bind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('&lt;</a:t>
            </a:r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FocusOut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&gt;', 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lambda event: 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process_name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zh-TW" sz="1600" b="1" dirty="0" err="1">
                <a:latin typeface="Courier New" pitchFamily="49" charset="0"/>
                <a:cs typeface="Courier New" pitchFamily="49" charset="0"/>
              </a:rPr>
              <a:t>quest_var</a:t>
            </a:r>
            <a:r>
              <a:rPr lang="en-US" altLang="zh-TW" sz="16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altLang="zh-TW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600" dirty="0" err="1">
                <a:latin typeface="Courier New" pitchFamily="49" charset="0"/>
                <a:cs typeface="Courier New" pitchFamily="49" charset="0"/>
              </a:rPr>
              <a:t>Tkinter.mainloop</a:t>
            </a: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()</a:t>
            </a:r>
            <a:endParaRPr lang="zh-TW" alt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35" y="1748845"/>
            <a:ext cx="14287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98072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Using libraries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Using frameworks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98</a:t>
            </a:fld>
            <a:endParaRPr lang="zh-TW" altLang="en-US"/>
          </a:p>
        </p:txBody>
      </p:sp>
      <p:sp>
        <p:nvSpPr>
          <p:cNvPr id="5" name="迴轉箭號 4"/>
          <p:cNvSpPr/>
          <p:nvPr/>
        </p:nvSpPr>
        <p:spPr>
          <a:xfrm rot="5400000">
            <a:off x="4173270" y="-513438"/>
            <a:ext cx="1008112" cy="6156684"/>
          </a:xfrm>
          <a:prstGeom prst="uturnArrow">
            <a:avLst>
              <a:gd name="adj1" fmla="val 11821"/>
              <a:gd name="adj2" fmla="val 13759"/>
              <a:gd name="adj3" fmla="val 28876"/>
              <a:gd name="adj4" fmla="val 40455"/>
              <a:gd name="adj5" fmla="val 75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流程圖: 多重文件 5"/>
          <p:cNvSpPr/>
          <p:nvPr/>
        </p:nvSpPr>
        <p:spPr>
          <a:xfrm>
            <a:off x="2823120" y="1433337"/>
            <a:ext cx="720080" cy="36004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lib1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流程圖: 多重文件 6"/>
          <p:cNvSpPr/>
          <p:nvPr/>
        </p:nvSpPr>
        <p:spPr>
          <a:xfrm>
            <a:off x="4047256" y="2384884"/>
            <a:ext cx="720080" cy="36004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lib5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流程圖: 多重文件 7"/>
          <p:cNvSpPr/>
          <p:nvPr/>
        </p:nvSpPr>
        <p:spPr>
          <a:xfrm>
            <a:off x="5055368" y="1569931"/>
            <a:ext cx="720080" cy="36004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lib2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流程圖: 多重文件 8"/>
          <p:cNvSpPr/>
          <p:nvPr/>
        </p:nvSpPr>
        <p:spPr>
          <a:xfrm>
            <a:off x="7503640" y="1552147"/>
            <a:ext cx="720080" cy="36004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lib3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流程圖: 多重文件 9"/>
          <p:cNvSpPr/>
          <p:nvPr/>
        </p:nvSpPr>
        <p:spPr>
          <a:xfrm>
            <a:off x="6063480" y="3284984"/>
            <a:ext cx="720080" cy="36004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lib4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線單箭頭接點 12"/>
          <p:cNvCxnSpPr>
            <a:stCxn id="6" idx="2"/>
          </p:cNvCxnSpPr>
          <p:nvPr/>
        </p:nvCxnSpPr>
        <p:spPr>
          <a:xfrm>
            <a:off x="3133088" y="1779742"/>
            <a:ext cx="194088" cy="281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8" idx="2"/>
          </p:cNvCxnSpPr>
          <p:nvPr/>
        </p:nvCxnSpPr>
        <p:spPr>
          <a:xfrm>
            <a:off x="5365336" y="1916336"/>
            <a:ext cx="410112" cy="14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9" idx="2"/>
          </p:cNvCxnSpPr>
          <p:nvPr/>
        </p:nvCxnSpPr>
        <p:spPr>
          <a:xfrm flipH="1">
            <a:off x="7647656" y="1898552"/>
            <a:ext cx="165952" cy="306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6207496" y="3068960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7" idx="2"/>
          </p:cNvCxnSpPr>
          <p:nvPr/>
        </p:nvCxnSpPr>
        <p:spPr>
          <a:xfrm>
            <a:off x="4357224" y="2731289"/>
            <a:ext cx="320102" cy="121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直線圖說文字 1 22"/>
          <p:cNvSpPr/>
          <p:nvPr/>
        </p:nvSpPr>
        <p:spPr>
          <a:xfrm flipH="1">
            <a:off x="734888" y="2492896"/>
            <a:ext cx="2232248" cy="576064"/>
          </a:xfrm>
          <a:prstGeom prst="borderCallout1">
            <a:avLst>
              <a:gd name="adj1" fmla="val 18750"/>
              <a:gd name="adj2" fmla="val -8333"/>
              <a:gd name="adj3" fmla="val -53255"/>
              <a:gd name="adj4" fmla="val -25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You control the flow.</a:t>
            </a:r>
            <a:endParaRPr lang="zh-TW" altLang="en-US" dirty="0"/>
          </a:p>
        </p:txBody>
      </p:sp>
      <p:sp>
        <p:nvSpPr>
          <p:cNvPr id="24" name="迴轉箭號 23"/>
          <p:cNvSpPr/>
          <p:nvPr/>
        </p:nvSpPr>
        <p:spPr>
          <a:xfrm rot="5400000">
            <a:off x="4173270" y="2454561"/>
            <a:ext cx="1008112" cy="6156684"/>
          </a:xfrm>
          <a:prstGeom prst="uturnArrow">
            <a:avLst>
              <a:gd name="adj1" fmla="val 11821"/>
              <a:gd name="adj2" fmla="val 13178"/>
              <a:gd name="adj3" fmla="val 28876"/>
              <a:gd name="adj4" fmla="val 40455"/>
              <a:gd name="adj5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流程圖: 多重文件 24"/>
          <p:cNvSpPr/>
          <p:nvPr/>
        </p:nvSpPr>
        <p:spPr>
          <a:xfrm>
            <a:off x="2607096" y="4308767"/>
            <a:ext cx="1224136" cy="452609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comp1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30" name="直線單箭頭接點 29"/>
          <p:cNvCxnSpPr>
            <a:stCxn id="25" idx="2"/>
          </p:cNvCxnSpPr>
          <p:nvPr/>
        </p:nvCxnSpPr>
        <p:spPr>
          <a:xfrm>
            <a:off x="3134041" y="4744236"/>
            <a:ext cx="193135" cy="284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4223944" y="6036960"/>
            <a:ext cx="293331" cy="301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7647656" y="4866551"/>
            <a:ext cx="165952" cy="306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 flipV="1">
            <a:off x="6207496" y="6036959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直線圖說文字 1 34"/>
          <p:cNvSpPr/>
          <p:nvPr/>
        </p:nvSpPr>
        <p:spPr>
          <a:xfrm flipH="1">
            <a:off x="539552" y="5460895"/>
            <a:ext cx="2427584" cy="576064"/>
          </a:xfrm>
          <a:prstGeom prst="borderCallout1">
            <a:avLst>
              <a:gd name="adj1" fmla="val 18750"/>
              <a:gd name="adj2" fmla="val -8333"/>
              <a:gd name="adj3" fmla="val -53255"/>
              <a:gd name="adj4" fmla="val -252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The framework controls the flow.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9" name="流程圖: 多重文件 38"/>
          <p:cNvSpPr/>
          <p:nvPr/>
        </p:nvSpPr>
        <p:spPr>
          <a:xfrm>
            <a:off x="2967136" y="6288759"/>
            <a:ext cx="1224136" cy="452609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comp4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0" name="流程圖: 多重文件 39"/>
          <p:cNvSpPr/>
          <p:nvPr/>
        </p:nvSpPr>
        <p:spPr>
          <a:xfrm>
            <a:off x="7251612" y="4445669"/>
            <a:ext cx="1224136" cy="452609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comp2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1" name="流程圖: 多重文件 40"/>
          <p:cNvSpPr/>
          <p:nvPr/>
        </p:nvSpPr>
        <p:spPr>
          <a:xfrm>
            <a:off x="5879431" y="6252983"/>
            <a:ext cx="1224136" cy="452609"/>
          </a:xfrm>
          <a:prstGeom prst="flowChartMulti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comp3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6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Inversion </a:t>
            </a:r>
            <a:r>
              <a:rPr lang="en-US" altLang="zh-TW" dirty="0"/>
              <a:t>o</a:t>
            </a:r>
            <a:r>
              <a:rPr lang="en-US" altLang="zh-TW" dirty="0" smtClean="0"/>
              <a:t>f Control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09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99519"/>
            <a:ext cx="4752528" cy="4536504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Libraries bring developers freedom.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Frameworks bring developers constraints.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Do we need a framework?</a:t>
            </a:r>
          </a:p>
          <a:p>
            <a:pPr lvl="1"/>
            <a:r>
              <a:rPr lang="en-US" altLang="zh-TW" dirty="0" smtClean="0"/>
              <a:t>Do we want to follow the flow?</a:t>
            </a:r>
          </a:p>
          <a:p>
            <a:pPr lvl="1"/>
            <a:r>
              <a:rPr lang="en-US" altLang="zh-TW" dirty="0" smtClean="0"/>
              <a:t>Do we make decisions according to technical reasons, or business reasons?</a:t>
            </a:r>
          </a:p>
          <a:p>
            <a:r>
              <a:rPr lang="en-US" altLang="zh-TW" b="1" dirty="0" smtClean="0"/>
              <a:t>A right framework brings you a heaven; the wrong one brings you a hell.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99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71527"/>
            <a:ext cx="3541978" cy="53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r>
              <a:rPr lang="en-US" altLang="zh-TW" dirty="0"/>
              <a:t>Do </a:t>
            </a:r>
            <a:r>
              <a:rPr lang="en-US" altLang="zh-TW" dirty="0" smtClean="0"/>
              <a:t>We Need </a:t>
            </a:r>
            <a:r>
              <a:rPr lang="en-US" altLang="zh-TW" dirty="0"/>
              <a:t>a </a:t>
            </a:r>
            <a:r>
              <a:rPr lang="en-US" altLang="zh-TW" dirty="0" smtClean="0"/>
              <a:t>Framework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63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8664</Words>
  <Application>Microsoft Office PowerPoint</Application>
  <PresentationFormat>如螢幕大小 (4:3)</PresentationFormat>
  <Paragraphs>1853</Paragraphs>
  <Slides>188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188</vt:i4>
      </vt:variant>
    </vt:vector>
  </HeadingPairs>
  <TitlesOfParts>
    <vt:vector size="189" baseType="lpstr">
      <vt:lpstr>Office 佈景主題</vt:lpstr>
      <vt:lpstr>PyCon Taiwan 2013 Tutorial</vt:lpstr>
      <vt:lpstr>Course Objectives</vt:lpstr>
      <vt:lpstr>Instructor？</vt:lpstr>
      <vt:lpstr>Student？</vt:lpstr>
      <vt:lpstr>Schedule</vt:lpstr>
      <vt:lpstr>PowerPoint 簡報</vt:lpstr>
      <vt:lpstr>PowerPoint 簡報</vt:lpstr>
      <vt:lpstr>PowerPoint 簡報</vt:lpstr>
      <vt:lpstr>PowerPoint 簡報</vt:lpstr>
      <vt:lpstr>PowerPoint 簡報</vt:lpstr>
      <vt:lpstr>Picking and Installing an Interpreter</vt:lpstr>
      <vt:lpstr>Implementations</vt:lpstr>
      <vt:lpstr>PowerPoint 簡報</vt:lpstr>
      <vt:lpstr>Preparing Course Environment</vt:lpstr>
      <vt:lpstr>Exercise 0</vt:lpstr>
      <vt:lpstr>Exercise 1</vt:lpstr>
      <vt:lpstr>What You Should See</vt:lpstr>
      <vt:lpstr>PowerPoint 簡報</vt:lpstr>
      <vt:lpstr>What You Should See</vt:lpstr>
      <vt:lpstr>Where’re My Libraries?</vt:lpstr>
      <vt:lpstr>What’s the Relationship among Distutils, Setuptools, Distribute and Pip?</vt:lpstr>
      <vt:lpstr>PowerPoint 簡報</vt:lpstr>
      <vt:lpstr>Hello! World!</vt:lpstr>
      <vt:lpstr>Exercise 2</vt:lpstr>
      <vt:lpstr>What You Should See</vt:lpstr>
      <vt:lpstr>PowerPoint 簡報</vt:lpstr>
      <vt:lpstr>What You Should See</vt:lpstr>
      <vt:lpstr>Introduction to Unicode Support</vt:lpstr>
      <vt:lpstr>PowerPoint 簡報</vt:lpstr>
      <vt:lpstr>Basic Input and Output</vt:lpstr>
      <vt:lpstr>PowerPoint 簡報</vt:lpstr>
      <vt:lpstr>Integrated Development Environment</vt:lpstr>
      <vt:lpstr>References</vt:lpstr>
      <vt:lpstr>Learning Python Language</vt:lpstr>
      <vt:lpstr>Built-in Types</vt:lpstr>
      <vt:lpstr>Numerical Types</vt:lpstr>
      <vt:lpstr>What You Should Know</vt:lpstr>
      <vt:lpstr>PowerPoint 簡報</vt:lpstr>
      <vt:lpstr>String Type</vt:lpstr>
      <vt:lpstr>PowerPoint 簡報</vt:lpstr>
      <vt:lpstr>String Slicing</vt:lpstr>
      <vt:lpstr>String Formatting </vt:lpstr>
      <vt:lpstr>List Type</vt:lpstr>
      <vt:lpstr>Set Type</vt:lpstr>
      <vt:lpstr>Dict Type</vt:lpstr>
      <vt:lpstr>Tuple Type</vt:lpstr>
      <vt:lpstr>Exercise 3</vt:lpstr>
      <vt:lpstr>PowerPoint 簡報</vt:lpstr>
      <vt:lpstr>if, for, while and for comprehensions</vt:lpstr>
      <vt:lpstr>for and while</vt:lpstr>
      <vt:lpstr>for comprehensions</vt:lpstr>
      <vt:lpstr>PowerPoint 簡報</vt:lpstr>
      <vt:lpstr>PowerPoint 簡報</vt:lpstr>
      <vt:lpstr>Exercise 4</vt:lpstr>
      <vt:lpstr>Functions, Modules, Classes and Packages</vt:lpstr>
      <vt:lpstr>Functions</vt:lpstr>
      <vt:lpstr>Modules</vt:lpstr>
      <vt:lpstr>PowerPoint 簡報</vt:lpstr>
      <vt:lpstr>Classes</vt:lpstr>
      <vt:lpstr>PowerPoint 簡報</vt:lpstr>
      <vt:lpstr>Packages</vt:lpstr>
      <vt:lpstr>Exercise 5</vt:lpstr>
      <vt:lpstr>What You Should See?</vt:lpstr>
      <vt:lpstr>References</vt:lpstr>
      <vt:lpstr>The Community</vt:lpstr>
      <vt:lpstr>PowerPoint 簡報</vt:lpstr>
      <vt:lpstr>Documentation</vt:lpstr>
      <vt:lpstr>DocStrings</vt:lpstr>
      <vt:lpstr>Official Documentation</vt:lpstr>
      <vt:lpstr>PyDoc</vt:lpstr>
      <vt:lpstr>EpyDoc</vt:lpstr>
      <vt:lpstr>Data Management Functions</vt:lpstr>
      <vt:lpstr>Exercise 6</vt:lpstr>
      <vt:lpstr>reduce</vt:lpstr>
      <vt:lpstr>reduce</vt:lpstr>
      <vt:lpstr>reduce</vt:lpstr>
      <vt:lpstr>reduce</vt:lpstr>
      <vt:lpstr>reduce</vt:lpstr>
      <vt:lpstr>reduce</vt:lpstr>
      <vt:lpstr>reduce</vt:lpstr>
      <vt:lpstr>Exercise 7</vt:lpstr>
      <vt:lpstr>Persistence</vt:lpstr>
      <vt:lpstr>marshal, pickle, cPickle</vt:lpstr>
      <vt:lpstr>pickle</vt:lpstr>
      <vt:lpstr>PowerPoint 簡報</vt:lpstr>
      <vt:lpstr>DBM</vt:lpstr>
      <vt:lpstr>shelve</vt:lpstr>
      <vt:lpstr>PowerPoint 簡報</vt:lpstr>
      <vt:lpstr>PowerPoint 簡報</vt:lpstr>
      <vt:lpstr>DB-API 2.0（PEP 249）</vt:lpstr>
      <vt:lpstr>PowerPoint 簡報</vt:lpstr>
      <vt:lpstr>PowerPoint 簡報</vt:lpstr>
      <vt:lpstr>PowerPoint 簡報</vt:lpstr>
      <vt:lpstr>Exercise 8</vt:lpstr>
      <vt:lpstr>References</vt:lpstr>
      <vt:lpstr>Libraries vs Frameworks</vt:lpstr>
      <vt:lpstr>PowerPoint 簡報</vt:lpstr>
      <vt:lpstr>Inversion of Control</vt:lpstr>
      <vt:lpstr>Do We Need a Framework?</vt:lpstr>
      <vt:lpstr>Getting Started with Django</vt:lpstr>
      <vt:lpstr>Design Your Models</vt:lpstr>
      <vt:lpstr>Design Your URLs </vt:lpstr>
      <vt:lpstr>Write Your Views and Templates</vt:lpstr>
      <vt:lpstr>Creating a Project（Exercise 9）</vt:lpstr>
      <vt:lpstr>What You Should See</vt:lpstr>
      <vt:lpstr>What You Should See</vt:lpstr>
      <vt:lpstr>What startproject Created</vt:lpstr>
      <vt:lpstr>Creating a Database and an App（Exercise 10）</vt:lpstr>
      <vt:lpstr>What You Should See</vt:lpstr>
      <vt:lpstr>PowerPoint 簡報</vt:lpstr>
      <vt:lpstr>PowerPoint 簡報</vt:lpstr>
      <vt:lpstr>What You Should See</vt:lpstr>
      <vt:lpstr>Playing API with the Python shell</vt:lpstr>
      <vt:lpstr>Basic ORM</vt:lpstr>
      <vt:lpstr>One-to-One Relationship</vt:lpstr>
      <vt:lpstr>Writing Your First View（Exercise 11）</vt:lpstr>
      <vt:lpstr>PowerPoint 簡報</vt:lpstr>
      <vt:lpstr>PowerPoint 簡報</vt:lpstr>
      <vt:lpstr>What You Should See</vt:lpstr>
      <vt:lpstr>Controllers or Views?</vt:lpstr>
      <vt:lpstr>PowerPoint 簡報</vt:lpstr>
      <vt:lpstr>URLconf</vt:lpstr>
      <vt:lpstr>Simple URL Patterns</vt:lpstr>
      <vt:lpstr>PowerPoint 簡報</vt:lpstr>
      <vt:lpstr>References</vt:lpstr>
      <vt:lpstr>Using the Template System</vt:lpstr>
      <vt:lpstr>Writing Templates（Exercise 12）</vt:lpstr>
      <vt:lpstr>PowerPoint 簡報</vt:lpstr>
      <vt:lpstr>PowerPoint 簡報</vt:lpstr>
      <vt:lpstr>PowerPoint 簡報</vt:lpstr>
      <vt:lpstr>What You Should See</vt:lpstr>
      <vt:lpstr>A shortcut: render()</vt:lpstr>
      <vt:lpstr>A shortcut: get_object_or_404()</vt:lpstr>
      <vt:lpstr>Removing Hardcoded URLs in Templates</vt:lpstr>
      <vt:lpstr>PowerPoint 簡報</vt:lpstr>
      <vt:lpstr>Namespacing URL Names（Exercise 13）</vt:lpstr>
      <vt:lpstr>PowerPoint 簡報</vt:lpstr>
      <vt:lpstr>PowerPoint 簡報</vt:lpstr>
      <vt:lpstr>Writing a Simple Form（Exercise 13 Continued）</vt:lpstr>
      <vt:lpstr>What You Should See</vt:lpstr>
      <vt:lpstr>A Bit About CSRF</vt:lpstr>
      <vt:lpstr>PowerPoint 簡報</vt:lpstr>
      <vt:lpstr>CSRF Countermeasures</vt:lpstr>
      <vt:lpstr>PowerPoint 簡報</vt:lpstr>
      <vt:lpstr>Testing</vt:lpstr>
      <vt:lpstr>Before we go on…</vt:lpstr>
      <vt:lpstr>assert</vt:lpstr>
      <vt:lpstr>PowerPoint 簡報</vt:lpstr>
      <vt:lpstr>When to Use Assertions?</vt:lpstr>
      <vt:lpstr>Preconditions</vt:lpstr>
      <vt:lpstr>Internal Invariants</vt:lpstr>
      <vt:lpstr>Internal Invariants</vt:lpstr>
      <vt:lpstr>Unreachable code</vt:lpstr>
      <vt:lpstr>doctest</vt:lpstr>
      <vt:lpstr>Checking Examples in Docstrings</vt:lpstr>
      <vt:lpstr>PowerPoint 簡報</vt:lpstr>
      <vt:lpstr>Checking Examples in a Text File</vt:lpstr>
      <vt:lpstr>PowerPoint 簡報</vt:lpstr>
      <vt:lpstr>Exercise 14</vt:lpstr>
      <vt:lpstr>What You Should See</vt:lpstr>
      <vt:lpstr>PowerPoint 簡報</vt:lpstr>
      <vt:lpstr>What You Should See</vt:lpstr>
      <vt:lpstr>References</vt:lpstr>
      <vt:lpstr>unittest（Testing Continued）</vt:lpstr>
      <vt:lpstr>Test Case</vt:lpstr>
      <vt:lpstr>Test Fixture</vt:lpstr>
      <vt:lpstr>Test Suite</vt:lpstr>
      <vt:lpstr>PowerPoint 簡報</vt:lpstr>
      <vt:lpstr>Test Runner</vt:lpstr>
      <vt:lpstr>Command-Line Interface</vt:lpstr>
      <vt:lpstr>Exercise 15</vt:lpstr>
      <vt:lpstr>PowerPoint 簡報</vt:lpstr>
      <vt:lpstr>What Should You See</vt:lpstr>
      <vt:lpstr>Profiling</vt:lpstr>
      <vt:lpstr>timeit</vt:lpstr>
      <vt:lpstr>timeit</vt:lpstr>
      <vt:lpstr>timeit</vt:lpstr>
      <vt:lpstr>A More Realistic Example</vt:lpstr>
      <vt:lpstr>cProfile（profile）</vt:lpstr>
      <vt:lpstr>The Column Headings</vt:lpstr>
      <vt:lpstr>pstats</vt:lpstr>
      <vt:lpstr>PowerPoint 簡報</vt:lpstr>
      <vt:lpstr>A Small GUI Utility</vt:lpstr>
      <vt:lpstr>PyCon Taiwan</vt:lpstr>
      <vt:lpstr>PyCon Taiwan 2012</vt:lpstr>
      <vt:lpstr>PyCon Taiwan 2013</vt:lpstr>
      <vt:lpstr>PowerPoint 簡報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Justin</dc:creator>
  <cp:lastModifiedBy>Justin</cp:lastModifiedBy>
  <cp:revision>3270</cp:revision>
  <cp:lastPrinted>2013-02-05T07:43:54Z</cp:lastPrinted>
  <dcterms:created xsi:type="dcterms:W3CDTF">2013-01-22T07:05:50Z</dcterms:created>
  <dcterms:modified xsi:type="dcterms:W3CDTF">2014-03-04T02:17:19Z</dcterms:modified>
</cp:coreProperties>
</file>