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emf" ContentType="image/x-emf"/>
  <Default Extension="xlsx" ContentType="application/vnd.openxmlformats-officedocument.spreadsheetml.sheet"/>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 id="2147483768" r:id="rId2"/>
  </p:sldMasterIdLst>
  <p:notesMasterIdLst>
    <p:notesMasterId r:id="rId34"/>
  </p:notesMasterIdLst>
  <p:handoutMasterIdLst>
    <p:handoutMasterId r:id="rId35"/>
  </p:handoutMasterIdLst>
  <p:sldIdLst>
    <p:sldId id="972" r:id="rId3"/>
    <p:sldId id="967" r:id="rId4"/>
    <p:sldId id="968" r:id="rId5"/>
    <p:sldId id="969" r:id="rId6"/>
    <p:sldId id="970" r:id="rId7"/>
    <p:sldId id="971" r:id="rId8"/>
    <p:sldId id="911" r:id="rId9"/>
    <p:sldId id="929" r:id="rId10"/>
    <p:sldId id="930" r:id="rId11"/>
    <p:sldId id="931" r:id="rId12"/>
    <p:sldId id="928" r:id="rId13"/>
    <p:sldId id="959" r:id="rId14"/>
    <p:sldId id="912" r:id="rId15"/>
    <p:sldId id="789" r:id="rId16"/>
    <p:sldId id="787" r:id="rId17"/>
    <p:sldId id="788" r:id="rId18"/>
    <p:sldId id="953" r:id="rId19"/>
    <p:sldId id="840" r:id="rId20"/>
    <p:sldId id="974" r:id="rId21"/>
    <p:sldId id="949" r:id="rId22"/>
    <p:sldId id="950" r:id="rId23"/>
    <p:sldId id="946" r:id="rId24"/>
    <p:sldId id="973" r:id="rId25"/>
    <p:sldId id="887" r:id="rId26"/>
    <p:sldId id="944" r:id="rId27"/>
    <p:sldId id="945" r:id="rId28"/>
    <p:sldId id="975" r:id="rId29"/>
    <p:sldId id="773" r:id="rId30"/>
    <p:sldId id="952" r:id="rId31"/>
    <p:sldId id="965" r:id="rId32"/>
    <p:sldId id="966" r:id="rId33"/>
  </p:sldIdLst>
  <p:sldSz cx="14630400" cy="8229600"/>
  <p:notesSz cx="7010400" cy="9296400"/>
  <p:defaultTextStyle>
    <a:defPPr>
      <a:defRPr lang="en-US"/>
    </a:defPPr>
    <a:lvl1pPr marL="0" algn="l" defTabSz="1306221" rtl="0" eaLnBrk="1" latinLnBrk="0" hangingPunct="1">
      <a:defRPr sz="2600" kern="1200">
        <a:solidFill>
          <a:schemeClr val="tx1"/>
        </a:solidFill>
        <a:latin typeface="+mn-lt"/>
        <a:ea typeface="+mn-ea"/>
        <a:cs typeface="+mn-cs"/>
      </a:defRPr>
    </a:lvl1pPr>
    <a:lvl2pPr marL="653110" algn="l" defTabSz="1306221" rtl="0" eaLnBrk="1" latinLnBrk="0" hangingPunct="1">
      <a:defRPr sz="2600" kern="1200">
        <a:solidFill>
          <a:schemeClr val="tx1"/>
        </a:solidFill>
        <a:latin typeface="+mn-lt"/>
        <a:ea typeface="+mn-ea"/>
        <a:cs typeface="+mn-cs"/>
      </a:defRPr>
    </a:lvl2pPr>
    <a:lvl3pPr marL="1306221" algn="l" defTabSz="1306221" rtl="0" eaLnBrk="1" latinLnBrk="0" hangingPunct="1">
      <a:defRPr sz="2600" kern="1200">
        <a:solidFill>
          <a:schemeClr val="tx1"/>
        </a:solidFill>
        <a:latin typeface="+mn-lt"/>
        <a:ea typeface="+mn-ea"/>
        <a:cs typeface="+mn-cs"/>
      </a:defRPr>
    </a:lvl3pPr>
    <a:lvl4pPr marL="1959331" algn="l" defTabSz="1306221" rtl="0" eaLnBrk="1" latinLnBrk="0" hangingPunct="1">
      <a:defRPr sz="2600" kern="1200">
        <a:solidFill>
          <a:schemeClr val="tx1"/>
        </a:solidFill>
        <a:latin typeface="+mn-lt"/>
        <a:ea typeface="+mn-ea"/>
        <a:cs typeface="+mn-cs"/>
      </a:defRPr>
    </a:lvl4pPr>
    <a:lvl5pPr marL="2612442" algn="l" defTabSz="1306221" rtl="0" eaLnBrk="1" latinLnBrk="0" hangingPunct="1">
      <a:defRPr sz="2600" kern="1200">
        <a:solidFill>
          <a:schemeClr val="tx1"/>
        </a:solidFill>
        <a:latin typeface="+mn-lt"/>
        <a:ea typeface="+mn-ea"/>
        <a:cs typeface="+mn-cs"/>
      </a:defRPr>
    </a:lvl5pPr>
    <a:lvl6pPr marL="3265550" algn="l" defTabSz="1306221" rtl="0" eaLnBrk="1" latinLnBrk="0" hangingPunct="1">
      <a:defRPr sz="2600" kern="1200">
        <a:solidFill>
          <a:schemeClr val="tx1"/>
        </a:solidFill>
        <a:latin typeface="+mn-lt"/>
        <a:ea typeface="+mn-ea"/>
        <a:cs typeface="+mn-cs"/>
      </a:defRPr>
    </a:lvl6pPr>
    <a:lvl7pPr marL="3918661" algn="l" defTabSz="1306221" rtl="0" eaLnBrk="1" latinLnBrk="0" hangingPunct="1">
      <a:defRPr sz="2600" kern="1200">
        <a:solidFill>
          <a:schemeClr val="tx1"/>
        </a:solidFill>
        <a:latin typeface="+mn-lt"/>
        <a:ea typeface="+mn-ea"/>
        <a:cs typeface="+mn-cs"/>
      </a:defRPr>
    </a:lvl7pPr>
    <a:lvl8pPr marL="4571771" algn="l" defTabSz="1306221" rtl="0" eaLnBrk="1" latinLnBrk="0" hangingPunct="1">
      <a:defRPr sz="2600" kern="1200">
        <a:solidFill>
          <a:schemeClr val="tx1"/>
        </a:solidFill>
        <a:latin typeface="+mn-lt"/>
        <a:ea typeface="+mn-ea"/>
        <a:cs typeface="+mn-cs"/>
      </a:defRPr>
    </a:lvl8pPr>
    <a:lvl9pPr marL="5224882" algn="l" defTabSz="1306221"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guide id="3" orient="horz" pos="2147">
          <p15:clr>
            <a:srgbClr val="A4A3A4"/>
          </p15:clr>
        </p15:guide>
        <p15:guide id="4" orient="horz" pos="1189">
          <p15:clr>
            <a:srgbClr val="A4A3A4"/>
          </p15:clr>
        </p15:guide>
        <p15:guide id="5" pos="568">
          <p15:clr>
            <a:srgbClr val="A4A3A4"/>
          </p15:clr>
        </p15:guide>
        <p15:guide id="6" pos="761">
          <p15:clr>
            <a:srgbClr val="A4A3A4"/>
          </p15:clr>
        </p15:guide>
        <p15:guide id="7" orient="horz" pos="3675">
          <p15:clr>
            <a:srgbClr val="A4A3A4"/>
          </p15:clr>
        </p15:guide>
        <p15:guide id="8" orient="horz" pos="2720">
          <p15:clr>
            <a:srgbClr val="A4A3A4"/>
          </p15:clr>
        </p15:guide>
        <p15:guide id="9" orient="horz" pos="1403">
          <p15:clr>
            <a:srgbClr val="A4A3A4"/>
          </p15:clr>
        </p15:guide>
        <p15:guide id="10" pos="4708">
          <p15:clr>
            <a:srgbClr val="A4A3A4"/>
          </p15:clr>
        </p15:guide>
        <p15:guide id="11" pos="992">
          <p15:clr>
            <a:srgbClr val="A4A3A4"/>
          </p15:clr>
        </p15:guide>
        <p15:guide id="12" pos="6259">
          <p15:clr>
            <a:srgbClr val="A4A3A4"/>
          </p15:clr>
        </p15:guide>
        <p15:guide id="13" orient="horz" pos="3043">
          <p15:clr>
            <a:srgbClr val="A4A3A4"/>
          </p15:clr>
        </p15:guide>
        <p15:guide id="14" orient="horz" pos="1221">
          <p15:clr>
            <a:srgbClr val="A4A3A4"/>
          </p15:clr>
        </p15:guide>
        <p15:guide id="15" orient="horz" pos="3910">
          <p15:clr>
            <a:srgbClr val="A4A3A4"/>
          </p15:clr>
        </p15:guide>
        <p15:guide id="16" orient="horz" pos="2821">
          <p15:clr>
            <a:srgbClr val="A4A3A4"/>
          </p15:clr>
        </p15:guide>
        <p15:guide id="17" pos="3926">
          <p15:clr>
            <a:srgbClr val="A4A3A4"/>
          </p15:clr>
        </p15:guide>
        <p15:guide id="18" pos="1507">
          <p15:clr>
            <a:srgbClr val="A4A3A4"/>
          </p15:clr>
        </p15:guide>
        <p15:guide id="19" pos="345">
          <p15:clr>
            <a:srgbClr val="A4A3A4"/>
          </p15:clr>
        </p15:guide>
        <p15:guide id="20" pos="56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Gudmundson" initials="JG"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9C8"/>
    <a:srgbClr val="FFFFCC"/>
    <a:srgbClr val="0078C3"/>
    <a:srgbClr val="96E29D"/>
    <a:srgbClr val="FFD9D9"/>
    <a:srgbClr val="FF8F8F"/>
    <a:srgbClr val="F08700"/>
    <a:srgbClr val="EB5941"/>
    <a:srgbClr val="DD4021"/>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佈景主題樣式 2 - 輔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5" autoAdjust="0"/>
    <p:restoredTop sz="77312" autoAdjust="0"/>
  </p:normalViewPr>
  <p:slideViewPr>
    <p:cSldViewPr snapToGrid="0">
      <p:cViewPr>
        <p:scale>
          <a:sx n="70" d="100"/>
          <a:sy n="70" d="100"/>
        </p:scale>
        <p:origin x="864" y="-40"/>
      </p:cViewPr>
      <p:guideLst>
        <p:guide orient="horz" pos="2592"/>
        <p:guide pos="4608"/>
        <p:guide orient="horz" pos="2147"/>
        <p:guide orient="horz" pos="1189"/>
        <p:guide pos="568"/>
        <p:guide pos="761"/>
        <p:guide orient="horz" pos="3675"/>
        <p:guide orient="horz" pos="2720"/>
        <p:guide orient="horz" pos="1403"/>
        <p:guide pos="4708"/>
        <p:guide pos="992"/>
        <p:guide pos="6259"/>
        <p:guide orient="horz" pos="3043"/>
        <p:guide orient="horz" pos="1221"/>
        <p:guide orient="horz" pos="3910"/>
        <p:guide orient="horz" pos="2821"/>
        <p:guide pos="3926"/>
        <p:guide pos="1507"/>
        <p:guide pos="345"/>
        <p:guide pos="566"/>
      </p:guideLst>
    </p:cSldViewPr>
  </p:slideViewPr>
  <p:outlineViewPr>
    <p:cViewPr>
      <p:scale>
        <a:sx n="33" d="100"/>
        <a:sy n="33" d="100"/>
      </p:scale>
      <p:origin x="0" y="-1448"/>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2" d="100"/>
          <a:sy n="72" d="100"/>
        </p:scale>
        <p:origin x="1328" y="216"/>
      </p:cViewPr>
      <p:guideLst/>
    </p:cSldViewPr>
  </p:notesViewPr>
  <p:gridSpacing cx="38405" cy="38405"/>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commentAuthors" Target="commentAuthor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2048-bit</c:v>
                </c:pt>
              </c:strCache>
            </c:strRef>
          </c:tx>
          <c:spPr>
            <a:solidFill>
              <a:schemeClr val="accent1"/>
            </a:solidFill>
            <a:ln>
              <a:noFill/>
            </a:ln>
            <a:effectLst/>
          </c:spPr>
          <c:invertIfNegative val="0"/>
          <c:cat>
            <c:strRef>
              <c:f>Sheet1!$A$2:$A$9</c:f>
              <c:strCache>
                <c:ptCount val="8"/>
                <c:pt idx="0">
                  <c:v>Juniper SRX3600</c:v>
                </c:pt>
                <c:pt idx="1">
                  <c:v>Stonesoft 3202</c:v>
                </c:pt>
                <c:pt idx="2">
                  <c:v>Palo Alto Networks PA-5020</c:v>
                </c:pt>
                <c:pt idx="3">
                  <c:v>SourceFire 8250</c:v>
                </c:pt>
                <c:pt idx="4">
                  <c:v>Check Point 12600</c:v>
                </c:pt>
                <c:pt idx="5">
                  <c:v>Dell SonicWALL E10800</c:v>
                </c:pt>
                <c:pt idx="6">
                  <c:v>Fortinet 3600C</c:v>
                </c:pt>
                <c:pt idx="7">
                  <c:v>SourceFire 8290</c:v>
                </c:pt>
              </c:strCache>
            </c:strRef>
          </c:cat>
          <c:val>
            <c:numRef>
              <c:f>Sheet1!$B$2:$B$9</c:f>
              <c:numCache>
                <c:formatCode>0%</c:formatCode>
                <c:ptCount val="8"/>
                <c:pt idx="0">
                  <c:v>0.36</c:v>
                </c:pt>
                <c:pt idx="1">
                  <c:v>0.76</c:v>
                </c:pt>
                <c:pt idx="2">
                  <c:v>0.79</c:v>
                </c:pt>
                <c:pt idx="3">
                  <c:v>0.83</c:v>
                </c:pt>
                <c:pt idx="4">
                  <c:v>0.87</c:v>
                </c:pt>
                <c:pt idx="5">
                  <c:v>0.94</c:v>
                </c:pt>
                <c:pt idx="6">
                  <c:v>0.94</c:v>
                </c:pt>
                <c:pt idx="7">
                  <c:v>0.96</c:v>
                </c:pt>
              </c:numCache>
            </c:numRef>
          </c:val>
          <c:extLst>
            <c:ext xmlns:c16="http://schemas.microsoft.com/office/drawing/2014/chart" uri="{C3380CC4-5D6E-409C-BE32-E72D297353CC}">
              <c16:uniqueId val="{00000000-7D7C-42A2-8DDA-FAD2C1737859}"/>
            </c:ext>
          </c:extLst>
        </c:ser>
        <c:ser>
          <c:idx val="1"/>
          <c:order val="1"/>
          <c:tx>
            <c:strRef>
              <c:f>Sheet1!$C$1</c:f>
              <c:strCache>
                <c:ptCount val="1"/>
                <c:pt idx="0">
                  <c:v>Column1</c:v>
                </c:pt>
              </c:strCache>
            </c:strRef>
          </c:tx>
          <c:spPr>
            <a:solidFill>
              <a:schemeClr val="accent2"/>
            </a:solidFill>
            <a:ln>
              <a:noFill/>
            </a:ln>
            <a:effectLst/>
          </c:spPr>
          <c:invertIfNegative val="0"/>
          <c:cat>
            <c:strRef>
              <c:f>Sheet1!$A$2:$A$9</c:f>
              <c:strCache>
                <c:ptCount val="8"/>
                <c:pt idx="0">
                  <c:v>Juniper SRX3600</c:v>
                </c:pt>
                <c:pt idx="1">
                  <c:v>Stonesoft 3202</c:v>
                </c:pt>
                <c:pt idx="2">
                  <c:v>Palo Alto Networks PA-5020</c:v>
                </c:pt>
                <c:pt idx="3">
                  <c:v>SourceFire 8250</c:v>
                </c:pt>
                <c:pt idx="4">
                  <c:v>Check Point 12600</c:v>
                </c:pt>
                <c:pt idx="5">
                  <c:v>Dell SonicWALL E10800</c:v>
                </c:pt>
                <c:pt idx="6">
                  <c:v>Fortinet 3600C</c:v>
                </c:pt>
                <c:pt idx="7">
                  <c:v>SourceFire 8290</c:v>
                </c:pt>
              </c:strCache>
            </c:strRef>
          </c:cat>
          <c:val>
            <c:numRef>
              <c:f>Sheet1!$C$2:$C$9</c:f>
              <c:numCache>
                <c:formatCode>General</c:formatCode>
                <c:ptCount val="8"/>
              </c:numCache>
            </c:numRef>
          </c:val>
          <c:extLst>
            <c:ext xmlns:c16="http://schemas.microsoft.com/office/drawing/2014/chart" uri="{C3380CC4-5D6E-409C-BE32-E72D297353CC}">
              <c16:uniqueId val="{00000001-7D7C-42A2-8DDA-FAD2C1737859}"/>
            </c:ext>
          </c:extLst>
        </c:ser>
        <c:ser>
          <c:idx val="2"/>
          <c:order val="2"/>
          <c:tx>
            <c:strRef>
              <c:f>Sheet1!$D$1</c:f>
              <c:strCache>
                <c:ptCount val="1"/>
                <c:pt idx="0">
                  <c:v>Column2</c:v>
                </c:pt>
              </c:strCache>
            </c:strRef>
          </c:tx>
          <c:spPr>
            <a:solidFill>
              <a:schemeClr val="accent3"/>
            </a:solidFill>
            <a:ln>
              <a:noFill/>
            </a:ln>
            <a:effectLst/>
          </c:spPr>
          <c:invertIfNegative val="0"/>
          <c:cat>
            <c:strRef>
              <c:f>Sheet1!$A$2:$A$9</c:f>
              <c:strCache>
                <c:ptCount val="8"/>
                <c:pt idx="0">
                  <c:v>Juniper SRX3600</c:v>
                </c:pt>
                <c:pt idx="1">
                  <c:v>Stonesoft 3202</c:v>
                </c:pt>
                <c:pt idx="2">
                  <c:v>Palo Alto Networks PA-5020</c:v>
                </c:pt>
                <c:pt idx="3">
                  <c:v>SourceFire 8250</c:v>
                </c:pt>
                <c:pt idx="4">
                  <c:v>Check Point 12600</c:v>
                </c:pt>
                <c:pt idx="5">
                  <c:v>Dell SonicWALL E10800</c:v>
                </c:pt>
                <c:pt idx="6">
                  <c:v>Fortinet 3600C</c:v>
                </c:pt>
                <c:pt idx="7">
                  <c:v>SourceFire 8290</c:v>
                </c:pt>
              </c:strCache>
            </c:strRef>
          </c:cat>
          <c:val>
            <c:numRef>
              <c:f>Sheet1!$D$2:$D$9</c:f>
              <c:numCache>
                <c:formatCode>General</c:formatCode>
                <c:ptCount val="8"/>
              </c:numCache>
            </c:numRef>
          </c:val>
          <c:extLst>
            <c:ext xmlns:c16="http://schemas.microsoft.com/office/drawing/2014/chart" uri="{C3380CC4-5D6E-409C-BE32-E72D297353CC}">
              <c16:uniqueId val="{00000002-7D7C-42A2-8DDA-FAD2C1737859}"/>
            </c:ext>
          </c:extLst>
        </c:ser>
        <c:dLbls>
          <c:showLegendKey val="0"/>
          <c:showVal val="0"/>
          <c:showCatName val="0"/>
          <c:showSerName val="0"/>
          <c:showPercent val="0"/>
          <c:showBubbleSize val="0"/>
        </c:dLbls>
        <c:gapWidth val="100"/>
        <c:overlap val="100"/>
        <c:axId val="-2079348304"/>
        <c:axId val="1860629776"/>
      </c:barChart>
      <c:catAx>
        <c:axId val="-2079348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2">
                    <a:lumMod val="25000"/>
                  </a:schemeClr>
                </a:solidFill>
                <a:latin typeface="+mn-lt"/>
                <a:ea typeface="+mn-ea"/>
                <a:cs typeface="+mn-cs"/>
              </a:defRPr>
            </a:pPr>
            <a:endParaRPr lang="zh-TW"/>
          </a:p>
        </c:txPr>
        <c:crossAx val="1860629776"/>
        <c:crosses val="autoZero"/>
        <c:auto val="1"/>
        <c:lblAlgn val="ctr"/>
        <c:lblOffset val="100"/>
        <c:noMultiLvlLbl val="0"/>
      </c:catAx>
      <c:valAx>
        <c:axId val="1860629776"/>
        <c:scaling>
          <c:orientation val="minMax"/>
          <c:max val="1.0"/>
        </c:scaling>
        <c:delete val="0"/>
        <c:axPos val="l"/>
        <c:majorGridlines>
          <c:spPr>
            <a:ln w="9525" cap="flat" cmpd="sng" algn="ctr">
              <a:solidFill>
                <a:schemeClr val="bg2">
                  <a:lumMod val="2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TW"/>
          </a:p>
        </c:txPr>
        <c:crossAx val="-2079348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C92615"/>
            </a:solidFill>
            <a:ln w="25400">
              <a:solidFill>
                <a:schemeClr val="accent4"/>
              </a:solidFill>
            </a:ln>
          </c:spPr>
          <c:dPt>
            <c:idx val="0"/>
            <c:bubble3D val="0"/>
            <c:spPr>
              <a:solidFill>
                <a:srgbClr val="C92615"/>
              </a:solidFill>
              <a:ln w="25400">
                <a:solidFill>
                  <a:schemeClr val="bg1"/>
                </a:solidFill>
              </a:ln>
              <a:effectLst/>
            </c:spPr>
            <c:extLst>
              <c:ext xmlns:c16="http://schemas.microsoft.com/office/drawing/2014/chart" uri="{C3380CC4-5D6E-409C-BE32-E72D297353CC}">
                <c16:uniqueId val="{00000001-CBDD-4D18-ADE6-5A4809876CB4}"/>
              </c:ext>
            </c:extLst>
          </c:dPt>
          <c:dPt>
            <c:idx val="1"/>
            <c:bubble3D val="0"/>
            <c:spPr>
              <a:solidFill>
                <a:srgbClr val="FFB203"/>
              </a:solidFill>
              <a:ln w="25400">
                <a:solidFill>
                  <a:schemeClr val="bg1"/>
                </a:solidFill>
              </a:ln>
              <a:effectLst/>
            </c:spPr>
            <c:extLst>
              <c:ext xmlns:c16="http://schemas.microsoft.com/office/drawing/2014/chart" uri="{C3380CC4-5D6E-409C-BE32-E72D297353CC}">
                <c16:uniqueId val="{00000003-CBDD-4D18-ADE6-5A4809876CB4}"/>
              </c:ext>
            </c:extLst>
          </c:dPt>
          <c:dPt>
            <c:idx val="2"/>
            <c:bubble3D val="0"/>
            <c:spPr>
              <a:solidFill>
                <a:srgbClr val="C92615"/>
              </a:solidFill>
              <a:ln w="25400">
                <a:solidFill>
                  <a:schemeClr val="accent4"/>
                </a:solidFill>
              </a:ln>
              <a:effectLst/>
            </c:spPr>
            <c:extLst>
              <c:ext xmlns:c16="http://schemas.microsoft.com/office/drawing/2014/chart" uri="{C3380CC4-5D6E-409C-BE32-E72D297353CC}">
                <c16:uniqueId val="{00000005-CBDD-4D18-ADE6-5A4809876CB4}"/>
              </c:ext>
            </c:extLst>
          </c:dPt>
          <c:dPt>
            <c:idx val="3"/>
            <c:bubble3D val="0"/>
            <c:spPr>
              <a:solidFill>
                <a:srgbClr val="C92615"/>
              </a:solidFill>
              <a:ln w="25400">
                <a:solidFill>
                  <a:schemeClr val="accent4"/>
                </a:solidFill>
              </a:ln>
              <a:effectLst/>
            </c:spPr>
            <c:extLst>
              <c:ext xmlns:c16="http://schemas.microsoft.com/office/drawing/2014/chart" uri="{C3380CC4-5D6E-409C-BE32-E72D297353CC}">
                <c16:uniqueId val="{00000007-CBDD-4D18-ADE6-5A4809876CB4}"/>
              </c:ext>
            </c:extLst>
          </c:dPt>
          <c:cat>
            <c:strRef>
              <c:f>Sheet1!$A$2:$A$5</c:f>
              <c:strCache>
                <c:ptCount val="2"/>
                <c:pt idx="0">
                  <c:v>Encrypted</c:v>
                </c:pt>
                <c:pt idx="1">
                  <c:v>Unencrypted</c:v>
                </c:pt>
              </c:strCache>
            </c:strRef>
          </c:cat>
          <c:val>
            <c:numRef>
              <c:f>Sheet1!$B$2:$B$5</c:f>
              <c:numCache>
                <c:formatCode>General</c:formatCode>
                <c:ptCount val="4"/>
                <c:pt idx="0">
                  <c:v>80.0</c:v>
                </c:pt>
                <c:pt idx="1">
                  <c:v>20.0</c:v>
                </c:pt>
              </c:numCache>
            </c:numRef>
          </c:val>
          <c:extLst>
            <c:ext xmlns:c16="http://schemas.microsoft.com/office/drawing/2014/chart" uri="{C3380CC4-5D6E-409C-BE32-E72D297353CC}">
              <c16:uniqueId val="{00000008-CBDD-4D18-ADE6-5A4809876CB4}"/>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28575">
      <a:noFill/>
    </a:ln>
    <a:effectLst/>
  </c:spPr>
  <c:txPr>
    <a:bodyPr/>
    <a:lstStyle/>
    <a:p>
      <a:pPr>
        <a:defRPr/>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FB203"/>
              </a:solidFill>
              <a:ln w="19050">
                <a:solidFill>
                  <a:schemeClr val="lt1"/>
                </a:solidFill>
              </a:ln>
              <a:effectLst/>
            </c:spPr>
            <c:extLst>
              <c:ext xmlns:c16="http://schemas.microsoft.com/office/drawing/2014/chart" uri="{C3380CC4-5D6E-409C-BE32-E72D297353CC}">
                <c16:uniqueId val="{00000001-9467-43C3-81A0-80469C042B82}"/>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9467-43C3-81A0-80469C042B8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467-43C3-81A0-80469C042B8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467-43C3-81A0-80469C042B82}"/>
              </c:ext>
            </c:extLst>
          </c:dPt>
          <c:cat>
            <c:strRef>
              <c:f>Sheet1!$A$2:$A$5</c:f>
              <c:strCache>
                <c:ptCount val="2"/>
                <c:pt idx="0">
                  <c:v>Encrypted</c:v>
                </c:pt>
                <c:pt idx="1">
                  <c:v>Unencrypted</c:v>
                </c:pt>
              </c:strCache>
            </c:strRef>
          </c:cat>
          <c:val>
            <c:numRef>
              <c:f>Sheet1!$B$2:$B$5</c:f>
              <c:numCache>
                <c:formatCode>General</c:formatCode>
                <c:ptCount val="4"/>
                <c:pt idx="0">
                  <c:v>30.0</c:v>
                </c:pt>
                <c:pt idx="1">
                  <c:v>70.0</c:v>
                </c:pt>
              </c:numCache>
            </c:numRef>
          </c:val>
          <c:extLst>
            <c:ext xmlns:c16="http://schemas.microsoft.com/office/drawing/2014/chart" uri="{C3380CC4-5D6E-409C-BE32-E72D297353CC}">
              <c16:uniqueId val="{00000008-9467-43C3-81A0-80469C042B8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28575">
      <a:noFill/>
    </a:ln>
    <a:effectLst/>
  </c:spPr>
  <c:txPr>
    <a:bodyPr/>
    <a:lstStyle/>
    <a:p>
      <a:pPr>
        <a:defRPr/>
      </a:pPr>
      <a:endParaRPr lang="zh-TW"/>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21A343"/>
            </a:solidFill>
            <a:ln w="25400">
              <a:solidFill>
                <a:schemeClr val="accent4"/>
              </a:solidFill>
            </a:ln>
          </c:spPr>
          <c:dPt>
            <c:idx val="0"/>
            <c:bubble3D val="0"/>
            <c:spPr>
              <a:solidFill>
                <a:schemeClr val="accent4"/>
              </a:solidFill>
              <a:ln w="25400">
                <a:solidFill>
                  <a:schemeClr val="bg1"/>
                </a:solidFill>
              </a:ln>
              <a:effectLst/>
            </c:spPr>
            <c:extLst>
              <c:ext xmlns:c16="http://schemas.microsoft.com/office/drawing/2014/chart" uri="{C3380CC4-5D6E-409C-BE32-E72D297353CC}">
                <c16:uniqueId val="{00000001-4317-4B19-B8D2-503AA1198F6A}"/>
              </c:ext>
            </c:extLst>
          </c:dPt>
          <c:dPt>
            <c:idx val="1"/>
            <c:bubble3D val="0"/>
            <c:spPr>
              <a:solidFill>
                <a:srgbClr val="C92615"/>
              </a:solidFill>
              <a:ln w="25400">
                <a:solidFill>
                  <a:schemeClr val="bg1"/>
                </a:solidFill>
              </a:ln>
              <a:effectLst/>
            </c:spPr>
            <c:extLst>
              <c:ext xmlns:c16="http://schemas.microsoft.com/office/drawing/2014/chart" uri="{C3380CC4-5D6E-409C-BE32-E72D297353CC}">
                <c16:uniqueId val="{00000003-4317-4B19-B8D2-503AA1198F6A}"/>
              </c:ext>
            </c:extLst>
          </c:dPt>
          <c:dPt>
            <c:idx val="2"/>
            <c:bubble3D val="0"/>
            <c:spPr>
              <a:solidFill>
                <a:srgbClr val="21A343"/>
              </a:solidFill>
              <a:ln w="25400">
                <a:solidFill>
                  <a:schemeClr val="accent4"/>
                </a:solidFill>
              </a:ln>
              <a:effectLst/>
            </c:spPr>
            <c:extLst>
              <c:ext xmlns:c16="http://schemas.microsoft.com/office/drawing/2014/chart" uri="{C3380CC4-5D6E-409C-BE32-E72D297353CC}">
                <c16:uniqueId val="{00000005-4317-4B19-B8D2-503AA1198F6A}"/>
              </c:ext>
            </c:extLst>
          </c:dPt>
          <c:dPt>
            <c:idx val="3"/>
            <c:bubble3D val="0"/>
            <c:spPr>
              <a:solidFill>
                <a:srgbClr val="21A343"/>
              </a:solidFill>
              <a:ln w="25400">
                <a:solidFill>
                  <a:schemeClr val="accent4"/>
                </a:solidFill>
              </a:ln>
              <a:effectLst/>
            </c:spPr>
            <c:extLst>
              <c:ext xmlns:c16="http://schemas.microsoft.com/office/drawing/2014/chart" uri="{C3380CC4-5D6E-409C-BE32-E72D297353CC}">
                <c16:uniqueId val="{00000007-4317-4B19-B8D2-503AA1198F6A}"/>
              </c:ext>
            </c:extLst>
          </c:dPt>
          <c:cat>
            <c:strRef>
              <c:f>Sheet1!$A$2:$A$5</c:f>
              <c:strCache>
                <c:ptCount val="2"/>
                <c:pt idx="0">
                  <c:v>Encrypted</c:v>
                </c:pt>
                <c:pt idx="1">
                  <c:v>Unencrypted</c:v>
                </c:pt>
              </c:strCache>
            </c:strRef>
          </c:cat>
          <c:val>
            <c:numRef>
              <c:f>Sheet1!$B$2:$B$5</c:f>
              <c:numCache>
                <c:formatCode>General</c:formatCode>
                <c:ptCount val="4"/>
                <c:pt idx="0">
                  <c:v>50.0</c:v>
                </c:pt>
                <c:pt idx="1">
                  <c:v>50.0</c:v>
                </c:pt>
              </c:numCache>
            </c:numRef>
          </c:val>
          <c:extLst>
            <c:ext xmlns:c16="http://schemas.microsoft.com/office/drawing/2014/chart" uri="{C3380CC4-5D6E-409C-BE32-E72D297353CC}">
              <c16:uniqueId val="{00000008-4317-4B19-B8D2-503AA1198F6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28575">
      <a:noFill/>
    </a:ln>
    <a:effectLst/>
  </c:spPr>
  <c:txPr>
    <a:bodyPr/>
    <a:lstStyle/>
    <a:p>
      <a:pPr>
        <a:defRPr/>
      </a:pPr>
      <a:endParaRPr lang="zh-TW"/>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B268F60-39F4-DD43-A033-DE7E60E6DCE1}" type="datetimeFigureOut">
              <a:rPr kumimoji="1" lang="zh-TW" altLang="en-US" smtClean="0"/>
              <a:t>2016/8/1</a:t>
            </a:fld>
            <a:endParaRPr kumimoji="1" lang="zh-TW" altLang="en-US"/>
          </a:p>
        </p:txBody>
      </p:sp>
      <p:sp>
        <p:nvSpPr>
          <p:cNvPr id="4" name="頁尾版面配置區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kumimoji="1" lang="zh-TW" altLang="en-US"/>
          </a:p>
        </p:txBody>
      </p:sp>
      <p:sp>
        <p:nvSpPr>
          <p:cNvPr id="5" name="投影片編號版面配置區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CBB6DEA-3818-4241-BFC1-DB36630C7701}" type="slidenum">
              <a:rPr kumimoji="1" lang="zh-TW" altLang="en-US" smtClean="0"/>
              <a:t>‹#›</a:t>
            </a:fld>
            <a:endParaRPr kumimoji="1" lang="zh-TW" altLang="en-US"/>
          </a:p>
        </p:txBody>
      </p:sp>
    </p:spTree>
    <p:extLst>
      <p:ext uri="{BB962C8B-B14F-4D97-AF65-F5344CB8AC3E}">
        <p14:creationId xmlns:p14="http://schemas.microsoft.com/office/powerpoint/2010/main" val="976118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Century Gothic" panose="020B0502020202020204" pitchFamily="34" charset="0"/>
              </a:defRPr>
            </a:lvl1pPr>
          </a:lstStyle>
          <a:p>
            <a:fld id="{FC56EF2E-C020-43B4-9C7D-D86EC5BEC128}" type="datetimeFigureOut">
              <a:rPr lang="en-US" smtClean="0"/>
              <a:pPr/>
              <a:t>8/1/16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Century Gothic" panose="020B0502020202020204" pitchFamily="34" charset="0"/>
              </a:defRPr>
            </a:lvl1pPr>
          </a:lstStyle>
          <a:p>
            <a:fld id="{529CFC5E-5338-4F01-B9E1-06270F57A602}" type="slidenum">
              <a:rPr lang="en-US" smtClean="0"/>
              <a:pPr/>
              <a:t>‹#›</a:t>
            </a:fld>
            <a:endParaRPr lang="en-US" dirty="0"/>
          </a:p>
        </p:txBody>
      </p:sp>
    </p:spTree>
    <p:extLst>
      <p:ext uri="{BB962C8B-B14F-4D97-AF65-F5344CB8AC3E}">
        <p14:creationId xmlns:p14="http://schemas.microsoft.com/office/powerpoint/2010/main" val="3699432706"/>
      </p:ext>
    </p:extLst>
  </p:cSld>
  <p:clrMap bg1="lt1" tx1="dk1" bg2="lt2" tx2="dk2" accent1="accent1" accent2="accent2" accent3="accent3" accent4="accent4" accent5="accent5" accent6="accent6" hlink="hlink" folHlink="folHlink"/>
  <p:notesStyle>
    <a:lvl1pPr marL="0" algn="l" defTabSz="1306221" rtl="0" eaLnBrk="1" latinLnBrk="0" hangingPunct="1">
      <a:defRPr sz="1800" kern="1200">
        <a:solidFill>
          <a:schemeClr val="tx1"/>
        </a:solidFill>
        <a:latin typeface="Century Gothic" panose="020B0502020202020204" pitchFamily="34" charset="0"/>
        <a:ea typeface="+mn-ea"/>
        <a:cs typeface="+mn-cs"/>
      </a:defRPr>
    </a:lvl1pPr>
    <a:lvl2pPr marL="653110" algn="l" defTabSz="1306221" rtl="0" eaLnBrk="1" latinLnBrk="0" hangingPunct="1">
      <a:defRPr sz="1800" kern="1200">
        <a:solidFill>
          <a:schemeClr val="tx1"/>
        </a:solidFill>
        <a:latin typeface="Century Gothic" panose="020B0502020202020204" pitchFamily="34" charset="0"/>
        <a:ea typeface="+mn-ea"/>
        <a:cs typeface="+mn-cs"/>
      </a:defRPr>
    </a:lvl2pPr>
    <a:lvl3pPr marL="1306221" algn="l" defTabSz="1306221" rtl="0" eaLnBrk="1" latinLnBrk="0" hangingPunct="1">
      <a:defRPr sz="1800" kern="1200">
        <a:solidFill>
          <a:schemeClr val="tx1"/>
        </a:solidFill>
        <a:latin typeface="Century Gothic" panose="020B0502020202020204" pitchFamily="34" charset="0"/>
        <a:ea typeface="+mn-ea"/>
        <a:cs typeface="+mn-cs"/>
      </a:defRPr>
    </a:lvl3pPr>
    <a:lvl4pPr marL="1959331" algn="l" defTabSz="1306221" rtl="0" eaLnBrk="1" latinLnBrk="0" hangingPunct="1">
      <a:defRPr sz="1800" kern="1200">
        <a:solidFill>
          <a:schemeClr val="tx1"/>
        </a:solidFill>
        <a:latin typeface="Century Gothic" panose="020B0502020202020204" pitchFamily="34" charset="0"/>
        <a:ea typeface="+mn-ea"/>
        <a:cs typeface="+mn-cs"/>
      </a:defRPr>
    </a:lvl4pPr>
    <a:lvl5pPr marL="2612442" algn="l" defTabSz="1306221" rtl="0" eaLnBrk="1" latinLnBrk="0" hangingPunct="1">
      <a:defRPr sz="1800" kern="1200">
        <a:solidFill>
          <a:schemeClr val="tx1"/>
        </a:solidFill>
        <a:latin typeface="Century Gothic" panose="020B0502020202020204" pitchFamily="34" charset="0"/>
        <a:ea typeface="+mn-ea"/>
        <a:cs typeface="+mn-cs"/>
      </a:defRPr>
    </a:lvl5pPr>
    <a:lvl6pPr marL="3265550" algn="l" defTabSz="1306221" rtl="0" eaLnBrk="1" latinLnBrk="0" hangingPunct="1">
      <a:defRPr sz="1800" kern="1200">
        <a:solidFill>
          <a:schemeClr val="tx1"/>
        </a:solidFill>
        <a:latin typeface="+mn-lt"/>
        <a:ea typeface="+mn-ea"/>
        <a:cs typeface="+mn-cs"/>
      </a:defRPr>
    </a:lvl6pPr>
    <a:lvl7pPr marL="3918661" algn="l" defTabSz="1306221" rtl="0" eaLnBrk="1" latinLnBrk="0" hangingPunct="1">
      <a:defRPr sz="1800" kern="1200">
        <a:solidFill>
          <a:schemeClr val="tx1"/>
        </a:solidFill>
        <a:latin typeface="+mn-lt"/>
        <a:ea typeface="+mn-ea"/>
        <a:cs typeface="+mn-cs"/>
      </a:defRPr>
    </a:lvl7pPr>
    <a:lvl8pPr marL="4571771" algn="l" defTabSz="1306221" rtl="0" eaLnBrk="1" latinLnBrk="0" hangingPunct="1">
      <a:defRPr sz="1800" kern="1200">
        <a:solidFill>
          <a:schemeClr val="tx1"/>
        </a:solidFill>
        <a:latin typeface="+mn-lt"/>
        <a:ea typeface="+mn-ea"/>
        <a:cs typeface="+mn-cs"/>
      </a:defRPr>
    </a:lvl8pPr>
    <a:lvl9pPr marL="5224882" algn="l" defTabSz="1306221"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Arial" pitchFamily="34" charset="0"/>
                <a:cs typeface="Arial" pitchFamily="34" charset="0"/>
              </a:rPr>
              <a:t>Servers also can ask for client certificates to authenticate clients.</a:t>
            </a:r>
          </a:p>
          <a:p>
            <a:pPr eaLnBrk="1" hangingPunct="1">
              <a:spcBef>
                <a:spcPct val="0"/>
              </a:spcBef>
            </a:pPr>
            <a:r>
              <a:rPr lang="en-US" dirty="0">
                <a:latin typeface="Arial" pitchFamily="34" charset="0"/>
                <a:cs typeface="Arial" pitchFamily="34" charset="0"/>
              </a:rPr>
              <a:t>This requires Client certificate deployment on the user’s end device and is rarely used.</a:t>
            </a:r>
          </a:p>
          <a:p>
            <a:pPr eaLnBrk="1" hangingPunct="1">
              <a:spcBef>
                <a:spcPct val="0"/>
              </a:spcBef>
            </a:pP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C38985E8-2917-4C44-BA40-DFBC49CE1D28}" type="slidenum">
              <a:rPr lang="en-US" smtClean="0"/>
              <a:pPr>
                <a:defRPr/>
              </a:pPr>
              <a:t>3</a:t>
            </a:fld>
            <a:endParaRPr lang="en-US"/>
          </a:p>
        </p:txBody>
      </p:sp>
    </p:spTree>
    <p:extLst>
      <p:ext uri="{BB962C8B-B14F-4D97-AF65-F5344CB8AC3E}">
        <p14:creationId xmlns:p14="http://schemas.microsoft.com/office/powerpoint/2010/main" val="1350022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9CFC5E-5338-4F01-B9E1-06270F57A602}" type="slidenum">
              <a:rPr lang="en-US" smtClean="0"/>
              <a:pPr/>
              <a:t>16</a:t>
            </a:fld>
            <a:endParaRPr lang="en-US" dirty="0"/>
          </a:p>
        </p:txBody>
      </p:sp>
    </p:spTree>
    <p:extLst>
      <p:ext uri="{BB962C8B-B14F-4D97-AF65-F5344CB8AC3E}">
        <p14:creationId xmlns:p14="http://schemas.microsoft.com/office/powerpoint/2010/main" val="841435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C&amp;C</a:t>
            </a:r>
            <a:r>
              <a:rPr lang="en-US" baseline="0" dirty="0" smtClean="0"/>
              <a:t> commands can be sent via cloud storage or even as comments on legitimate websites</a:t>
            </a:r>
            <a:endParaRPr lang="en-US" dirty="0"/>
          </a:p>
        </p:txBody>
      </p:sp>
      <p:sp>
        <p:nvSpPr>
          <p:cNvPr id="4" name="Slide Number Placeholder 3"/>
          <p:cNvSpPr>
            <a:spLocks noGrp="1"/>
          </p:cNvSpPr>
          <p:nvPr>
            <p:ph type="sldNum" sz="quarter" idx="10"/>
          </p:nvPr>
        </p:nvSpPr>
        <p:spPr/>
        <p:txBody>
          <a:bodyPr/>
          <a:lstStyle/>
          <a:p>
            <a:fld id="{B0011424-0A5F-4629-B391-B5E7F59A4A84}" type="slidenum">
              <a:rPr lang="en-US" smtClean="0"/>
              <a:pPr/>
              <a:t>17</a:t>
            </a:fld>
            <a:endParaRPr lang="en-US" dirty="0"/>
          </a:p>
        </p:txBody>
      </p:sp>
    </p:spTree>
    <p:extLst>
      <p:ext uri="{BB962C8B-B14F-4D97-AF65-F5344CB8AC3E}">
        <p14:creationId xmlns:p14="http://schemas.microsoft.com/office/powerpoint/2010/main" val="1947021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Dual-ADP Inline deployment</a:t>
            </a:r>
          </a:p>
          <a:p>
            <a:pPr marL="457200" indent="-457200">
              <a:buFont typeface="Arial"/>
              <a:buChar char="•"/>
            </a:pPr>
            <a:r>
              <a:rPr lang="en-US" sz="2000" dirty="0" smtClean="0">
                <a:solidFill>
                  <a:srgbClr val="005FAA"/>
                </a:solidFill>
                <a:latin typeface="Century Gothic" panose="020B0502020202020204" pitchFamily="34" charset="0"/>
              </a:rPr>
              <a:t>Port count Needs to be considered</a:t>
            </a:r>
          </a:p>
          <a:p>
            <a:pPr marL="457200" indent="-457200">
              <a:buFont typeface="Arial"/>
              <a:buChar char="•"/>
            </a:pPr>
            <a:r>
              <a:rPr lang="en-US" sz="2000" dirty="0" smtClean="0">
                <a:solidFill>
                  <a:srgbClr val="005FAA"/>
                </a:solidFill>
                <a:latin typeface="Century Gothic" panose="020B0502020202020204" pitchFamily="34" charset="0"/>
              </a:rPr>
              <a:t>Performance is halved</a:t>
            </a:r>
          </a:p>
          <a:p>
            <a:pPr marL="457200" marR="0" indent="-457200" algn="l" defTabSz="914400" rtl="0" eaLnBrk="1" fontAlgn="auto" latinLnBrk="0" hangingPunct="1">
              <a:lnSpc>
                <a:spcPct val="100000"/>
              </a:lnSpc>
              <a:spcBef>
                <a:spcPts val="0"/>
              </a:spcBef>
              <a:spcAft>
                <a:spcPts val="0"/>
              </a:spcAft>
              <a:buClrTx/>
              <a:buSzTx/>
              <a:buFont typeface="Arial"/>
              <a:buChar char="•"/>
              <a:tabLst/>
              <a:defRPr/>
            </a:pPr>
            <a:r>
              <a:rPr lang="en-US" sz="2000" dirty="0" smtClean="0">
                <a:solidFill>
                  <a:srgbClr val="005FAA"/>
                </a:solidFill>
                <a:latin typeface="Century Gothic" panose="020B0502020202020204" pitchFamily="34" charset="0"/>
              </a:rPr>
              <a:t>Explicit Proxy as well as Implicit Proxy</a:t>
            </a:r>
            <a:r>
              <a:rPr lang="en-US" sz="2000" baseline="0" dirty="0" smtClean="0">
                <a:solidFill>
                  <a:srgbClr val="005FAA"/>
                </a:solidFill>
                <a:latin typeface="Century Gothic" panose="020B0502020202020204" pitchFamily="34" charset="0"/>
              </a:rPr>
              <a:t> mode is supported</a:t>
            </a:r>
            <a:endParaRPr lang="en-US" sz="2000" dirty="0" smtClean="0">
              <a:solidFill>
                <a:srgbClr val="005FAA"/>
              </a:solidFill>
              <a:latin typeface="Century Gothic" panose="020B0502020202020204" pitchFamily="34" charset="0"/>
            </a:endParaRPr>
          </a:p>
          <a:p>
            <a:pPr marL="457200" indent="-457200">
              <a:buFont typeface="Arial"/>
              <a:buChar char="•"/>
            </a:pPr>
            <a:r>
              <a:rPr lang="en-US" sz="2000" dirty="0" err="1" smtClean="0">
                <a:solidFill>
                  <a:srgbClr val="005FAA"/>
                </a:solidFill>
                <a:latin typeface="Century Gothic" panose="020B0502020202020204" pitchFamily="34" charset="0"/>
              </a:rPr>
              <a:t>vWire</a:t>
            </a:r>
            <a:r>
              <a:rPr lang="en-US" sz="2000" dirty="0" smtClean="0">
                <a:solidFill>
                  <a:srgbClr val="005FAA"/>
                </a:solidFill>
                <a:latin typeface="Century Gothic" panose="020B0502020202020204" pitchFamily="34" charset="0"/>
              </a:rPr>
              <a:t>, L2, &amp; L3 security devices supported</a:t>
            </a:r>
          </a:p>
          <a:p>
            <a:endParaRPr lang="en-US" dirty="0"/>
          </a:p>
        </p:txBody>
      </p:sp>
      <p:sp>
        <p:nvSpPr>
          <p:cNvPr id="4" name="Slide Number Placeholder 3"/>
          <p:cNvSpPr>
            <a:spLocks noGrp="1"/>
          </p:cNvSpPr>
          <p:nvPr>
            <p:ph type="sldNum" sz="quarter" idx="10"/>
          </p:nvPr>
        </p:nvSpPr>
        <p:spPr/>
        <p:txBody>
          <a:bodyPr/>
          <a:lstStyle/>
          <a:p>
            <a:fld id="{529CFC5E-5338-4F01-B9E1-06270F57A602}" type="slidenum">
              <a:rPr lang="en-US" smtClean="0"/>
              <a:pPr/>
              <a:t>19</a:t>
            </a:fld>
            <a:endParaRPr lang="en-US" dirty="0"/>
          </a:p>
        </p:txBody>
      </p:sp>
    </p:spTree>
    <p:extLst>
      <p:ext uri="{BB962C8B-B14F-4D97-AF65-F5344CB8AC3E}">
        <p14:creationId xmlns:p14="http://schemas.microsoft.com/office/powerpoint/2010/main" val="57373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rtl="0"/>
            <a:r>
              <a:rPr lang="en-US" sz="1800" b="0" i="0" u="none" strike="noStrike" kern="1200" baseline="0" dirty="0" smtClean="0">
                <a:solidFill>
                  <a:schemeClr val="tx1"/>
                </a:solidFill>
                <a:latin typeface="Century Gothic" panose="020B0502020202020204" pitchFamily="34" charset="0"/>
                <a:ea typeface="+mn-ea"/>
                <a:cs typeface="+mn-cs"/>
              </a:rPr>
              <a:t>Establish SSL connection with the remote server and get the certificate from the remote server</a:t>
            </a:r>
          </a:p>
          <a:p>
            <a:pPr rtl="0"/>
            <a:endParaRPr lang="en-US" sz="1800" b="0" i="0" u="none" strike="noStrike" kern="1200" baseline="0" dirty="0" smtClean="0">
              <a:solidFill>
                <a:schemeClr val="tx1"/>
              </a:solidFill>
              <a:latin typeface="Century Gothic" panose="020B0502020202020204" pitchFamily="34" charset="0"/>
              <a:ea typeface="+mn-ea"/>
              <a:cs typeface="+mn-cs"/>
            </a:endParaRPr>
          </a:p>
          <a:p>
            <a:pPr rtl="0"/>
            <a:r>
              <a:rPr lang="en-US" sz="1800" b="0" i="0" u="none" strike="noStrike" kern="1200" baseline="0" dirty="0" smtClean="0">
                <a:solidFill>
                  <a:schemeClr val="tx1"/>
                </a:solidFill>
                <a:latin typeface="Century Gothic" panose="020B0502020202020204" pitchFamily="34" charset="0"/>
                <a:ea typeface="+mn-ea"/>
                <a:cs typeface="+mn-cs"/>
              </a:rPr>
              <a:t>Extract header information from server certificate. </a:t>
            </a:r>
          </a:p>
          <a:p>
            <a:pPr rtl="0"/>
            <a:r>
              <a:rPr lang="en-US" sz="1800" b="0" i="0" u="none" strike="noStrike" kern="1200" baseline="0" dirty="0" smtClean="0">
                <a:solidFill>
                  <a:schemeClr val="tx1"/>
                </a:solidFill>
                <a:latin typeface="Century Gothic" panose="020B0502020202020204" pitchFamily="34" charset="0"/>
                <a:ea typeface="+mn-ea"/>
                <a:cs typeface="+mn-cs"/>
              </a:rPr>
              <a:t>Change the Issuer and the Public Key as defined in Client-SSL-Template.</a:t>
            </a:r>
          </a:p>
          <a:p>
            <a:pPr rtl="0"/>
            <a:r>
              <a:rPr lang="en-US" sz="1800" b="0" i="0" u="none" strike="noStrike" kern="1200" baseline="0" dirty="0" smtClean="0">
                <a:solidFill>
                  <a:schemeClr val="tx1"/>
                </a:solidFill>
                <a:latin typeface="Century Gothic" panose="020B0502020202020204" pitchFamily="34" charset="0"/>
                <a:ea typeface="+mn-ea"/>
                <a:cs typeface="+mn-cs"/>
              </a:rPr>
              <a:t>Re-sign the new certificate using the CA-Certificate as specified in Client-SSL-Template. </a:t>
            </a:r>
          </a:p>
          <a:p>
            <a:pPr rtl="0"/>
            <a:r>
              <a:rPr lang="en-US" sz="1800" b="0" i="0" u="none" strike="noStrike" kern="1200" baseline="0" dirty="0" smtClean="0">
                <a:solidFill>
                  <a:schemeClr val="tx1"/>
                </a:solidFill>
                <a:latin typeface="Century Gothic" panose="020B0502020202020204" pitchFamily="34" charset="0"/>
                <a:ea typeface="+mn-ea"/>
                <a:cs typeface="+mn-cs"/>
              </a:rPr>
              <a:t>Send the reconstructed Server-Hello to client.</a:t>
            </a:r>
          </a:p>
          <a:p>
            <a:endParaRPr lang="en-US" dirty="0" smtClean="0"/>
          </a:p>
          <a:p>
            <a:pPr rtl="0"/>
            <a:r>
              <a:rPr lang="en-US" sz="1800" b="0" i="0" u="none" strike="noStrike" kern="1200" baseline="0" dirty="0" smtClean="0">
                <a:solidFill>
                  <a:schemeClr val="tx1"/>
                </a:solidFill>
                <a:latin typeface="Century Gothic" panose="020B0502020202020204" pitchFamily="34" charset="0"/>
                <a:ea typeface="+mn-ea"/>
                <a:cs typeface="+mn-cs"/>
              </a:rPr>
              <a:t>Data decrypted and sent in clear-text through the security device.</a:t>
            </a:r>
          </a:p>
          <a:p>
            <a:pPr rtl="0"/>
            <a:endParaRPr lang="en-US" sz="1800" b="0" i="0" u="none" strike="noStrike" kern="1200" baseline="0" dirty="0" smtClean="0">
              <a:solidFill>
                <a:schemeClr val="tx1"/>
              </a:solidFill>
              <a:latin typeface="Century Gothic" panose="020B0502020202020204" pitchFamily="34" charset="0"/>
              <a:ea typeface="+mn-ea"/>
              <a:cs typeface="+mn-cs"/>
            </a:endParaRPr>
          </a:p>
          <a:p>
            <a:pPr rtl="0"/>
            <a:r>
              <a:rPr lang="en-US" sz="1800" b="0" i="0" u="none" strike="noStrike" kern="1200" baseline="0" dirty="0" smtClean="0">
                <a:solidFill>
                  <a:schemeClr val="tx1"/>
                </a:solidFill>
                <a:latin typeface="Century Gothic" panose="020B0502020202020204" pitchFamily="34" charset="0"/>
                <a:ea typeface="+mn-ea"/>
                <a:cs typeface="+mn-cs"/>
              </a:rPr>
              <a:t>New SSL session initiated with remote server.</a:t>
            </a:r>
          </a:p>
          <a:p>
            <a:pPr rtl="0"/>
            <a:r>
              <a:rPr lang="en-US" sz="1800" b="0" i="0" u="none" strike="noStrike" kern="1200" baseline="0" dirty="0" smtClean="0">
                <a:solidFill>
                  <a:schemeClr val="tx1"/>
                </a:solidFill>
                <a:latin typeface="Century Gothic" panose="020B0502020202020204" pitchFamily="34" charset="0"/>
                <a:ea typeface="+mn-ea"/>
                <a:cs typeface="+mn-cs"/>
              </a:rPr>
              <a:t>Data encrypted and sent to remote server.</a:t>
            </a:r>
          </a:p>
          <a:p>
            <a:pPr rtl="0"/>
            <a:endParaRPr lang="en-US" sz="1800" b="0" i="0" u="none" strike="noStrike" kern="1200" baseline="0" dirty="0" smtClean="0">
              <a:solidFill>
                <a:schemeClr val="tx1"/>
              </a:solidFill>
              <a:latin typeface="Century Gothic" panose="020B0502020202020204" pitchFamily="34" charset="0"/>
              <a:ea typeface="+mn-ea"/>
              <a:cs typeface="+mn-cs"/>
            </a:endParaRPr>
          </a:p>
          <a:p>
            <a:pPr rtl="0"/>
            <a:r>
              <a:rPr lang="en-US" sz="1800" b="0" i="0" u="none" strike="noStrike" kern="1200" baseline="0" dirty="0" smtClean="0">
                <a:solidFill>
                  <a:schemeClr val="tx1"/>
                </a:solidFill>
                <a:latin typeface="Century Gothic" panose="020B0502020202020204" pitchFamily="34" charset="0"/>
                <a:ea typeface="+mn-ea"/>
                <a:cs typeface="+mn-cs"/>
              </a:rPr>
              <a:t>Response is decrypted and sent through the security device.</a:t>
            </a:r>
          </a:p>
          <a:p>
            <a:pPr rtl="0"/>
            <a:endParaRPr lang="en-US" sz="1800" b="0" i="0" u="none" strike="noStrike" kern="1200" baseline="0" dirty="0" smtClean="0">
              <a:solidFill>
                <a:schemeClr val="tx1"/>
              </a:solidFill>
              <a:latin typeface="Century Gothic" panose="020B0502020202020204" pitchFamily="34" charset="0"/>
              <a:ea typeface="+mn-ea"/>
              <a:cs typeface="+mn-cs"/>
            </a:endParaRPr>
          </a:p>
          <a:p>
            <a:pPr rtl="0"/>
            <a:r>
              <a:rPr lang="en-US" sz="1800" b="0" i="0" u="none" strike="noStrike" kern="1200" baseline="0" dirty="0" smtClean="0">
                <a:solidFill>
                  <a:schemeClr val="tx1"/>
                </a:solidFill>
                <a:latin typeface="Century Gothic" panose="020B0502020202020204" pitchFamily="34" charset="0"/>
                <a:ea typeface="+mn-ea"/>
                <a:cs typeface="+mn-cs"/>
              </a:rPr>
              <a:t>Response is encrypted again and sent to the client.</a:t>
            </a:r>
          </a:p>
          <a:p>
            <a:endParaRPr lang="en-US" dirty="0"/>
          </a:p>
        </p:txBody>
      </p:sp>
      <p:sp>
        <p:nvSpPr>
          <p:cNvPr id="4" name="Slide Number Placeholder 3"/>
          <p:cNvSpPr>
            <a:spLocks noGrp="1"/>
          </p:cNvSpPr>
          <p:nvPr>
            <p:ph type="sldNum" sz="quarter" idx="10"/>
          </p:nvPr>
        </p:nvSpPr>
        <p:spPr/>
        <p:txBody>
          <a:bodyPr/>
          <a:lstStyle/>
          <a:p>
            <a:fld id="{529CFC5E-5338-4F01-B9E1-06270F57A602}" type="slidenum">
              <a:rPr lang="en-US" smtClean="0"/>
              <a:pPr/>
              <a:t>20</a:t>
            </a:fld>
            <a:endParaRPr lang="en-US" dirty="0"/>
          </a:p>
        </p:txBody>
      </p:sp>
    </p:spTree>
    <p:extLst>
      <p:ext uri="{BB962C8B-B14F-4D97-AF65-F5344CB8AC3E}">
        <p14:creationId xmlns:p14="http://schemas.microsoft.com/office/powerpoint/2010/main" val="521454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800" b="0" i="0" u="none" strike="noStrike" kern="1200" baseline="0" dirty="0" smtClean="0">
                <a:solidFill>
                  <a:schemeClr val="tx1"/>
                </a:solidFill>
                <a:latin typeface="Century Gothic" panose="020B0502020202020204" pitchFamily="34" charset="0"/>
                <a:ea typeface="+mn-ea"/>
                <a:cs typeface="+mn-cs"/>
              </a:rPr>
              <a:t>Since the certificate exists in cache, send the reconstructed Server-Hello to client.</a:t>
            </a:r>
          </a:p>
          <a:p>
            <a:endParaRPr lang="en-US" dirty="0" smtClean="0"/>
          </a:p>
          <a:p>
            <a:pPr rtl="0"/>
            <a:r>
              <a:rPr lang="en-US" sz="1800" b="0" i="0" u="none" strike="noStrike" kern="1200" baseline="0" dirty="0" smtClean="0">
                <a:solidFill>
                  <a:schemeClr val="tx1"/>
                </a:solidFill>
                <a:latin typeface="Century Gothic" panose="020B0502020202020204" pitchFamily="34" charset="0"/>
                <a:ea typeface="+mn-ea"/>
                <a:cs typeface="+mn-cs"/>
              </a:rPr>
              <a:t>Data decrypted and sent in cleat-text through the security device.</a:t>
            </a:r>
          </a:p>
          <a:p>
            <a:pPr rtl="0"/>
            <a:endParaRPr lang="en-US" sz="1800" b="0" i="0" u="none" strike="noStrike" kern="1200" baseline="0" dirty="0" smtClean="0">
              <a:solidFill>
                <a:schemeClr val="tx1"/>
              </a:solidFill>
              <a:latin typeface="Century Gothic" panose="020B0502020202020204" pitchFamily="34" charset="0"/>
              <a:ea typeface="+mn-ea"/>
              <a:cs typeface="+mn-cs"/>
            </a:endParaRPr>
          </a:p>
          <a:p>
            <a:pPr rtl="0"/>
            <a:r>
              <a:rPr lang="en-US" sz="1800" b="0" i="0" u="none" strike="noStrike" kern="1200" baseline="0" dirty="0" smtClean="0">
                <a:solidFill>
                  <a:schemeClr val="tx1"/>
                </a:solidFill>
                <a:latin typeface="Century Gothic" panose="020B0502020202020204" pitchFamily="34" charset="0"/>
                <a:ea typeface="+mn-ea"/>
                <a:cs typeface="+mn-cs"/>
              </a:rPr>
              <a:t>New SSL session initiated with remote server.</a:t>
            </a:r>
          </a:p>
          <a:p>
            <a:pPr rtl="0"/>
            <a:r>
              <a:rPr lang="en-US" sz="1800" b="0" i="0" u="none" strike="noStrike" kern="1200" baseline="0" dirty="0" smtClean="0">
                <a:solidFill>
                  <a:schemeClr val="tx1"/>
                </a:solidFill>
                <a:latin typeface="Century Gothic" panose="020B0502020202020204" pitchFamily="34" charset="0"/>
                <a:ea typeface="+mn-ea"/>
                <a:cs typeface="+mn-cs"/>
              </a:rPr>
              <a:t>Data encrypted and sent to remote server.</a:t>
            </a:r>
          </a:p>
          <a:p>
            <a:pPr rtl="0"/>
            <a:endParaRPr lang="en-US" sz="1800" b="0" i="0" u="none" strike="noStrike" kern="1200" baseline="0" dirty="0" smtClean="0">
              <a:solidFill>
                <a:schemeClr val="tx1"/>
              </a:solidFill>
              <a:latin typeface="Century Gothic" panose="020B0502020202020204" pitchFamily="34" charset="0"/>
              <a:ea typeface="+mn-ea"/>
              <a:cs typeface="+mn-cs"/>
            </a:endParaRPr>
          </a:p>
          <a:p>
            <a:pPr rtl="0"/>
            <a:r>
              <a:rPr lang="en-US" sz="1800" b="0" i="0" u="none" strike="noStrike" kern="1200" baseline="0" dirty="0" smtClean="0">
                <a:solidFill>
                  <a:schemeClr val="tx1"/>
                </a:solidFill>
                <a:latin typeface="Century Gothic" panose="020B0502020202020204" pitchFamily="34" charset="0"/>
                <a:ea typeface="+mn-ea"/>
                <a:cs typeface="+mn-cs"/>
              </a:rPr>
              <a:t>Response is decrypted and sent through the security device.</a:t>
            </a:r>
          </a:p>
          <a:p>
            <a:pPr rtl="0"/>
            <a:endParaRPr lang="en-US" sz="1800" b="0" i="0" u="none" strike="noStrike" kern="1200" baseline="0" dirty="0" smtClean="0">
              <a:solidFill>
                <a:schemeClr val="tx1"/>
              </a:solidFill>
              <a:latin typeface="Century Gothic" panose="020B0502020202020204" pitchFamily="34" charset="0"/>
              <a:ea typeface="+mn-ea"/>
              <a:cs typeface="+mn-cs"/>
            </a:endParaRPr>
          </a:p>
          <a:p>
            <a:pPr rtl="0"/>
            <a:r>
              <a:rPr lang="en-US" sz="1800" b="0" i="0" u="none" strike="noStrike" kern="1200" baseline="0" dirty="0" smtClean="0">
                <a:solidFill>
                  <a:schemeClr val="tx1"/>
                </a:solidFill>
                <a:latin typeface="Century Gothic" panose="020B0502020202020204" pitchFamily="34" charset="0"/>
                <a:ea typeface="+mn-ea"/>
                <a:cs typeface="+mn-cs"/>
              </a:rPr>
              <a:t>Response is encrypted again and sent to the client.</a:t>
            </a:r>
          </a:p>
          <a:p>
            <a:endParaRPr lang="en-US" dirty="0"/>
          </a:p>
        </p:txBody>
      </p:sp>
      <p:sp>
        <p:nvSpPr>
          <p:cNvPr id="4" name="Slide Number Placeholder 3"/>
          <p:cNvSpPr>
            <a:spLocks noGrp="1"/>
          </p:cNvSpPr>
          <p:nvPr>
            <p:ph type="sldNum" sz="quarter" idx="10"/>
          </p:nvPr>
        </p:nvSpPr>
        <p:spPr/>
        <p:txBody>
          <a:bodyPr/>
          <a:lstStyle/>
          <a:p>
            <a:fld id="{529CFC5E-5338-4F01-B9E1-06270F57A602}" type="slidenum">
              <a:rPr lang="en-US" smtClean="0"/>
              <a:pPr/>
              <a:t>21</a:t>
            </a:fld>
            <a:endParaRPr lang="en-US" dirty="0"/>
          </a:p>
        </p:txBody>
      </p:sp>
    </p:spTree>
    <p:extLst>
      <p:ext uri="{BB962C8B-B14F-4D97-AF65-F5344CB8AC3E}">
        <p14:creationId xmlns:p14="http://schemas.microsoft.com/office/powerpoint/2010/main" val="1801467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With 4.1.0, we now have</a:t>
            </a:r>
            <a:r>
              <a:rPr lang="en-US" baseline="0" dirty="0" smtClean="0"/>
              <a:t> </a:t>
            </a:r>
            <a:r>
              <a:rPr lang="en-US" dirty="0" smtClean="0"/>
              <a:t>Integrated Explicit Proxy support is now built-into SSLi.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smtClean="0"/>
              <a:t>Basically Explicit Proxy</a:t>
            </a:r>
            <a:r>
              <a:rPr lang="en-US" baseline="0" dirty="0" smtClean="0"/>
              <a:t> and </a:t>
            </a:r>
            <a:r>
              <a:rPr lang="en-US" dirty="0" smtClean="0"/>
              <a:t>SSLi Inside partitions</a:t>
            </a:r>
            <a:r>
              <a:rPr lang="en-US" baseline="0" dirty="0" smtClean="0"/>
              <a:t> are merged</a:t>
            </a:r>
            <a:endParaRPr lang="en-US" dirty="0" smtClean="0"/>
          </a:p>
          <a:p>
            <a:pPr lvl="0"/>
            <a:endParaRPr lang="en-US" dirty="0" smtClean="0"/>
          </a:p>
          <a:p>
            <a:pPr lvl="0"/>
            <a:r>
              <a:rPr lang="en-US" dirty="0" smtClean="0"/>
              <a:t>- Support for Proxy Chaining, ICAP and AAM</a:t>
            </a:r>
          </a:p>
        </p:txBody>
      </p:sp>
      <p:sp>
        <p:nvSpPr>
          <p:cNvPr id="4" name="Slide Number Placeholder 3"/>
          <p:cNvSpPr>
            <a:spLocks noGrp="1"/>
          </p:cNvSpPr>
          <p:nvPr>
            <p:ph type="sldNum" sz="quarter" idx="10"/>
          </p:nvPr>
        </p:nvSpPr>
        <p:spPr/>
        <p:txBody>
          <a:bodyPr/>
          <a:lstStyle/>
          <a:p>
            <a:fld id="{529CFC5E-5338-4F01-B9E1-06270F57A602}" type="slidenum">
              <a:rPr lang="en-US" smtClean="0"/>
              <a:pPr/>
              <a:t>22</a:t>
            </a:fld>
            <a:endParaRPr lang="en-US" dirty="0"/>
          </a:p>
        </p:txBody>
      </p:sp>
    </p:spTree>
    <p:extLst>
      <p:ext uri="{BB962C8B-B14F-4D97-AF65-F5344CB8AC3E}">
        <p14:creationId xmlns:p14="http://schemas.microsoft.com/office/powerpoint/2010/main" val="480614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solidFill>
                  <a:srgbClr val="005FAA"/>
                </a:solidFill>
                <a:latin typeface="Century Gothic" panose="020B0502020202020204" pitchFamily="34" charset="0"/>
              </a:rPr>
              <a:t>4.1.0</a:t>
            </a:r>
            <a:r>
              <a:rPr lang="en-US" sz="1400" baseline="0" dirty="0" smtClean="0">
                <a:solidFill>
                  <a:srgbClr val="005FAA"/>
                </a:solidFill>
                <a:latin typeface="Century Gothic" panose="020B0502020202020204" pitchFamily="34" charset="0"/>
              </a:rPr>
              <a:t> also brings </a:t>
            </a:r>
            <a:r>
              <a:rPr lang="en-US" sz="1400" dirty="0" smtClean="0">
                <a:solidFill>
                  <a:srgbClr val="005FAA"/>
                </a:solidFill>
                <a:latin typeface="Century Gothic" panose="020B0502020202020204" pitchFamily="34" charset="0"/>
              </a:rPr>
              <a:t>ICAP support</a:t>
            </a:r>
            <a:r>
              <a:rPr lang="en-US" sz="1400" baseline="0" dirty="0" smtClean="0">
                <a:solidFill>
                  <a:srgbClr val="005FAA"/>
                </a:solidFill>
                <a:latin typeface="Century Gothic" panose="020B0502020202020204" pitchFamily="34" charset="0"/>
              </a:rPr>
              <a:t> with SSLi</a:t>
            </a:r>
            <a:endParaRPr lang="en-US" sz="1400" dirty="0" smtClean="0">
              <a:solidFill>
                <a:srgbClr val="005FAA"/>
              </a:solidFill>
              <a:latin typeface="Century Gothic" panose="020B0502020202020204" pitchFamily="34" charset="0"/>
            </a:endParaRPr>
          </a:p>
          <a:p>
            <a:pPr marL="457200" indent="-457200">
              <a:buFont typeface="Arial"/>
              <a:buChar char="•"/>
            </a:pPr>
            <a:r>
              <a:rPr lang="en-US" sz="1200" dirty="0" smtClean="0">
                <a:solidFill>
                  <a:srgbClr val="005FAA"/>
                </a:solidFill>
                <a:latin typeface="Century Gothic" panose="020B0502020202020204" pitchFamily="34" charset="0"/>
              </a:rPr>
              <a:t>Which</a:t>
            </a:r>
            <a:r>
              <a:rPr lang="en-US" sz="1200" baseline="0" dirty="0" smtClean="0">
                <a:solidFill>
                  <a:srgbClr val="005FAA"/>
                </a:solidFill>
                <a:latin typeface="Century Gothic" panose="020B0502020202020204" pitchFamily="34" charset="0"/>
              </a:rPr>
              <a:t> </a:t>
            </a:r>
            <a:r>
              <a:rPr lang="en-US" sz="1200" dirty="0" smtClean="0">
                <a:solidFill>
                  <a:srgbClr val="005FAA"/>
                </a:solidFill>
                <a:latin typeface="Century Gothic" panose="020B0502020202020204" pitchFamily="34" charset="0"/>
              </a:rPr>
              <a:t>Provides SSL visibility to an ICAP enabled DLP/AV appliance</a:t>
            </a:r>
          </a:p>
          <a:p>
            <a:pPr marL="457200" indent="-457200">
              <a:buFont typeface="Arial"/>
              <a:buChar char="•"/>
            </a:pPr>
            <a:r>
              <a:rPr lang="en-US" sz="1200" dirty="0" smtClean="0">
                <a:solidFill>
                  <a:srgbClr val="005FAA"/>
                </a:solidFill>
                <a:latin typeface="Century Gothic" panose="020B0502020202020204" pitchFamily="34" charset="0"/>
              </a:rPr>
              <a:t>Our ICAP solution is based on RFC 3507</a:t>
            </a:r>
          </a:p>
          <a:p>
            <a:endParaRPr lang="en-US" dirty="0"/>
          </a:p>
        </p:txBody>
      </p:sp>
      <p:sp>
        <p:nvSpPr>
          <p:cNvPr id="4" name="Slide Number Placeholder 3"/>
          <p:cNvSpPr>
            <a:spLocks noGrp="1"/>
          </p:cNvSpPr>
          <p:nvPr>
            <p:ph type="sldNum" sz="quarter" idx="10"/>
          </p:nvPr>
        </p:nvSpPr>
        <p:spPr/>
        <p:txBody>
          <a:bodyPr/>
          <a:lstStyle/>
          <a:p>
            <a:fld id="{529CFC5E-5338-4F01-B9E1-06270F57A602}" type="slidenum">
              <a:rPr lang="en-US" smtClean="0"/>
              <a:pPr/>
              <a:t>23</a:t>
            </a:fld>
            <a:endParaRPr lang="en-US" dirty="0"/>
          </a:p>
        </p:txBody>
      </p:sp>
    </p:spTree>
    <p:extLst>
      <p:ext uri="{BB962C8B-B14F-4D97-AF65-F5344CB8AC3E}">
        <p14:creationId xmlns:p14="http://schemas.microsoft.com/office/powerpoint/2010/main" val="887983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notable</a:t>
            </a:r>
            <a:r>
              <a:rPr lang="en-US" baseline="0" dirty="0" smtClean="0"/>
              <a:t> past challenges before we move on to 4.1.0 specific features</a:t>
            </a:r>
          </a:p>
          <a:p>
            <a:r>
              <a:rPr lang="en-US" dirty="0" smtClean="0"/>
              <a:t>First</a:t>
            </a:r>
            <a:r>
              <a:rPr lang="en-US" baseline="0" dirty="0" smtClean="0"/>
              <a:t> off, Privacy.</a:t>
            </a:r>
            <a:r>
              <a:rPr lang="en-US" baseline="0" dirty="0"/>
              <a:t> </a:t>
            </a:r>
            <a:r>
              <a:rPr lang="en-US" baseline="0" dirty="0" smtClean="0"/>
              <a:t>Ok so we take </a:t>
            </a:r>
            <a:r>
              <a:rPr lang="en-US" baseline="0" dirty="0" err="1" smtClean="0"/>
              <a:t>ssl</a:t>
            </a:r>
            <a:r>
              <a:rPr lang="en-US" baseline="0" dirty="0" smtClean="0"/>
              <a:t> traffic and we intercept it. But we need to bypass sensitive traffic such as user financial and health related data </a:t>
            </a:r>
          </a:p>
          <a:p>
            <a:r>
              <a:rPr lang="en-US" baseline="0" dirty="0" smtClean="0"/>
              <a:t>- The solution was BrightCloud URL Categorization</a:t>
            </a:r>
          </a:p>
        </p:txBody>
      </p:sp>
      <p:sp>
        <p:nvSpPr>
          <p:cNvPr id="4" name="Slide Number Placeholder 3"/>
          <p:cNvSpPr>
            <a:spLocks noGrp="1"/>
          </p:cNvSpPr>
          <p:nvPr>
            <p:ph type="sldNum" sz="quarter" idx="10"/>
          </p:nvPr>
        </p:nvSpPr>
        <p:spPr/>
        <p:txBody>
          <a:bodyPr/>
          <a:lstStyle/>
          <a:p>
            <a:fld id="{238D328F-CFD8-40D4-966C-A5EA71C41FA4}" type="slidenum">
              <a:rPr lang="en-US" smtClean="0"/>
              <a:t>27</a:t>
            </a:fld>
            <a:endParaRPr lang="en-US"/>
          </a:p>
        </p:txBody>
      </p:sp>
    </p:spTree>
    <p:extLst>
      <p:ext uri="{BB962C8B-B14F-4D97-AF65-F5344CB8AC3E}">
        <p14:creationId xmlns:p14="http://schemas.microsoft.com/office/powerpoint/2010/main" val="1256438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56982" indent="-291147" eaLnBrk="0" hangingPunct="0">
              <a:defRPr>
                <a:solidFill>
                  <a:schemeClr val="tx1"/>
                </a:solidFill>
                <a:latin typeface="Arial" pitchFamily="34" charset="0"/>
                <a:ea typeface="ＭＳ Ｐゴシック" pitchFamily="34" charset="-128"/>
              </a:defRPr>
            </a:lvl2pPr>
            <a:lvl3pPr marL="1164589" indent="-232917" eaLnBrk="0" hangingPunct="0">
              <a:defRPr>
                <a:solidFill>
                  <a:schemeClr val="tx1"/>
                </a:solidFill>
                <a:latin typeface="Arial" pitchFamily="34" charset="0"/>
                <a:ea typeface="ＭＳ Ｐゴシック" pitchFamily="34" charset="-128"/>
              </a:defRPr>
            </a:lvl3pPr>
            <a:lvl4pPr marL="1630423" indent="-232917" eaLnBrk="0" hangingPunct="0">
              <a:defRPr>
                <a:solidFill>
                  <a:schemeClr val="tx1"/>
                </a:solidFill>
                <a:latin typeface="Arial" pitchFamily="34" charset="0"/>
                <a:ea typeface="ＭＳ Ｐゴシック" pitchFamily="34" charset="-128"/>
              </a:defRPr>
            </a:lvl4pPr>
            <a:lvl5pPr marL="2096259" indent="-232917" eaLnBrk="0" hangingPunct="0">
              <a:defRPr>
                <a:solidFill>
                  <a:schemeClr val="tx1"/>
                </a:solidFill>
                <a:latin typeface="Arial" pitchFamily="34" charset="0"/>
                <a:ea typeface="ＭＳ Ｐゴシック" pitchFamily="34" charset="-128"/>
              </a:defRPr>
            </a:lvl5pPr>
            <a:lvl6pPr marL="2562094" indent="-232917" defTabSz="465835" eaLnBrk="0" fontAlgn="base" hangingPunct="0">
              <a:spcBef>
                <a:spcPct val="0"/>
              </a:spcBef>
              <a:spcAft>
                <a:spcPct val="0"/>
              </a:spcAft>
              <a:defRPr>
                <a:solidFill>
                  <a:schemeClr val="tx1"/>
                </a:solidFill>
                <a:latin typeface="Arial" pitchFamily="34" charset="0"/>
                <a:ea typeface="ＭＳ Ｐゴシック" pitchFamily="34" charset="-128"/>
              </a:defRPr>
            </a:lvl6pPr>
            <a:lvl7pPr marL="3027929" indent="-232917" defTabSz="465835" eaLnBrk="0" fontAlgn="base" hangingPunct="0">
              <a:spcBef>
                <a:spcPct val="0"/>
              </a:spcBef>
              <a:spcAft>
                <a:spcPct val="0"/>
              </a:spcAft>
              <a:defRPr>
                <a:solidFill>
                  <a:schemeClr val="tx1"/>
                </a:solidFill>
                <a:latin typeface="Arial" pitchFamily="34" charset="0"/>
                <a:ea typeface="ＭＳ Ｐゴシック" pitchFamily="34" charset="-128"/>
              </a:defRPr>
            </a:lvl7pPr>
            <a:lvl8pPr marL="3493764" indent="-232917" defTabSz="465835" eaLnBrk="0" fontAlgn="base" hangingPunct="0">
              <a:spcBef>
                <a:spcPct val="0"/>
              </a:spcBef>
              <a:spcAft>
                <a:spcPct val="0"/>
              </a:spcAft>
              <a:defRPr>
                <a:solidFill>
                  <a:schemeClr val="tx1"/>
                </a:solidFill>
                <a:latin typeface="Arial" pitchFamily="34" charset="0"/>
                <a:ea typeface="ＭＳ Ｐゴシック" pitchFamily="34" charset="-128"/>
              </a:defRPr>
            </a:lvl8pPr>
            <a:lvl9pPr marL="3959600" indent="-232917" defTabSz="465835"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D344C20-94F6-4AAA-8967-7F2157605BB3}" type="slidenum">
              <a:rPr lang="en-US" smtClean="0">
                <a:solidFill>
                  <a:srgbClr val="000000"/>
                </a:solidFill>
              </a:rPr>
              <a:pPr eaLnBrk="1" hangingPunct="1"/>
              <a:t>28</a:t>
            </a:fld>
            <a:endParaRPr lang="en-US" dirty="0" smtClean="0">
              <a:solidFill>
                <a:srgbClr val="000000"/>
              </a:solidFill>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lnSpc>
                <a:spcPct val="75000"/>
              </a:lnSpc>
            </a:pPr>
            <a:endParaRPr lang="en-US" sz="2000" dirty="0">
              <a:solidFill>
                <a:srgbClr val="595959"/>
              </a:solidFill>
              <a:latin typeface="Eurostile"/>
            </a:endParaRPr>
          </a:p>
        </p:txBody>
      </p:sp>
    </p:spTree>
    <p:extLst>
      <p:ext uri="{BB962C8B-B14F-4D97-AF65-F5344CB8AC3E}">
        <p14:creationId xmlns:p14="http://schemas.microsoft.com/office/powerpoint/2010/main" val="4418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Arial" pitchFamily="34" charset="0"/>
                <a:cs typeface="Arial" pitchFamily="34" charset="0"/>
              </a:rPr>
              <a:t>Supported Cipher Suites:</a:t>
            </a:r>
          </a:p>
          <a:p>
            <a:pPr lvl="1" eaLnBrk="1" hangingPunct="1">
              <a:spcBef>
                <a:spcPct val="0"/>
              </a:spcBef>
              <a:buFontTx/>
              <a:buChar char="•"/>
            </a:pPr>
            <a:r>
              <a:rPr lang="en-US" dirty="0">
                <a:latin typeface="Arial" pitchFamily="34" charset="0"/>
                <a:cs typeface="Arial" pitchFamily="34" charset="0"/>
              </a:rPr>
              <a:t> Key Exchange: 512/1024/2048-bit RSA</a:t>
            </a:r>
          </a:p>
          <a:p>
            <a:pPr lvl="1" eaLnBrk="1" hangingPunct="1">
              <a:spcBef>
                <a:spcPct val="0"/>
              </a:spcBef>
              <a:buFontTx/>
              <a:buChar char="•"/>
            </a:pPr>
            <a:r>
              <a:rPr lang="en-US" dirty="0">
                <a:latin typeface="Arial" pitchFamily="34" charset="0"/>
                <a:cs typeface="Arial" pitchFamily="34" charset="0"/>
              </a:rPr>
              <a:t> Encryption: AES, RC4, DES, 3DES</a:t>
            </a:r>
          </a:p>
          <a:p>
            <a:pPr lvl="1" eaLnBrk="1" hangingPunct="1">
              <a:spcBef>
                <a:spcPct val="0"/>
              </a:spcBef>
              <a:buFontTx/>
              <a:buChar char="•"/>
            </a:pPr>
            <a:r>
              <a:rPr lang="en-US" dirty="0">
                <a:latin typeface="Arial" pitchFamily="34" charset="0"/>
                <a:cs typeface="Arial" pitchFamily="34" charset="0"/>
              </a:rPr>
              <a:t> Hash: HA, MD5</a:t>
            </a:r>
          </a:p>
        </p:txBody>
      </p:sp>
      <p:sp>
        <p:nvSpPr>
          <p:cNvPr id="4" name="Slide Number Placeholder 3"/>
          <p:cNvSpPr>
            <a:spLocks noGrp="1"/>
          </p:cNvSpPr>
          <p:nvPr>
            <p:ph type="sldNum" sz="quarter" idx="10"/>
          </p:nvPr>
        </p:nvSpPr>
        <p:spPr/>
        <p:txBody>
          <a:bodyPr/>
          <a:lstStyle/>
          <a:p>
            <a:pPr>
              <a:defRPr/>
            </a:pPr>
            <a:fld id="{C38985E8-2917-4C44-BA40-DFBC49CE1D28}" type="slidenum">
              <a:rPr lang="en-US" smtClean="0"/>
              <a:pPr>
                <a:defRPr/>
              </a:pPr>
              <a:t>5</a:t>
            </a:fld>
            <a:endParaRPr lang="en-US"/>
          </a:p>
        </p:txBody>
      </p:sp>
    </p:spTree>
    <p:extLst>
      <p:ext uri="{BB962C8B-B14F-4D97-AF65-F5344CB8AC3E}">
        <p14:creationId xmlns:p14="http://schemas.microsoft.com/office/powerpoint/2010/main" val="75131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Arial" pitchFamily="34" charset="0"/>
                <a:cs typeface="Arial" pitchFamily="34" charset="0"/>
              </a:rPr>
              <a:t>Supported Cipher Suites:</a:t>
            </a:r>
          </a:p>
          <a:p>
            <a:pPr lvl="1" eaLnBrk="1" hangingPunct="1">
              <a:spcBef>
                <a:spcPct val="0"/>
              </a:spcBef>
              <a:buFontTx/>
              <a:buChar char="•"/>
            </a:pPr>
            <a:r>
              <a:rPr lang="en-US" dirty="0">
                <a:latin typeface="Arial" pitchFamily="34" charset="0"/>
                <a:cs typeface="Arial" pitchFamily="34" charset="0"/>
              </a:rPr>
              <a:t> Key Exchange: 512/1024/2048-bit RSA</a:t>
            </a:r>
          </a:p>
          <a:p>
            <a:pPr lvl="1" eaLnBrk="1" hangingPunct="1">
              <a:spcBef>
                <a:spcPct val="0"/>
              </a:spcBef>
              <a:buFontTx/>
              <a:buChar char="•"/>
            </a:pPr>
            <a:r>
              <a:rPr lang="en-US" dirty="0">
                <a:latin typeface="Arial" pitchFamily="34" charset="0"/>
                <a:cs typeface="Arial" pitchFamily="34" charset="0"/>
              </a:rPr>
              <a:t> Encryption: AES, RC4, DES, 3DES</a:t>
            </a:r>
          </a:p>
          <a:p>
            <a:pPr lvl="1" eaLnBrk="1" hangingPunct="1">
              <a:spcBef>
                <a:spcPct val="0"/>
              </a:spcBef>
              <a:buFontTx/>
              <a:buChar char="•"/>
            </a:pPr>
            <a:r>
              <a:rPr lang="en-US" dirty="0">
                <a:latin typeface="Arial" pitchFamily="34" charset="0"/>
                <a:cs typeface="Arial" pitchFamily="34" charset="0"/>
              </a:rPr>
              <a:t> Hash: HA, MD5</a:t>
            </a:r>
          </a:p>
          <a:p>
            <a:endParaRPr lang="en-US" dirty="0"/>
          </a:p>
        </p:txBody>
      </p:sp>
      <p:sp>
        <p:nvSpPr>
          <p:cNvPr id="4" name="Slide Number Placeholder 3"/>
          <p:cNvSpPr>
            <a:spLocks noGrp="1"/>
          </p:cNvSpPr>
          <p:nvPr>
            <p:ph type="sldNum" sz="quarter" idx="10"/>
          </p:nvPr>
        </p:nvSpPr>
        <p:spPr/>
        <p:txBody>
          <a:bodyPr/>
          <a:lstStyle/>
          <a:p>
            <a:pPr>
              <a:defRPr/>
            </a:pPr>
            <a:fld id="{C38985E8-2917-4C44-BA40-DFBC49CE1D28}" type="slidenum">
              <a:rPr lang="en-US" smtClean="0"/>
              <a:pPr>
                <a:defRPr/>
              </a:pPr>
              <a:t>6</a:t>
            </a:fld>
            <a:endParaRPr lang="en-US"/>
          </a:p>
        </p:txBody>
      </p:sp>
    </p:spTree>
    <p:extLst>
      <p:ext uri="{BB962C8B-B14F-4D97-AF65-F5344CB8AC3E}">
        <p14:creationId xmlns:p14="http://schemas.microsoft.com/office/powerpoint/2010/main" val="789354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1" indent="0" algn="l" defTabSz="1306221" rtl="0" eaLnBrk="1" fontAlgn="auto" latinLnBrk="0" hangingPunct="1">
              <a:lnSpc>
                <a:spcPct val="100000"/>
              </a:lnSpc>
              <a:spcBef>
                <a:spcPts val="0"/>
              </a:spcBef>
              <a:spcAft>
                <a:spcPts val="0"/>
              </a:spcAft>
              <a:buClrTx/>
              <a:buSzTx/>
              <a:buFontTx/>
              <a:buNone/>
              <a:tabLst/>
              <a:defRPr/>
            </a:pPr>
            <a:endParaRPr lang="en-US" sz="2800" dirty="0" smtClean="0"/>
          </a:p>
          <a:p>
            <a:pPr marL="0" marR="0" lvl="1" indent="0" algn="l" defTabSz="1306221" rtl="0" eaLnBrk="1" fontAlgn="auto" latinLnBrk="0" hangingPunct="1">
              <a:lnSpc>
                <a:spcPct val="100000"/>
              </a:lnSpc>
              <a:spcBef>
                <a:spcPts val="0"/>
              </a:spcBef>
              <a:spcAft>
                <a:spcPts val="0"/>
              </a:spcAft>
              <a:buClrTx/>
              <a:buSzTx/>
              <a:buFontTx/>
              <a:buNone/>
              <a:tabLst/>
              <a:defRPr/>
            </a:pPr>
            <a:endParaRPr lang="en-US" sz="2800" dirty="0" smtClean="0"/>
          </a:p>
          <a:p>
            <a:pPr marL="0" marR="0" lvl="1" indent="0" algn="l" defTabSz="1306221" rtl="0" eaLnBrk="1" fontAlgn="auto" latinLnBrk="0" hangingPunct="1">
              <a:lnSpc>
                <a:spcPct val="100000"/>
              </a:lnSpc>
              <a:spcBef>
                <a:spcPts val="0"/>
              </a:spcBef>
              <a:spcAft>
                <a:spcPts val="0"/>
              </a:spcAft>
              <a:buClrTx/>
              <a:buSzTx/>
              <a:buFontTx/>
              <a:buNone/>
              <a:tabLst/>
              <a:defRPr/>
            </a:pPr>
            <a:endParaRPr lang="en-US" sz="2800" dirty="0" smtClean="0"/>
          </a:p>
          <a:p>
            <a:pPr marL="0" marR="0" lvl="1" indent="0" algn="l" defTabSz="1306221" rtl="0" eaLnBrk="1" fontAlgn="auto" latinLnBrk="0" hangingPunct="1">
              <a:lnSpc>
                <a:spcPct val="100000"/>
              </a:lnSpc>
              <a:spcBef>
                <a:spcPts val="0"/>
              </a:spcBef>
              <a:spcAft>
                <a:spcPts val="0"/>
              </a:spcAft>
              <a:buClrTx/>
              <a:buSzTx/>
              <a:buFontTx/>
              <a:buNone/>
              <a:tabLst/>
              <a:defRPr/>
            </a:pPr>
            <a:r>
              <a:rPr lang="en-US" sz="2800" dirty="0" smtClean="0"/>
              <a:t>As a result </a:t>
            </a:r>
            <a:r>
              <a:rPr lang="en-US" sz="2800" i="1" dirty="0" smtClean="0"/>
              <a:t>“s said they are accelerating </a:t>
            </a:r>
            <a:r>
              <a:rPr lang="en-US" sz="2800" i="1" dirty="0" err="1" smtClean="0"/>
              <a:t>p</a:t>
            </a:r>
            <a:r>
              <a:rPr lang="en-US" altLang="zh-TW" sz="2800" i="1" dirty="0" err="1" smtClean="0"/>
              <a:t>Google</a:t>
            </a:r>
            <a:r>
              <a:rPr lang="en-US" altLang="zh-TW" sz="2800" i="1" dirty="0" smtClean="0"/>
              <a:t> and Microsoft </a:t>
            </a:r>
            <a:r>
              <a:rPr lang="en-US" altLang="zh-TW" sz="2800" i="1" dirty="0" err="1" smtClean="0"/>
              <a:t>executive</a:t>
            </a:r>
            <a:r>
              <a:rPr lang="en-US" sz="2800" i="1" dirty="0" err="1" smtClean="0"/>
              <a:t>revious</a:t>
            </a:r>
            <a:r>
              <a:rPr lang="en-US" sz="2800" i="1" dirty="0" smtClean="0"/>
              <a:t> plans to encrypt” </a:t>
            </a:r>
            <a:r>
              <a:rPr lang="en-US" sz="2800" dirty="0" smtClean="0"/>
              <a:t>traffic</a:t>
            </a:r>
          </a:p>
          <a:p>
            <a:pPr marL="0" marR="0" lvl="1" indent="0" algn="l" defTabSz="1306221" rtl="0" eaLnBrk="1" fontAlgn="auto" latinLnBrk="0" hangingPunct="1">
              <a:lnSpc>
                <a:spcPct val="100000"/>
              </a:lnSpc>
              <a:spcBef>
                <a:spcPts val="0"/>
              </a:spcBef>
              <a:spcAft>
                <a:spcPts val="0"/>
              </a:spcAft>
              <a:buClrTx/>
              <a:buSzTx/>
              <a:buFontTx/>
              <a:buNone/>
              <a:tabLst/>
              <a:defRPr/>
            </a:pPr>
            <a:endParaRPr lang="en-US" sz="2800" dirty="0" smtClean="0"/>
          </a:p>
          <a:p>
            <a:pPr marL="0" marR="0" lvl="1" indent="0" algn="l" defTabSz="1306221" rtl="0" eaLnBrk="1" fontAlgn="auto" latinLnBrk="0" hangingPunct="1">
              <a:lnSpc>
                <a:spcPct val="100000"/>
              </a:lnSpc>
              <a:spcBef>
                <a:spcPts val="0"/>
              </a:spcBef>
              <a:spcAft>
                <a:spcPts val="0"/>
              </a:spcAft>
              <a:buClrTx/>
              <a:buSzTx/>
              <a:buFontTx/>
              <a:buNone/>
              <a:tabLst/>
              <a:defRPr/>
            </a:pPr>
            <a:r>
              <a:rPr lang="en-US" sz="2800" dirty="0" smtClean="0"/>
              <a:t>Source for picture:</a:t>
            </a:r>
            <a:r>
              <a:rPr lang="en-US" sz="2800" baseline="0" dirty="0" smtClean="0"/>
              <a:t> https://www.washingtonpost.com/world/national-security/spyware-tools-allow-buyers-to-slip-malicious-code-into-youtube-videos-microsoft-pages/2014/08/15/31c5696c-249c-11e4-8593-da634b334390_story.html </a:t>
            </a:r>
          </a:p>
          <a:p>
            <a:endParaRPr lang="en-US" dirty="0" smtClean="0"/>
          </a:p>
          <a:p>
            <a:pPr marL="0" marR="0" lvl="1" indent="0" algn="l" defTabSz="1306221" rtl="0" eaLnBrk="1" fontAlgn="auto" latinLnBrk="0" hangingPunct="1">
              <a:lnSpc>
                <a:spcPct val="100000"/>
              </a:lnSpc>
              <a:spcBef>
                <a:spcPts val="0"/>
              </a:spcBef>
              <a:spcAft>
                <a:spcPts val="0"/>
              </a:spcAft>
              <a:buClrTx/>
              <a:buSzTx/>
              <a:buFontTx/>
              <a:buNone/>
              <a:tabLst/>
              <a:defRPr/>
            </a:pPr>
            <a:r>
              <a:rPr lang="en-US" sz="2800" dirty="0" smtClean="0"/>
              <a:t>Application owners are adding SSL</a:t>
            </a:r>
            <a:r>
              <a:rPr lang="en-US" sz="2800" baseline="0" dirty="0" smtClean="0"/>
              <a:t> </a:t>
            </a:r>
            <a:r>
              <a:rPr lang="en-US" sz="2800" dirty="0" smtClean="0"/>
              <a:t>support to improve Google</a:t>
            </a:r>
            <a:r>
              <a:rPr lang="en-US" sz="2800" baseline="0" dirty="0" smtClean="0"/>
              <a:t> </a:t>
            </a:r>
            <a:r>
              <a:rPr lang="en-US" sz="2800" dirty="0" smtClean="0"/>
              <a:t>search engine ranking.</a:t>
            </a:r>
          </a:p>
          <a:p>
            <a:pPr marL="0" marR="0" lvl="1" indent="0" algn="l" defTabSz="1306221" rtl="0" eaLnBrk="1" fontAlgn="auto" latinLnBrk="0" hangingPunct="1">
              <a:lnSpc>
                <a:spcPct val="100000"/>
              </a:lnSpc>
              <a:spcBef>
                <a:spcPts val="0"/>
              </a:spcBef>
              <a:spcAft>
                <a:spcPts val="0"/>
              </a:spcAft>
              <a:buClrTx/>
              <a:buSzTx/>
              <a:buFontTx/>
              <a:buNone/>
              <a:tabLst/>
              <a:defRPr/>
            </a:pPr>
            <a:endParaRPr lang="en-US" sz="2800" dirty="0" smtClean="0"/>
          </a:p>
          <a:p>
            <a:endParaRPr lang="en-US" dirty="0"/>
          </a:p>
        </p:txBody>
      </p:sp>
      <p:sp>
        <p:nvSpPr>
          <p:cNvPr id="4" name="Slide Number Placeholder 3"/>
          <p:cNvSpPr>
            <a:spLocks noGrp="1"/>
          </p:cNvSpPr>
          <p:nvPr>
            <p:ph type="sldNum" sz="quarter" idx="10"/>
          </p:nvPr>
        </p:nvSpPr>
        <p:spPr/>
        <p:txBody>
          <a:bodyPr/>
          <a:lstStyle/>
          <a:p>
            <a:fld id="{529CFC5E-5338-4F01-B9E1-06270F57A602}" type="slidenum">
              <a:rPr lang="en-US" smtClean="0"/>
              <a:pPr/>
              <a:t>8</a:t>
            </a:fld>
            <a:endParaRPr lang="en-US" dirty="0"/>
          </a:p>
        </p:txBody>
      </p:sp>
    </p:spTree>
    <p:extLst>
      <p:ext uri="{BB962C8B-B14F-4D97-AF65-F5344CB8AC3E}">
        <p14:creationId xmlns:p14="http://schemas.microsoft.com/office/powerpoint/2010/main" val="30358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3F3D0-3E27-40E7-8BEE-24DF7CCCD430}" type="slidenum">
              <a:rPr lang="en-US" altLang="en-US"/>
              <a:pPr/>
              <a:t>9</a:t>
            </a:fld>
            <a:endParaRPr lang="en-US" alt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8564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3F3D0-3E27-40E7-8BEE-24DF7CCCD430}" type="slidenum">
              <a:rPr lang="en-US" altLang="en-US"/>
              <a:pPr/>
              <a:t>10</a:t>
            </a:fld>
            <a:endParaRPr lang="en-US" altLang="en-US"/>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13562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9CFC5E-5338-4F01-B9E1-06270F57A602}" type="slidenum">
              <a:rPr lang="en-US" smtClean="0"/>
              <a:pPr/>
              <a:t>12</a:t>
            </a:fld>
            <a:endParaRPr lang="en-US" dirty="0"/>
          </a:p>
        </p:txBody>
      </p:sp>
    </p:spTree>
    <p:extLst>
      <p:ext uri="{BB962C8B-B14F-4D97-AF65-F5344CB8AC3E}">
        <p14:creationId xmlns:p14="http://schemas.microsoft.com/office/powerpoint/2010/main" val="1822790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lvl="1" defTabSz="1331039">
              <a:defRPr/>
            </a:pPr>
            <a:r>
              <a:rPr lang="en-US" sz="2900" b="1" dirty="0">
                <a:solidFill>
                  <a:schemeClr val="accent4"/>
                </a:solidFill>
              </a:rPr>
              <a:t>Reports from A10 service providers indicate 35 to 40% of traffic is encrypted today, compared to 25-35% reported by NSS Labs in 2013. Encryption started to take off after the Snowden revelations about government snooping. Soon, Google, Facebook, Twitter, LinkedIn and many more started encrypting traffic. Now, virtually every search engine, online mail service, social media site, online file storage site encrypts data.</a:t>
            </a:r>
          </a:p>
          <a:p>
            <a:pPr marL="0" lvl="1" defTabSz="1331039">
              <a:defRPr/>
            </a:pPr>
            <a:endParaRPr lang="en-US" sz="2900" b="1" dirty="0">
              <a:solidFill>
                <a:schemeClr val="accent4"/>
              </a:solidFill>
            </a:endParaRPr>
          </a:p>
          <a:p>
            <a:pPr marL="0" lvl="1" defTabSz="1331039">
              <a:defRPr/>
            </a:pPr>
            <a:r>
              <a:rPr lang="en-US" sz="2900" b="1" dirty="0">
                <a:solidFill>
                  <a:schemeClr val="accent4"/>
                </a:solidFill>
              </a:rPr>
              <a:t>This has led Gartner to predict that 50% of all attacks will use encryption to bypass controls by 2017 (and this prediction is conservative.) Yet despite this, 80% of organizations with firewalls, IPS, or </a:t>
            </a:r>
            <a:r>
              <a:rPr lang="en-US" b="1" dirty="0"/>
              <a:t>Unified Threat Management appliance do not decrypt SSL traffic. </a:t>
            </a:r>
            <a:endParaRPr lang="en-US" sz="2900" b="1" dirty="0">
              <a:solidFill>
                <a:schemeClr val="accent4"/>
              </a:solidFill>
            </a:endParaRPr>
          </a:p>
          <a:p>
            <a:pPr marL="0" lvl="1" defTabSz="1331039">
              <a:defRPr/>
            </a:pPr>
            <a:endParaRPr lang="en-US" sz="2900" b="1" dirty="0">
              <a:solidFill>
                <a:schemeClr val="accent4"/>
              </a:solidFill>
            </a:endParaRPr>
          </a:p>
          <a:p>
            <a:pPr marL="0" lvl="1" defTabSz="1331039">
              <a:defRPr/>
            </a:pPr>
            <a:r>
              <a:rPr lang="en-US" sz="2900" b="1" dirty="0">
                <a:solidFill>
                  <a:schemeClr val="accent4"/>
                </a:solidFill>
              </a:rPr>
              <a:t>This could be because NSS Labs found that the </a:t>
            </a:r>
            <a:r>
              <a:rPr lang="en-US" sz="2900" dirty="0">
                <a:solidFill>
                  <a:schemeClr val="tx1">
                    <a:lumMod val="65000"/>
                    <a:lumOff val="35000"/>
                  </a:schemeClr>
                </a:solidFill>
              </a:rPr>
              <a:t>average performance of seven leading NG Firewalls fell an average of 81% when decrypting SSL traffic with 2048-bit keys.</a:t>
            </a:r>
          </a:p>
          <a:p>
            <a:endParaRPr lang="en-US" dirty="0"/>
          </a:p>
        </p:txBody>
      </p:sp>
      <p:sp>
        <p:nvSpPr>
          <p:cNvPr id="4" name="Slide Number Placeholder 3"/>
          <p:cNvSpPr>
            <a:spLocks noGrp="1"/>
          </p:cNvSpPr>
          <p:nvPr>
            <p:ph type="sldNum" sz="quarter" idx="10"/>
          </p:nvPr>
        </p:nvSpPr>
        <p:spPr/>
        <p:txBody>
          <a:bodyPr/>
          <a:lstStyle/>
          <a:p>
            <a:fld id="{B0011424-0A5F-4629-B391-B5E7F59A4A84}" type="slidenum">
              <a:rPr lang="en-US" smtClean="0"/>
              <a:pPr/>
              <a:t>13</a:t>
            </a:fld>
            <a:endParaRPr lang="en-US" dirty="0"/>
          </a:p>
        </p:txBody>
      </p:sp>
    </p:spTree>
    <p:extLst>
      <p:ext uri="{BB962C8B-B14F-4D97-AF65-F5344CB8AC3E}">
        <p14:creationId xmlns:p14="http://schemas.microsoft.com/office/powerpoint/2010/main" val="128810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529CFC5E-5338-4F01-B9E1-06270F57A602}" type="slidenum">
              <a:rPr lang="en-US" smtClean="0"/>
              <a:pPr/>
              <a:t>15</a:t>
            </a:fld>
            <a:endParaRPr lang="en-US" dirty="0"/>
          </a:p>
        </p:txBody>
      </p:sp>
    </p:spTree>
    <p:extLst>
      <p:ext uri="{BB962C8B-B14F-4D97-AF65-F5344CB8AC3E}">
        <p14:creationId xmlns:p14="http://schemas.microsoft.com/office/powerpoint/2010/main" val="1476918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Master">
    <p:spTree>
      <p:nvGrpSpPr>
        <p:cNvPr id="1" name=""/>
        <p:cNvGrpSpPr/>
        <p:nvPr/>
      </p:nvGrpSpPr>
      <p:grpSpPr>
        <a:xfrm>
          <a:off x="0" y="0"/>
          <a:ext cx="0" cy="0"/>
          <a:chOff x="0" y="0"/>
          <a:chExt cx="0" cy="0"/>
        </a:xfrm>
      </p:grpSpPr>
      <p:sp>
        <p:nvSpPr>
          <p:cNvPr id="33" name="Rectangle 32"/>
          <p:cNvSpPr/>
          <p:nvPr userDrawn="1"/>
        </p:nvSpPr>
        <p:spPr>
          <a:xfrm>
            <a:off x="0" y="0"/>
            <a:ext cx="14648688" cy="7456035"/>
          </a:xfrm>
          <a:prstGeom prst="rect">
            <a:avLst/>
          </a:prstGeom>
          <a:gradFill>
            <a:gsLst>
              <a:gs pos="0">
                <a:schemeClr val="accent1"/>
              </a:gs>
              <a:gs pos="70000">
                <a:srgbClr val="005FAA"/>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algn="ctr" defTabSz="1306221" rtl="0" eaLnBrk="1" latinLnBrk="0" hangingPunct="1"/>
            <a:endParaRPr lang="en-US" sz="2600" kern="1200" dirty="0">
              <a:solidFill>
                <a:schemeClr val="lt1"/>
              </a:solidFill>
              <a:latin typeface="Century Gothic" panose="020B0502020202020204" pitchFamily="34" charset="0"/>
              <a:ea typeface="+mn-ea"/>
              <a:cs typeface="+mn-cs"/>
            </a:endParaRPr>
          </a:p>
        </p:txBody>
      </p:sp>
      <p:pic>
        <p:nvPicPr>
          <p:cNvPr id="24" name="Picture 23"/>
          <p:cNvPicPr>
            <a:picLocks noChangeAspect="1"/>
          </p:cNvPicPr>
          <p:nvPr userDrawn="1"/>
        </p:nvPicPr>
        <p:blipFill rotWithShape="1">
          <a:blip r:embed="rId2" cstate="print">
            <a:alphaModFix amt="9000"/>
            <a:extLst>
              <a:ext uri="{28A0092B-C50C-407E-A947-70E740481C1C}">
                <a14:useLocalDpi xmlns:a14="http://schemas.microsoft.com/office/drawing/2010/main" val="0"/>
              </a:ext>
            </a:extLst>
          </a:blip>
          <a:srcRect l="1443" b="9770"/>
          <a:stretch/>
        </p:blipFill>
        <p:spPr bwMode="ltGray">
          <a:xfrm>
            <a:off x="0" y="324280"/>
            <a:ext cx="14630400" cy="7121549"/>
          </a:xfrm>
          <a:prstGeom prst="rect">
            <a:avLst/>
          </a:prstGeom>
        </p:spPr>
      </p:pic>
      <p:sp>
        <p:nvSpPr>
          <p:cNvPr id="16" name="TextBox 15"/>
          <p:cNvSpPr txBox="1"/>
          <p:nvPr userDrawn="1"/>
        </p:nvSpPr>
        <p:spPr>
          <a:xfrm>
            <a:off x="5625383" y="7801680"/>
            <a:ext cx="3379638" cy="274298"/>
          </a:xfrm>
          <a:prstGeom prst="rect">
            <a:avLst/>
          </a:prstGeom>
        </p:spPr>
        <p:txBody>
          <a:bodyPr vert="horz" lIns="91440" tIns="45720" rIns="91440" bIns="45720" rtlCol="0" anchor="ctr"/>
          <a:lstStyle/>
          <a:p>
            <a:pPr marL="0" marR="0" lvl="0" indent="0" algn="ctr" defTabSz="1306221"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Confidential   |   </a:t>
            </a:r>
            <a:r>
              <a:rPr kumimoji="0" lang="en-US" sz="1300" b="0" i="0" u="none" strike="noStrike" kern="1200" cap="none" spc="0" normalizeH="0" baseline="30000" noProof="0" dirty="0" smtClean="0">
                <a:ln>
                  <a:noFill/>
                </a:ln>
                <a:solidFill>
                  <a:schemeClr val="tx1">
                    <a:lumMod val="75000"/>
                    <a:lumOff val="25000"/>
                  </a:schemeClr>
                </a:solidFill>
                <a:effectLst/>
                <a:uLnTx/>
                <a:uFillTx/>
                <a:latin typeface="Century Gothic" panose="020B0502020202020204" pitchFamily="34" charset="0"/>
                <a:ea typeface="+mn-ea"/>
                <a:cs typeface="+mn-cs"/>
              </a:rPr>
              <a:t>©</a:t>
            </a:r>
            <a:r>
              <a:rPr kumimoji="0" lang="en-US" sz="13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A10 Networks, Inc. </a:t>
            </a:r>
          </a:p>
        </p:txBody>
      </p:sp>
      <p:sp>
        <p:nvSpPr>
          <p:cNvPr id="14" name="Rectangle 13"/>
          <p:cNvSpPr/>
          <p:nvPr userDrawn="1"/>
        </p:nvSpPr>
        <p:spPr>
          <a:xfrm>
            <a:off x="0" y="7376491"/>
            <a:ext cx="14648688" cy="2743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latin typeface="Century Gothic" panose="020B0502020202020204" pitchFamily="34" charset="0"/>
            </a:endParaRPr>
          </a:p>
        </p:txBody>
      </p:sp>
      <p:sp>
        <p:nvSpPr>
          <p:cNvPr id="2" name="Title 1"/>
          <p:cNvSpPr>
            <a:spLocks noGrp="1"/>
          </p:cNvSpPr>
          <p:nvPr>
            <p:ph type="ctrTitle" hasCustomPrompt="1"/>
          </p:nvPr>
        </p:nvSpPr>
        <p:spPr bwMode="white">
          <a:xfrm>
            <a:off x="5855810" y="1889911"/>
            <a:ext cx="7873026" cy="1764030"/>
          </a:xfrm>
          <a:prstGeom prst="rect">
            <a:avLst/>
          </a:prstGeom>
        </p:spPr>
        <p:txBody>
          <a:bodyPr/>
          <a:lstStyle>
            <a:lvl1pPr algn="l">
              <a:lnSpc>
                <a:spcPct val="90000"/>
              </a:lnSpc>
              <a:defRPr sz="46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white">
          <a:xfrm>
            <a:off x="5855810" y="3961182"/>
            <a:ext cx="7834621" cy="576075"/>
          </a:xfrm>
        </p:spPr>
        <p:txBody>
          <a:bodyPr/>
          <a:lstStyle>
            <a:lvl1pPr marL="0" indent="0" algn="l">
              <a:spcBef>
                <a:spcPts val="200"/>
              </a:spcBef>
              <a:spcAft>
                <a:spcPts val="0"/>
              </a:spcAft>
              <a:buNone/>
              <a:defRPr sz="2900" b="0" baseline="0">
                <a:solidFill>
                  <a:schemeClr val="bg1"/>
                </a:solidFill>
                <a:latin typeface="Century Gothic" panose="020B0502020202020204" pitchFamily="34" charset="0"/>
              </a:defRPr>
            </a:lvl1pPr>
            <a:lvl2pPr marL="653110" indent="0" algn="ctr">
              <a:buNone/>
              <a:defRPr>
                <a:solidFill>
                  <a:schemeClr val="tx1">
                    <a:tint val="75000"/>
                  </a:schemeClr>
                </a:solidFill>
              </a:defRPr>
            </a:lvl2pPr>
            <a:lvl3pPr marL="1306221" indent="0" algn="ctr">
              <a:buNone/>
              <a:defRPr>
                <a:solidFill>
                  <a:schemeClr val="tx1">
                    <a:tint val="75000"/>
                  </a:schemeClr>
                </a:solidFill>
              </a:defRPr>
            </a:lvl3pPr>
            <a:lvl4pPr marL="1959331" indent="0" algn="ctr">
              <a:buNone/>
              <a:defRPr>
                <a:solidFill>
                  <a:schemeClr val="tx1">
                    <a:tint val="75000"/>
                  </a:schemeClr>
                </a:solidFill>
              </a:defRPr>
            </a:lvl4pPr>
            <a:lvl5pPr marL="2612442" indent="0" algn="ctr">
              <a:buNone/>
              <a:defRPr>
                <a:solidFill>
                  <a:schemeClr val="tx1">
                    <a:tint val="75000"/>
                  </a:schemeClr>
                </a:solidFill>
              </a:defRPr>
            </a:lvl5pPr>
            <a:lvl6pPr marL="3265550"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Master Subtitle Style</a:t>
            </a:r>
            <a:endParaRPr lang="en-US" dirty="0"/>
          </a:p>
        </p:txBody>
      </p:sp>
      <p:grpSp>
        <p:nvGrpSpPr>
          <p:cNvPr id="18" name="Group 17"/>
          <p:cNvGrpSpPr/>
          <p:nvPr userDrawn="1"/>
        </p:nvGrpSpPr>
        <p:grpSpPr bwMode="gray">
          <a:xfrm>
            <a:off x="2106374" y="2252725"/>
            <a:ext cx="2648392" cy="1401216"/>
            <a:chOff x="11078890" y="2628173"/>
            <a:chExt cx="4530726" cy="2397125"/>
          </a:xfrm>
        </p:grpSpPr>
        <p:sp>
          <p:nvSpPr>
            <p:cNvPr id="19" name="Freeform 7"/>
            <p:cNvSpPr>
              <a:spLocks/>
            </p:cNvSpPr>
            <p:nvPr userDrawn="1"/>
          </p:nvSpPr>
          <p:spPr bwMode="gray">
            <a:xfrm>
              <a:off x="12263165" y="4204560"/>
              <a:ext cx="3033713" cy="820738"/>
            </a:xfrm>
            <a:custGeom>
              <a:avLst/>
              <a:gdLst/>
              <a:ahLst/>
              <a:cxnLst>
                <a:cxn ang="0">
                  <a:pos x="800" y="101"/>
                </a:cxn>
                <a:cxn ang="0">
                  <a:pos x="376" y="5"/>
                </a:cxn>
                <a:cxn ang="0">
                  <a:pos x="5" y="79"/>
                </a:cxn>
                <a:cxn ang="0">
                  <a:pos x="0" y="99"/>
                </a:cxn>
                <a:cxn ang="0">
                  <a:pos x="362" y="17"/>
                </a:cxn>
                <a:cxn ang="0">
                  <a:pos x="754" y="102"/>
                </a:cxn>
                <a:cxn ang="0">
                  <a:pos x="387" y="203"/>
                </a:cxn>
                <a:cxn ang="0">
                  <a:pos x="84" y="175"/>
                </a:cxn>
                <a:cxn ang="0">
                  <a:pos x="69" y="175"/>
                </a:cxn>
                <a:cxn ang="0">
                  <a:pos x="69" y="175"/>
                </a:cxn>
                <a:cxn ang="0">
                  <a:pos x="53" y="174"/>
                </a:cxn>
                <a:cxn ang="0">
                  <a:pos x="404" y="215"/>
                </a:cxn>
                <a:cxn ang="0">
                  <a:pos x="800" y="101"/>
                </a:cxn>
              </a:cxnLst>
              <a:rect l="0" t="0" r="r" b="b"/>
              <a:pathLst>
                <a:path w="807" h="218">
                  <a:moveTo>
                    <a:pt x="800" y="101"/>
                  </a:moveTo>
                  <a:cubicBezTo>
                    <a:pt x="792" y="43"/>
                    <a:pt x="603" y="0"/>
                    <a:pt x="376" y="5"/>
                  </a:cubicBezTo>
                  <a:cubicBezTo>
                    <a:pt x="205" y="9"/>
                    <a:pt x="62" y="39"/>
                    <a:pt x="5" y="79"/>
                  </a:cubicBezTo>
                  <a:cubicBezTo>
                    <a:pt x="3" y="86"/>
                    <a:pt x="1" y="93"/>
                    <a:pt x="0" y="99"/>
                  </a:cubicBezTo>
                  <a:cubicBezTo>
                    <a:pt x="32" y="56"/>
                    <a:pt x="180" y="21"/>
                    <a:pt x="362" y="17"/>
                  </a:cubicBezTo>
                  <a:cubicBezTo>
                    <a:pt x="572" y="13"/>
                    <a:pt x="748" y="50"/>
                    <a:pt x="754" y="102"/>
                  </a:cubicBezTo>
                  <a:cubicBezTo>
                    <a:pt x="761" y="153"/>
                    <a:pt x="597" y="199"/>
                    <a:pt x="387" y="203"/>
                  </a:cubicBezTo>
                  <a:cubicBezTo>
                    <a:pt x="266" y="206"/>
                    <a:pt x="156" y="195"/>
                    <a:pt x="84" y="175"/>
                  </a:cubicBezTo>
                  <a:cubicBezTo>
                    <a:pt x="79" y="175"/>
                    <a:pt x="74" y="175"/>
                    <a:pt x="69" y="175"/>
                  </a:cubicBezTo>
                  <a:cubicBezTo>
                    <a:pt x="69" y="175"/>
                    <a:pt x="69" y="175"/>
                    <a:pt x="69" y="175"/>
                  </a:cubicBezTo>
                  <a:cubicBezTo>
                    <a:pt x="63" y="175"/>
                    <a:pt x="58" y="175"/>
                    <a:pt x="53" y="174"/>
                  </a:cubicBezTo>
                  <a:cubicBezTo>
                    <a:pt x="130" y="202"/>
                    <a:pt x="259" y="218"/>
                    <a:pt x="404" y="215"/>
                  </a:cubicBezTo>
                  <a:cubicBezTo>
                    <a:pt x="630" y="210"/>
                    <a:pt x="807" y="159"/>
                    <a:pt x="800" y="101"/>
                  </a:cubicBezTo>
                </a:path>
              </a:pathLst>
            </a:custGeom>
            <a:solidFill>
              <a:srgbClr val="FDB9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0" name="Freeform 8"/>
            <p:cNvSpPr>
              <a:spLocks noEditPoints="1"/>
            </p:cNvSpPr>
            <p:nvPr userDrawn="1"/>
          </p:nvSpPr>
          <p:spPr bwMode="gray">
            <a:xfrm>
              <a:off x="11078890" y="3231423"/>
              <a:ext cx="2316163" cy="1514475"/>
            </a:xfrm>
            <a:custGeom>
              <a:avLst/>
              <a:gdLst/>
              <a:ahLst/>
              <a:cxnLst>
                <a:cxn ang="0">
                  <a:pos x="385" y="402"/>
                </a:cxn>
                <a:cxn ang="0">
                  <a:pos x="616" y="402"/>
                </a:cxn>
                <a:cxn ang="0">
                  <a:pos x="576" y="347"/>
                </a:cxn>
                <a:cxn ang="0">
                  <a:pos x="411" y="0"/>
                </a:cxn>
                <a:cxn ang="0">
                  <a:pos x="201" y="0"/>
                </a:cxn>
                <a:cxn ang="0">
                  <a:pos x="221" y="21"/>
                </a:cxn>
                <a:cxn ang="0">
                  <a:pos x="47" y="339"/>
                </a:cxn>
                <a:cxn ang="0">
                  <a:pos x="0" y="402"/>
                </a:cxn>
                <a:cxn ang="0">
                  <a:pos x="130" y="402"/>
                </a:cxn>
                <a:cxn ang="0">
                  <a:pos x="120" y="369"/>
                </a:cxn>
                <a:cxn ang="0">
                  <a:pos x="158" y="294"/>
                </a:cxn>
                <a:cxn ang="0">
                  <a:pos x="269" y="294"/>
                </a:cxn>
                <a:cxn ang="0">
                  <a:pos x="269" y="294"/>
                </a:cxn>
                <a:cxn ang="0">
                  <a:pos x="361" y="294"/>
                </a:cxn>
                <a:cxn ang="0">
                  <a:pos x="391" y="353"/>
                </a:cxn>
                <a:cxn ang="0">
                  <a:pos x="394" y="383"/>
                </a:cxn>
                <a:cxn ang="0">
                  <a:pos x="385" y="402"/>
                </a:cxn>
                <a:cxn ang="0">
                  <a:pos x="265" y="93"/>
                </a:cxn>
                <a:cxn ang="0">
                  <a:pos x="329" y="225"/>
                </a:cxn>
                <a:cxn ang="0">
                  <a:pos x="330" y="226"/>
                </a:cxn>
                <a:cxn ang="0">
                  <a:pos x="330" y="226"/>
                </a:cxn>
                <a:cxn ang="0">
                  <a:pos x="330" y="227"/>
                </a:cxn>
                <a:cxn ang="0">
                  <a:pos x="195" y="227"/>
                </a:cxn>
                <a:cxn ang="0">
                  <a:pos x="199" y="219"/>
                </a:cxn>
                <a:cxn ang="0">
                  <a:pos x="265" y="93"/>
                </a:cxn>
              </a:cxnLst>
              <a:rect l="0" t="0" r="r" b="b"/>
              <a:pathLst>
                <a:path w="616" h="402">
                  <a:moveTo>
                    <a:pt x="385" y="402"/>
                  </a:moveTo>
                  <a:cubicBezTo>
                    <a:pt x="616" y="402"/>
                    <a:pt x="616" y="402"/>
                    <a:pt x="616" y="402"/>
                  </a:cubicBezTo>
                  <a:cubicBezTo>
                    <a:pt x="599" y="387"/>
                    <a:pt x="587" y="368"/>
                    <a:pt x="576" y="347"/>
                  </a:cubicBezTo>
                  <a:cubicBezTo>
                    <a:pt x="551" y="300"/>
                    <a:pt x="443" y="69"/>
                    <a:pt x="411" y="0"/>
                  </a:cubicBezTo>
                  <a:cubicBezTo>
                    <a:pt x="201" y="0"/>
                    <a:pt x="201" y="0"/>
                    <a:pt x="201" y="0"/>
                  </a:cubicBezTo>
                  <a:cubicBezTo>
                    <a:pt x="221" y="21"/>
                    <a:pt x="221" y="21"/>
                    <a:pt x="221" y="21"/>
                  </a:cubicBezTo>
                  <a:cubicBezTo>
                    <a:pt x="165" y="128"/>
                    <a:pt x="107" y="231"/>
                    <a:pt x="47" y="339"/>
                  </a:cubicBezTo>
                  <a:cubicBezTo>
                    <a:pt x="34" y="363"/>
                    <a:pt x="19" y="383"/>
                    <a:pt x="0" y="402"/>
                  </a:cubicBezTo>
                  <a:cubicBezTo>
                    <a:pt x="130" y="402"/>
                    <a:pt x="130" y="402"/>
                    <a:pt x="130" y="402"/>
                  </a:cubicBezTo>
                  <a:cubicBezTo>
                    <a:pt x="122" y="393"/>
                    <a:pt x="118" y="382"/>
                    <a:pt x="120" y="369"/>
                  </a:cubicBezTo>
                  <a:cubicBezTo>
                    <a:pt x="126" y="341"/>
                    <a:pt x="145" y="320"/>
                    <a:pt x="158" y="294"/>
                  </a:cubicBezTo>
                  <a:cubicBezTo>
                    <a:pt x="269" y="294"/>
                    <a:pt x="269" y="294"/>
                    <a:pt x="269" y="294"/>
                  </a:cubicBezTo>
                  <a:cubicBezTo>
                    <a:pt x="269" y="294"/>
                    <a:pt x="269" y="294"/>
                    <a:pt x="269" y="294"/>
                  </a:cubicBezTo>
                  <a:cubicBezTo>
                    <a:pt x="361" y="294"/>
                    <a:pt x="361" y="294"/>
                    <a:pt x="361" y="294"/>
                  </a:cubicBezTo>
                  <a:cubicBezTo>
                    <a:pt x="372" y="313"/>
                    <a:pt x="383" y="333"/>
                    <a:pt x="391" y="353"/>
                  </a:cubicBezTo>
                  <a:cubicBezTo>
                    <a:pt x="395" y="363"/>
                    <a:pt x="396" y="372"/>
                    <a:pt x="394" y="383"/>
                  </a:cubicBezTo>
                  <a:cubicBezTo>
                    <a:pt x="392" y="390"/>
                    <a:pt x="389" y="396"/>
                    <a:pt x="385" y="402"/>
                  </a:cubicBezTo>
                  <a:moveTo>
                    <a:pt x="265" y="93"/>
                  </a:moveTo>
                  <a:cubicBezTo>
                    <a:pt x="329" y="225"/>
                    <a:pt x="329" y="225"/>
                    <a:pt x="329" y="225"/>
                  </a:cubicBezTo>
                  <a:cubicBezTo>
                    <a:pt x="330" y="226"/>
                    <a:pt x="330" y="226"/>
                    <a:pt x="330" y="226"/>
                  </a:cubicBezTo>
                  <a:cubicBezTo>
                    <a:pt x="330" y="226"/>
                    <a:pt x="330" y="226"/>
                    <a:pt x="330" y="226"/>
                  </a:cubicBezTo>
                  <a:cubicBezTo>
                    <a:pt x="330" y="226"/>
                    <a:pt x="330" y="226"/>
                    <a:pt x="330" y="227"/>
                  </a:cubicBezTo>
                  <a:cubicBezTo>
                    <a:pt x="195" y="227"/>
                    <a:pt x="195" y="227"/>
                    <a:pt x="195" y="227"/>
                  </a:cubicBezTo>
                  <a:cubicBezTo>
                    <a:pt x="196" y="224"/>
                    <a:pt x="197" y="222"/>
                    <a:pt x="199" y="219"/>
                  </a:cubicBezTo>
                  <a:cubicBezTo>
                    <a:pt x="222" y="177"/>
                    <a:pt x="242" y="135"/>
                    <a:pt x="265" y="9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1" name="Freeform 9"/>
            <p:cNvSpPr>
              <a:spLocks noEditPoints="1"/>
            </p:cNvSpPr>
            <p:nvPr userDrawn="1"/>
          </p:nvSpPr>
          <p:spPr bwMode="gray">
            <a:xfrm>
              <a:off x="13887178" y="3423510"/>
              <a:ext cx="1082675" cy="1322388"/>
            </a:xfrm>
            <a:custGeom>
              <a:avLst/>
              <a:gdLst/>
              <a:ahLst/>
              <a:cxnLst>
                <a:cxn ang="0">
                  <a:pos x="272" y="44"/>
                </a:cxn>
                <a:cxn ang="0">
                  <a:pos x="209" y="5"/>
                </a:cxn>
                <a:cxn ang="0">
                  <a:pos x="79" y="5"/>
                </a:cxn>
                <a:cxn ang="0">
                  <a:pos x="16" y="44"/>
                </a:cxn>
                <a:cxn ang="0">
                  <a:pos x="16" y="310"/>
                </a:cxn>
                <a:cxn ang="0">
                  <a:pos x="78" y="351"/>
                </a:cxn>
                <a:cxn ang="0">
                  <a:pos x="149" y="351"/>
                </a:cxn>
                <a:cxn ang="0">
                  <a:pos x="210" y="351"/>
                </a:cxn>
                <a:cxn ang="0">
                  <a:pos x="272" y="310"/>
                </a:cxn>
                <a:cxn ang="0">
                  <a:pos x="272" y="44"/>
                </a:cxn>
                <a:cxn ang="0">
                  <a:pos x="182" y="275"/>
                </a:cxn>
                <a:cxn ang="0">
                  <a:pos x="163" y="295"/>
                </a:cxn>
                <a:cxn ang="0">
                  <a:pos x="126" y="295"/>
                </a:cxn>
                <a:cxn ang="0">
                  <a:pos x="106" y="275"/>
                </a:cxn>
                <a:cxn ang="0">
                  <a:pos x="106" y="82"/>
                </a:cxn>
                <a:cxn ang="0">
                  <a:pos x="126" y="62"/>
                </a:cxn>
                <a:cxn ang="0">
                  <a:pos x="163" y="62"/>
                </a:cxn>
                <a:cxn ang="0">
                  <a:pos x="182" y="82"/>
                </a:cxn>
                <a:cxn ang="0">
                  <a:pos x="182" y="275"/>
                </a:cxn>
              </a:cxnLst>
              <a:rect l="0" t="0" r="r" b="b"/>
              <a:pathLst>
                <a:path w="288" h="351">
                  <a:moveTo>
                    <a:pt x="272" y="44"/>
                  </a:moveTo>
                  <a:cubicBezTo>
                    <a:pt x="256" y="0"/>
                    <a:pt x="209" y="5"/>
                    <a:pt x="209" y="5"/>
                  </a:cubicBezTo>
                  <a:cubicBezTo>
                    <a:pt x="79" y="5"/>
                    <a:pt x="79" y="5"/>
                    <a:pt x="79" y="5"/>
                  </a:cubicBezTo>
                  <a:cubicBezTo>
                    <a:pt x="79" y="5"/>
                    <a:pt x="32" y="0"/>
                    <a:pt x="16" y="44"/>
                  </a:cubicBezTo>
                  <a:cubicBezTo>
                    <a:pt x="0" y="89"/>
                    <a:pt x="5" y="289"/>
                    <a:pt x="16" y="310"/>
                  </a:cubicBezTo>
                  <a:cubicBezTo>
                    <a:pt x="27" y="331"/>
                    <a:pt x="39" y="351"/>
                    <a:pt x="78" y="351"/>
                  </a:cubicBezTo>
                  <a:cubicBezTo>
                    <a:pt x="149" y="351"/>
                    <a:pt x="149" y="351"/>
                    <a:pt x="149" y="351"/>
                  </a:cubicBezTo>
                  <a:cubicBezTo>
                    <a:pt x="210" y="351"/>
                    <a:pt x="210" y="351"/>
                    <a:pt x="210" y="351"/>
                  </a:cubicBezTo>
                  <a:cubicBezTo>
                    <a:pt x="250" y="351"/>
                    <a:pt x="261" y="331"/>
                    <a:pt x="272" y="310"/>
                  </a:cubicBezTo>
                  <a:cubicBezTo>
                    <a:pt x="283" y="289"/>
                    <a:pt x="288" y="89"/>
                    <a:pt x="272" y="44"/>
                  </a:cubicBezTo>
                  <a:moveTo>
                    <a:pt x="182" y="275"/>
                  </a:moveTo>
                  <a:cubicBezTo>
                    <a:pt x="182" y="286"/>
                    <a:pt x="173" y="295"/>
                    <a:pt x="163" y="295"/>
                  </a:cubicBezTo>
                  <a:cubicBezTo>
                    <a:pt x="126" y="295"/>
                    <a:pt x="126" y="295"/>
                    <a:pt x="126" y="295"/>
                  </a:cubicBezTo>
                  <a:cubicBezTo>
                    <a:pt x="115" y="295"/>
                    <a:pt x="106" y="286"/>
                    <a:pt x="106" y="275"/>
                  </a:cubicBezTo>
                  <a:cubicBezTo>
                    <a:pt x="106" y="82"/>
                    <a:pt x="106" y="82"/>
                    <a:pt x="106" y="82"/>
                  </a:cubicBezTo>
                  <a:cubicBezTo>
                    <a:pt x="106" y="71"/>
                    <a:pt x="115" y="62"/>
                    <a:pt x="126" y="62"/>
                  </a:cubicBezTo>
                  <a:cubicBezTo>
                    <a:pt x="163" y="62"/>
                    <a:pt x="163" y="62"/>
                    <a:pt x="163" y="62"/>
                  </a:cubicBezTo>
                  <a:cubicBezTo>
                    <a:pt x="173" y="62"/>
                    <a:pt x="182" y="71"/>
                    <a:pt x="182" y="82"/>
                  </a:cubicBezTo>
                  <a:lnTo>
                    <a:pt x="182" y="27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2" name="Freeform 10"/>
            <p:cNvSpPr>
              <a:spLocks/>
            </p:cNvSpPr>
            <p:nvPr userDrawn="1"/>
          </p:nvSpPr>
          <p:spPr bwMode="gray">
            <a:xfrm>
              <a:off x="13307740" y="3445735"/>
              <a:ext cx="519113" cy="1300163"/>
            </a:xfrm>
            <a:custGeom>
              <a:avLst/>
              <a:gdLst/>
              <a:ahLst/>
              <a:cxnLst>
                <a:cxn ang="0">
                  <a:pos x="131" y="326"/>
                </a:cxn>
                <a:cxn ang="0">
                  <a:pos x="138" y="345"/>
                </a:cxn>
                <a:cxn ang="0">
                  <a:pos x="27" y="345"/>
                </a:cxn>
                <a:cxn ang="0">
                  <a:pos x="33" y="327"/>
                </a:cxn>
                <a:cxn ang="0">
                  <a:pos x="33" y="118"/>
                </a:cxn>
                <a:cxn ang="0">
                  <a:pos x="0" y="118"/>
                </a:cxn>
                <a:cxn ang="0">
                  <a:pos x="0" y="57"/>
                </a:cxn>
                <a:cxn ang="0">
                  <a:pos x="105" y="0"/>
                </a:cxn>
                <a:cxn ang="0">
                  <a:pos x="131" y="0"/>
                </a:cxn>
                <a:cxn ang="0">
                  <a:pos x="131" y="326"/>
                </a:cxn>
              </a:cxnLst>
              <a:rect l="0" t="0" r="r" b="b"/>
              <a:pathLst>
                <a:path w="138" h="345">
                  <a:moveTo>
                    <a:pt x="131" y="326"/>
                  </a:moveTo>
                  <a:cubicBezTo>
                    <a:pt x="131" y="337"/>
                    <a:pt x="133" y="338"/>
                    <a:pt x="138" y="345"/>
                  </a:cubicBezTo>
                  <a:cubicBezTo>
                    <a:pt x="138" y="345"/>
                    <a:pt x="27" y="345"/>
                    <a:pt x="27" y="345"/>
                  </a:cubicBezTo>
                  <a:cubicBezTo>
                    <a:pt x="31" y="340"/>
                    <a:pt x="34" y="334"/>
                    <a:pt x="33" y="327"/>
                  </a:cubicBezTo>
                  <a:cubicBezTo>
                    <a:pt x="34" y="327"/>
                    <a:pt x="33" y="118"/>
                    <a:pt x="33" y="118"/>
                  </a:cubicBezTo>
                  <a:cubicBezTo>
                    <a:pt x="0" y="118"/>
                    <a:pt x="0" y="118"/>
                    <a:pt x="0" y="118"/>
                  </a:cubicBezTo>
                  <a:cubicBezTo>
                    <a:pt x="0" y="119"/>
                    <a:pt x="0" y="57"/>
                    <a:pt x="0" y="57"/>
                  </a:cubicBezTo>
                  <a:cubicBezTo>
                    <a:pt x="105" y="0"/>
                    <a:pt x="105" y="0"/>
                    <a:pt x="105" y="0"/>
                  </a:cubicBezTo>
                  <a:cubicBezTo>
                    <a:pt x="131" y="0"/>
                    <a:pt x="131" y="0"/>
                    <a:pt x="131" y="0"/>
                  </a:cubicBezTo>
                  <a:lnTo>
                    <a:pt x="131" y="3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3" name="Freeform 11"/>
            <p:cNvSpPr>
              <a:spLocks/>
            </p:cNvSpPr>
            <p:nvPr userDrawn="1"/>
          </p:nvSpPr>
          <p:spPr bwMode="gray">
            <a:xfrm>
              <a:off x="12153628" y="2628173"/>
              <a:ext cx="3455988" cy="2347913"/>
            </a:xfrm>
            <a:custGeom>
              <a:avLst/>
              <a:gdLst/>
              <a:ahLst/>
              <a:cxnLst>
                <a:cxn ang="0">
                  <a:pos x="888" y="77"/>
                </a:cxn>
                <a:cxn ang="0">
                  <a:pos x="393" y="172"/>
                </a:cxn>
                <a:cxn ang="0">
                  <a:pos x="202" y="292"/>
                </a:cxn>
                <a:cxn ang="0">
                  <a:pos x="209" y="304"/>
                </a:cxn>
                <a:cxn ang="0">
                  <a:pos x="382" y="197"/>
                </a:cxn>
                <a:cxn ang="0">
                  <a:pos x="839" y="103"/>
                </a:cxn>
                <a:cxn ang="0">
                  <a:pos x="481" y="445"/>
                </a:cxn>
                <a:cxn ang="0">
                  <a:pos x="24" y="538"/>
                </a:cxn>
                <a:cxn ang="0">
                  <a:pos x="40" y="468"/>
                </a:cxn>
                <a:cxn ang="0">
                  <a:pos x="25" y="468"/>
                </a:cxn>
                <a:cxn ang="0">
                  <a:pos x="9" y="546"/>
                </a:cxn>
                <a:cxn ang="0">
                  <a:pos x="504" y="451"/>
                </a:cxn>
                <a:cxn ang="0">
                  <a:pos x="888" y="77"/>
                </a:cxn>
              </a:cxnLst>
              <a:rect l="0" t="0" r="r" b="b"/>
              <a:pathLst>
                <a:path w="919" h="623">
                  <a:moveTo>
                    <a:pt x="888" y="77"/>
                  </a:moveTo>
                  <a:cubicBezTo>
                    <a:pt x="857" y="0"/>
                    <a:pt x="636" y="43"/>
                    <a:pt x="393" y="172"/>
                  </a:cubicBezTo>
                  <a:cubicBezTo>
                    <a:pt x="322" y="210"/>
                    <a:pt x="258" y="251"/>
                    <a:pt x="202" y="292"/>
                  </a:cubicBezTo>
                  <a:cubicBezTo>
                    <a:pt x="209" y="304"/>
                    <a:pt x="209" y="304"/>
                    <a:pt x="209" y="304"/>
                  </a:cubicBezTo>
                  <a:cubicBezTo>
                    <a:pt x="260" y="268"/>
                    <a:pt x="318" y="231"/>
                    <a:pt x="382" y="197"/>
                  </a:cubicBezTo>
                  <a:cubicBezTo>
                    <a:pt x="608" y="76"/>
                    <a:pt x="812" y="35"/>
                    <a:pt x="839" y="103"/>
                  </a:cubicBezTo>
                  <a:cubicBezTo>
                    <a:pt x="866" y="172"/>
                    <a:pt x="706" y="324"/>
                    <a:pt x="481" y="445"/>
                  </a:cubicBezTo>
                  <a:cubicBezTo>
                    <a:pt x="256" y="565"/>
                    <a:pt x="51" y="607"/>
                    <a:pt x="24" y="538"/>
                  </a:cubicBezTo>
                  <a:cubicBezTo>
                    <a:pt x="17" y="520"/>
                    <a:pt x="23" y="496"/>
                    <a:pt x="40" y="468"/>
                  </a:cubicBezTo>
                  <a:cubicBezTo>
                    <a:pt x="25" y="468"/>
                    <a:pt x="25" y="468"/>
                    <a:pt x="25" y="468"/>
                  </a:cubicBezTo>
                  <a:cubicBezTo>
                    <a:pt x="7" y="499"/>
                    <a:pt x="0" y="526"/>
                    <a:pt x="9" y="546"/>
                  </a:cubicBezTo>
                  <a:cubicBezTo>
                    <a:pt x="39" y="623"/>
                    <a:pt x="261" y="581"/>
                    <a:pt x="504" y="451"/>
                  </a:cubicBezTo>
                  <a:cubicBezTo>
                    <a:pt x="746" y="322"/>
                    <a:pt x="919" y="154"/>
                    <a:pt x="888" y="77"/>
                  </a:cubicBezTo>
                </a:path>
              </a:pathLst>
            </a:custGeom>
            <a:solidFill>
              <a:srgbClr val="FDB9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spTree>
    <p:extLst>
      <p:ext uri="{BB962C8B-B14F-4D97-AF65-F5344CB8AC3E}">
        <p14:creationId xmlns:p14="http://schemas.microsoft.com/office/powerpoint/2010/main" val="4042755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14630400" cy="824788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81248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ansition-Blue">
    <p:spTree>
      <p:nvGrpSpPr>
        <p:cNvPr id="1" name=""/>
        <p:cNvGrpSpPr/>
        <p:nvPr/>
      </p:nvGrpSpPr>
      <p:grpSpPr>
        <a:xfrm>
          <a:off x="0" y="0"/>
          <a:ext cx="0" cy="0"/>
          <a:chOff x="0" y="0"/>
          <a:chExt cx="0" cy="0"/>
        </a:xfrm>
      </p:grpSpPr>
      <p:sp>
        <p:nvSpPr>
          <p:cNvPr id="5" name="Rectangle 4"/>
          <p:cNvSpPr/>
          <p:nvPr userDrawn="1"/>
        </p:nvSpPr>
        <p:spPr>
          <a:xfrm>
            <a:off x="0" y="0"/>
            <a:ext cx="14648688" cy="8247888"/>
          </a:xfrm>
          <a:prstGeom prst="rect">
            <a:avLst/>
          </a:prstGeom>
          <a:gradFill>
            <a:gsLst>
              <a:gs pos="0">
                <a:schemeClr val="accent1"/>
              </a:gs>
              <a:gs pos="70000">
                <a:srgbClr val="005FAA"/>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algn="ctr" defTabSz="1306221" rtl="0" eaLnBrk="1" latinLnBrk="0" hangingPunct="1"/>
            <a:endParaRPr lang="en-US" sz="2600" kern="1200" dirty="0">
              <a:solidFill>
                <a:schemeClr val="lt1"/>
              </a:solidFill>
              <a:latin typeface="Century Gothic" panose="020B0502020202020204" pitchFamily="34" charset="0"/>
              <a:ea typeface="+mn-ea"/>
              <a:cs typeface="+mn-cs"/>
            </a:endParaRPr>
          </a:p>
        </p:txBody>
      </p:sp>
      <p:sp>
        <p:nvSpPr>
          <p:cNvPr id="14" name="Title 1"/>
          <p:cNvSpPr>
            <a:spLocks noGrp="1"/>
          </p:cNvSpPr>
          <p:nvPr>
            <p:ph type="title" hasCustomPrompt="1"/>
          </p:nvPr>
        </p:nvSpPr>
        <p:spPr bwMode="gray">
          <a:xfrm>
            <a:off x="2165305" y="1426449"/>
            <a:ext cx="8222296" cy="1634490"/>
          </a:xfrm>
          <a:prstGeom prst="rect">
            <a:avLst/>
          </a:prstGeom>
        </p:spPr>
        <p:txBody>
          <a:bodyPr anchor="b" anchorCtr="0"/>
          <a:lstStyle>
            <a:lvl1pPr algn="l">
              <a:defRPr kumimoji="0" lang="en-US" sz="4800" b="0" i="0" u="none" strike="noStrike" kern="1200" cap="none" spc="0" normalizeH="0" baseline="0" noProof="0" dirty="0" smtClean="0">
                <a:ln>
                  <a:noFill/>
                </a:ln>
                <a:solidFill>
                  <a:schemeClr val="bg1"/>
                </a:solidFill>
                <a:effectLst/>
                <a:uLnTx/>
                <a:uFillTx/>
                <a:latin typeface="Century Gothic" panose="020B0502020202020204" pitchFamily="34" charset="0"/>
                <a:ea typeface="+mj-ea"/>
                <a:cs typeface="+mj-cs"/>
              </a:defRPr>
            </a:lvl1pPr>
          </a:lstStyle>
          <a:p>
            <a:pPr marL="0" marR="0" lvl="0" indent="0" algn="l" defTabSz="1306221"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
        <p:nvSpPr>
          <p:cNvPr id="15" name="Text Placeholder 2"/>
          <p:cNvSpPr>
            <a:spLocks noGrp="1"/>
          </p:cNvSpPr>
          <p:nvPr>
            <p:ph type="body" idx="1"/>
          </p:nvPr>
        </p:nvSpPr>
        <p:spPr bwMode="gray">
          <a:xfrm>
            <a:off x="2165305" y="3444990"/>
            <a:ext cx="8222296" cy="943050"/>
          </a:xfrm>
        </p:spPr>
        <p:txBody>
          <a:bodyPr anchor="t" anchorCtr="0"/>
          <a:lstStyle>
            <a:lvl1pPr marL="0" indent="0" algn="l" defTabSz="1306221" rtl="0" eaLnBrk="1" latinLnBrk="0" hangingPunct="1">
              <a:lnSpc>
                <a:spcPct val="90000"/>
              </a:lnSpc>
              <a:spcBef>
                <a:spcPts val="0"/>
              </a:spcBef>
              <a:spcAft>
                <a:spcPts val="0"/>
              </a:spcAft>
              <a:buClr>
                <a:schemeClr val="accent1"/>
              </a:buClr>
              <a:buFont typeface="Arial" pitchFamily="34" charset="0"/>
              <a:buNone/>
              <a:defRPr lang="en-US" sz="2900" b="0" kern="1200" baseline="0" dirty="0" smtClean="0">
                <a:solidFill>
                  <a:schemeClr val="bg1"/>
                </a:solidFill>
                <a:latin typeface="Century Gothic" panose="020B0502020202020204" pitchFamily="34" charset="0"/>
                <a:ea typeface="+mn-ea"/>
                <a:cs typeface="+mn-cs"/>
              </a:defRPr>
            </a:lvl1pPr>
            <a:lvl2pPr marL="653110" indent="0">
              <a:buNone/>
              <a:defRPr sz="2600">
                <a:solidFill>
                  <a:schemeClr val="tx1">
                    <a:tint val="75000"/>
                  </a:schemeClr>
                </a:solidFill>
              </a:defRPr>
            </a:lvl2pPr>
            <a:lvl3pPr marL="1306221" indent="0">
              <a:buNone/>
              <a:defRPr sz="2200">
                <a:solidFill>
                  <a:schemeClr val="tx1">
                    <a:tint val="75000"/>
                  </a:schemeClr>
                </a:solidFill>
              </a:defRPr>
            </a:lvl3pPr>
            <a:lvl4pPr marL="1959331" indent="0">
              <a:buNone/>
              <a:defRPr sz="2100">
                <a:solidFill>
                  <a:schemeClr val="tx1">
                    <a:tint val="75000"/>
                  </a:schemeClr>
                </a:solidFill>
              </a:defRPr>
            </a:lvl4pPr>
            <a:lvl5pPr marL="2612442" indent="0">
              <a:buNone/>
              <a:defRPr sz="2100">
                <a:solidFill>
                  <a:schemeClr val="tx1">
                    <a:tint val="75000"/>
                  </a:schemeClr>
                </a:solidFill>
              </a:defRPr>
            </a:lvl5pPr>
            <a:lvl6pPr marL="3265550" indent="0">
              <a:buNone/>
              <a:defRPr sz="2100">
                <a:solidFill>
                  <a:schemeClr val="tx1">
                    <a:tint val="75000"/>
                  </a:schemeClr>
                </a:solidFill>
              </a:defRPr>
            </a:lvl6pPr>
            <a:lvl7pPr marL="3918661" indent="0">
              <a:buNone/>
              <a:defRPr sz="2100">
                <a:solidFill>
                  <a:schemeClr val="tx1">
                    <a:tint val="75000"/>
                  </a:schemeClr>
                </a:solidFill>
              </a:defRPr>
            </a:lvl7pPr>
            <a:lvl8pPr marL="4571771" indent="0">
              <a:buNone/>
              <a:defRPr sz="2100">
                <a:solidFill>
                  <a:schemeClr val="tx1">
                    <a:tint val="75000"/>
                  </a:schemeClr>
                </a:solidFill>
              </a:defRPr>
            </a:lvl8pPr>
            <a:lvl9pPr marL="5224882" indent="0">
              <a:buNone/>
              <a:defRPr sz="2100">
                <a:solidFill>
                  <a:schemeClr val="tx1">
                    <a:tint val="75000"/>
                  </a:schemeClr>
                </a:solidFill>
              </a:defRPr>
            </a:lvl9pPr>
          </a:lstStyle>
          <a:p>
            <a:pPr lvl="0"/>
            <a:r>
              <a:rPr lang="en-US" dirty="0" smtClean="0"/>
              <a:t>Click to edit Master text styles</a:t>
            </a:r>
          </a:p>
        </p:txBody>
      </p:sp>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r="3526" b="12574"/>
          <a:stretch/>
        </p:blipFill>
        <p:spPr>
          <a:xfrm>
            <a:off x="5497770" y="4037992"/>
            <a:ext cx="9132630" cy="4191610"/>
          </a:xfrm>
          <a:prstGeom prst="rect">
            <a:avLst/>
          </a:prstGeom>
        </p:spPr>
      </p:pic>
    </p:spTree>
    <p:extLst>
      <p:ext uri="{BB962C8B-B14F-4D97-AF65-F5344CB8AC3E}">
        <p14:creationId xmlns:p14="http://schemas.microsoft.com/office/powerpoint/2010/main" val="16128992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Gold">
    <p:spTree>
      <p:nvGrpSpPr>
        <p:cNvPr id="1" name=""/>
        <p:cNvGrpSpPr/>
        <p:nvPr/>
      </p:nvGrpSpPr>
      <p:grpSpPr>
        <a:xfrm>
          <a:off x="0" y="0"/>
          <a:ext cx="0" cy="0"/>
          <a:chOff x="0" y="0"/>
          <a:chExt cx="0" cy="0"/>
        </a:xfrm>
      </p:grpSpPr>
      <p:sp>
        <p:nvSpPr>
          <p:cNvPr id="3" name="Rectangle 2"/>
          <p:cNvSpPr/>
          <p:nvPr userDrawn="1"/>
        </p:nvSpPr>
        <p:spPr>
          <a:xfrm>
            <a:off x="0" y="0"/>
            <a:ext cx="14648688" cy="8247888"/>
          </a:xfrm>
          <a:prstGeom prst="rect">
            <a:avLst/>
          </a:prstGeom>
          <a:gradFill>
            <a:gsLst>
              <a:gs pos="0">
                <a:schemeClr val="accent4"/>
              </a:gs>
              <a:gs pos="70000">
                <a:schemeClr val="accent4">
                  <a:lumMod val="88000"/>
                </a:schemeClr>
              </a:gs>
              <a:gs pos="100000">
                <a:schemeClr val="accent4">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gn="ctr"/>
            <a:endParaRPr lang="en-US" dirty="0">
              <a:latin typeface="Century Gothic" panose="020B0502020202020204" pitchFamily="34" charset="0"/>
            </a:endParaRPr>
          </a:p>
        </p:txBody>
      </p:sp>
      <p:sp>
        <p:nvSpPr>
          <p:cNvPr id="10" name="Title 1"/>
          <p:cNvSpPr>
            <a:spLocks noGrp="1"/>
          </p:cNvSpPr>
          <p:nvPr>
            <p:ph type="title" hasCustomPrompt="1"/>
          </p:nvPr>
        </p:nvSpPr>
        <p:spPr bwMode="gray">
          <a:xfrm>
            <a:off x="2165305" y="1426449"/>
            <a:ext cx="8222296" cy="1634490"/>
          </a:xfrm>
          <a:prstGeom prst="rect">
            <a:avLst/>
          </a:prstGeom>
        </p:spPr>
        <p:txBody>
          <a:bodyPr anchor="b" anchorCtr="0"/>
          <a:lstStyle>
            <a:lvl1pPr algn="l">
              <a:defRPr kumimoji="0" lang="en-US" sz="4800" b="0" i="0" u="none" strike="noStrike" kern="1200" cap="none" spc="0" normalizeH="0" baseline="0" noProof="0" dirty="0" smtClean="0">
                <a:ln>
                  <a:noFill/>
                </a:ln>
                <a:solidFill>
                  <a:schemeClr val="bg1"/>
                </a:solidFill>
                <a:effectLst/>
                <a:uLnTx/>
                <a:uFillTx/>
                <a:latin typeface="Century Gothic" panose="020B0502020202020204" pitchFamily="34" charset="0"/>
                <a:ea typeface="+mj-ea"/>
                <a:cs typeface="+mj-cs"/>
              </a:defRPr>
            </a:lvl1pPr>
          </a:lstStyle>
          <a:p>
            <a:pPr marL="0" marR="0" lvl="0" indent="0" algn="l" defTabSz="1306221"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
        <p:nvSpPr>
          <p:cNvPr id="11" name="Text Placeholder 2"/>
          <p:cNvSpPr>
            <a:spLocks noGrp="1"/>
          </p:cNvSpPr>
          <p:nvPr>
            <p:ph type="body" idx="1"/>
          </p:nvPr>
        </p:nvSpPr>
        <p:spPr bwMode="gray">
          <a:xfrm>
            <a:off x="2165305" y="3444990"/>
            <a:ext cx="8222296" cy="943050"/>
          </a:xfrm>
        </p:spPr>
        <p:txBody>
          <a:bodyPr anchor="t" anchorCtr="0"/>
          <a:lstStyle>
            <a:lvl1pPr marL="0" indent="0" algn="l" defTabSz="1306221" rtl="0" eaLnBrk="1" latinLnBrk="0" hangingPunct="1">
              <a:lnSpc>
                <a:spcPct val="90000"/>
              </a:lnSpc>
              <a:spcBef>
                <a:spcPts val="0"/>
              </a:spcBef>
              <a:spcAft>
                <a:spcPts val="0"/>
              </a:spcAft>
              <a:buClr>
                <a:schemeClr val="accent1"/>
              </a:buClr>
              <a:buFont typeface="Arial" pitchFamily="34" charset="0"/>
              <a:buNone/>
              <a:defRPr lang="en-US" sz="2900" b="0" kern="1200" baseline="0" dirty="0" smtClean="0">
                <a:solidFill>
                  <a:schemeClr val="bg1"/>
                </a:solidFill>
                <a:latin typeface="Century Gothic" panose="020B0502020202020204" pitchFamily="34" charset="0"/>
                <a:ea typeface="+mn-ea"/>
                <a:cs typeface="+mn-cs"/>
              </a:defRPr>
            </a:lvl1pPr>
            <a:lvl2pPr marL="653110" indent="0">
              <a:buNone/>
              <a:defRPr sz="2600">
                <a:solidFill>
                  <a:schemeClr val="tx1">
                    <a:tint val="75000"/>
                  </a:schemeClr>
                </a:solidFill>
              </a:defRPr>
            </a:lvl2pPr>
            <a:lvl3pPr marL="1306221" indent="0">
              <a:buNone/>
              <a:defRPr sz="2200">
                <a:solidFill>
                  <a:schemeClr val="tx1">
                    <a:tint val="75000"/>
                  </a:schemeClr>
                </a:solidFill>
              </a:defRPr>
            </a:lvl3pPr>
            <a:lvl4pPr marL="1959331" indent="0">
              <a:buNone/>
              <a:defRPr sz="2100">
                <a:solidFill>
                  <a:schemeClr val="tx1">
                    <a:tint val="75000"/>
                  </a:schemeClr>
                </a:solidFill>
              </a:defRPr>
            </a:lvl4pPr>
            <a:lvl5pPr marL="2612442" indent="0">
              <a:buNone/>
              <a:defRPr sz="2100">
                <a:solidFill>
                  <a:schemeClr val="tx1">
                    <a:tint val="75000"/>
                  </a:schemeClr>
                </a:solidFill>
              </a:defRPr>
            </a:lvl5pPr>
            <a:lvl6pPr marL="3265550" indent="0">
              <a:buNone/>
              <a:defRPr sz="2100">
                <a:solidFill>
                  <a:schemeClr val="tx1">
                    <a:tint val="75000"/>
                  </a:schemeClr>
                </a:solidFill>
              </a:defRPr>
            </a:lvl6pPr>
            <a:lvl7pPr marL="3918661" indent="0">
              <a:buNone/>
              <a:defRPr sz="2100">
                <a:solidFill>
                  <a:schemeClr val="tx1">
                    <a:tint val="75000"/>
                  </a:schemeClr>
                </a:solidFill>
              </a:defRPr>
            </a:lvl7pPr>
            <a:lvl8pPr marL="4571771" indent="0">
              <a:buNone/>
              <a:defRPr sz="2100">
                <a:solidFill>
                  <a:schemeClr val="tx1">
                    <a:tint val="75000"/>
                  </a:schemeClr>
                </a:solidFill>
              </a:defRPr>
            </a:lvl8pPr>
            <a:lvl9pPr marL="5224882" indent="0">
              <a:buNone/>
              <a:defRPr sz="2100">
                <a:solidFill>
                  <a:schemeClr val="tx1">
                    <a:tint val="75000"/>
                  </a:schemeClr>
                </a:solidFill>
              </a:defRPr>
            </a:lvl9pPr>
          </a:lstStyle>
          <a:p>
            <a:pPr lvl="0"/>
            <a:r>
              <a:rPr lang="en-US" dirty="0" smtClean="0"/>
              <a:t>Click to edit Master text styles</a:t>
            </a: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3458" b="12511"/>
          <a:stretch/>
        </p:blipFill>
        <p:spPr>
          <a:xfrm>
            <a:off x="5497770" y="4037990"/>
            <a:ext cx="9132630" cy="4191610"/>
          </a:xfrm>
          <a:prstGeom prst="rect">
            <a:avLst/>
          </a:prstGeom>
        </p:spPr>
      </p:pic>
    </p:spTree>
    <p:extLst>
      <p:ext uri="{BB962C8B-B14F-4D97-AF65-F5344CB8AC3E}">
        <p14:creationId xmlns:p14="http://schemas.microsoft.com/office/powerpoint/2010/main" val="42717094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Green">
    <p:spTree>
      <p:nvGrpSpPr>
        <p:cNvPr id="1" name=""/>
        <p:cNvGrpSpPr/>
        <p:nvPr/>
      </p:nvGrpSpPr>
      <p:grpSpPr>
        <a:xfrm>
          <a:off x="0" y="0"/>
          <a:ext cx="0" cy="0"/>
          <a:chOff x="0" y="0"/>
          <a:chExt cx="0" cy="0"/>
        </a:xfrm>
      </p:grpSpPr>
      <p:sp>
        <p:nvSpPr>
          <p:cNvPr id="3" name="Rectangle 2"/>
          <p:cNvSpPr/>
          <p:nvPr userDrawn="1"/>
        </p:nvSpPr>
        <p:spPr>
          <a:xfrm>
            <a:off x="0" y="0"/>
            <a:ext cx="14648688" cy="8247888"/>
          </a:xfrm>
          <a:prstGeom prst="rect">
            <a:avLst/>
          </a:prstGeom>
          <a:gradFill>
            <a:gsLst>
              <a:gs pos="0">
                <a:schemeClr val="accent2"/>
              </a:gs>
              <a:gs pos="70000">
                <a:schemeClr val="accent2">
                  <a:lumMod val="75000"/>
                </a:schemeClr>
              </a:gs>
              <a:gs pos="100000">
                <a:schemeClr val="accent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algn="ctr" defTabSz="1306221" rtl="0" eaLnBrk="1" latinLnBrk="0" hangingPunct="1"/>
            <a:endParaRPr lang="en-US" sz="2600" kern="1200" dirty="0">
              <a:solidFill>
                <a:schemeClr val="lt1"/>
              </a:solidFill>
              <a:latin typeface="Century Gothic" panose="020B0502020202020204" pitchFamily="34" charset="0"/>
              <a:ea typeface="+mn-ea"/>
              <a:cs typeface="+mn-cs"/>
            </a:endParaRPr>
          </a:p>
        </p:txBody>
      </p:sp>
      <p:sp>
        <p:nvSpPr>
          <p:cNvPr id="10" name="Title 1"/>
          <p:cNvSpPr>
            <a:spLocks noGrp="1"/>
          </p:cNvSpPr>
          <p:nvPr>
            <p:ph type="title" hasCustomPrompt="1"/>
          </p:nvPr>
        </p:nvSpPr>
        <p:spPr bwMode="gray">
          <a:xfrm>
            <a:off x="2165305" y="1426449"/>
            <a:ext cx="8222296" cy="1634490"/>
          </a:xfrm>
          <a:prstGeom prst="rect">
            <a:avLst/>
          </a:prstGeom>
        </p:spPr>
        <p:txBody>
          <a:bodyPr anchor="b" anchorCtr="0"/>
          <a:lstStyle>
            <a:lvl1pPr algn="l">
              <a:defRPr kumimoji="0" lang="en-US" sz="4800" b="0" i="0" u="none" strike="noStrike" kern="1200" cap="none" spc="0" normalizeH="0" baseline="0" noProof="0" dirty="0" smtClean="0">
                <a:ln>
                  <a:noFill/>
                </a:ln>
                <a:solidFill>
                  <a:schemeClr val="bg1"/>
                </a:solidFill>
                <a:effectLst/>
                <a:uLnTx/>
                <a:uFillTx/>
                <a:latin typeface="Century Gothic" panose="020B0502020202020204" pitchFamily="34" charset="0"/>
                <a:ea typeface="+mj-ea"/>
                <a:cs typeface="+mj-cs"/>
              </a:defRPr>
            </a:lvl1pPr>
          </a:lstStyle>
          <a:p>
            <a:pPr marL="0" marR="0" lvl="0" indent="0" algn="l" defTabSz="1306221"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
        <p:nvSpPr>
          <p:cNvPr id="11" name="Text Placeholder 2"/>
          <p:cNvSpPr>
            <a:spLocks noGrp="1"/>
          </p:cNvSpPr>
          <p:nvPr>
            <p:ph type="body" idx="1"/>
          </p:nvPr>
        </p:nvSpPr>
        <p:spPr bwMode="gray">
          <a:xfrm>
            <a:off x="2165305" y="3444990"/>
            <a:ext cx="8222296" cy="943050"/>
          </a:xfrm>
        </p:spPr>
        <p:txBody>
          <a:bodyPr anchor="t" anchorCtr="0"/>
          <a:lstStyle>
            <a:lvl1pPr marL="0" indent="0" algn="l" defTabSz="1306221" rtl="0" eaLnBrk="1" latinLnBrk="0" hangingPunct="1">
              <a:lnSpc>
                <a:spcPct val="90000"/>
              </a:lnSpc>
              <a:spcBef>
                <a:spcPts val="0"/>
              </a:spcBef>
              <a:spcAft>
                <a:spcPts val="0"/>
              </a:spcAft>
              <a:buClr>
                <a:schemeClr val="accent1"/>
              </a:buClr>
              <a:buFont typeface="Arial" pitchFamily="34" charset="0"/>
              <a:buNone/>
              <a:defRPr lang="en-US" sz="2900" b="0" kern="1200" baseline="0" dirty="0" smtClean="0">
                <a:solidFill>
                  <a:schemeClr val="bg1"/>
                </a:solidFill>
                <a:latin typeface="Century Gothic" panose="020B0502020202020204" pitchFamily="34" charset="0"/>
                <a:ea typeface="+mn-ea"/>
                <a:cs typeface="+mn-cs"/>
              </a:defRPr>
            </a:lvl1pPr>
            <a:lvl2pPr marL="653110" indent="0">
              <a:buNone/>
              <a:defRPr sz="2600">
                <a:solidFill>
                  <a:schemeClr val="tx1">
                    <a:tint val="75000"/>
                  </a:schemeClr>
                </a:solidFill>
              </a:defRPr>
            </a:lvl2pPr>
            <a:lvl3pPr marL="1306221" indent="0">
              <a:buNone/>
              <a:defRPr sz="2200">
                <a:solidFill>
                  <a:schemeClr val="tx1">
                    <a:tint val="75000"/>
                  </a:schemeClr>
                </a:solidFill>
              </a:defRPr>
            </a:lvl3pPr>
            <a:lvl4pPr marL="1959331" indent="0">
              <a:buNone/>
              <a:defRPr sz="2100">
                <a:solidFill>
                  <a:schemeClr val="tx1">
                    <a:tint val="75000"/>
                  </a:schemeClr>
                </a:solidFill>
              </a:defRPr>
            </a:lvl4pPr>
            <a:lvl5pPr marL="2612442" indent="0">
              <a:buNone/>
              <a:defRPr sz="2100">
                <a:solidFill>
                  <a:schemeClr val="tx1">
                    <a:tint val="75000"/>
                  </a:schemeClr>
                </a:solidFill>
              </a:defRPr>
            </a:lvl5pPr>
            <a:lvl6pPr marL="3265550" indent="0">
              <a:buNone/>
              <a:defRPr sz="2100">
                <a:solidFill>
                  <a:schemeClr val="tx1">
                    <a:tint val="75000"/>
                  </a:schemeClr>
                </a:solidFill>
              </a:defRPr>
            </a:lvl6pPr>
            <a:lvl7pPr marL="3918661" indent="0">
              <a:buNone/>
              <a:defRPr sz="2100">
                <a:solidFill>
                  <a:schemeClr val="tx1">
                    <a:tint val="75000"/>
                  </a:schemeClr>
                </a:solidFill>
              </a:defRPr>
            </a:lvl7pPr>
            <a:lvl8pPr marL="4571771" indent="0">
              <a:buNone/>
              <a:defRPr sz="2100">
                <a:solidFill>
                  <a:schemeClr val="tx1">
                    <a:tint val="75000"/>
                  </a:schemeClr>
                </a:solidFill>
              </a:defRPr>
            </a:lvl8pPr>
            <a:lvl9pPr marL="5224882" indent="0">
              <a:buNone/>
              <a:defRPr sz="2100">
                <a:solidFill>
                  <a:schemeClr val="tx1">
                    <a:tint val="75000"/>
                  </a:schemeClr>
                </a:solidFill>
              </a:defRPr>
            </a:lvl9pPr>
          </a:lstStyle>
          <a:p>
            <a:pPr lvl="0"/>
            <a:r>
              <a:rPr lang="en-US" dirty="0" smtClean="0"/>
              <a:t>Click to edit Master text styles</a:t>
            </a:r>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r="3526" b="12574"/>
          <a:stretch/>
        </p:blipFill>
        <p:spPr>
          <a:xfrm>
            <a:off x="5497770" y="4037992"/>
            <a:ext cx="9132630" cy="4191610"/>
          </a:xfrm>
          <a:prstGeom prst="rect">
            <a:avLst/>
          </a:prstGeom>
        </p:spPr>
      </p:pic>
    </p:spTree>
    <p:extLst>
      <p:ext uri="{BB962C8B-B14F-4D97-AF65-F5344CB8AC3E}">
        <p14:creationId xmlns:p14="http://schemas.microsoft.com/office/powerpoint/2010/main" val="35369293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2">
    <p:spTree>
      <p:nvGrpSpPr>
        <p:cNvPr id="1" name=""/>
        <p:cNvGrpSpPr/>
        <p:nvPr/>
      </p:nvGrpSpPr>
      <p:grpSpPr>
        <a:xfrm>
          <a:off x="0" y="0"/>
          <a:ext cx="0" cy="0"/>
          <a:chOff x="0" y="0"/>
          <a:chExt cx="0" cy="0"/>
        </a:xfrm>
      </p:grpSpPr>
      <p:sp>
        <p:nvSpPr>
          <p:cNvPr id="30" name="Rectangle 29"/>
          <p:cNvSpPr/>
          <p:nvPr userDrawn="1"/>
        </p:nvSpPr>
        <p:spPr>
          <a:xfrm>
            <a:off x="0" y="-1"/>
            <a:ext cx="14644038" cy="8229602"/>
          </a:xfrm>
          <a:prstGeom prst="rect">
            <a:avLst/>
          </a:prstGeom>
          <a:gradFill>
            <a:gsLst>
              <a:gs pos="0">
                <a:schemeClr val="accent1"/>
              </a:gs>
              <a:gs pos="70000">
                <a:srgbClr val="005FAA"/>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defTabSz="2089952"/>
            <a:endParaRPr lang="en-US" sz="4200" dirty="0">
              <a:solidFill>
                <a:srgbClr val="FFFFFF"/>
              </a:solidFill>
              <a:latin typeface="Century Gothic" panose="020B0502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0961" t="21505" r="21228" b="14350"/>
          <a:stretch/>
        </p:blipFill>
        <p:spPr>
          <a:xfrm>
            <a:off x="0" y="2"/>
            <a:ext cx="14644038" cy="8229600"/>
          </a:xfrm>
          <a:prstGeom prst="rect">
            <a:avLst/>
          </a:prstGeom>
        </p:spPr>
      </p:pic>
      <p:sp>
        <p:nvSpPr>
          <p:cNvPr id="3" name="Rectangle 2"/>
          <p:cNvSpPr/>
          <p:nvPr userDrawn="1"/>
        </p:nvSpPr>
        <p:spPr>
          <a:xfrm>
            <a:off x="0" y="4803559"/>
            <a:ext cx="14630400" cy="3094893"/>
          </a:xfrm>
          <a:prstGeom prst="rect">
            <a:avLst/>
          </a:prstGeom>
          <a:gradFill flip="none" rotWithShape="1">
            <a:gsLst>
              <a:gs pos="0">
                <a:schemeClr val="accent1">
                  <a:shade val="30000"/>
                  <a:satMod val="115000"/>
                </a:schemeClr>
              </a:gs>
              <a:gs pos="100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latin typeface="Century Gothic" panose="020B0502020202020204" pitchFamily="34" charset="0"/>
            </a:endParaRPr>
          </a:p>
        </p:txBody>
      </p:sp>
      <p:sp>
        <p:nvSpPr>
          <p:cNvPr id="13" name="Rectangle 12"/>
          <p:cNvSpPr/>
          <p:nvPr userDrawn="1"/>
        </p:nvSpPr>
        <p:spPr>
          <a:xfrm>
            <a:off x="0" y="7785072"/>
            <a:ext cx="14630400" cy="466344"/>
          </a:xfrm>
          <a:prstGeom prst="rect">
            <a:avLst/>
          </a:prstGeom>
          <a:solidFill>
            <a:schemeClr val="tx2">
              <a:lumMod val="50000"/>
            </a:schemeClr>
          </a:solidFill>
          <a:ln w="25400" cap="flat" cmpd="sng" algn="ctr">
            <a:no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14" name="Rectangle 13"/>
          <p:cNvSpPr/>
          <p:nvPr userDrawn="1"/>
        </p:nvSpPr>
        <p:spPr>
          <a:xfrm flipV="1">
            <a:off x="0" y="7721971"/>
            <a:ext cx="14644038" cy="73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6304" tIns="73152" rIns="146304" bIns="73152" rtlCol="0" anchor="ctr"/>
          <a:lstStyle/>
          <a:p>
            <a:pPr algn="ctr"/>
            <a:endParaRPr lang="en-US" dirty="0">
              <a:solidFill>
                <a:srgbClr val="FFFFFF"/>
              </a:solidFill>
              <a:latin typeface="Century Gothic" panose="020B0502020202020204" pitchFamily="34" charset="0"/>
            </a:endParaRPr>
          </a:p>
        </p:txBody>
      </p:sp>
      <p:sp>
        <p:nvSpPr>
          <p:cNvPr id="16" name="Rectangle 15"/>
          <p:cNvSpPr/>
          <p:nvPr userDrawn="1"/>
        </p:nvSpPr>
        <p:spPr>
          <a:xfrm>
            <a:off x="0" y="2"/>
            <a:ext cx="14630400" cy="1826838"/>
          </a:xfrm>
          <a:prstGeom prst="rect">
            <a:avLst/>
          </a:prstGeom>
          <a:gradFill flip="none" rotWithShape="1">
            <a:gsLst>
              <a:gs pos="0">
                <a:schemeClr val="accent1">
                  <a:shade val="30000"/>
                  <a:satMod val="115000"/>
                  <a:alpha val="52000"/>
                </a:schemeClr>
              </a:gs>
              <a:gs pos="100000">
                <a:schemeClr val="accent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latin typeface="Century Gothic" panose="020B0502020202020204" pitchFamily="34" charset="0"/>
            </a:endParaRPr>
          </a:p>
        </p:txBody>
      </p:sp>
      <p:grpSp>
        <p:nvGrpSpPr>
          <p:cNvPr id="32" name="Group 31"/>
          <p:cNvGrpSpPr/>
          <p:nvPr userDrawn="1"/>
        </p:nvGrpSpPr>
        <p:grpSpPr bwMode="gray">
          <a:xfrm>
            <a:off x="1523118" y="1826839"/>
            <a:ext cx="2559253" cy="1354054"/>
            <a:chOff x="11078890" y="2628173"/>
            <a:chExt cx="4530726" cy="2397125"/>
          </a:xfrm>
        </p:grpSpPr>
        <p:sp>
          <p:nvSpPr>
            <p:cNvPr id="33" name="Freeform 7"/>
            <p:cNvSpPr>
              <a:spLocks/>
            </p:cNvSpPr>
            <p:nvPr/>
          </p:nvSpPr>
          <p:spPr bwMode="gray">
            <a:xfrm>
              <a:off x="12263165" y="4204560"/>
              <a:ext cx="3033713" cy="820738"/>
            </a:xfrm>
            <a:custGeom>
              <a:avLst/>
              <a:gdLst/>
              <a:ahLst/>
              <a:cxnLst>
                <a:cxn ang="0">
                  <a:pos x="800" y="101"/>
                </a:cxn>
                <a:cxn ang="0">
                  <a:pos x="376" y="5"/>
                </a:cxn>
                <a:cxn ang="0">
                  <a:pos x="5" y="79"/>
                </a:cxn>
                <a:cxn ang="0">
                  <a:pos x="0" y="99"/>
                </a:cxn>
                <a:cxn ang="0">
                  <a:pos x="362" y="17"/>
                </a:cxn>
                <a:cxn ang="0">
                  <a:pos x="754" y="102"/>
                </a:cxn>
                <a:cxn ang="0">
                  <a:pos x="387" y="203"/>
                </a:cxn>
                <a:cxn ang="0">
                  <a:pos x="84" y="175"/>
                </a:cxn>
                <a:cxn ang="0">
                  <a:pos x="69" y="175"/>
                </a:cxn>
                <a:cxn ang="0">
                  <a:pos x="69" y="175"/>
                </a:cxn>
                <a:cxn ang="0">
                  <a:pos x="53" y="174"/>
                </a:cxn>
                <a:cxn ang="0">
                  <a:pos x="404" y="215"/>
                </a:cxn>
                <a:cxn ang="0">
                  <a:pos x="800" y="101"/>
                </a:cxn>
              </a:cxnLst>
              <a:rect l="0" t="0" r="r" b="b"/>
              <a:pathLst>
                <a:path w="807" h="218">
                  <a:moveTo>
                    <a:pt x="800" y="101"/>
                  </a:moveTo>
                  <a:cubicBezTo>
                    <a:pt x="792" y="43"/>
                    <a:pt x="603" y="0"/>
                    <a:pt x="376" y="5"/>
                  </a:cubicBezTo>
                  <a:cubicBezTo>
                    <a:pt x="205" y="9"/>
                    <a:pt x="62" y="39"/>
                    <a:pt x="5" y="79"/>
                  </a:cubicBezTo>
                  <a:cubicBezTo>
                    <a:pt x="3" y="86"/>
                    <a:pt x="1" y="93"/>
                    <a:pt x="0" y="99"/>
                  </a:cubicBezTo>
                  <a:cubicBezTo>
                    <a:pt x="32" y="56"/>
                    <a:pt x="180" y="21"/>
                    <a:pt x="362" y="17"/>
                  </a:cubicBezTo>
                  <a:cubicBezTo>
                    <a:pt x="572" y="13"/>
                    <a:pt x="748" y="50"/>
                    <a:pt x="754" y="102"/>
                  </a:cubicBezTo>
                  <a:cubicBezTo>
                    <a:pt x="761" y="153"/>
                    <a:pt x="597" y="199"/>
                    <a:pt x="387" y="203"/>
                  </a:cubicBezTo>
                  <a:cubicBezTo>
                    <a:pt x="266" y="206"/>
                    <a:pt x="156" y="195"/>
                    <a:pt x="84" y="175"/>
                  </a:cubicBezTo>
                  <a:cubicBezTo>
                    <a:pt x="79" y="175"/>
                    <a:pt x="74" y="175"/>
                    <a:pt x="69" y="175"/>
                  </a:cubicBezTo>
                  <a:cubicBezTo>
                    <a:pt x="69" y="175"/>
                    <a:pt x="69" y="175"/>
                    <a:pt x="69" y="175"/>
                  </a:cubicBezTo>
                  <a:cubicBezTo>
                    <a:pt x="63" y="175"/>
                    <a:pt x="58" y="175"/>
                    <a:pt x="53" y="174"/>
                  </a:cubicBezTo>
                  <a:cubicBezTo>
                    <a:pt x="130" y="202"/>
                    <a:pt x="259" y="218"/>
                    <a:pt x="404" y="215"/>
                  </a:cubicBezTo>
                  <a:cubicBezTo>
                    <a:pt x="630" y="210"/>
                    <a:pt x="807" y="159"/>
                    <a:pt x="800" y="101"/>
                  </a:cubicBezTo>
                </a:path>
              </a:pathLst>
            </a:custGeom>
            <a:solidFill>
              <a:srgbClr val="FDB9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4" name="Freeform 8"/>
            <p:cNvSpPr>
              <a:spLocks noEditPoints="1"/>
            </p:cNvSpPr>
            <p:nvPr/>
          </p:nvSpPr>
          <p:spPr bwMode="gray">
            <a:xfrm>
              <a:off x="11078890" y="3231423"/>
              <a:ext cx="2316163" cy="1514475"/>
            </a:xfrm>
            <a:custGeom>
              <a:avLst/>
              <a:gdLst/>
              <a:ahLst/>
              <a:cxnLst>
                <a:cxn ang="0">
                  <a:pos x="385" y="402"/>
                </a:cxn>
                <a:cxn ang="0">
                  <a:pos x="616" y="402"/>
                </a:cxn>
                <a:cxn ang="0">
                  <a:pos x="576" y="347"/>
                </a:cxn>
                <a:cxn ang="0">
                  <a:pos x="411" y="0"/>
                </a:cxn>
                <a:cxn ang="0">
                  <a:pos x="201" y="0"/>
                </a:cxn>
                <a:cxn ang="0">
                  <a:pos x="221" y="21"/>
                </a:cxn>
                <a:cxn ang="0">
                  <a:pos x="47" y="339"/>
                </a:cxn>
                <a:cxn ang="0">
                  <a:pos x="0" y="402"/>
                </a:cxn>
                <a:cxn ang="0">
                  <a:pos x="130" y="402"/>
                </a:cxn>
                <a:cxn ang="0">
                  <a:pos x="120" y="369"/>
                </a:cxn>
                <a:cxn ang="0">
                  <a:pos x="158" y="294"/>
                </a:cxn>
                <a:cxn ang="0">
                  <a:pos x="269" y="294"/>
                </a:cxn>
                <a:cxn ang="0">
                  <a:pos x="269" y="294"/>
                </a:cxn>
                <a:cxn ang="0">
                  <a:pos x="361" y="294"/>
                </a:cxn>
                <a:cxn ang="0">
                  <a:pos x="391" y="353"/>
                </a:cxn>
                <a:cxn ang="0">
                  <a:pos x="394" y="383"/>
                </a:cxn>
                <a:cxn ang="0">
                  <a:pos x="385" y="402"/>
                </a:cxn>
                <a:cxn ang="0">
                  <a:pos x="265" y="93"/>
                </a:cxn>
                <a:cxn ang="0">
                  <a:pos x="329" y="225"/>
                </a:cxn>
                <a:cxn ang="0">
                  <a:pos x="330" y="226"/>
                </a:cxn>
                <a:cxn ang="0">
                  <a:pos x="330" y="226"/>
                </a:cxn>
                <a:cxn ang="0">
                  <a:pos x="330" y="227"/>
                </a:cxn>
                <a:cxn ang="0">
                  <a:pos x="195" y="227"/>
                </a:cxn>
                <a:cxn ang="0">
                  <a:pos x="199" y="219"/>
                </a:cxn>
                <a:cxn ang="0">
                  <a:pos x="265" y="93"/>
                </a:cxn>
              </a:cxnLst>
              <a:rect l="0" t="0" r="r" b="b"/>
              <a:pathLst>
                <a:path w="616" h="402">
                  <a:moveTo>
                    <a:pt x="385" y="402"/>
                  </a:moveTo>
                  <a:cubicBezTo>
                    <a:pt x="616" y="402"/>
                    <a:pt x="616" y="402"/>
                    <a:pt x="616" y="402"/>
                  </a:cubicBezTo>
                  <a:cubicBezTo>
                    <a:pt x="599" y="387"/>
                    <a:pt x="587" y="368"/>
                    <a:pt x="576" y="347"/>
                  </a:cubicBezTo>
                  <a:cubicBezTo>
                    <a:pt x="551" y="300"/>
                    <a:pt x="443" y="69"/>
                    <a:pt x="411" y="0"/>
                  </a:cubicBezTo>
                  <a:cubicBezTo>
                    <a:pt x="201" y="0"/>
                    <a:pt x="201" y="0"/>
                    <a:pt x="201" y="0"/>
                  </a:cubicBezTo>
                  <a:cubicBezTo>
                    <a:pt x="221" y="21"/>
                    <a:pt x="221" y="21"/>
                    <a:pt x="221" y="21"/>
                  </a:cubicBezTo>
                  <a:cubicBezTo>
                    <a:pt x="165" y="128"/>
                    <a:pt x="107" y="231"/>
                    <a:pt x="47" y="339"/>
                  </a:cubicBezTo>
                  <a:cubicBezTo>
                    <a:pt x="34" y="363"/>
                    <a:pt x="19" y="383"/>
                    <a:pt x="0" y="402"/>
                  </a:cubicBezTo>
                  <a:cubicBezTo>
                    <a:pt x="130" y="402"/>
                    <a:pt x="130" y="402"/>
                    <a:pt x="130" y="402"/>
                  </a:cubicBezTo>
                  <a:cubicBezTo>
                    <a:pt x="122" y="393"/>
                    <a:pt x="118" y="382"/>
                    <a:pt x="120" y="369"/>
                  </a:cubicBezTo>
                  <a:cubicBezTo>
                    <a:pt x="126" y="341"/>
                    <a:pt x="145" y="320"/>
                    <a:pt x="158" y="294"/>
                  </a:cubicBezTo>
                  <a:cubicBezTo>
                    <a:pt x="269" y="294"/>
                    <a:pt x="269" y="294"/>
                    <a:pt x="269" y="294"/>
                  </a:cubicBezTo>
                  <a:cubicBezTo>
                    <a:pt x="269" y="294"/>
                    <a:pt x="269" y="294"/>
                    <a:pt x="269" y="294"/>
                  </a:cubicBezTo>
                  <a:cubicBezTo>
                    <a:pt x="361" y="294"/>
                    <a:pt x="361" y="294"/>
                    <a:pt x="361" y="294"/>
                  </a:cubicBezTo>
                  <a:cubicBezTo>
                    <a:pt x="372" y="313"/>
                    <a:pt x="383" y="333"/>
                    <a:pt x="391" y="353"/>
                  </a:cubicBezTo>
                  <a:cubicBezTo>
                    <a:pt x="395" y="363"/>
                    <a:pt x="396" y="372"/>
                    <a:pt x="394" y="383"/>
                  </a:cubicBezTo>
                  <a:cubicBezTo>
                    <a:pt x="392" y="390"/>
                    <a:pt x="389" y="396"/>
                    <a:pt x="385" y="402"/>
                  </a:cubicBezTo>
                  <a:moveTo>
                    <a:pt x="265" y="93"/>
                  </a:moveTo>
                  <a:cubicBezTo>
                    <a:pt x="329" y="225"/>
                    <a:pt x="329" y="225"/>
                    <a:pt x="329" y="225"/>
                  </a:cubicBezTo>
                  <a:cubicBezTo>
                    <a:pt x="330" y="226"/>
                    <a:pt x="330" y="226"/>
                    <a:pt x="330" y="226"/>
                  </a:cubicBezTo>
                  <a:cubicBezTo>
                    <a:pt x="330" y="226"/>
                    <a:pt x="330" y="226"/>
                    <a:pt x="330" y="226"/>
                  </a:cubicBezTo>
                  <a:cubicBezTo>
                    <a:pt x="330" y="226"/>
                    <a:pt x="330" y="226"/>
                    <a:pt x="330" y="227"/>
                  </a:cubicBezTo>
                  <a:cubicBezTo>
                    <a:pt x="195" y="227"/>
                    <a:pt x="195" y="227"/>
                    <a:pt x="195" y="227"/>
                  </a:cubicBezTo>
                  <a:cubicBezTo>
                    <a:pt x="196" y="224"/>
                    <a:pt x="197" y="222"/>
                    <a:pt x="199" y="219"/>
                  </a:cubicBezTo>
                  <a:cubicBezTo>
                    <a:pt x="222" y="177"/>
                    <a:pt x="242" y="135"/>
                    <a:pt x="265" y="9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5" name="Freeform 9"/>
            <p:cNvSpPr>
              <a:spLocks noEditPoints="1"/>
            </p:cNvSpPr>
            <p:nvPr/>
          </p:nvSpPr>
          <p:spPr bwMode="gray">
            <a:xfrm>
              <a:off x="13887178" y="3423510"/>
              <a:ext cx="1082675" cy="1322388"/>
            </a:xfrm>
            <a:custGeom>
              <a:avLst/>
              <a:gdLst/>
              <a:ahLst/>
              <a:cxnLst>
                <a:cxn ang="0">
                  <a:pos x="272" y="44"/>
                </a:cxn>
                <a:cxn ang="0">
                  <a:pos x="209" y="5"/>
                </a:cxn>
                <a:cxn ang="0">
                  <a:pos x="79" y="5"/>
                </a:cxn>
                <a:cxn ang="0">
                  <a:pos x="16" y="44"/>
                </a:cxn>
                <a:cxn ang="0">
                  <a:pos x="16" y="310"/>
                </a:cxn>
                <a:cxn ang="0">
                  <a:pos x="78" y="351"/>
                </a:cxn>
                <a:cxn ang="0">
                  <a:pos x="149" y="351"/>
                </a:cxn>
                <a:cxn ang="0">
                  <a:pos x="210" y="351"/>
                </a:cxn>
                <a:cxn ang="0">
                  <a:pos x="272" y="310"/>
                </a:cxn>
                <a:cxn ang="0">
                  <a:pos x="272" y="44"/>
                </a:cxn>
                <a:cxn ang="0">
                  <a:pos x="182" y="275"/>
                </a:cxn>
                <a:cxn ang="0">
                  <a:pos x="163" y="295"/>
                </a:cxn>
                <a:cxn ang="0">
                  <a:pos x="126" y="295"/>
                </a:cxn>
                <a:cxn ang="0">
                  <a:pos x="106" y="275"/>
                </a:cxn>
                <a:cxn ang="0">
                  <a:pos x="106" y="82"/>
                </a:cxn>
                <a:cxn ang="0">
                  <a:pos x="126" y="62"/>
                </a:cxn>
                <a:cxn ang="0">
                  <a:pos x="163" y="62"/>
                </a:cxn>
                <a:cxn ang="0">
                  <a:pos x="182" y="82"/>
                </a:cxn>
                <a:cxn ang="0">
                  <a:pos x="182" y="275"/>
                </a:cxn>
              </a:cxnLst>
              <a:rect l="0" t="0" r="r" b="b"/>
              <a:pathLst>
                <a:path w="288" h="351">
                  <a:moveTo>
                    <a:pt x="272" y="44"/>
                  </a:moveTo>
                  <a:cubicBezTo>
                    <a:pt x="256" y="0"/>
                    <a:pt x="209" y="5"/>
                    <a:pt x="209" y="5"/>
                  </a:cubicBezTo>
                  <a:cubicBezTo>
                    <a:pt x="79" y="5"/>
                    <a:pt x="79" y="5"/>
                    <a:pt x="79" y="5"/>
                  </a:cubicBezTo>
                  <a:cubicBezTo>
                    <a:pt x="79" y="5"/>
                    <a:pt x="32" y="0"/>
                    <a:pt x="16" y="44"/>
                  </a:cubicBezTo>
                  <a:cubicBezTo>
                    <a:pt x="0" y="89"/>
                    <a:pt x="5" y="289"/>
                    <a:pt x="16" y="310"/>
                  </a:cubicBezTo>
                  <a:cubicBezTo>
                    <a:pt x="27" y="331"/>
                    <a:pt x="39" y="351"/>
                    <a:pt x="78" y="351"/>
                  </a:cubicBezTo>
                  <a:cubicBezTo>
                    <a:pt x="149" y="351"/>
                    <a:pt x="149" y="351"/>
                    <a:pt x="149" y="351"/>
                  </a:cubicBezTo>
                  <a:cubicBezTo>
                    <a:pt x="210" y="351"/>
                    <a:pt x="210" y="351"/>
                    <a:pt x="210" y="351"/>
                  </a:cubicBezTo>
                  <a:cubicBezTo>
                    <a:pt x="250" y="351"/>
                    <a:pt x="261" y="331"/>
                    <a:pt x="272" y="310"/>
                  </a:cubicBezTo>
                  <a:cubicBezTo>
                    <a:pt x="283" y="289"/>
                    <a:pt x="288" y="89"/>
                    <a:pt x="272" y="44"/>
                  </a:cubicBezTo>
                  <a:moveTo>
                    <a:pt x="182" y="275"/>
                  </a:moveTo>
                  <a:cubicBezTo>
                    <a:pt x="182" y="286"/>
                    <a:pt x="173" y="295"/>
                    <a:pt x="163" y="295"/>
                  </a:cubicBezTo>
                  <a:cubicBezTo>
                    <a:pt x="126" y="295"/>
                    <a:pt x="126" y="295"/>
                    <a:pt x="126" y="295"/>
                  </a:cubicBezTo>
                  <a:cubicBezTo>
                    <a:pt x="115" y="295"/>
                    <a:pt x="106" y="286"/>
                    <a:pt x="106" y="275"/>
                  </a:cubicBezTo>
                  <a:cubicBezTo>
                    <a:pt x="106" y="82"/>
                    <a:pt x="106" y="82"/>
                    <a:pt x="106" y="82"/>
                  </a:cubicBezTo>
                  <a:cubicBezTo>
                    <a:pt x="106" y="71"/>
                    <a:pt x="115" y="62"/>
                    <a:pt x="126" y="62"/>
                  </a:cubicBezTo>
                  <a:cubicBezTo>
                    <a:pt x="163" y="62"/>
                    <a:pt x="163" y="62"/>
                    <a:pt x="163" y="62"/>
                  </a:cubicBezTo>
                  <a:cubicBezTo>
                    <a:pt x="173" y="62"/>
                    <a:pt x="182" y="71"/>
                    <a:pt x="182" y="82"/>
                  </a:cubicBezTo>
                  <a:lnTo>
                    <a:pt x="182" y="27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6" name="Freeform 10"/>
            <p:cNvSpPr>
              <a:spLocks/>
            </p:cNvSpPr>
            <p:nvPr/>
          </p:nvSpPr>
          <p:spPr bwMode="gray">
            <a:xfrm>
              <a:off x="13307740" y="3445735"/>
              <a:ext cx="519113" cy="1300163"/>
            </a:xfrm>
            <a:custGeom>
              <a:avLst/>
              <a:gdLst/>
              <a:ahLst/>
              <a:cxnLst>
                <a:cxn ang="0">
                  <a:pos x="131" y="326"/>
                </a:cxn>
                <a:cxn ang="0">
                  <a:pos x="138" y="345"/>
                </a:cxn>
                <a:cxn ang="0">
                  <a:pos x="27" y="345"/>
                </a:cxn>
                <a:cxn ang="0">
                  <a:pos x="33" y="327"/>
                </a:cxn>
                <a:cxn ang="0">
                  <a:pos x="33" y="118"/>
                </a:cxn>
                <a:cxn ang="0">
                  <a:pos x="0" y="118"/>
                </a:cxn>
                <a:cxn ang="0">
                  <a:pos x="0" y="57"/>
                </a:cxn>
                <a:cxn ang="0">
                  <a:pos x="105" y="0"/>
                </a:cxn>
                <a:cxn ang="0">
                  <a:pos x="131" y="0"/>
                </a:cxn>
                <a:cxn ang="0">
                  <a:pos x="131" y="326"/>
                </a:cxn>
              </a:cxnLst>
              <a:rect l="0" t="0" r="r" b="b"/>
              <a:pathLst>
                <a:path w="138" h="345">
                  <a:moveTo>
                    <a:pt x="131" y="326"/>
                  </a:moveTo>
                  <a:cubicBezTo>
                    <a:pt x="131" y="337"/>
                    <a:pt x="133" y="338"/>
                    <a:pt x="138" y="345"/>
                  </a:cubicBezTo>
                  <a:cubicBezTo>
                    <a:pt x="138" y="345"/>
                    <a:pt x="27" y="345"/>
                    <a:pt x="27" y="345"/>
                  </a:cubicBezTo>
                  <a:cubicBezTo>
                    <a:pt x="31" y="340"/>
                    <a:pt x="34" y="334"/>
                    <a:pt x="33" y="327"/>
                  </a:cubicBezTo>
                  <a:cubicBezTo>
                    <a:pt x="34" y="327"/>
                    <a:pt x="33" y="118"/>
                    <a:pt x="33" y="118"/>
                  </a:cubicBezTo>
                  <a:cubicBezTo>
                    <a:pt x="0" y="118"/>
                    <a:pt x="0" y="118"/>
                    <a:pt x="0" y="118"/>
                  </a:cubicBezTo>
                  <a:cubicBezTo>
                    <a:pt x="0" y="119"/>
                    <a:pt x="0" y="57"/>
                    <a:pt x="0" y="57"/>
                  </a:cubicBezTo>
                  <a:cubicBezTo>
                    <a:pt x="105" y="0"/>
                    <a:pt x="105" y="0"/>
                    <a:pt x="105" y="0"/>
                  </a:cubicBezTo>
                  <a:cubicBezTo>
                    <a:pt x="131" y="0"/>
                    <a:pt x="131" y="0"/>
                    <a:pt x="131" y="0"/>
                  </a:cubicBezTo>
                  <a:lnTo>
                    <a:pt x="131" y="3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7" name="Freeform 11"/>
            <p:cNvSpPr>
              <a:spLocks/>
            </p:cNvSpPr>
            <p:nvPr/>
          </p:nvSpPr>
          <p:spPr bwMode="gray">
            <a:xfrm>
              <a:off x="12153628" y="2628173"/>
              <a:ext cx="3455988" cy="2347913"/>
            </a:xfrm>
            <a:custGeom>
              <a:avLst/>
              <a:gdLst/>
              <a:ahLst/>
              <a:cxnLst>
                <a:cxn ang="0">
                  <a:pos x="888" y="77"/>
                </a:cxn>
                <a:cxn ang="0">
                  <a:pos x="393" y="172"/>
                </a:cxn>
                <a:cxn ang="0">
                  <a:pos x="202" y="292"/>
                </a:cxn>
                <a:cxn ang="0">
                  <a:pos x="209" y="304"/>
                </a:cxn>
                <a:cxn ang="0">
                  <a:pos x="382" y="197"/>
                </a:cxn>
                <a:cxn ang="0">
                  <a:pos x="839" y="103"/>
                </a:cxn>
                <a:cxn ang="0">
                  <a:pos x="481" y="445"/>
                </a:cxn>
                <a:cxn ang="0">
                  <a:pos x="24" y="538"/>
                </a:cxn>
                <a:cxn ang="0">
                  <a:pos x="40" y="468"/>
                </a:cxn>
                <a:cxn ang="0">
                  <a:pos x="25" y="468"/>
                </a:cxn>
                <a:cxn ang="0">
                  <a:pos x="9" y="546"/>
                </a:cxn>
                <a:cxn ang="0">
                  <a:pos x="504" y="451"/>
                </a:cxn>
                <a:cxn ang="0">
                  <a:pos x="888" y="77"/>
                </a:cxn>
              </a:cxnLst>
              <a:rect l="0" t="0" r="r" b="b"/>
              <a:pathLst>
                <a:path w="919" h="623">
                  <a:moveTo>
                    <a:pt x="888" y="77"/>
                  </a:moveTo>
                  <a:cubicBezTo>
                    <a:pt x="857" y="0"/>
                    <a:pt x="636" y="43"/>
                    <a:pt x="393" y="172"/>
                  </a:cubicBezTo>
                  <a:cubicBezTo>
                    <a:pt x="322" y="210"/>
                    <a:pt x="258" y="251"/>
                    <a:pt x="202" y="292"/>
                  </a:cubicBezTo>
                  <a:cubicBezTo>
                    <a:pt x="209" y="304"/>
                    <a:pt x="209" y="304"/>
                    <a:pt x="209" y="304"/>
                  </a:cubicBezTo>
                  <a:cubicBezTo>
                    <a:pt x="260" y="268"/>
                    <a:pt x="318" y="231"/>
                    <a:pt x="382" y="197"/>
                  </a:cubicBezTo>
                  <a:cubicBezTo>
                    <a:pt x="608" y="76"/>
                    <a:pt x="812" y="35"/>
                    <a:pt x="839" y="103"/>
                  </a:cubicBezTo>
                  <a:cubicBezTo>
                    <a:pt x="866" y="172"/>
                    <a:pt x="706" y="324"/>
                    <a:pt x="481" y="445"/>
                  </a:cubicBezTo>
                  <a:cubicBezTo>
                    <a:pt x="256" y="565"/>
                    <a:pt x="51" y="607"/>
                    <a:pt x="24" y="538"/>
                  </a:cubicBezTo>
                  <a:cubicBezTo>
                    <a:pt x="17" y="520"/>
                    <a:pt x="23" y="496"/>
                    <a:pt x="40" y="468"/>
                  </a:cubicBezTo>
                  <a:cubicBezTo>
                    <a:pt x="25" y="468"/>
                    <a:pt x="25" y="468"/>
                    <a:pt x="25" y="468"/>
                  </a:cubicBezTo>
                  <a:cubicBezTo>
                    <a:pt x="7" y="499"/>
                    <a:pt x="0" y="526"/>
                    <a:pt x="9" y="546"/>
                  </a:cubicBezTo>
                  <a:cubicBezTo>
                    <a:pt x="39" y="623"/>
                    <a:pt x="261" y="581"/>
                    <a:pt x="504" y="451"/>
                  </a:cubicBezTo>
                  <a:cubicBezTo>
                    <a:pt x="746" y="322"/>
                    <a:pt x="919" y="154"/>
                    <a:pt x="888" y="77"/>
                  </a:cubicBezTo>
                </a:path>
              </a:pathLst>
            </a:custGeom>
            <a:solidFill>
              <a:srgbClr val="FDB9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sp>
        <p:nvSpPr>
          <p:cNvPr id="18" name="TextBox 17"/>
          <p:cNvSpPr txBox="1"/>
          <p:nvPr userDrawn="1"/>
        </p:nvSpPr>
        <p:spPr>
          <a:xfrm>
            <a:off x="8572696" y="5982125"/>
            <a:ext cx="4227860" cy="523220"/>
          </a:xfrm>
          <a:prstGeom prst="rect">
            <a:avLst/>
          </a:prstGeom>
          <a:noFill/>
        </p:spPr>
        <p:txBody>
          <a:bodyPr wrap="square" rtlCol="0">
            <a:spAutoFit/>
          </a:bodyPr>
          <a:lstStyle/>
          <a:p>
            <a:r>
              <a:rPr lang="en-US" sz="2800" dirty="0" smtClean="0">
                <a:solidFill>
                  <a:schemeClr val="bg1"/>
                </a:solidFill>
              </a:rPr>
              <a:t>www.a10networks.com</a:t>
            </a:r>
            <a:endParaRPr lang="en-US" sz="2800" dirty="0">
              <a:solidFill>
                <a:schemeClr val="bg1"/>
              </a:solidFill>
            </a:endParaRPr>
          </a:p>
        </p:txBody>
      </p:sp>
      <p:sp>
        <p:nvSpPr>
          <p:cNvPr id="19" name="Rectangle 18"/>
          <p:cNvSpPr/>
          <p:nvPr userDrawn="1"/>
        </p:nvSpPr>
        <p:spPr>
          <a:xfrm>
            <a:off x="8444868" y="4999864"/>
            <a:ext cx="4543275" cy="1031051"/>
          </a:xfrm>
          <a:prstGeom prst="rect">
            <a:avLst/>
          </a:prstGeom>
        </p:spPr>
        <p:txBody>
          <a:bodyPr wrap="none">
            <a:spAutoFit/>
          </a:bodyPr>
          <a:lstStyle/>
          <a:p>
            <a:r>
              <a:rPr lang="en-US" sz="6100" dirty="0" smtClean="0">
                <a:solidFill>
                  <a:srgbClr val="FFFFFF"/>
                </a:solidFill>
              </a:rPr>
              <a:t>THANK YOU </a:t>
            </a:r>
            <a:endParaRPr lang="en-US" sz="6100" dirty="0">
              <a:solidFill>
                <a:srgbClr val="FFFFFF"/>
              </a:solidFill>
            </a:endParaRPr>
          </a:p>
        </p:txBody>
      </p:sp>
    </p:spTree>
    <p:extLst>
      <p:ext uri="{BB962C8B-B14F-4D97-AF65-F5344CB8AC3E}">
        <p14:creationId xmlns:p14="http://schemas.microsoft.com/office/powerpoint/2010/main" val="4935616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No Confidenti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4099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Confidential">
    <p:spTree>
      <p:nvGrpSpPr>
        <p:cNvPr id="1" name=""/>
        <p:cNvGrpSpPr/>
        <p:nvPr/>
      </p:nvGrpSpPr>
      <p:grpSpPr>
        <a:xfrm>
          <a:off x="0" y="0"/>
          <a:ext cx="0" cy="0"/>
          <a:chOff x="0" y="0"/>
          <a:chExt cx="0" cy="0"/>
        </a:xfrm>
      </p:grpSpPr>
      <p:sp>
        <p:nvSpPr>
          <p:cNvPr id="3" name="Title 2"/>
          <p:cNvSpPr>
            <a:spLocks noGrp="1"/>
          </p:cNvSpPr>
          <p:nvPr>
            <p:ph type="title"/>
          </p:nvPr>
        </p:nvSpPr>
        <p:spPr bwMode="black"/>
        <p:txBody>
          <a:bodyPr/>
          <a:lstStyle/>
          <a:p>
            <a:r>
              <a:rPr lang="en-US" smtClean="0"/>
              <a:t>Click to edit Master title style</a:t>
            </a:r>
            <a:endParaRPr lang="en-US"/>
          </a:p>
        </p:txBody>
      </p:sp>
    </p:spTree>
    <p:extLst>
      <p:ext uri="{BB962C8B-B14F-4D97-AF65-F5344CB8AC3E}">
        <p14:creationId xmlns:p14="http://schemas.microsoft.com/office/powerpoint/2010/main" val="1043326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Master">
    <p:spTree>
      <p:nvGrpSpPr>
        <p:cNvPr id="1" name=""/>
        <p:cNvGrpSpPr/>
        <p:nvPr/>
      </p:nvGrpSpPr>
      <p:grpSpPr>
        <a:xfrm>
          <a:off x="0" y="0"/>
          <a:ext cx="0" cy="0"/>
          <a:chOff x="0" y="0"/>
          <a:chExt cx="0" cy="0"/>
        </a:xfrm>
      </p:grpSpPr>
      <p:sp>
        <p:nvSpPr>
          <p:cNvPr id="33" name="Rectangle 32"/>
          <p:cNvSpPr/>
          <p:nvPr userDrawn="1"/>
        </p:nvSpPr>
        <p:spPr>
          <a:xfrm>
            <a:off x="0" y="0"/>
            <a:ext cx="14648688" cy="7456035"/>
          </a:xfrm>
          <a:prstGeom prst="rect">
            <a:avLst/>
          </a:prstGeom>
          <a:gradFill>
            <a:gsLst>
              <a:gs pos="0">
                <a:schemeClr val="accent1"/>
              </a:gs>
              <a:gs pos="70000">
                <a:srgbClr val="005FAA"/>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algn="ctr" defTabSz="1306221" rtl="0" eaLnBrk="1" latinLnBrk="0" hangingPunct="1"/>
            <a:endParaRPr lang="en-US" sz="2600" kern="1200" dirty="0">
              <a:solidFill>
                <a:schemeClr val="lt1"/>
              </a:solidFill>
              <a:latin typeface="Century Gothic" panose="020B0502020202020204" pitchFamily="34" charset="0"/>
              <a:ea typeface="+mn-ea"/>
              <a:cs typeface="+mn-cs"/>
            </a:endParaRPr>
          </a:p>
        </p:txBody>
      </p:sp>
      <p:pic>
        <p:nvPicPr>
          <p:cNvPr id="24" name="Picture 23"/>
          <p:cNvPicPr>
            <a:picLocks noChangeAspect="1"/>
          </p:cNvPicPr>
          <p:nvPr userDrawn="1"/>
        </p:nvPicPr>
        <p:blipFill rotWithShape="1">
          <a:blip r:embed="rId2" cstate="print">
            <a:alphaModFix amt="9000"/>
            <a:extLst>
              <a:ext uri="{28A0092B-C50C-407E-A947-70E740481C1C}">
                <a14:useLocalDpi xmlns:a14="http://schemas.microsoft.com/office/drawing/2010/main" val="0"/>
              </a:ext>
            </a:extLst>
          </a:blip>
          <a:srcRect l="1443" b="9770"/>
          <a:stretch/>
        </p:blipFill>
        <p:spPr bwMode="ltGray">
          <a:xfrm>
            <a:off x="0" y="324280"/>
            <a:ext cx="14630400" cy="7121549"/>
          </a:xfrm>
          <a:prstGeom prst="rect">
            <a:avLst/>
          </a:prstGeom>
        </p:spPr>
      </p:pic>
      <p:sp>
        <p:nvSpPr>
          <p:cNvPr id="16" name="TextBox 15"/>
          <p:cNvSpPr txBox="1"/>
          <p:nvPr userDrawn="1"/>
        </p:nvSpPr>
        <p:spPr>
          <a:xfrm>
            <a:off x="5625383" y="7801680"/>
            <a:ext cx="3379638" cy="274298"/>
          </a:xfrm>
          <a:prstGeom prst="rect">
            <a:avLst/>
          </a:prstGeom>
        </p:spPr>
        <p:txBody>
          <a:bodyPr vert="horz" lIns="91440" tIns="45720" rIns="91440" bIns="45720" rtlCol="0" anchor="ctr"/>
          <a:lstStyle/>
          <a:p>
            <a:pPr marL="0" marR="0" lvl="0" indent="0" algn="ctr" defTabSz="1306221"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Confidential   |   </a:t>
            </a:r>
            <a:r>
              <a:rPr kumimoji="0" lang="en-US" sz="1300" b="0" i="0" u="none" strike="noStrike" kern="1200" cap="none" spc="0" normalizeH="0" baseline="30000" noProof="0" dirty="0" smtClean="0">
                <a:ln>
                  <a:noFill/>
                </a:ln>
                <a:solidFill>
                  <a:schemeClr val="tx1">
                    <a:lumMod val="75000"/>
                    <a:lumOff val="25000"/>
                  </a:schemeClr>
                </a:solidFill>
                <a:effectLst/>
                <a:uLnTx/>
                <a:uFillTx/>
                <a:latin typeface="Century Gothic" panose="020B0502020202020204" pitchFamily="34" charset="0"/>
                <a:ea typeface="+mn-ea"/>
                <a:cs typeface="+mn-cs"/>
              </a:rPr>
              <a:t>©</a:t>
            </a:r>
            <a:r>
              <a:rPr kumimoji="0" lang="en-US" sz="13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A10 Networks, Inc. </a:t>
            </a:r>
          </a:p>
        </p:txBody>
      </p:sp>
      <p:sp>
        <p:nvSpPr>
          <p:cNvPr id="14" name="Rectangle 13"/>
          <p:cNvSpPr/>
          <p:nvPr userDrawn="1"/>
        </p:nvSpPr>
        <p:spPr>
          <a:xfrm>
            <a:off x="0" y="7376491"/>
            <a:ext cx="14648688" cy="2743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latin typeface="Century Gothic" panose="020B0502020202020204" pitchFamily="34" charset="0"/>
            </a:endParaRPr>
          </a:p>
        </p:txBody>
      </p:sp>
      <p:sp>
        <p:nvSpPr>
          <p:cNvPr id="2" name="Title 1"/>
          <p:cNvSpPr>
            <a:spLocks noGrp="1"/>
          </p:cNvSpPr>
          <p:nvPr>
            <p:ph type="ctrTitle" hasCustomPrompt="1"/>
          </p:nvPr>
        </p:nvSpPr>
        <p:spPr bwMode="white">
          <a:xfrm>
            <a:off x="5855810" y="1889911"/>
            <a:ext cx="7873026" cy="1764030"/>
          </a:xfrm>
          <a:prstGeom prst="rect">
            <a:avLst/>
          </a:prstGeom>
        </p:spPr>
        <p:txBody>
          <a:bodyPr/>
          <a:lstStyle>
            <a:lvl1pPr algn="l">
              <a:lnSpc>
                <a:spcPct val="90000"/>
              </a:lnSpc>
              <a:defRPr sz="46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white">
          <a:xfrm>
            <a:off x="5855810" y="3961182"/>
            <a:ext cx="7834621" cy="576075"/>
          </a:xfrm>
        </p:spPr>
        <p:txBody>
          <a:bodyPr/>
          <a:lstStyle>
            <a:lvl1pPr marL="0" indent="0" algn="l">
              <a:spcBef>
                <a:spcPts val="200"/>
              </a:spcBef>
              <a:spcAft>
                <a:spcPts val="0"/>
              </a:spcAft>
              <a:buNone/>
              <a:defRPr sz="2900" b="0" baseline="0">
                <a:solidFill>
                  <a:schemeClr val="bg1"/>
                </a:solidFill>
                <a:latin typeface="Century Gothic" panose="020B0502020202020204" pitchFamily="34" charset="0"/>
              </a:defRPr>
            </a:lvl1pPr>
            <a:lvl2pPr marL="653110" indent="0" algn="ctr">
              <a:buNone/>
              <a:defRPr>
                <a:solidFill>
                  <a:schemeClr val="tx1">
                    <a:tint val="75000"/>
                  </a:schemeClr>
                </a:solidFill>
              </a:defRPr>
            </a:lvl2pPr>
            <a:lvl3pPr marL="1306221" indent="0" algn="ctr">
              <a:buNone/>
              <a:defRPr>
                <a:solidFill>
                  <a:schemeClr val="tx1">
                    <a:tint val="75000"/>
                  </a:schemeClr>
                </a:solidFill>
              </a:defRPr>
            </a:lvl3pPr>
            <a:lvl4pPr marL="1959331" indent="0" algn="ctr">
              <a:buNone/>
              <a:defRPr>
                <a:solidFill>
                  <a:schemeClr val="tx1">
                    <a:tint val="75000"/>
                  </a:schemeClr>
                </a:solidFill>
              </a:defRPr>
            </a:lvl4pPr>
            <a:lvl5pPr marL="2612442" indent="0" algn="ctr">
              <a:buNone/>
              <a:defRPr>
                <a:solidFill>
                  <a:schemeClr val="tx1">
                    <a:tint val="75000"/>
                  </a:schemeClr>
                </a:solidFill>
              </a:defRPr>
            </a:lvl5pPr>
            <a:lvl6pPr marL="3265550"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Master Subtitle Style</a:t>
            </a:r>
            <a:endParaRPr lang="en-US" dirty="0"/>
          </a:p>
        </p:txBody>
      </p:sp>
      <p:grpSp>
        <p:nvGrpSpPr>
          <p:cNvPr id="18" name="Group 17"/>
          <p:cNvGrpSpPr/>
          <p:nvPr userDrawn="1"/>
        </p:nvGrpSpPr>
        <p:grpSpPr bwMode="gray">
          <a:xfrm>
            <a:off x="2106374" y="2252725"/>
            <a:ext cx="2648392" cy="1401216"/>
            <a:chOff x="11078890" y="2628173"/>
            <a:chExt cx="4530726" cy="2397125"/>
          </a:xfrm>
        </p:grpSpPr>
        <p:sp>
          <p:nvSpPr>
            <p:cNvPr id="19" name="Freeform 7"/>
            <p:cNvSpPr>
              <a:spLocks/>
            </p:cNvSpPr>
            <p:nvPr userDrawn="1"/>
          </p:nvSpPr>
          <p:spPr bwMode="gray">
            <a:xfrm>
              <a:off x="12263165" y="4204560"/>
              <a:ext cx="3033713" cy="820738"/>
            </a:xfrm>
            <a:custGeom>
              <a:avLst/>
              <a:gdLst/>
              <a:ahLst/>
              <a:cxnLst>
                <a:cxn ang="0">
                  <a:pos x="800" y="101"/>
                </a:cxn>
                <a:cxn ang="0">
                  <a:pos x="376" y="5"/>
                </a:cxn>
                <a:cxn ang="0">
                  <a:pos x="5" y="79"/>
                </a:cxn>
                <a:cxn ang="0">
                  <a:pos x="0" y="99"/>
                </a:cxn>
                <a:cxn ang="0">
                  <a:pos x="362" y="17"/>
                </a:cxn>
                <a:cxn ang="0">
                  <a:pos x="754" y="102"/>
                </a:cxn>
                <a:cxn ang="0">
                  <a:pos x="387" y="203"/>
                </a:cxn>
                <a:cxn ang="0">
                  <a:pos x="84" y="175"/>
                </a:cxn>
                <a:cxn ang="0">
                  <a:pos x="69" y="175"/>
                </a:cxn>
                <a:cxn ang="0">
                  <a:pos x="69" y="175"/>
                </a:cxn>
                <a:cxn ang="0">
                  <a:pos x="53" y="174"/>
                </a:cxn>
                <a:cxn ang="0">
                  <a:pos x="404" y="215"/>
                </a:cxn>
                <a:cxn ang="0">
                  <a:pos x="800" y="101"/>
                </a:cxn>
              </a:cxnLst>
              <a:rect l="0" t="0" r="r" b="b"/>
              <a:pathLst>
                <a:path w="807" h="218">
                  <a:moveTo>
                    <a:pt x="800" y="101"/>
                  </a:moveTo>
                  <a:cubicBezTo>
                    <a:pt x="792" y="43"/>
                    <a:pt x="603" y="0"/>
                    <a:pt x="376" y="5"/>
                  </a:cubicBezTo>
                  <a:cubicBezTo>
                    <a:pt x="205" y="9"/>
                    <a:pt x="62" y="39"/>
                    <a:pt x="5" y="79"/>
                  </a:cubicBezTo>
                  <a:cubicBezTo>
                    <a:pt x="3" y="86"/>
                    <a:pt x="1" y="93"/>
                    <a:pt x="0" y="99"/>
                  </a:cubicBezTo>
                  <a:cubicBezTo>
                    <a:pt x="32" y="56"/>
                    <a:pt x="180" y="21"/>
                    <a:pt x="362" y="17"/>
                  </a:cubicBezTo>
                  <a:cubicBezTo>
                    <a:pt x="572" y="13"/>
                    <a:pt x="748" y="50"/>
                    <a:pt x="754" y="102"/>
                  </a:cubicBezTo>
                  <a:cubicBezTo>
                    <a:pt x="761" y="153"/>
                    <a:pt x="597" y="199"/>
                    <a:pt x="387" y="203"/>
                  </a:cubicBezTo>
                  <a:cubicBezTo>
                    <a:pt x="266" y="206"/>
                    <a:pt x="156" y="195"/>
                    <a:pt x="84" y="175"/>
                  </a:cubicBezTo>
                  <a:cubicBezTo>
                    <a:pt x="79" y="175"/>
                    <a:pt x="74" y="175"/>
                    <a:pt x="69" y="175"/>
                  </a:cubicBezTo>
                  <a:cubicBezTo>
                    <a:pt x="69" y="175"/>
                    <a:pt x="69" y="175"/>
                    <a:pt x="69" y="175"/>
                  </a:cubicBezTo>
                  <a:cubicBezTo>
                    <a:pt x="63" y="175"/>
                    <a:pt x="58" y="175"/>
                    <a:pt x="53" y="174"/>
                  </a:cubicBezTo>
                  <a:cubicBezTo>
                    <a:pt x="130" y="202"/>
                    <a:pt x="259" y="218"/>
                    <a:pt x="404" y="215"/>
                  </a:cubicBezTo>
                  <a:cubicBezTo>
                    <a:pt x="630" y="210"/>
                    <a:pt x="807" y="159"/>
                    <a:pt x="800" y="101"/>
                  </a:cubicBezTo>
                </a:path>
              </a:pathLst>
            </a:custGeom>
            <a:solidFill>
              <a:srgbClr val="FDB9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0" name="Freeform 8"/>
            <p:cNvSpPr>
              <a:spLocks noEditPoints="1"/>
            </p:cNvSpPr>
            <p:nvPr userDrawn="1"/>
          </p:nvSpPr>
          <p:spPr bwMode="gray">
            <a:xfrm>
              <a:off x="11078890" y="3231423"/>
              <a:ext cx="2316163" cy="1514475"/>
            </a:xfrm>
            <a:custGeom>
              <a:avLst/>
              <a:gdLst/>
              <a:ahLst/>
              <a:cxnLst>
                <a:cxn ang="0">
                  <a:pos x="385" y="402"/>
                </a:cxn>
                <a:cxn ang="0">
                  <a:pos x="616" y="402"/>
                </a:cxn>
                <a:cxn ang="0">
                  <a:pos x="576" y="347"/>
                </a:cxn>
                <a:cxn ang="0">
                  <a:pos x="411" y="0"/>
                </a:cxn>
                <a:cxn ang="0">
                  <a:pos x="201" y="0"/>
                </a:cxn>
                <a:cxn ang="0">
                  <a:pos x="221" y="21"/>
                </a:cxn>
                <a:cxn ang="0">
                  <a:pos x="47" y="339"/>
                </a:cxn>
                <a:cxn ang="0">
                  <a:pos x="0" y="402"/>
                </a:cxn>
                <a:cxn ang="0">
                  <a:pos x="130" y="402"/>
                </a:cxn>
                <a:cxn ang="0">
                  <a:pos x="120" y="369"/>
                </a:cxn>
                <a:cxn ang="0">
                  <a:pos x="158" y="294"/>
                </a:cxn>
                <a:cxn ang="0">
                  <a:pos x="269" y="294"/>
                </a:cxn>
                <a:cxn ang="0">
                  <a:pos x="269" y="294"/>
                </a:cxn>
                <a:cxn ang="0">
                  <a:pos x="361" y="294"/>
                </a:cxn>
                <a:cxn ang="0">
                  <a:pos x="391" y="353"/>
                </a:cxn>
                <a:cxn ang="0">
                  <a:pos x="394" y="383"/>
                </a:cxn>
                <a:cxn ang="0">
                  <a:pos x="385" y="402"/>
                </a:cxn>
                <a:cxn ang="0">
                  <a:pos x="265" y="93"/>
                </a:cxn>
                <a:cxn ang="0">
                  <a:pos x="329" y="225"/>
                </a:cxn>
                <a:cxn ang="0">
                  <a:pos x="330" y="226"/>
                </a:cxn>
                <a:cxn ang="0">
                  <a:pos x="330" y="226"/>
                </a:cxn>
                <a:cxn ang="0">
                  <a:pos x="330" y="227"/>
                </a:cxn>
                <a:cxn ang="0">
                  <a:pos x="195" y="227"/>
                </a:cxn>
                <a:cxn ang="0">
                  <a:pos x="199" y="219"/>
                </a:cxn>
                <a:cxn ang="0">
                  <a:pos x="265" y="93"/>
                </a:cxn>
              </a:cxnLst>
              <a:rect l="0" t="0" r="r" b="b"/>
              <a:pathLst>
                <a:path w="616" h="402">
                  <a:moveTo>
                    <a:pt x="385" y="402"/>
                  </a:moveTo>
                  <a:cubicBezTo>
                    <a:pt x="616" y="402"/>
                    <a:pt x="616" y="402"/>
                    <a:pt x="616" y="402"/>
                  </a:cubicBezTo>
                  <a:cubicBezTo>
                    <a:pt x="599" y="387"/>
                    <a:pt x="587" y="368"/>
                    <a:pt x="576" y="347"/>
                  </a:cubicBezTo>
                  <a:cubicBezTo>
                    <a:pt x="551" y="300"/>
                    <a:pt x="443" y="69"/>
                    <a:pt x="411" y="0"/>
                  </a:cubicBezTo>
                  <a:cubicBezTo>
                    <a:pt x="201" y="0"/>
                    <a:pt x="201" y="0"/>
                    <a:pt x="201" y="0"/>
                  </a:cubicBezTo>
                  <a:cubicBezTo>
                    <a:pt x="221" y="21"/>
                    <a:pt x="221" y="21"/>
                    <a:pt x="221" y="21"/>
                  </a:cubicBezTo>
                  <a:cubicBezTo>
                    <a:pt x="165" y="128"/>
                    <a:pt x="107" y="231"/>
                    <a:pt x="47" y="339"/>
                  </a:cubicBezTo>
                  <a:cubicBezTo>
                    <a:pt x="34" y="363"/>
                    <a:pt x="19" y="383"/>
                    <a:pt x="0" y="402"/>
                  </a:cubicBezTo>
                  <a:cubicBezTo>
                    <a:pt x="130" y="402"/>
                    <a:pt x="130" y="402"/>
                    <a:pt x="130" y="402"/>
                  </a:cubicBezTo>
                  <a:cubicBezTo>
                    <a:pt x="122" y="393"/>
                    <a:pt x="118" y="382"/>
                    <a:pt x="120" y="369"/>
                  </a:cubicBezTo>
                  <a:cubicBezTo>
                    <a:pt x="126" y="341"/>
                    <a:pt x="145" y="320"/>
                    <a:pt x="158" y="294"/>
                  </a:cubicBezTo>
                  <a:cubicBezTo>
                    <a:pt x="269" y="294"/>
                    <a:pt x="269" y="294"/>
                    <a:pt x="269" y="294"/>
                  </a:cubicBezTo>
                  <a:cubicBezTo>
                    <a:pt x="269" y="294"/>
                    <a:pt x="269" y="294"/>
                    <a:pt x="269" y="294"/>
                  </a:cubicBezTo>
                  <a:cubicBezTo>
                    <a:pt x="361" y="294"/>
                    <a:pt x="361" y="294"/>
                    <a:pt x="361" y="294"/>
                  </a:cubicBezTo>
                  <a:cubicBezTo>
                    <a:pt x="372" y="313"/>
                    <a:pt x="383" y="333"/>
                    <a:pt x="391" y="353"/>
                  </a:cubicBezTo>
                  <a:cubicBezTo>
                    <a:pt x="395" y="363"/>
                    <a:pt x="396" y="372"/>
                    <a:pt x="394" y="383"/>
                  </a:cubicBezTo>
                  <a:cubicBezTo>
                    <a:pt x="392" y="390"/>
                    <a:pt x="389" y="396"/>
                    <a:pt x="385" y="402"/>
                  </a:cubicBezTo>
                  <a:moveTo>
                    <a:pt x="265" y="93"/>
                  </a:moveTo>
                  <a:cubicBezTo>
                    <a:pt x="329" y="225"/>
                    <a:pt x="329" y="225"/>
                    <a:pt x="329" y="225"/>
                  </a:cubicBezTo>
                  <a:cubicBezTo>
                    <a:pt x="330" y="226"/>
                    <a:pt x="330" y="226"/>
                    <a:pt x="330" y="226"/>
                  </a:cubicBezTo>
                  <a:cubicBezTo>
                    <a:pt x="330" y="226"/>
                    <a:pt x="330" y="226"/>
                    <a:pt x="330" y="226"/>
                  </a:cubicBezTo>
                  <a:cubicBezTo>
                    <a:pt x="330" y="226"/>
                    <a:pt x="330" y="226"/>
                    <a:pt x="330" y="227"/>
                  </a:cubicBezTo>
                  <a:cubicBezTo>
                    <a:pt x="195" y="227"/>
                    <a:pt x="195" y="227"/>
                    <a:pt x="195" y="227"/>
                  </a:cubicBezTo>
                  <a:cubicBezTo>
                    <a:pt x="196" y="224"/>
                    <a:pt x="197" y="222"/>
                    <a:pt x="199" y="219"/>
                  </a:cubicBezTo>
                  <a:cubicBezTo>
                    <a:pt x="222" y="177"/>
                    <a:pt x="242" y="135"/>
                    <a:pt x="265" y="9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1" name="Freeform 9"/>
            <p:cNvSpPr>
              <a:spLocks noEditPoints="1"/>
            </p:cNvSpPr>
            <p:nvPr userDrawn="1"/>
          </p:nvSpPr>
          <p:spPr bwMode="gray">
            <a:xfrm>
              <a:off x="13887178" y="3423510"/>
              <a:ext cx="1082675" cy="1322388"/>
            </a:xfrm>
            <a:custGeom>
              <a:avLst/>
              <a:gdLst/>
              <a:ahLst/>
              <a:cxnLst>
                <a:cxn ang="0">
                  <a:pos x="272" y="44"/>
                </a:cxn>
                <a:cxn ang="0">
                  <a:pos x="209" y="5"/>
                </a:cxn>
                <a:cxn ang="0">
                  <a:pos x="79" y="5"/>
                </a:cxn>
                <a:cxn ang="0">
                  <a:pos x="16" y="44"/>
                </a:cxn>
                <a:cxn ang="0">
                  <a:pos x="16" y="310"/>
                </a:cxn>
                <a:cxn ang="0">
                  <a:pos x="78" y="351"/>
                </a:cxn>
                <a:cxn ang="0">
                  <a:pos x="149" y="351"/>
                </a:cxn>
                <a:cxn ang="0">
                  <a:pos x="210" y="351"/>
                </a:cxn>
                <a:cxn ang="0">
                  <a:pos x="272" y="310"/>
                </a:cxn>
                <a:cxn ang="0">
                  <a:pos x="272" y="44"/>
                </a:cxn>
                <a:cxn ang="0">
                  <a:pos x="182" y="275"/>
                </a:cxn>
                <a:cxn ang="0">
                  <a:pos x="163" y="295"/>
                </a:cxn>
                <a:cxn ang="0">
                  <a:pos x="126" y="295"/>
                </a:cxn>
                <a:cxn ang="0">
                  <a:pos x="106" y="275"/>
                </a:cxn>
                <a:cxn ang="0">
                  <a:pos x="106" y="82"/>
                </a:cxn>
                <a:cxn ang="0">
                  <a:pos x="126" y="62"/>
                </a:cxn>
                <a:cxn ang="0">
                  <a:pos x="163" y="62"/>
                </a:cxn>
                <a:cxn ang="0">
                  <a:pos x="182" y="82"/>
                </a:cxn>
                <a:cxn ang="0">
                  <a:pos x="182" y="275"/>
                </a:cxn>
              </a:cxnLst>
              <a:rect l="0" t="0" r="r" b="b"/>
              <a:pathLst>
                <a:path w="288" h="351">
                  <a:moveTo>
                    <a:pt x="272" y="44"/>
                  </a:moveTo>
                  <a:cubicBezTo>
                    <a:pt x="256" y="0"/>
                    <a:pt x="209" y="5"/>
                    <a:pt x="209" y="5"/>
                  </a:cubicBezTo>
                  <a:cubicBezTo>
                    <a:pt x="79" y="5"/>
                    <a:pt x="79" y="5"/>
                    <a:pt x="79" y="5"/>
                  </a:cubicBezTo>
                  <a:cubicBezTo>
                    <a:pt x="79" y="5"/>
                    <a:pt x="32" y="0"/>
                    <a:pt x="16" y="44"/>
                  </a:cubicBezTo>
                  <a:cubicBezTo>
                    <a:pt x="0" y="89"/>
                    <a:pt x="5" y="289"/>
                    <a:pt x="16" y="310"/>
                  </a:cubicBezTo>
                  <a:cubicBezTo>
                    <a:pt x="27" y="331"/>
                    <a:pt x="39" y="351"/>
                    <a:pt x="78" y="351"/>
                  </a:cubicBezTo>
                  <a:cubicBezTo>
                    <a:pt x="149" y="351"/>
                    <a:pt x="149" y="351"/>
                    <a:pt x="149" y="351"/>
                  </a:cubicBezTo>
                  <a:cubicBezTo>
                    <a:pt x="210" y="351"/>
                    <a:pt x="210" y="351"/>
                    <a:pt x="210" y="351"/>
                  </a:cubicBezTo>
                  <a:cubicBezTo>
                    <a:pt x="250" y="351"/>
                    <a:pt x="261" y="331"/>
                    <a:pt x="272" y="310"/>
                  </a:cubicBezTo>
                  <a:cubicBezTo>
                    <a:pt x="283" y="289"/>
                    <a:pt x="288" y="89"/>
                    <a:pt x="272" y="44"/>
                  </a:cubicBezTo>
                  <a:moveTo>
                    <a:pt x="182" y="275"/>
                  </a:moveTo>
                  <a:cubicBezTo>
                    <a:pt x="182" y="286"/>
                    <a:pt x="173" y="295"/>
                    <a:pt x="163" y="295"/>
                  </a:cubicBezTo>
                  <a:cubicBezTo>
                    <a:pt x="126" y="295"/>
                    <a:pt x="126" y="295"/>
                    <a:pt x="126" y="295"/>
                  </a:cubicBezTo>
                  <a:cubicBezTo>
                    <a:pt x="115" y="295"/>
                    <a:pt x="106" y="286"/>
                    <a:pt x="106" y="275"/>
                  </a:cubicBezTo>
                  <a:cubicBezTo>
                    <a:pt x="106" y="82"/>
                    <a:pt x="106" y="82"/>
                    <a:pt x="106" y="82"/>
                  </a:cubicBezTo>
                  <a:cubicBezTo>
                    <a:pt x="106" y="71"/>
                    <a:pt x="115" y="62"/>
                    <a:pt x="126" y="62"/>
                  </a:cubicBezTo>
                  <a:cubicBezTo>
                    <a:pt x="163" y="62"/>
                    <a:pt x="163" y="62"/>
                    <a:pt x="163" y="62"/>
                  </a:cubicBezTo>
                  <a:cubicBezTo>
                    <a:pt x="173" y="62"/>
                    <a:pt x="182" y="71"/>
                    <a:pt x="182" y="82"/>
                  </a:cubicBezTo>
                  <a:lnTo>
                    <a:pt x="182" y="27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2" name="Freeform 10"/>
            <p:cNvSpPr>
              <a:spLocks/>
            </p:cNvSpPr>
            <p:nvPr userDrawn="1"/>
          </p:nvSpPr>
          <p:spPr bwMode="gray">
            <a:xfrm>
              <a:off x="13307740" y="3445735"/>
              <a:ext cx="519113" cy="1300163"/>
            </a:xfrm>
            <a:custGeom>
              <a:avLst/>
              <a:gdLst/>
              <a:ahLst/>
              <a:cxnLst>
                <a:cxn ang="0">
                  <a:pos x="131" y="326"/>
                </a:cxn>
                <a:cxn ang="0">
                  <a:pos x="138" y="345"/>
                </a:cxn>
                <a:cxn ang="0">
                  <a:pos x="27" y="345"/>
                </a:cxn>
                <a:cxn ang="0">
                  <a:pos x="33" y="327"/>
                </a:cxn>
                <a:cxn ang="0">
                  <a:pos x="33" y="118"/>
                </a:cxn>
                <a:cxn ang="0">
                  <a:pos x="0" y="118"/>
                </a:cxn>
                <a:cxn ang="0">
                  <a:pos x="0" y="57"/>
                </a:cxn>
                <a:cxn ang="0">
                  <a:pos x="105" y="0"/>
                </a:cxn>
                <a:cxn ang="0">
                  <a:pos x="131" y="0"/>
                </a:cxn>
                <a:cxn ang="0">
                  <a:pos x="131" y="326"/>
                </a:cxn>
              </a:cxnLst>
              <a:rect l="0" t="0" r="r" b="b"/>
              <a:pathLst>
                <a:path w="138" h="345">
                  <a:moveTo>
                    <a:pt x="131" y="326"/>
                  </a:moveTo>
                  <a:cubicBezTo>
                    <a:pt x="131" y="337"/>
                    <a:pt x="133" y="338"/>
                    <a:pt x="138" y="345"/>
                  </a:cubicBezTo>
                  <a:cubicBezTo>
                    <a:pt x="138" y="345"/>
                    <a:pt x="27" y="345"/>
                    <a:pt x="27" y="345"/>
                  </a:cubicBezTo>
                  <a:cubicBezTo>
                    <a:pt x="31" y="340"/>
                    <a:pt x="34" y="334"/>
                    <a:pt x="33" y="327"/>
                  </a:cubicBezTo>
                  <a:cubicBezTo>
                    <a:pt x="34" y="327"/>
                    <a:pt x="33" y="118"/>
                    <a:pt x="33" y="118"/>
                  </a:cubicBezTo>
                  <a:cubicBezTo>
                    <a:pt x="0" y="118"/>
                    <a:pt x="0" y="118"/>
                    <a:pt x="0" y="118"/>
                  </a:cubicBezTo>
                  <a:cubicBezTo>
                    <a:pt x="0" y="119"/>
                    <a:pt x="0" y="57"/>
                    <a:pt x="0" y="57"/>
                  </a:cubicBezTo>
                  <a:cubicBezTo>
                    <a:pt x="105" y="0"/>
                    <a:pt x="105" y="0"/>
                    <a:pt x="105" y="0"/>
                  </a:cubicBezTo>
                  <a:cubicBezTo>
                    <a:pt x="131" y="0"/>
                    <a:pt x="131" y="0"/>
                    <a:pt x="131" y="0"/>
                  </a:cubicBezTo>
                  <a:lnTo>
                    <a:pt x="131" y="3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3" name="Freeform 11"/>
            <p:cNvSpPr>
              <a:spLocks/>
            </p:cNvSpPr>
            <p:nvPr userDrawn="1"/>
          </p:nvSpPr>
          <p:spPr bwMode="gray">
            <a:xfrm>
              <a:off x="12153628" y="2628173"/>
              <a:ext cx="3455988" cy="2347913"/>
            </a:xfrm>
            <a:custGeom>
              <a:avLst/>
              <a:gdLst/>
              <a:ahLst/>
              <a:cxnLst>
                <a:cxn ang="0">
                  <a:pos x="888" y="77"/>
                </a:cxn>
                <a:cxn ang="0">
                  <a:pos x="393" y="172"/>
                </a:cxn>
                <a:cxn ang="0">
                  <a:pos x="202" y="292"/>
                </a:cxn>
                <a:cxn ang="0">
                  <a:pos x="209" y="304"/>
                </a:cxn>
                <a:cxn ang="0">
                  <a:pos x="382" y="197"/>
                </a:cxn>
                <a:cxn ang="0">
                  <a:pos x="839" y="103"/>
                </a:cxn>
                <a:cxn ang="0">
                  <a:pos x="481" y="445"/>
                </a:cxn>
                <a:cxn ang="0">
                  <a:pos x="24" y="538"/>
                </a:cxn>
                <a:cxn ang="0">
                  <a:pos x="40" y="468"/>
                </a:cxn>
                <a:cxn ang="0">
                  <a:pos x="25" y="468"/>
                </a:cxn>
                <a:cxn ang="0">
                  <a:pos x="9" y="546"/>
                </a:cxn>
                <a:cxn ang="0">
                  <a:pos x="504" y="451"/>
                </a:cxn>
                <a:cxn ang="0">
                  <a:pos x="888" y="77"/>
                </a:cxn>
              </a:cxnLst>
              <a:rect l="0" t="0" r="r" b="b"/>
              <a:pathLst>
                <a:path w="919" h="623">
                  <a:moveTo>
                    <a:pt x="888" y="77"/>
                  </a:moveTo>
                  <a:cubicBezTo>
                    <a:pt x="857" y="0"/>
                    <a:pt x="636" y="43"/>
                    <a:pt x="393" y="172"/>
                  </a:cubicBezTo>
                  <a:cubicBezTo>
                    <a:pt x="322" y="210"/>
                    <a:pt x="258" y="251"/>
                    <a:pt x="202" y="292"/>
                  </a:cubicBezTo>
                  <a:cubicBezTo>
                    <a:pt x="209" y="304"/>
                    <a:pt x="209" y="304"/>
                    <a:pt x="209" y="304"/>
                  </a:cubicBezTo>
                  <a:cubicBezTo>
                    <a:pt x="260" y="268"/>
                    <a:pt x="318" y="231"/>
                    <a:pt x="382" y="197"/>
                  </a:cubicBezTo>
                  <a:cubicBezTo>
                    <a:pt x="608" y="76"/>
                    <a:pt x="812" y="35"/>
                    <a:pt x="839" y="103"/>
                  </a:cubicBezTo>
                  <a:cubicBezTo>
                    <a:pt x="866" y="172"/>
                    <a:pt x="706" y="324"/>
                    <a:pt x="481" y="445"/>
                  </a:cubicBezTo>
                  <a:cubicBezTo>
                    <a:pt x="256" y="565"/>
                    <a:pt x="51" y="607"/>
                    <a:pt x="24" y="538"/>
                  </a:cubicBezTo>
                  <a:cubicBezTo>
                    <a:pt x="17" y="520"/>
                    <a:pt x="23" y="496"/>
                    <a:pt x="40" y="468"/>
                  </a:cubicBezTo>
                  <a:cubicBezTo>
                    <a:pt x="25" y="468"/>
                    <a:pt x="25" y="468"/>
                    <a:pt x="25" y="468"/>
                  </a:cubicBezTo>
                  <a:cubicBezTo>
                    <a:pt x="7" y="499"/>
                    <a:pt x="0" y="526"/>
                    <a:pt x="9" y="546"/>
                  </a:cubicBezTo>
                  <a:cubicBezTo>
                    <a:pt x="39" y="623"/>
                    <a:pt x="261" y="581"/>
                    <a:pt x="504" y="451"/>
                  </a:cubicBezTo>
                  <a:cubicBezTo>
                    <a:pt x="746" y="322"/>
                    <a:pt x="919" y="154"/>
                    <a:pt x="888" y="77"/>
                  </a:cubicBezTo>
                </a:path>
              </a:pathLst>
            </a:custGeom>
            <a:solidFill>
              <a:srgbClr val="FDB9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spTree>
    <p:extLst>
      <p:ext uri="{BB962C8B-B14F-4D97-AF65-F5344CB8AC3E}">
        <p14:creationId xmlns:p14="http://schemas.microsoft.com/office/powerpoint/2010/main" val="1307186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BLANK-No Confidenti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607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Confidential">
    <p:spTree>
      <p:nvGrpSpPr>
        <p:cNvPr id="1" name=""/>
        <p:cNvGrpSpPr/>
        <p:nvPr/>
      </p:nvGrpSpPr>
      <p:grpSpPr>
        <a:xfrm>
          <a:off x="0" y="0"/>
          <a:ext cx="0" cy="0"/>
          <a:chOff x="0" y="0"/>
          <a:chExt cx="0" cy="0"/>
        </a:xfrm>
      </p:grpSpPr>
      <p:sp>
        <p:nvSpPr>
          <p:cNvPr id="3" name="Title 2"/>
          <p:cNvSpPr>
            <a:spLocks noGrp="1"/>
          </p:cNvSpPr>
          <p:nvPr>
            <p:ph type="title"/>
          </p:nvPr>
        </p:nvSpPr>
        <p:spPr bwMode="black"/>
        <p:txBody>
          <a:bodyPr/>
          <a:lstStyle/>
          <a:p>
            <a:r>
              <a:rPr lang="en-US" smtClean="0"/>
              <a:t>Click to edit Master title style</a:t>
            </a:r>
            <a:endParaRPr lang="en-US"/>
          </a:p>
        </p:txBody>
      </p:sp>
    </p:spTree>
    <p:extLst>
      <p:ext uri="{BB962C8B-B14F-4D97-AF65-F5344CB8AC3E}">
        <p14:creationId xmlns:p14="http://schemas.microsoft.com/office/powerpoint/2010/main" val="7750537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2"/>
          <p:cNvSpPr>
            <a:spLocks noGrp="1"/>
          </p:cNvSpPr>
          <p:nvPr>
            <p:ph sz="half" idx="10"/>
          </p:nvPr>
        </p:nvSpPr>
        <p:spPr>
          <a:xfrm>
            <a:off x="673841" y="1636520"/>
            <a:ext cx="13406202" cy="5686520"/>
          </a:xfrm>
        </p:spPr>
        <p:txBody>
          <a:bodyPr/>
          <a:lstStyle>
            <a:lvl1pPr>
              <a:defRPr sz="2600">
                <a:solidFill>
                  <a:schemeClr val="tx1">
                    <a:lumMod val="75000"/>
                    <a:lumOff val="25000"/>
                  </a:schemeClr>
                </a:solidFill>
              </a:defRPr>
            </a:lvl1pPr>
            <a:lvl2pPr>
              <a:defRPr sz="2200" b="0">
                <a:solidFill>
                  <a:schemeClr val="tx1">
                    <a:lumMod val="75000"/>
                    <a:lumOff val="25000"/>
                  </a:schemeClr>
                </a:solidFill>
              </a:defRPr>
            </a:lvl2pPr>
            <a:lvl3pPr>
              <a:defRPr sz="1800" b="0">
                <a:solidFill>
                  <a:schemeClr val="tx1">
                    <a:lumMod val="75000"/>
                    <a:lumOff val="25000"/>
                  </a:schemeClr>
                </a:solidFill>
              </a:defRPr>
            </a:lvl3pPr>
            <a:lvl4pPr>
              <a:defRPr sz="1600" b="0">
                <a:solidFill>
                  <a:schemeClr val="tx1">
                    <a:lumMod val="75000"/>
                    <a:lumOff val="25000"/>
                  </a:schemeClr>
                </a:solidFill>
              </a:defRPr>
            </a:lvl4pPr>
            <a:lvl5pPr>
              <a:defRPr sz="1400" b="0">
                <a:solidFill>
                  <a:schemeClr val="tx1">
                    <a:lumMod val="75000"/>
                    <a:lumOff val="25000"/>
                  </a:schemeClr>
                </a:solidFill>
              </a:defRPr>
            </a:lvl5pPr>
            <a:lvl6pPr>
              <a:defRPr sz="2600"/>
            </a:lvl6pPr>
            <a:lvl7pPr>
              <a:defRPr sz="1400" b="0">
                <a:solidFill>
                  <a:schemeClr val="tx1">
                    <a:lumMod val="75000"/>
                    <a:lumOff val="25000"/>
                  </a:schemeClr>
                </a:solidFill>
              </a:defRPr>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6"/>
            <a:r>
              <a:rPr lang="en-US" dirty="0" smtClean="0"/>
              <a:t>Six</a:t>
            </a:r>
          </a:p>
        </p:txBody>
      </p:sp>
      <p:sp>
        <p:nvSpPr>
          <p:cNvPr id="5" name="Title 1"/>
          <p:cNvSpPr>
            <a:spLocks noGrp="1"/>
          </p:cNvSpPr>
          <p:nvPr>
            <p:ph type="title"/>
          </p:nvPr>
        </p:nvSpPr>
        <p:spPr>
          <a:xfrm>
            <a:off x="674011" y="241231"/>
            <a:ext cx="13426710" cy="729694"/>
          </a:xfrm>
        </p:spPr>
        <p:txBody>
          <a:bodyPr/>
          <a:lstStyle/>
          <a:p>
            <a:r>
              <a:rPr lang="en-US" smtClean="0"/>
              <a:t>Click to edit Master title style</a:t>
            </a:r>
            <a:endParaRPr lang="en-US"/>
          </a:p>
        </p:txBody>
      </p:sp>
    </p:spTree>
    <p:extLst>
      <p:ext uri="{BB962C8B-B14F-4D97-AF65-F5344CB8AC3E}">
        <p14:creationId xmlns:p14="http://schemas.microsoft.com/office/powerpoint/2010/main" val="3939679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2"/>
          <p:cNvSpPr>
            <a:spLocks noGrp="1"/>
          </p:cNvSpPr>
          <p:nvPr>
            <p:ph sz="half" idx="10"/>
          </p:nvPr>
        </p:nvSpPr>
        <p:spPr>
          <a:xfrm>
            <a:off x="673841" y="1636520"/>
            <a:ext cx="13406202" cy="5686520"/>
          </a:xfrm>
        </p:spPr>
        <p:txBody>
          <a:bodyPr/>
          <a:lstStyle>
            <a:lvl1pPr>
              <a:defRPr sz="2600">
                <a:solidFill>
                  <a:schemeClr val="tx1">
                    <a:lumMod val="75000"/>
                    <a:lumOff val="25000"/>
                  </a:schemeClr>
                </a:solidFill>
              </a:defRPr>
            </a:lvl1pPr>
            <a:lvl2pPr>
              <a:defRPr sz="2200" b="0">
                <a:solidFill>
                  <a:schemeClr val="tx1">
                    <a:lumMod val="75000"/>
                    <a:lumOff val="25000"/>
                  </a:schemeClr>
                </a:solidFill>
              </a:defRPr>
            </a:lvl2pPr>
            <a:lvl3pPr>
              <a:defRPr sz="1800" b="0">
                <a:solidFill>
                  <a:schemeClr val="tx1">
                    <a:lumMod val="75000"/>
                    <a:lumOff val="25000"/>
                  </a:schemeClr>
                </a:solidFill>
              </a:defRPr>
            </a:lvl3pPr>
            <a:lvl4pPr>
              <a:defRPr sz="1600" b="0">
                <a:solidFill>
                  <a:schemeClr val="tx1">
                    <a:lumMod val="75000"/>
                    <a:lumOff val="25000"/>
                  </a:schemeClr>
                </a:solidFill>
              </a:defRPr>
            </a:lvl4pPr>
            <a:lvl5pPr>
              <a:defRPr sz="1400" b="0">
                <a:solidFill>
                  <a:schemeClr val="tx1">
                    <a:lumMod val="75000"/>
                    <a:lumOff val="25000"/>
                  </a:schemeClr>
                </a:solidFill>
              </a:defRPr>
            </a:lvl5pPr>
            <a:lvl6pPr>
              <a:defRPr sz="2600"/>
            </a:lvl6pPr>
            <a:lvl7pPr>
              <a:defRPr sz="1400" b="0">
                <a:solidFill>
                  <a:schemeClr val="tx1">
                    <a:lumMod val="75000"/>
                    <a:lumOff val="25000"/>
                  </a:schemeClr>
                </a:solidFill>
              </a:defRPr>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6"/>
            <a:r>
              <a:rPr lang="en-US" dirty="0" smtClean="0"/>
              <a:t>Six</a:t>
            </a:r>
          </a:p>
        </p:txBody>
      </p:sp>
      <p:sp>
        <p:nvSpPr>
          <p:cNvPr id="5" name="Title 1"/>
          <p:cNvSpPr>
            <a:spLocks noGrp="1"/>
          </p:cNvSpPr>
          <p:nvPr>
            <p:ph type="title"/>
          </p:nvPr>
        </p:nvSpPr>
        <p:spPr>
          <a:xfrm>
            <a:off x="674011" y="241231"/>
            <a:ext cx="13426710" cy="729694"/>
          </a:xfrm>
        </p:spPr>
        <p:txBody>
          <a:bodyPr/>
          <a:lstStyle/>
          <a:p>
            <a:r>
              <a:rPr lang="en-US" smtClean="0"/>
              <a:t>Click to edit Master title style</a:t>
            </a:r>
            <a:endParaRPr lang="en-US"/>
          </a:p>
        </p:txBody>
      </p:sp>
    </p:spTree>
    <p:extLst>
      <p:ext uri="{BB962C8B-B14F-4D97-AF65-F5344CB8AC3E}">
        <p14:creationId xmlns:p14="http://schemas.microsoft.com/office/powerpoint/2010/main" val="1839973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Text-Confidential">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bwMode="black">
          <a:xfrm>
            <a:off x="786350" y="1323241"/>
            <a:ext cx="13019295" cy="5415105"/>
          </a:xfrm>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itle 2"/>
          <p:cNvSpPr>
            <a:spLocks noGrp="1"/>
          </p:cNvSpPr>
          <p:nvPr>
            <p:ph type="title" hasCustomPrompt="1"/>
          </p:nvPr>
        </p:nvSpPr>
        <p:spPr bwMode="black">
          <a:xfrm>
            <a:off x="901567" y="241231"/>
            <a:ext cx="12904078" cy="72969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6438332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wo Content Horizontal">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626581" y="1628052"/>
            <a:ext cx="6360050" cy="6004317"/>
          </a:xfrm>
        </p:spPr>
        <p:txBody>
          <a:bodyPr/>
          <a:lstStyle>
            <a:lvl1pPr>
              <a:defRPr sz="2600"/>
            </a:lvl1pPr>
            <a:lvl2pPr>
              <a:defRPr sz="2400"/>
            </a:lvl2pPr>
            <a:lvl3pPr>
              <a:defRPr sz="2100"/>
            </a:lvl3pPr>
            <a:lvl4pPr>
              <a:defRPr sz="1600"/>
            </a:lvl4pPr>
            <a:lvl5pPr>
              <a:defRPr sz="1400"/>
            </a:lvl5pPr>
            <a:lvl6pPr>
              <a:defRPr sz="2600"/>
            </a:lvl6pPr>
            <a:lvl7pPr>
              <a:defRPr sz="14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6"/>
            <a:r>
              <a:rPr lang="en-US" dirty="0" smtClean="0"/>
              <a:t>Six</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3"/>
          <p:cNvSpPr>
            <a:spLocks noGrp="1"/>
          </p:cNvSpPr>
          <p:nvPr>
            <p:ph sz="half" idx="10"/>
          </p:nvPr>
        </p:nvSpPr>
        <p:spPr>
          <a:xfrm>
            <a:off x="677357" y="1628052"/>
            <a:ext cx="6360050" cy="6004317"/>
          </a:xfrm>
        </p:spPr>
        <p:txBody>
          <a:bodyPr/>
          <a:lstStyle>
            <a:lvl1pPr>
              <a:defRPr sz="2600"/>
            </a:lvl1pPr>
            <a:lvl2pPr>
              <a:defRPr sz="2400"/>
            </a:lvl2pPr>
            <a:lvl3pPr>
              <a:defRPr sz="2100"/>
            </a:lvl3pPr>
            <a:lvl4pPr>
              <a:defRPr sz="1600"/>
            </a:lvl4pPr>
            <a:lvl5pPr>
              <a:defRPr sz="1400"/>
            </a:lvl5pPr>
            <a:lvl6pPr>
              <a:defRPr sz="2600"/>
            </a:lvl6pPr>
            <a:lvl7pPr>
              <a:defRPr sz="14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6"/>
            <a:r>
              <a:rPr lang="en-US" dirty="0" smtClean="0"/>
              <a:t>Six</a:t>
            </a:r>
          </a:p>
        </p:txBody>
      </p:sp>
    </p:spTree>
    <p:extLst>
      <p:ext uri="{BB962C8B-B14F-4D97-AF65-F5344CB8AC3E}">
        <p14:creationId xmlns:p14="http://schemas.microsoft.com/office/powerpoint/2010/main" val="152297848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Closing Slide 2">
    <p:spTree>
      <p:nvGrpSpPr>
        <p:cNvPr id="1" name=""/>
        <p:cNvGrpSpPr/>
        <p:nvPr/>
      </p:nvGrpSpPr>
      <p:grpSpPr>
        <a:xfrm>
          <a:off x="0" y="0"/>
          <a:ext cx="0" cy="0"/>
          <a:chOff x="0" y="0"/>
          <a:chExt cx="0" cy="0"/>
        </a:xfrm>
      </p:grpSpPr>
      <p:sp>
        <p:nvSpPr>
          <p:cNvPr id="30" name="Rectangle 29"/>
          <p:cNvSpPr/>
          <p:nvPr userDrawn="1"/>
        </p:nvSpPr>
        <p:spPr>
          <a:xfrm>
            <a:off x="0" y="-1"/>
            <a:ext cx="14644038" cy="8229602"/>
          </a:xfrm>
          <a:prstGeom prst="rect">
            <a:avLst/>
          </a:prstGeom>
          <a:gradFill>
            <a:gsLst>
              <a:gs pos="0">
                <a:schemeClr val="accent1"/>
              </a:gs>
              <a:gs pos="70000">
                <a:srgbClr val="005FAA"/>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defTabSz="2089952"/>
            <a:endParaRPr lang="en-US" sz="4200" dirty="0">
              <a:solidFill>
                <a:srgbClr val="FFFFFF"/>
              </a:solidFill>
              <a:latin typeface="Century Gothic" panose="020B0502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0961" t="21505" r="21228" b="14350"/>
          <a:stretch/>
        </p:blipFill>
        <p:spPr>
          <a:xfrm>
            <a:off x="0" y="2"/>
            <a:ext cx="14644038" cy="8229600"/>
          </a:xfrm>
          <a:prstGeom prst="rect">
            <a:avLst/>
          </a:prstGeom>
        </p:spPr>
      </p:pic>
      <p:sp>
        <p:nvSpPr>
          <p:cNvPr id="3" name="Rectangle 2"/>
          <p:cNvSpPr/>
          <p:nvPr userDrawn="1"/>
        </p:nvSpPr>
        <p:spPr>
          <a:xfrm>
            <a:off x="0" y="4803559"/>
            <a:ext cx="14630400" cy="3094893"/>
          </a:xfrm>
          <a:prstGeom prst="rect">
            <a:avLst/>
          </a:prstGeom>
          <a:gradFill flip="none" rotWithShape="1">
            <a:gsLst>
              <a:gs pos="0">
                <a:schemeClr val="accent1">
                  <a:shade val="30000"/>
                  <a:satMod val="115000"/>
                </a:schemeClr>
              </a:gs>
              <a:gs pos="100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latin typeface="Century Gothic" panose="020B0502020202020204" pitchFamily="34" charset="0"/>
            </a:endParaRPr>
          </a:p>
        </p:txBody>
      </p:sp>
      <p:sp>
        <p:nvSpPr>
          <p:cNvPr id="13" name="Rectangle 12"/>
          <p:cNvSpPr/>
          <p:nvPr userDrawn="1"/>
        </p:nvSpPr>
        <p:spPr>
          <a:xfrm>
            <a:off x="0" y="7785072"/>
            <a:ext cx="14630400" cy="466344"/>
          </a:xfrm>
          <a:prstGeom prst="rect">
            <a:avLst/>
          </a:prstGeom>
          <a:solidFill>
            <a:schemeClr val="tx2">
              <a:lumMod val="50000"/>
            </a:schemeClr>
          </a:solidFill>
          <a:ln w="25400" cap="flat" cmpd="sng" algn="ctr">
            <a:no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14" name="Rectangle 13"/>
          <p:cNvSpPr/>
          <p:nvPr userDrawn="1"/>
        </p:nvSpPr>
        <p:spPr>
          <a:xfrm flipV="1">
            <a:off x="0" y="7721971"/>
            <a:ext cx="14644038" cy="73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6304" tIns="73152" rIns="146304" bIns="73152" rtlCol="0" anchor="ctr"/>
          <a:lstStyle/>
          <a:p>
            <a:pPr algn="ctr"/>
            <a:endParaRPr lang="en-US" dirty="0">
              <a:solidFill>
                <a:srgbClr val="FFFFFF"/>
              </a:solidFill>
              <a:latin typeface="Century Gothic" panose="020B0502020202020204" pitchFamily="34" charset="0"/>
            </a:endParaRPr>
          </a:p>
        </p:txBody>
      </p:sp>
      <p:sp>
        <p:nvSpPr>
          <p:cNvPr id="16" name="Rectangle 15"/>
          <p:cNvSpPr/>
          <p:nvPr userDrawn="1"/>
        </p:nvSpPr>
        <p:spPr>
          <a:xfrm>
            <a:off x="0" y="2"/>
            <a:ext cx="14630400" cy="1826838"/>
          </a:xfrm>
          <a:prstGeom prst="rect">
            <a:avLst/>
          </a:prstGeom>
          <a:gradFill flip="none" rotWithShape="1">
            <a:gsLst>
              <a:gs pos="0">
                <a:schemeClr val="accent1">
                  <a:shade val="30000"/>
                  <a:satMod val="115000"/>
                  <a:alpha val="52000"/>
                </a:schemeClr>
              </a:gs>
              <a:gs pos="100000">
                <a:schemeClr val="accent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latin typeface="Century Gothic" panose="020B0502020202020204" pitchFamily="34" charset="0"/>
            </a:endParaRPr>
          </a:p>
        </p:txBody>
      </p:sp>
      <p:grpSp>
        <p:nvGrpSpPr>
          <p:cNvPr id="32" name="Group 31"/>
          <p:cNvGrpSpPr/>
          <p:nvPr userDrawn="1"/>
        </p:nvGrpSpPr>
        <p:grpSpPr bwMode="gray">
          <a:xfrm>
            <a:off x="1523118" y="1826839"/>
            <a:ext cx="2559253" cy="1354054"/>
            <a:chOff x="11078890" y="2628173"/>
            <a:chExt cx="4530726" cy="2397125"/>
          </a:xfrm>
        </p:grpSpPr>
        <p:sp>
          <p:nvSpPr>
            <p:cNvPr id="33" name="Freeform 7"/>
            <p:cNvSpPr>
              <a:spLocks/>
            </p:cNvSpPr>
            <p:nvPr/>
          </p:nvSpPr>
          <p:spPr bwMode="gray">
            <a:xfrm>
              <a:off x="12263165" y="4204560"/>
              <a:ext cx="3033713" cy="820738"/>
            </a:xfrm>
            <a:custGeom>
              <a:avLst/>
              <a:gdLst/>
              <a:ahLst/>
              <a:cxnLst>
                <a:cxn ang="0">
                  <a:pos x="800" y="101"/>
                </a:cxn>
                <a:cxn ang="0">
                  <a:pos x="376" y="5"/>
                </a:cxn>
                <a:cxn ang="0">
                  <a:pos x="5" y="79"/>
                </a:cxn>
                <a:cxn ang="0">
                  <a:pos x="0" y="99"/>
                </a:cxn>
                <a:cxn ang="0">
                  <a:pos x="362" y="17"/>
                </a:cxn>
                <a:cxn ang="0">
                  <a:pos x="754" y="102"/>
                </a:cxn>
                <a:cxn ang="0">
                  <a:pos x="387" y="203"/>
                </a:cxn>
                <a:cxn ang="0">
                  <a:pos x="84" y="175"/>
                </a:cxn>
                <a:cxn ang="0">
                  <a:pos x="69" y="175"/>
                </a:cxn>
                <a:cxn ang="0">
                  <a:pos x="69" y="175"/>
                </a:cxn>
                <a:cxn ang="0">
                  <a:pos x="53" y="174"/>
                </a:cxn>
                <a:cxn ang="0">
                  <a:pos x="404" y="215"/>
                </a:cxn>
                <a:cxn ang="0">
                  <a:pos x="800" y="101"/>
                </a:cxn>
              </a:cxnLst>
              <a:rect l="0" t="0" r="r" b="b"/>
              <a:pathLst>
                <a:path w="807" h="218">
                  <a:moveTo>
                    <a:pt x="800" y="101"/>
                  </a:moveTo>
                  <a:cubicBezTo>
                    <a:pt x="792" y="43"/>
                    <a:pt x="603" y="0"/>
                    <a:pt x="376" y="5"/>
                  </a:cubicBezTo>
                  <a:cubicBezTo>
                    <a:pt x="205" y="9"/>
                    <a:pt x="62" y="39"/>
                    <a:pt x="5" y="79"/>
                  </a:cubicBezTo>
                  <a:cubicBezTo>
                    <a:pt x="3" y="86"/>
                    <a:pt x="1" y="93"/>
                    <a:pt x="0" y="99"/>
                  </a:cubicBezTo>
                  <a:cubicBezTo>
                    <a:pt x="32" y="56"/>
                    <a:pt x="180" y="21"/>
                    <a:pt x="362" y="17"/>
                  </a:cubicBezTo>
                  <a:cubicBezTo>
                    <a:pt x="572" y="13"/>
                    <a:pt x="748" y="50"/>
                    <a:pt x="754" y="102"/>
                  </a:cubicBezTo>
                  <a:cubicBezTo>
                    <a:pt x="761" y="153"/>
                    <a:pt x="597" y="199"/>
                    <a:pt x="387" y="203"/>
                  </a:cubicBezTo>
                  <a:cubicBezTo>
                    <a:pt x="266" y="206"/>
                    <a:pt x="156" y="195"/>
                    <a:pt x="84" y="175"/>
                  </a:cubicBezTo>
                  <a:cubicBezTo>
                    <a:pt x="79" y="175"/>
                    <a:pt x="74" y="175"/>
                    <a:pt x="69" y="175"/>
                  </a:cubicBezTo>
                  <a:cubicBezTo>
                    <a:pt x="69" y="175"/>
                    <a:pt x="69" y="175"/>
                    <a:pt x="69" y="175"/>
                  </a:cubicBezTo>
                  <a:cubicBezTo>
                    <a:pt x="63" y="175"/>
                    <a:pt x="58" y="175"/>
                    <a:pt x="53" y="174"/>
                  </a:cubicBezTo>
                  <a:cubicBezTo>
                    <a:pt x="130" y="202"/>
                    <a:pt x="259" y="218"/>
                    <a:pt x="404" y="215"/>
                  </a:cubicBezTo>
                  <a:cubicBezTo>
                    <a:pt x="630" y="210"/>
                    <a:pt x="807" y="159"/>
                    <a:pt x="800" y="101"/>
                  </a:cubicBezTo>
                </a:path>
              </a:pathLst>
            </a:custGeom>
            <a:solidFill>
              <a:srgbClr val="FDB9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4" name="Freeform 8"/>
            <p:cNvSpPr>
              <a:spLocks noEditPoints="1"/>
            </p:cNvSpPr>
            <p:nvPr/>
          </p:nvSpPr>
          <p:spPr bwMode="gray">
            <a:xfrm>
              <a:off x="11078890" y="3231423"/>
              <a:ext cx="2316163" cy="1514475"/>
            </a:xfrm>
            <a:custGeom>
              <a:avLst/>
              <a:gdLst/>
              <a:ahLst/>
              <a:cxnLst>
                <a:cxn ang="0">
                  <a:pos x="385" y="402"/>
                </a:cxn>
                <a:cxn ang="0">
                  <a:pos x="616" y="402"/>
                </a:cxn>
                <a:cxn ang="0">
                  <a:pos x="576" y="347"/>
                </a:cxn>
                <a:cxn ang="0">
                  <a:pos x="411" y="0"/>
                </a:cxn>
                <a:cxn ang="0">
                  <a:pos x="201" y="0"/>
                </a:cxn>
                <a:cxn ang="0">
                  <a:pos x="221" y="21"/>
                </a:cxn>
                <a:cxn ang="0">
                  <a:pos x="47" y="339"/>
                </a:cxn>
                <a:cxn ang="0">
                  <a:pos x="0" y="402"/>
                </a:cxn>
                <a:cxn ang="0">
                  <a:pos x="130" y="402"/>
                </a:cxn>
                <a:cxn ang="0">
                  <a:pos x="120" y="369"/>
                </a:cxn>
                <a:cxn ang="0">
                  <a:pos x="158" y="294"/>
                </a:cxn>
                <a:cxn ang="0">
                  <a:pos x="269" y="294"/>
                </a:cxn>
                <a:cxn ang="0">
                  <a:pos x="269" y="294"/>
                </a:cxn>
                <a:cxn ang="0">
                  <a:pos x="361" y="294"/>
                </a:cxn>
                <a:cxn ang="0">
                  <a:pos x="391" y="353"/>
                </a:cxn>
                <a:cxn ang="0">
                  <a:pos x="394" y="383"/>
                </a:cxn>
                <a:cxn ang="0">
                  <a:pos x="385" y="402"/>
                </a:cxn>
                <a:cxn ang="0">
                  <a:pos x="265" y="93"/>
                </a:cxn>
                <a:cxn ang="0">
                  <a:pos x="329" y="225"/>
                </a:cxn>
                <a:cxn ang="0">
                  <a:pos x="330" y="226"/>
                </a:cxn>
                <a:cxn ang="0">
                  <a:pos x="330" y="226"/>
                </a:cxn>
                <a:cxn ang="0">
                  <a:pos x="330" y="227"/>
                </a:cxn>
                <a:cxn ang="0">
                  <a:pos x="195" y="227"/>
                </a:cxn>
                <a:cxn ang="0">
                  <a:pos x="199" y="219"/>
                </a:cxn>
                <a:cxn ang="0">
                  <a:pos x="265" y="93"/>
                </a:cxn>
              </a:cxnLst>
              <a:rect l="0" t="0" r="r" b="b"/>
              <a:pathLst>
                <a:path w="616" h="402">
                  <a:moveTo>
                    <a:pt x="385" y="402"/>
                  </a:moveTo>
                  <a:cubicBezTo>
                    <a:pt x="616" y="402"/>
                    <a:pt x="616" y="402"/>
                    <a:pt x="616" y="402"/>
                  </a:cubicBezTo>
                  <a:cubicBezTo>
                    <a:pt x="599" y="387"/>
                    <a:pt x="587" y="368"/>
                    <a:pt x="576" y="347"/>
                  </a:cubicBezTo>
                  <a:cubicBezTo>
                    <a:pt x="551" y="300"/>
                    <a:pt x="443" y="69"/>
                    <a:pt x="411" y="0"/>
                  </a:cubicBezTo>
                  <a:cubicBezTo>
                    <a:pt x="201" y="0"/>
                    <a:pt x="201" y="0"/>
                    <a:pt x="201" y="0"/>
                  </a:cubicBezTo>
                  <a:cubicBezTo>
                    <a:pt x="221" y="21"/>
                    <a:pt x="221" y="21"/>
                    <a:pt x="221" y="21"/>
                  </a:cubicBezTo>
                  <a:cubicBezTo>
                    <a:pt x="165" y="128"/>
                    <a:pt x="107" y="231"/>
                    <a:pt x="47" y="339"/>
                  </a:cubicBezTo>
                  <a:cubicBezTo>
                    <a:pt x="34" y="363"/>
                    <a:pt x="19" y="383"/>
                    <a:pt x="0" y="402"/>
                  </a:cubicBezTo>
                  <a:cubicBezTo>
                    <a:pt x="130" y="402"/>
                    <a:pt x="130" y="402"/>
                    <a:pt x="130" y="402"/>
                  </a:cubicBezTo>
                  <a:cubicBezTo>
                    <a:pt x="122" y="393"/>
                    <a:pt x="118" y="382"/>
                    <a:pt x="120" y="369"/>
                  </a:cubicBezTo>
                  <a:cubicBezTo>
                    <a:pt x="126" y="341"/>
                    <a:pt x="145" y="320"/>
                    <a:pt x="158" y="294"/>
                  </a:cubicBezTo>
                  <a:cubicBezTo>
                    <a:pt x="269" y="294"/>
                    <a:pt x="269" y="294"/>
                    <a:pt x="269" y="294"/>
                  </a:cubicBezTo>
                  <a:cubicBezTo>
                    <a:pt x="269" y="294"/>
                    <a:pt x="269" y="294"/>
                    <a:pt x="269" y="294"/>
                  </a:cubicBezTo>
                  <a:cubicBezTo>
                    <a:pt x="361" y="294"/>
                    <a:pt x="361" y="294"/>
                    <a:pt x="361" y="294"/>
                  </a:cubicBezTo>
                  <a:cubicBezTo>
                    <a:pt x="372" y="313"/>
                    <a:pt x="383" y="333"/>
                    <a:pt x="391" y="353"/>
                  </a:cubicBezTo>
                  <a:cubicBezTo>
                    <a:pt x="395" y="363"/>
                    <a:pt x="396" y="372"/>
                    <a:pt x="394" y="383"/>
                  </a:cubicBezTo>
                  <a:cubicBezTo>
                    <a:pt x="392" y="390"/>
                    <a:pt x="389" y="396"/>
                    <a:pt x="385" y="402"/>
                  </a:cubicBezTo>
                  <a:moveTo>
                    <a:pt x="265" y="93"/>
                  </a:moveTo>
                  <a:cubicBezTo>
                    <a:pt x="329" y="225"/>
                    <a:pt x="329" y="225"/>
                    <a:pt x="329" y="225"/>
                  </a:cubicBezTo>
                  <a:cubicBezTo>
                    <a:pt x="330" y="226"/>
                    <a:pt x="330" y="226"/>
                    <a:pt x="330" y="226"/>
                  </a:cubicBezTo>
                  <a:cubicBezTo>
                    <a:pt x="330" y="226"/>
                    <a:pt x="330" y="226"/>
                    <a:pt x="330" y="226"/>
                  </a:cubicBezTo>
                  <a:cubicBezTo>
                    <a:pt x="330" y="226"/>
                    <a:pt x="330" y="226"/>
                    <a:pt x="330" y="227"/>
                  </a:cubicBezTo>
                  <a:cubicBezTo>
                    <a:pt x="195" y="227"/>
                    <a:pt x="195" y="227"/>
                    <a:pt x="195" y="227"/>
                  </a:cubicBezTo>
                  <a:cubicBezTo>
                    <a:pt x="196" y="224"/>
                    <a:pt x="197" y="222"/>
                    <a:pt x="199" y="219"/>
                  </a:cubicBezTo>
                  <a:cubicBezTo>
                    <a:pt x="222" y="177"/>
                    <a:pt x="242" y="135"/>
                    <a:pt x="265" y="9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5" name="Freeform 9"/>
            <p:cNvSpPr>
              <a:spLocks noEditPoints="1"/>
            </p:cNvSpPr>
            <p:nvPr/>
          </p:nvSpPr>
          <p:spPr bwMode="gray">
            <a:xfrm>
              <a:off x="13887178" y="3423510"/>
              <a:ext cx="1082675" cy="1322388"/>
            </a:xfrm>
            <a:custGeom>
              <a:avLst/>
              <a:gdLst/>
              <a:ahLst/>
              <a:cxnLst>
                <a:cxn ang="0">
                  <a:pos x="272" y="44"/>
                </a:cxn>
                <a:cxn ang="0">
                  <a:pos x="209" y="5"/>
                </a:cxn>
                <a:cxn ang="0">
                  <a:pos x="79" y="5"/>
                </a:cxn>
                <a:cxn ang="0">
                  <a:pos x="16" y="44"/>
                </a:cxn>
                <a:cxn ang="0">
                  <a:pos x="16" y="310"/>
                </a:cxn>
                <a:cxn ang="0">
                  <a:pos x="78" y="351"/>
                </a:cxn>
                <a:cxn ang="0">
                  <a:pos x="149" y="351"/>
                </a:cxn>
                <a:cxn ang="0">
                  <a:pos x="210" y="351"/>
                </a:cxn>
                <a:cxn ang="0">
                  <a:pos x="272" y="310"/>
                </a:cxn>
                <a:cxn ang="0">
                  <a:pos x="272" y="44"/>
                </a:cxn>
                <a:cxn ang="0">
                  <a:pos x="182" y="275"/>
                </a:cxn>
                <a:cxn ang="0">
                  <a:pos x="163" y="295"/>
                </a:cxn>
                <a:cxn ang="0">
                  <a:pos x="126" y="295"/>
                </a:cxn>
                <a:cxn ang="0">
                  <a:pos x="106" y="275"/>
                </a:cxn>
                <a:cxn ang="0">
                  <a:pos x="106" y="82"/>
                </a:cxn>
                <a:cxn ang="0">
                  <a:pos x="126" y="62"/>
                </a:cxn>
                <a:cxn ang="0">
                  <a:pos x="163" y="62"/>
                </a:cxn>
                <a:cxn ang="0">
                  <a:pos x="182" y="82"/>
                </a:cxn>
                <a:cxn ang="0">
                  <a:pos x="182" y="275"/>
                </a:cxn>
              </a:cxnLst>
              <a:rect l="0" t="0" r="r" b="b"/>
              <a:pathLst>
                <a:path w="288" h="351">
                  <a:moveTo>
                    <a:pt x="272" y="44"/>
                  </a:moveTo>
                  <a:cubicBezTo>
                    <a:pt x="256" y="0"/>
                    <a:pt x="209" y="5"/>
                    <a:pt x="209" y="5"/>
                  </a:cubicBezTo>
                  <a:cubicBezTo>
                    <a:pt x="79" y="5"/>
                    <a:pt x="79" y="5"/>
                    <a:pt x="79" y="5"/>
                  </a:cubicBezTo>
                  <a:cubicBezTo>
                    <a:pt x="79" y="5"/>
                    <a:pt x="32" y="0"/>
                    <a:pt x="16" y="44"/>
                  </a:cubicBezTo>
                  <a:cubicBezTo>
                    <a:pt x="0" y="89"/>
                    <a:pt x="5" y="289"/>
                    <a:pt x="16" y="310"/>
                  </a:cubicBezTo>
                  <a:cubicBezTo>
                    <a:pt x="27" y="331"/>
                    <a:pt x="39" y="351"/>
                    <a:pt x="78" y="351"/>
                  </a:cubicBezTo>
                  <a:cubicBezTo>
                    <a:pt x="149" y="351"/>
                    <a:pt x="149" y="351"/>
                    <a:pt x="149" y="351"/>
                  </a:cubicBezTo>
                  <a:cubicBezTo>
                    <a:pt x="210" y="351"/>
                    <a:pt x="210" y="351"/>
                    <a:pt x="210" y="351"/>
                  </a:cubicBezTo>
                  <a:cubicBezTo>
                    <a:pt x="250" y="351"/>
                    <a:pt x="261" y="331"/>
                    <a:pt x="272" y="310"/>
                  </a:cubicBezTo>
                  <a:cubicBezTo>
                    <a:pt x="283" y="289"/>
                    <a:pt x="288" y="89"/>
                    <a:pt x="272" y="44"/>
                  </a:cubicBezTo>
                  <a:moveTo>
                    <a:pt x="182" y="275"/>
                  </a:moveTo>
                  <a:cubicBezTo>
                    <a:pt x="182" y="286"/>
                    <a:pt x="173" y="295"/>
                    <a:pt x="163" y="295"/>
                  </a:cubicBezTo>
                  <a:cubicBezTo>
                    <a:pt x="126" y="295"/>
                    <a:pt x="126" y="295"/>
                    <a:pt x="126" y="295"/>
                  </a:cubicBezTo>
                  <a:cubicBezTo>
                    <a:pt x="115" y="295"/>
                    <a:pt x="106" y="286"/>
                    <a:pt x="106" y="275"/>
                  </a:cubicBezTo>
                  <a:cubicBezTo>
                    <a:pt x="106" y="82"/>
                    <a:pt x="106" y="82"/>
                    <a:pt x="106" y="82"/>
                  </a:cubicBezTo>
                  <a:cubicBezTo>
                    <a:pt x="106" y="71"/>
                    <a:pt x="115" y="62"/>
                    <a:pt x="126" y="62"/>
                  </a:cubicBezTo>
                  <a:cubicBezTo>
                    <a:pt x="163" y="62"/>
                    <a:pt x="163" y="62"/>
                    <a:pt x="163" y="62"/>
                  </a:cubicBezTo>
                  <a:cubicBezTo>
                    <a:pt x="173" y="62"/>
                    <a:pt x="182" y="71"/>
                    <a:pt x="182" y="82"/>
                  </a:cubicBezTo>
                  <a:lnTo>
                    <a:pt x="182" y="27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6" name="Freeform 10"/>
            <p:cNvSpPr>
              <a:spLocks/>
            </p:cNvSpPr>
            <p:nvPr/>
          </p:nvSpPr>
          <p:spPr bwMode="gray">
            <a:xfrm>
              <a:off x="13307740" y="3445735"/>
              <a:ext cx="519113" cy="1300163"/>
            </a:xfrm>
            <a:custGeom>
              <a:avLst/>
              <a:gdLst/>
              <a:ahLst/>
              <a:cxnLst>
                <a:cxn ang="0">
                  <a:pos x="131" y="326"/>
                </a:cxn>
                <a:cxn ang="0">
                  <a:pos x="138" y="345"/>
                </a:cxn>
                <a:cxn ang="0">
                  <a:pos x="27" y="345"/>
                </a:cxn>
                <a:cxn ang="0">
                  <a:pos x="33" y="327"/>
                </a:cxn>
                <a:cxn ang="0">
                  <a:pos x="33" y="118"/>
                </a:cxn>
                <a:cxn ang="0">
                  <a:pos x="0" y="118"/>
                </a:cxn>
                <a:cxn ang="0">
                  <a:pos x="0" y="57"/>
                </a:cxn>
                <a:cxn ang="0">
                  <a:pos x="105" y="0"/>
                </a:cxn>
                <a:cxn ang="0">
                  <a:pos x="131" y="0"/>
                </a:cxn>
                <a:cxn ang="0">
                  <a:pos x="131" y="326"/>
                </a:cxn>
              </a:cxnLst>
              <a:rect l="0" t="0" r="r" b="b"/>
              <a:pathLst>
                <a:path w="138" h="345">
                  <a:moveTo>
                    <a:pt x="131" y="326"/>
                  </a:moveTo>
                  <a:cubicBezTo>
                    <a:pt x="131" y="337"/>
                    <a:pt x="133" y="338"/>
                    <a:pt x="138" y="345"/>
                  </a:cubicBezTo>
                  <a:cubicBezTo>
                    <a:pt x="138" y="345"/>
                    <a:pt x="27" y="345"/>
                    <a:pt x="27" y="345"/>
                  </a:cubicBezTo>
                  <a:cubicBezTo>
                    <a:pt x="31" y="340"/>
                    <a:pt x="34" y="334"/>
                    <a:pt x="33" y="327"/>
                  </a:cubicBezTo>
                  <a:cubicBezTo>
                    <a:pt x="34" y="327"/>
                    <a:pt x="33" y="118"/>
                    <a:pt x="33" y="118"/>
                  </a:cubicBezTo>
                  <a:cubicBezTo>
                    <a:pt x="0" y="118"/>
                    <a:pt x="0" y="118"/>
                    <a:pt x="0" y="118"/>
                  </a:cubicBezTo>
                  <a:cubicBezTo>
                    <a:pt x="0" y="119"/>
                    <a:pt x="0" y="57"/>
                    <a:pt x="0" y="57"/>
                  </a:cubicBezTo>
                  <a:cubicBezTo>
                    <a:pt x="105" y="0"/>
                    <a:pt x="105" y="0"/>
                    <a:pt x="105" y="0"/>
                  </a:cubicBezTo>
                  <a:cubicBezTo>
                    <a:pt x="131" y="0"/>
                    <a:pt x="131" y="0"/>
                    <a:pt x="131" y="0"/>
                  </a:cubicBezTo>
                  <a:lnTo>
                    <a:pt x="131" y="3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7" name="Freeform 11"/>
            <p:cNvSpPr>
              <a:spLocks/>
            </p:cNvSpPr>
            <p:nvPr/>
          </p:nvSpPr>
          <p:spPr bwMode="gray">
            <a:xfrm>
              <a:off x="12153628" y="2628173"/>
              <a:ext cx="3455988" cy="2347913"/>
            </a:xfrm>
            <a:custGeom>
              <a:avLst/>
              <a:gdLst/>
              <a:ahLst/>
              <a:cxnLst>
                <a:cxn ang="0">
                  <a:pos x="888" y="77"/>
                </a:cxn>
                <a:cxn ang="0">
                  <a:pos x="393" y="172"/>
                </a:cxn>
                <a:cxn ang="0">
                  <a:pos x="202" y="292"/>
                </a:cxn>
                <a:cxn ang="0">
                  <a:pos x="209" y="304"/>
                </a:cxn>
                <a:cxn ang="0">
                  <a:pos x="382" y="197"/>
                </a:cxn>
                <a:cxn ang="0">
                  <a:pos x="839" y="103"/>
                </a:cxn>
                <a:cxn ang="0">
                  <a:pos x="481" y="445"/>
                </a:cxn>
                <a:cxn ang="0">
                  <a:pos x="24" y="538"/>
                </a:cxn>
                <a:cxn ang="0">
                  <a:pos x="40" y="468"/>
                </a:cxn>
                <a:cxn ang="0">
                  <a:pos x="25" y="468"/>
                </a:cxn>
                <a:cxn ang="0">
                  <a:pos x="9" y="546"/>
                </a:cxn>
                <a:cxn ang="0">
                  <a:pos x="504" y="451"/>
                </a:cxn>
                <a:cxn ang="0">
                  <a:pos x="888" y="77"/>
                </a:cxn>
              </a:cxnLst>
              <a:rect l="0" t="0" r="r" b="b"/>
              <a:pathLst>
                <a:path w="919" h="623">
                  <a:moveTo>
                    <a:pt x="888" y="77"/>
                  </a:moveTo>
                  <a:cubicBezTo>
                    <a:pt x="857" y="0"/>
                    <a:pt x="636" y="43"/>
                    <a:pt x="393" y="172"/>
                  </a:cubicBezTo>
                  <a:cubicBezTo>
                    <a:pt x="322" y="210"/>
                    <a:pt x="258" y="251"/>
                    <a:pt x="202" y="292"/>
                  </a:cubicBezTo>
                  <a:cubicBezTo>
                    <a:pt x="209" y="304"/>
                    <a:pt x="209" y="304"/>
                    <a:pt x="209" y="304"/>
                  </a:cubicBezTo>
                  <a:cubicBezTo>
                    <a:pt x="260" y="268"/>
                    <a:pt x="318" y="231"/>
                    <a:pt x="382" y="197"/>
                  </a:cubicBezTo>
                  <a:cubicBezTo>
                    <a:pt x="608" y="76"/>
                    <a:pt x="812" y="35"/>
                    <a:pt x="839" y="103"/>
                  </a:cubicBezTo>
                  <a:cubicBezTo>
                    <a:pt x="866" y="172"/>
                    <a:pt x="706" y="324"/>
                    <a:pt x="481" y="445"/>
                  </a:cubicBezTo>
                  <a:cubicBezTo>
                    <a:pt x="256" y="565"/>
                    <a:pt x="51" y="607"/>
                    <a:pt x="24" y="538"/>
                  </a:cubicBezTo>
                  <a:cubicBezTo>
                    <a:pt x="17" y="520"/>
                    <a:pt x="23" y="496"/>
                    <a:pt x="40" y="468"/>
                  </a:cubicBezTo>
                  <a:cubicBezTo>
                    <a:pt x="25" y="468"/>
                    <a:pt x="25" y="468"/>
                    <a:pt x="25" y="468"/>
                  </a:cubicBezTo>
                  <a:cubicBezTo>
                    <a:pt x="7" y="499"/>
                    <a:pt x="0" y="526"/>
                    <a:pt x="9" y="546"/>
                  </a:cubicBezTo>
                  <a:cubicBezTo>
                    <a:pt x="39" y="623"/>
                    <a:pt x="261" y="581"/>
                    <a:pt x="504" y="451"/>
                  </a:cubicBezTo>
                  <a:cubicBezTo>
                    <a:pt x="746" y="322"/>
                    <a:pt x="919" y="154"/>
                    <a:pt x="888" y="77"/>
                  </a:cubicBezTo>
                </a:path>
              </a:pathLst>
            </a:custGeom>
            <a:solidFill>
              <a:srgbClr val="FDB9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sp>
        <p:nvSpPr>
          <p:cNvPr id="18" name="TextBox 17"/>
          <p:cNvSpPr txBox="1"/>
          <p:nvPr userDrawn="1"/>
        </p:nvSpPr>
        <p:spPr>
          <a:xfrm>
            <a:off x="8572696" y="5982125"/>
            <a:ext cx="4227860" cy="523220"/>
          </a:xfrm>
          <a:prstGeom prst="rect">
            <a:avLst/>
          </a:prstGeom>
          <a:noFill/>
        </p:spPr>
        <p:txBody>
          <a:bodyPr wrap="square" rtlCol="0">
            <a:spAutoFit/>
          </a:bodyPr>
          <a:lstStyle/>
          <a:p>
            <a:r>
              <a:rPr lang="en-US" sz="2800" dirty="0" smtClean="0">
                <a:solidFill>
                  <a:schemeClr val="bg1"/>
                </a:solidFill>
              </a:rPr>
              <a:t>www.a10networks.com</a:t>
            </a:r>
            <a:endParaRPr lang="en-US" sz="2800" dirty="0">
              <a:solidFill>
                <a:schemeClr val="bg1"/>
              </a:solidFill>
            </a:endParaRPr>
          </a:p>
        </p:txBody>
      </p:sp>
      <p:sp>
        <p:nvSpPr>
          <p:cNvPr id="19" name="Rectangle 18"/>
          <p:cNvSpPr/>
          <p:nvPr userDrawn="1"/>
        </p:nvSpPr>
        <p:spPr>
          <a:xfrm>
            <a:off x="8444868" y="4999864"/>
            <a:ext cx="4543275" cy="1031051"/>
          </a:xfrm>
          <a:prstGeom prst="rect">
            <a:avLst/>
          </a:prstGeom>
        </p:spPr>
        <p:txBody>
          <a:bodyPr wrap="none">
            <a:spAutoFit/>
          </a:bodyPr>
          <a:lstStyle/>
          <a:p>
            <a:r>
              <a:rPr lang="en-US" sz="6100" dirty="0" smtClean="0">
                <a:solidFill>
                  <a:srgbClr val="FFFFFF"/>
                </a:solidFill>
              </a:rPr>
              <a:t>THANK YOU </a:t>
            </a:r>
            <a:endParaRPr lang="en-US" sz="6100" dirty="0">
              <a:solidFill>
                <a:srgbClr val="FFFFFF"/>
              </a:solidFill>
            </a:endParaRPr>
          </a:p>
        </p:txBody>
      </p:sp>
    </p:spTree>
    <p:extLst>
      <p:ext uri="{BB962C8B-B14F-4D97-AF65-F5344CB8AC3E}">
        <p14:creationId xmlns:p14="http://schemas.microsoft.com/office/powerpoint/2010/main" val="84184241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ransition-Blue">
    <p:spTree>
      <p:nvGrpSpPr>
        <p:cNvPr id="1" name=""/>
        <p:cNvGrpSpPr/>
        <p:nvPr/>
      </p:nvGrpSpPr>
      <p:grpSpPr>
        <a:xfrm>
          <a:off x="0" y="0"/>
          <a:ext cx="0" cy="0"/>
          <a:chOff x="0" y="0"/>
          <a:chExt cx="0" cy="0"/>
        </a:xfrm>
      </p:grpSpPr>
      <p:sp>
        <p:nvSpPr>
          <p:cNvPr id="5" name="Rectangle 4"/>
          <p:cNvSpPr/>
          <p:nvPr userDrawn="1"/>
        </p:nvSpPr>
        <p:spPr>
          <a:xfrm>
            <a:off x="0" y="0"/>
            <a:ext cx="14648688" cy="8247888"/>
          </a:xfrm>
          <a:prstGeom prst="rect">
            <a:avLst/>
          </a:prstGeom>
          <a:gradFill>
            <a:gsLst>
              <a:gs pos="0">
                <a:schemeClr val="accent1"/>
              </a:gs>
              <a:gs pos="70000">
                <a:srgbClr val="005FAA"/>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algn="ctr" defTabSz="1306221" rtl="0" eaLnBrk="1" latinLnBrk="0" hangingPunct="1"/>
            <a:endParaRPr lang="en-US" sz="2600" kern="1200" dirty="0">
              <a:solidFill>
                <a:schemeClr val="lt1"/>
              </a:solidFill>
              <a:latin typeface="Century Gothic" panose="020B0502020202020204" pitchFamily="34" charset="0"/>
              <a:ea typeface="+mn-ea"/>
              <a:cs typeface="+mn-cs"/>
            </a:endParaRPr>
          </a:p>
        </p:txBody>
      </p:sp>
      <p:sp>
        <p:nvSpPr>
          <p:cNvPr id="14" name="Title 1"/>
          <p:cNvSpPr>
            <a:spLocks noGrp="1"/>
          </p:cNvSpPr>
          <p:nvPr>
            <p:ph type="title" hasCustomPrompt="1"/>
          </p:nvPr>
        </p:nvSpPr>
        <p:spPr bwMode="gray">
          <a:xfrm>
            <a:off x="2165305" y="1426449"/>
            <a:ext cx="8222296" cy="1634490"/>
          </a:xfrm>
          <a:prstGeom prst="rect">
            <a:avLst/>
          </a:prstGeom>
        </p:spPr>
        <p:txBody>
          <a:bodyPr anchor="b" anchorCtr="0"/>
          <a:lstStyle>
            <a:lvl1pPr algn="l">
              <a:defRPr kumimoji="0" lang="en-US" sz="4800" b="0" i="0" u="none" strike="noStrike" kern="1200" cap="none" spc="0" normalizeH="0" baseline="0" noProof="0" dirty="0" smtClean="0">
                <a:ln>
                  <a:noFill/>
                </a:ln>
                <a:solidFill>
                  <a:schemeClr val="bg1"/>
                </a:solidFill>
                <a:effectLst/>
                <a:uLnTx/>
                <a:uFillTx/>
                <a:latin typeface="Century Gothic" panose="020B0502020202020204" pitchFamily="34" charset="0"/>
                <a:ea typeface="+mj-ea"/>
                <a:cs typeface="+mj-cs"/>
              </a:defRPr>
            </a:lvl1pPr>
          </a:lstStyle>
          <a:p>
            <a:pPr marL="0" marR="0" lvl="0" indent="0" algn="l" defTabSz="1306221"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
        <p:nvSpPr>
          <p:cNvPr id="15" name="Text Placeholder 2"/>
          <p:cNvSpPr>
            <a:spLocks noGrp="1"/>
          </p:cNvSpPr>
          <p:nvPr>
            <p:ph type="body" idx="1"/>
          </p:nvPr>
        </p:nvSpPr>
        <p:spPr bwMode="gray">
          <a:xfrm>
            <a:off x="2165305" y="3444990"/>
            <a:ext cx="8222296" cy="943050"/>
          </a:xfrm>
        </p:spPr>
        <p:txBody>
          <a:bodyPr anchor="t" anchorCtr="0"/>
          <a:lstStyle>
            <a:lvl1pPr marL="0" indent="0" algn="l" defTabSz="1306221" rtl="0" eaLnBrk="1" latinLnBrk="0" hangingPunct="1">
              <a:lnSpc>
                <a:spcPct val="90000"/>
              </a:lnSpc>
              <a:spcBef>
                <a:spcPts val="0"/>
              </a:spcBef>
              <a:spcAft>
                <a:spcPts val="0"/>
              </a:spcAft>
              <a:buClr>
                <a:schemeClr val="accent1"/>
              </a:buClr>
              <a:buFont typeface="Arial" pitchFamily="34" charset="0"/>
              <a:buNone/>
              <a:defRPr lang="en-US" sz="2900" b="0" kern="1200" baseline="0" dirty="0" smtClean="0">
                <a:solidFill>
                  <a:schemeClr val="bg1"/>
                </a:solidFill>
                <a:latin typeface="Century Gothic" panose="020B0502020202020204" pitchFamily="34" charset="0"/>
                <a:ea typeface="+mn-ea"/>
                <a:cs typeface="+mn-cs"/>
              </a:defRPr>
            </a:lvl1pPr>
            <a:lvl2pPr marL="653110" indent="0">
              <a:buNone/>
              <a:defRPr sz="2600">
                <a:solidFill>
                  <a:schemeClr val="tx1">
                    <a:tint val="75000"/>
                  </a:schemeClr>
                </a:solidFill>
              </a:defRPr>
            </a:lvl2pPr>
            <a:lvl3pPr marL="1306221" indent="0">
              <a:buNone/>
              <a:defRPr sz="2200">
                <a:solidFill>
                  <a:schemeClr val="tx1">
                    <a:tint val="75000"/>
                  </a:schemeClr>
                </a:solidFill>
              </a:defRPr>
            </a:lvl3pPr>
            <a:lvl4pPr marL="1959331" indent="0">
              <a:buNone/>
              <a:defRPr sz="2100">
                <a:solidFill>
                  <a:schemeClr val="tx1">
                    <a:tint val="75000"/>
                  </a:schemeClr>
                </a:solidFill>
              </a:defRPr>
            </a:lvl4pPr>
            <a:lvl5pPr marL="2612442" indent="0">
              <a:buNone/>
              <a:defRPr sz="2100">
                <a:solidFill>
                  <a:schemeClr val="tx1">
                    <a:tint val="75000"/>
                  </a:schemeClr>
                </a:solidFill>
              </a:defRPr>
            </a:lvl5pPr>
            <a:lvl6pPr marL="3265550" indent="0">
              <a:buNone/>
              <a:defRPr sz="2100">
                <a:solidFill>
                  <a:schemeClr val="tx1">
                    <a:tint val="75000"/>
                  </a:schemeClr>
                </a:solidFill>
              </a:defRPr>
            </a:lvl6pPr>
            <a:lvl7pPr marL="3918661" indent="0">
              <a:buNone/>
              <a:defRPr sz="2100">
                <a:solidFill>
                  <a:schemeClr val="tx1">
                    <a:tint val="75000"/>
                  </a:schemeClr>
                </a:solidFill>
              </a:defRPr>
            </a:lvl7pPr>
            <a:lvl8pPr marL="4571771" indent="0">
              <a:buNone/>
              <a:defRPr sz="2100">
                <a:solidFill>
                  <a:schemeClr val="tx1">
                    <a:tint val="75000"/>
                  </a:schemeClr>
                </a:solidFill>
              </a:defRPr>
            </a:lvl8pPr>
            <a:lvl9pPr marL="5224882" indent="0">
              <a:buNone/>
              <a:defRPr sz="2100">
                <a:solidFill>
                  <a:schemeClr val="tx1">
                    <a:tint val="75000"/>
                  </a:schemeClr>
                </a:solidFill>
              </a:defRPr>
            </a:lvl9pPr>
          </a:lstStyle>
          <a:p>
            <a:pPr lvl="0"/>
            <a:r>
              <a:rPr lang="en-US" dirty="0" smtClean="0"/>
              <a:t>Click to edit Master text styles</a:t>
            </a:r>
          </a:p>
        </p:txBody>
      </p:sp>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r="3526" b="12574"/>
          <a:stretch/>
        </p:blipFill>
        <p:spPr>
          <a:xfrm>
            <a:off x="5497770" y="4037992"/>
            <a:ext cx="9132630" cy="4191610"/>
          </a:xfrm>
          <a:prstGeom prst="rect">
            <a:avLst/>
          </a:prstGeom>
        </p:spPr>
      </p:pic>
    </p:spTree>
    <p:extLst>
      <p:ext uri="{BB962C8B-B14F-4D97-AF65-F5344CB8AC3E}">
        <p14:creationId xmlns:p14="http://schemas.microsoft.com/office/powerpoint/2010/main" val="12232192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Bo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idx="1"/>
          </p:nvPr>
        </p:nvSpPr>
        <p:spPr>
          <a:xfrm>
            <a:off x="390683" y="1451534"/>
            <a:ext cx="13879635" cy="6130365"/>
          </a:xfrm>
          <a:prstGeom prst="rect">
            <a:avLst/>
          </a:prstGeom>
        </p:spPr>
        <p:txBody>
          <a:bodyPr vert="horz" lIns="94944" tIns="47471" rIns="94944" bIns="47471" rtlCol="0">
            <a:normAutofit/>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34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ntent Vertical">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74011" y="4665516"/>
            <a:ext cx="13312620" cy="2971800"/>
          </a:xfrm>
        </p:spPr>
        <p:txBody>
          <a:bodyPr/>
          <a:lstStyle>
            <a:lvl1pPr>
              <a:defRPr sz="2600"/>
            </a:lvl1pPr>
            <a:lvl2pPr>
              <a:defRPr sz="2400"/>
            </a:lvl2pPr>
            <a:lvl3pPr>
              <a:defRPr sz="2100"/>
            </a:lvl3pPr>
            <a:lvl4pPr>
              <a:defRPr sz="1600"/>
            </a:lvl4pPr>
            <a:lvl5pPr>
              <a:defRPr sz="1400"/>
            </a:lvl5pPr>
            <a:lvl6pPr>
              <a:defRPr sz="2600"/>
            </a:lvl6pPr>
            <a:lvl7pPr>
              <a:defRPr sz="14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6"/>
            <a:r>
              <a:rPr lang="en-US" dirty="0" smtClean="0"/>
              <a:t>Six</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3"/>
          <p:cNvSpPr>
            <a:spLocks noGrp="1"/>
          </p:cNvSpPr>
          <p:nvPr>
            <p:ph sz="half" idx="10"/>
          </p:nvPr>
        </p:nvSpPr>
        <p:spPr>
          <a:xfrm>
            <a:off x="675686" y="1628052"/>
            <a:ext cx="13309270" cy="2975121"/>
          </a:xfrm>
        </p:spPr>
        <p:txBody>
          <a:bodyPr/>
          <a:lstStyle>
            <a:lvl1pPr>
              <a:defRPr sz="2600"/>
            </a:lvl1pPr>
            <a:lvl2pPr>
              <a:defRPr sz="2400"/>
            </a:lvl2pPr>
            <a:lvl3pPr>
              <a:defRPr sz="2100"/>
            </a:lvl3pPr>
            <a:lvl4pPr>
              <a:defRPr sz="1600"/>
            </a:lvl4pPr>
            <a:lvl5pPr>
              <a:defRPr sz="1400"/>
            </a:lvl5pPr>
            <a:lvl6pPr>
              <a:defRPr sz="2600"/>
            </a:lvl6pPr>
            <a:lvl7pPr>
              <a:defRPr sz="14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6"/>
            <a:r>
              <a:rPr lang="en-US" dirty="0" smtClean="0"/>
              <a:t>Six</a:t>
            </a:r>
          </a:p>
        </p:txBody>
      </p:sp>
    </p:spTree>
    <p:extLst>
      <p:ext uri="{BB962C8B-B14F-4D97-AF65-F5344CB8AC3E}">
        <p14:creationId xmlns:p14="http://schemas.microsoft.com/office/powerpoint/2010/main" val="95827866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828800" y="1346200"/>
            <a:ext cx="10972800" cy="2865438"/>
          </a:xfrm>
        </p:spPr>
        <p:txBody>
          <a:bodyPr anchor="b"/>
          <a:lstStyle>
            <a:lvl1pPr algn="ctr">
              <a:defRPr sz="6000"/>
            </a:lvl1pPr>
          </a:lstStyle>
          <a:p>
            <a:r>
              <a:rPr kumimoji="1" lang="zh-TW" altLang="en-US" smtClean="0"/>
              <a:t>按一下以編輯母片標題樣式</a:t>
            </a:r>
            <a:endParaRPr kumimoji="1" lang="zh-TW" altLang="en-US"/>
          </a:p>
        </p:txBody>
      </p:sp>
      <p:sp>
        <p:nvSpPr>
          <p:cNvPr id="3" name="副標題 2"/>
          <p:cNvSpPr>
            <a:spLocks noGrp="1"/>
          </p:cNvSpPr>
          <p:nvPr>
            <p:ph type="subTitle" idx="1"/>
          </p:nvPr>
        </p:nvSpPr>
        <p:spPr>
          <a:xfrm>
            <a:off x="1828800" y="4322763"/>
            <a:ext cx="10972800" cy="1985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smtClean="0"/>
              <a:t>按一下以編輯母片副標題樣式</a:t>
            </a:r>
            <a:endParaRPr kumimoji="1" lang="zh-TW" altLang="en-US"/>
          </a:p>
        </p:txBody>
      </p:sp>
      <p:sp>
        <p:nvSpPr>
          <p:cNvPr id="4" name="日期版面配置區 3"/>
          <p:cNvSpPr>
            <a:spLocks noGrp="1"/>
          </p:cNvSpPr>
          <p:nvPr>
            <p:ph type="dt" sz="half" idx="10"/>
          </p:nvPr>
        </p:nvSpPr>
        <p:spPr/>
        <p:txBody>
          <a:bodyPr/>
          <a:lstStyle/>
          <a:p>
            <a:fld id="{8968D744-D1F2-EA40-8362-42FC5AAD7EC7}" type="datetimeFigureOut">
              <a:rPr kumimoji="1" lang="zh-TW" altLang="en-US" smtClean="0"/>
              <a:t>2016/8/1</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BBD3D8AB-CA32-434F-A074-1EE76A9CD7A3}" type="slidenum">
              <a:rPr kumimoji="1" lang="zh-TW" altLang="en-US" smtClean="0"/>
              <a:t>‹#›</a:t>
            </a:fld>
            <a:endParaRPr kumimoji="1" lang="zh-TW" altLang="en-US"/>
          </a:p>
        </p:txBody>
      </p:sp>
    </p:spTree>
    <p:extLst>
      <p:ext uri="{BB962C8B-B14F-4D97-AF65-F5344CB8AC3E}">
        <p14:creationId xmlns:p14="http://schemas.microsoft.com/office/powerpoint/2010/main" val="1095341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8968D744-D1F2-EA40-8362-42FC5AAD7EC7}" type="datetimeFigureOut">
              <a:rPr kumimoji="1" lang="zh-TW" altLang="en-US" smtClean="0"/>
              <a:t>2016/8/1</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BBD3D8AB-CA32-434F-A074-1EE76A9CD7A3}" type="slidenum">
              <a:rPr kumimoji="1" lang="zh-TW" altLang="en-US" smtClean="0"/>
              <a:t>‹#›</a:t>
            </a:fld>
            <a:endParaRPr kumimoji="1" lang="zh-TW" altLang="en-US"/>
          </a:p>
        </p:txBody>
      </p:sp>
    </p:spTree>
    <p:extLst>
      <p:ext uri="{BB962C8B-B14F-4D97-AF65-F5344CB8AC3E}">
        <p14:creationId xmlns:p14="http://schemas.microsoft.com/office/powerpoint/2010/main" val="117532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998538" y="2051050"/>
            <a:ext cx="12619037" cy="3424238"/>
          </a:xfrm>
        </p:spPr>
        <p:txBody>
          <a:bodyPr anchor="b"/>
          <a:lstStyle>
            <a:lvl1pPr>
              <a:defRPr sz="6000"/>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998538" y="5507038"/>
            <a:ext cx="12619037" cy="18002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TW" altLang="en-US" smtClean="0"/>
              <a:t>按一下以編輯母片文字樣式</a:t>
            </a:r>
          </a:p>
        </p:txBody>
      </p:sp>
      <p:sp>
        <p:nvSpPr>
          <p:cNvPr id="4" name="日期版面配置區 3"/>
          <p:cNvSpPr>
            <a:spLocks noGrp="1"/>
          </p:cNvSpPr>
          <p:nvPr>
            <p:ph type="dt" sz="half" idx="10"/>
          </p:nvPr>
        </p:nvSpPr>
        <p:spPr/>
        <p:txBody>
          <a:bodyPr/>
          <a:lstStyle/>
          <a:p>
            <a:fld id="{8968D744-D1F2-EA40-8362-42FC5AAD7EC7}" type="datetimeFigureOut">
              <a:rPr kumimoji="1" lang="zh-TW" altLang="en-US" smtClean="0"/>
              <a:t>2016/8/1</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BBD3D8AB-CA32-434F-A074-1EE76A9CD7A3}" type="slidenum">
              <a:rPr kumimoji="1" lang="zh-TW" altLang="en-US" smtClean="0"/>
              <a:t>‹#›</a:t>
            </a:fld>
            <a:endParaRPr kumimoji="1" lang="zh-TW" altLang="en-US"/>
          </a:p>
        </p:txBody>
      </p:sp>
    </p:spTree>
    <p:extLst>
      <p:ext uri="{BB962C8B-B14F-4D97-AF65-F5344CB8AC3E}">
        <p14:creationId xmlns:p14="http://schemas.microsoft.com/office/powerpoint/2010/main" val="1099865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Tree>
    <p:extLst>
      <p:ext uri="{BB962C8B-B14F-4D97-AF65-F5344CB8AC3E}">
        <p14:creationId xmlns:p14="http://schemas.microsoft.com/office/powerpoint/2010/main" val="1165464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sz="half" idx="1"/>
          </p:nvPr>
        </p:nvSpPr>
        <p:spPr>
          <a:xfrm>
            <a:off x="1006475" y="2190750"/>
            <a:ext cx="6232525" cy="522128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內容版面配置區 3"/>
          <p:cNvSpPr>
            <a:spLocks noGrp="1"/>
          </p:cNvSpPr>
          <p:nvPr>
            <p:ph sz="half" idx="2"/>
          </p:nvPr>
        </p:nvSpPr>
        <p:spPr>
          <a:xfrm>
            <a:off x="7391400" y="2190750"/>
            <a:ext cx="6232525" cy="522128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日期版面配置區 4"/>
          <p:cNvSpPr>
            <a:spLocks noGrp="1"/>
          </p:cNvSpPr>
          <p:nvPr>
            <p:ph type="dt" sz="half" idx="10"/>
          </p:nvPr>
        </p:nvSpPr>
        <p:spPr/>
        <p:txBody>
          <a:bodyPr/>
          <a:lstStyle/>
          <a:p>
            <a:fld id="{8968D744-D1F2-EA40-8362-42FC5AAD7EC7}" type="datetimeFigureOut">
              <a:rPr kumimoji="1" lang="zh-TW" altLang="en-US" smtClean="0"/>
              <a:t>2016/8/1</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BBD3D8AB-CA32-434F-A074-1EE76A9CD7A3}" type="slidenum">
              <a:rPr kumimoji="1" lang="zh-TW" altLang="en-US" smtClean="0"/>
              <a:t>‹#›</a:t>
            </a:fld>
            <a:endParaRPr kumimoji="1" lang="zh-TW" altLang="en-US"/>
          </a:p>
        </p:txBody>
      </p:sp>
    </p:spTree>
    <p:extLst>
      <p:ext uri="{BB962C8B-B14F-4D97-AF65-F5344CB8AC3E}">
        <p14:creationId xmlns:p14="http://schemas.microsoft.com/office/powerpoint/2010/main" val="2053137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1008063" y="438150"/>
            <a:ext cx="12619037" cy="1590675"/>
          </a:xfrm>
        </p:spPr>
        <p:txBody>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1008063" y="2017713"/>
            <a:ext cx="6189662"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4" name="內容版面配置區 3"/>
          <p:cNvSpPr>
            <a:spLocks noGrp="1"/>
          </p:cNvSpPr>
          <p:nvPr>
            <p:ph sz="half" idx="2"/>
          </p:nvPr>
        </p:nvSpPr>
        <p:spPr>
          <a:xfrm>
            <a:off x="1008063" y="3006725"/>
            <a:ext cx="6189662" cy="442118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文字版面配置區 4"/>
          <p:cNvSpPr>
            <a:spLocks noGrp="1"/>
          </p:cNvSpPr>
          <p:nvPr>
            <p:ph type="body" sz="quarter" idx="3"/>
          </p:nvPr>
        </p:nvSpPr>
        <p:spPr>
          <a:xfrm>
            <a:off x="7407275" y="2017713"/>
            <a:ext cx="6219825"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6" name="內容版面配置區 5"/>
          <p:cNvSpPr>
            <a:spLocks noGrp="1"/>
          </p:cNvSpPr>
          <p:nvPr>
            <p:ph sz="quarter" idx="4"/>
          </p:nvPr>
        </p:nvSpPr>
        <p:spPr>
          <a:xfrm>
            <a:off x="7407275" y="3006725"/>
            <a:ext cx="6219825" cy="442118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7" name="日期版面配置區 6"/>
          <p:cNvSpPr>
            <a:spLocks noGrp="1"/>
          </p:cNvSpPr>
          <p:nvPr>
            <p:ph type="dt" sz="half" idx="10"/>
          </p:nvPr>
        </p:nvSpPr>
        <p:spPr/>
        <p:txBody>
          <a:bodyPr/>
          <a:lstStyle/>
          <a:p>
            <a:fld id="{8968D744-D1F2-EA40-8362-42FC5AAD7EC7}" type="datetimeFigureOut">
              <a:rPr kumimoji="1" lang="zh-TW" altLang="en-US" smtClean="0"/>
              <a:t>2016/8/1</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BBD3D8AB-CA32-434F-A074-1EE76A9CD7A3}" type="slidenum">
              <a:rPr kumimoji="1" lang="zh-TW" altLang="en-US" smtClean="0"/>
              <a:t>‹#›</a:t>
            </a:fld>
            <a:endParaRPr kumimoji="1" lang="zh-TW" altLang="en-US"/>
          </a:p>
        </p:txBody>
      </p:sp>
    </p:spTree>
    <p:extLst>
      <p:ext uri="{BB962C8B-B14F-4D97-AF65-F5344CB8AC3E}">
        <p14:creationId xmlns:p14="http://schemas.microsoft.com/office/powerpoint/2010/main" val="1313579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日期版面配置區 2"/>
          <p:cNvSpPr>
            <a:spLocks noGrp="1"/>
          </p:cNvSpPr>
          <p:nvPr>
            <p:ph type="dt" sz="half" idx="10"/>
          </p:nvPr>
        </p:nvSpPr>
        <p:spPr/>
        <p:txBody>
          <a:bodyPr/>
          <a:lstStyle/>
          <a:p>
            <a:fld id="{8968D744-D1F2-EA40-8362-42FC5AAD7EC7}" type="datetimeFigureOut">
              <a:rPr kumimoji="1" lang="zh-TW" altLang="en-US" smtClean="0"/>
              <a:t>2016/8/1</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BBD3D8AB-CA32-434F-A074-1EE76A9CD7A3}" type="slidenum">
              <a:rPr kumimoji="1" lang="zh-TW" altLang="en-US" smtClean="0"/>
              <a:t>‹#›</a:t>
            </a:fld>
            <a:endParaRPr kumimoji="1" lang="zh-TW" altLang="en-US"/>
          </a:p>
        </p:txBody>
      </p:sp>
    </p:spTree>
    <p:extLst>
      <p:ext uri="{BB962C8B-B14F-4D97-AF65-F5344CB8AC3E}">
        <p14:creationId xmlns:p14="http://schemas.microsoft.com/office/powerpoint/2010/main" val="1200916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968D744-D1F2-EA40-8362-42FC5AAD7EC7}" type="datetimeFigureOut">
              <a:rPr kumimoji="1" lang="zh-TW" altLang="en-US" smtClean="0"/>
              <a:t>2016/8/1</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BBD3D8AB-CA32-434F-A074-1EE76A9CD7A3}" type="slidenum">
              <a:rPr kumimoji="1" lang="zh-TW" altLang="en-US" smtClean="0"/>
              <a:t>‹#›</a:t>
            </a:fld>
            <a:endParaRPr kumimoji="1" lang="zh-TW" altLang="en-US"/>
          </a:p>
        </p:txBody>
      </p:sp>
    </p:spTree>
    <p:extLst>
      <p:ext uri="{BB962C8B-B14F-4D97-AF65-F5344CB8AC3E}">
        <p14:creationId xmlns:p14="http://schemas.microsoft.com/office/powerpoint/2010/main" val="1754586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008063" y="549275"/>
            <a:ext cx="4718050" cy="1919288"/>
          </a:xfrm>
        </p:spPr>
        <p:txBody>
          <a:bodyPr anchor="b"/>
          <a:lstStyle>
            <a:lvl1pPr>
              <a:defRPr sz="3200"/>
            </a:lvl1p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a:xfrm>
            <a:off x="6219825" y="1184275"/>
            <a:ext cx="7407275" cy="5848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文字版面配置區 3"/>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8968D744-D1F2-EA40-8362-42FC5AAD7EC7}" type="datetimeFigureOut">
              <a:rPr kumimoji="1" lang="zh-TW" altLang="en-US" smtClean="0"/>
              <a:t>2016/8/1</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BBD3D8AB-CA32-434F-A074-1EE76A9CD7A3}" type="slidenum">
              <a:rPr kumimoji="1" lang="zh-TW" altLang="en-US" smtClean="0"/>
              <a:t>‹#›</a:t>
            </a:fld>
            <a:endParaRPr kumimoji="1" lang="zh-TW" altLang="en-US"/>
          </a:p>
        </p:txBody>
      </p:sp>
    </p:spTree>
    <p:extLst>
      <p:ext uri="{BB962C8B-B14F-4D97-AF65-F5344CB8AC3E}">
        <p14:creationId xmlns:p14="http://schemas.microsoft.com/office/powerpoint/2010/main" val="93999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008063" y="549275"/>
            <a:ext cx="4718050" cy="1919288"/>
          </a:xfrm>
        </p:spPr>
        <p:txBody>
          <a:bodyPr anchor="b"/>
          <a:lstStyle>
            <a:lvl1pPr>
              <a:defRPr sz="3200"/>
            </a:lvl1pPr>
          </a:lstStyle>
          <a:p>
            <a:r>
              <a:rPr kumimoji="1" lang="zh-TW" altLang="en-US" smtClean="0"/>
              <a:t>按一下以編輯母片標題樣式</a:t>
            </a:r>
            <a:endParaRPr kumimoji="1" lang="zh-TW" altLang="en-US"/>
          </a:p>
        </p:txBody>
      </p:sp>
      <p:sp>
        <p:nvSpPr>
          <p:cNvPr id="3" name="圖片版面配置區 2"/>
          <p:cNvSpPr>
            <a:spLocks noGrp="1"/>
          </p:cNvSpPr>
          <p:nvPr>
            <p:ph type="pic" idx="1"/>
          </p:nvPr>
        </p:nvSpPr>
        <p:spPr>
          <a:xfrm>
            <a:off x="6219825" y="1184275"/>
            <a:ext cx="7407275" cy="58483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1008063" y="2468563"/>
            <a:ext cx="4718050" cy="45735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8968D744-D1F2-EA40-8362-42FC5AAD7EC7}" type="datetimeFigureOut">
              <a:rPr kumimoji="1" lang="zh-TW" altLang="en-US" smtClean="0"/>
              <a:t>2016/8/1</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BBD3D8AB-CA32-434F-A074-1EE76A9CD7A3}" type="slidenum">
              <a:rPr kumimoji="1" lang="zh-TW" altLang="en-US" smtClean="0"/>
              <a:t>‹#›</a:t>
            </a:fld>
            <a:endParaRPr kumimoji="1" lang="zh-TW" altLang="en-US"/>
          </a:p>
        </p:txBody>
      </p:sp>
    </p:spTree>
    <p:extLst>
      <p:ext uri="{BB962C8B-B14F-4D97-AF65-F5344CB8AC3E}">
        <p14:creationId xmlns:p14="http://schemas.microsoft.com/office/powerpoint/2010/main" val="1447737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8968D744-D1F2-EA40-8362-42FC5AAD7EC7}" type="datetimeFigureOut">
              <a:rPr kumimoji="1" lang="zh-TW" altLang="en-US" smtClean="0"/>
              <a:t>2016/8/1</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BBD3D8AB-CA32-434F-A074-1EE76A9CD7A3}" type="slidenum">
              <a:rPr kumimoji="1" lang="zh-TW" altLang="en-US" smtClean="0"/>
              <a:t>‹#›</a:t>
            </a:fld>
            <a:endParaRPr kumimoji="1" lang="zh-TW" altLang="en-US"/>
          </a:p>
        </p:txBody>
      </p:sp>
    </p:spTree>
    <p:extLst>
      <p:ext uri="{BB962C8B-B14F-4D97-AF65-F5344CB8AC3E}">
        <p14:creationId xmlns:p14="http://schemas.microsoft.com/office/powerpoint/2010/main" val="11391647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10469563" y="438150"/>
            <a:ext cx="3154362" cy="6973888"/>
          </a:xfrm>
        </p:spPr>
        <p:txBody>
          <a:bodyPr vert="eaVert"/>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a:xfrm>
            <a:off x="1006475" y="438150"/>
            <a:ext cx="9310688" cy="6973888"/>
          </a:xfrm>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8968D744-D1F2-EA40-8362-42FC5AAD7EC7}" type="datetimeFigureOut">
              <a:rPr kumimoji="1" lang="zh-TW" altLang="en-US" smtClean="0"/>
              <a:t>2016/8/1</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BBD3D8AB-CA32-434F-A074-1EE76A9CD7A3}" type="slidenum">
              <a:rPr kumimoji="1" lang="zh-TW" altLang="en-US" smtClean="0"/>
              <a:t>‹#›</a:t>
            </a:fld>
            <a:endParaRPr kumimoji="1" lang="zh-TW" altLang="en-US"/>
          </a:p>
        </p:txBody>
      </p:sp>
    </p:spTree>
    <p:extLst>
      <p:ext uri="{BB962C8B-B14F-4D97-AF65-F5344CB8AC3E}">
        <p14:creationId xmlns:p14="http://schemas.microsoft.com/office/powerpoint/2010/main" val="11253578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Title Master">
    <p:spTree>
      <p:nvGrpSpPr>
        <p:cNvPr id="1" name=""/>
        <p:cNvGrpSpPr/>
        <p:nvPr/>
      </p:nvGrpSpPr>
      <p:grpSpPr>
        <a:xfrm>
          <a:off x="0" y="0"/>
          <a:ext cx="0" cy="0"/>
          <a:chOff x="0" y="0"/>
          <a:chExt cx="0" cy="0"/>
        </a:xfrm>
      </p:grpSpPr>
      <p:sp>
        <p:nvSpPr>
          <p:cNvPr id="33" name="Rectangle 32"/>
          <p:cNvSpPr/>
          <p:nvPr userDrawn="1"/>
        </p:nvSpPr>
        <p:spPr>
          <a:xfrm>
            <a:off x="0" y="0"/>
            <a:ext cx="14648688" cy="7456035"/>
          </a:xfrm>
          <a:prstGeom prst="rect">
            <a:avLst/>
          </a:prstGeom>
          <a:gradFill>
            <a:gsLst>
              <a:gs pos="0">
                <a:schemeClr val="accent1"/>
              </a:gs>
              <a:gs pos="70000">
                <a:srgbClr val="005FAA"/>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algn="ctr" defTabSz="1306221" rtl="0" eaLnBrk="1" latinLnBrk="0" hangingPunct="1"/>
            <a:endParaRPr lang="en-US" sz="2600" kern="1200" dirty="0">
              <a:solidFill>
                <a:schemeClr val="lt1"/>
              </a:solidFill>
              <a:latin typeface="Century Gothic" panose="020B0502020202020204" pitchFamily="34" charset="0"/>
              <a:ea typeface="+mn-ea"/>
              <a:cs typeface="+mn-cs"/>
            </a:endParaRPr>
          </a:p>
        </p:txBody>
      </p:sp>
      <p:pic>
        <p:nvPicPr>
          <p:cNvPr id="24" name="Picture 23"/>
          <p:cNvPicPr>
            <a:picLocks noChangeAspect="1"/>
          </p:cNvPicPr>
          <p:nvPr userDrawn="1"/>
        </p:nvPicPr>
        <p:blipFill rotWithShape="1">
          <a:blip r:embed="rId2" cstate="print">
            <a:alphaModFix amt="9000"/>
            <a:extLst>
              <a:ext uri="{28A0092B-C50C-407E-A947-70E740481C1C}">
                <a14:useLocalDpi xmlns:a14="http://schemas.microsoft.com/office/drawing/2010/main" val="0"/>
              </a:ext>
            </a:extLst>
          </a:blip>
          <a:srcRect l="1443" b="9770"/>
          <a:stretch/>
        </p:blipFill>
        <p:spPr bwMode="ltGray">
          <a:xfrm>
            <a:off x="0" y="324280"/>
            <a:ext cx="14630400" cy="7121549"/>
          </a:xfrm>
          <a:prstGeom prst="rect">
            <a:avLst/>
          </a:prstGeom>
        </p:spPr>
      </p:pic>
      <p:sp>
        <p:nvSpPr>
          <p:cNvPr id="16" name="TextBox 15"/>
          <p:cNvSpPr txBox="1"/>
          <p:nvPr userDrawn="1"/>
        </p:nvSpPr>
        <p:spPr>
          <a:xfrm>
            <a:off x="5625383" y="7801680"/>
            <a:ext cx="3379638" cy="274298"/>
          </a:xfrm>
          <a:prstGeom prst="rect">
            <a:avLst/>
          </a:prstGeom>
        </p:spPr>
        <p:txBody>
          <a:bodyPr vert="horz" lIns="91440" tIns="45720" rIns="91440" bIns="45720" rtlCol="0" anchor="ctr"/>
          <a:lstStyle/>
          <a:p>
            <a:pPr marL="0" marR="0" lvl="0" indent="0" algn="ctr" defTabSz="1306221"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Confidential   |   </a:t>
            </a:r>
            <a:r>
              <a:rPr kumimoji="0" lang="en-US" sz="1300" b="0" i="0" u="none" strike="noStrike" kern="1200" cap="none" spc="0" normalizeH="0" baseline="30000" noProof="0" dirty="0" smtClean="0">
                <a:ln>
                  <a:noFill/>
                </a:ln>
                <a:solidFill>
                  <a:schemeClr val="tx1">
                    <a:lumMod val="75000"/>
                    <a:lumOff val="25000"/>
                  </a:schemeClr>
                </a:solidFill>
                <a:effectLst/>
                <a:uLnTx/>
                <a:uFillTx/>
                <a:latin typeface="Century Gothic" panose="020B0502020202020204" pitchFamily="34" charset="0"/>
                <a:ea typeface="+mn-ea"/>
                <a:cs typeface="+mn-cs"/>
              </a:rPr>
              <a:t>©</a:t>
            </a:r>
            <a:r>
              <a:rPr kumimoji="0" lang="en-US" sz="13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A10 Networks, Inc. </a:t>
            </a:r>
          </a:p>
        </p:txBody>
      </p:sp>
      <p:sp>
        <p:nvSpPr>
          <p:cNvPr id="14" name="Rectangle 13"/>
          <p:cNvSpPr/>
          <p:nvPr userDrawn="1"/>
        </p:nvSpPr>
        <p:spPr>
          <a:xfrm>
            <a:off x="0" y="7376491"/>
            <a:ext cx="14648688" cy="2743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latin typeface="Century Gothic" panose="020B0502020202020204" pitchFamily="34" charset="0"/>
            </a:endParaRPr>
          </a:p>
        </p:txBody>
      </p:sp>
      <p:sp>
        <p:nvSpPr>
          <p:cNvPr id="2" name="Title 1"/>
          <p:cNvSpPr>
            <a:spLocks noGrp="1"/>
          </p:cNvSpPr>
          <p:nvPr>
            <p:ph type="ctrTitle" hasCustomPrompt="1"/>
          </p:nvPr>
        </p:nvSpPr>
        <p:spPr bwMode="white">
          <a:xfrm>
            <a:off x="5855810" y="1889911"/>
            <a:ext cx="7873026" cy="1764030"/>
          </a:xfrm>
          <a:prstGeom prst="rect">
            <a:avLst/>
          </a:prstGeom>
        </p:spPr>
        <p:txBody>
          <a:bodyPr/>
          <a:lstStyle>
            <a:lvl1pPr algn="l">
              <a:lnSpc>
                <a:spcPct val="90000"/>
              </a:lnSpc>
              <a:defRPr sz="46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white">
          <a:xfrm>
            <a:off x="5855810" y="3961182"/>
            <a:ext cx="7834621" cy="576075"/>
          </a:xfrm>
        </p:spPr>
        <p:txBody>
          <a:bodyPr/>
          <a:lstStyle>
            <a:lvl1pPr marL="0" indent="0" algn="l">
              <a:spcBef>
                <a:spcPts val="200"/>
              </a:spcBef>
              <a:spcAft>
                <a:spcPts val="0"/>
              </a:spcAft>
              <a:buNone/>
              <a:defRPr sz="2900" b="0" baseline="0">
                <a:solidFill>
                  <a:schemeClr val="bg1"/>
                </a:solidFill>
                <a:latin typeface="Century Gothic" panose="020B0502020202020204" pitchFamily="34" charset="0"/>
              </a:defRPr>
            </a:lvl1pPr>
            <a:lvl2pPr marL="653110" indent="0" algn="ctr">
              <a:buNone/>
              <a:defRPr>
                <a:solidFill>
                  <a:schemeClr val="tx1">
                    <a:tint val="75000"/>
                  </a:schemeClr>
                </a:solidFill>
              </a:defRPr>
            </a:lvl2pPr>
            <a:lvl3pPr marL="1306221" indent="0" algn="ctr">
              <a:buNone/>
              <a:defRPr>
                <a:solidFill>
                  <a:schemeClr val="tx1">
                    <a:tint val="75000"/>
                  </a:schemeClr>
                </a:solidFill>
              </a:defRPr>
            </a:lvl3pPr>
            <a:lvl4pPr marL="1959331" indent="0" algn="ctr">
              <a:buNone/>
              <a:defRPr>
                <a:solidFill>
                  <a:schemeClr val="tx1">
                    <a:tint val="75000"/>
                  </a:schemeClr>
                </a:solidFill>
              </a:defRPr>
            </a:lvl4pPr>
            <a:lvl5pPr marL="2612442" indent="0" algn="ctr">
              <a:buNone/>
              <a:defRPr>
                <a:solidFill>
                  <a:schemeClr val="tx1">
                    <a:tint val="75000"/>
                  </a:schemeClr>
                </a:solidFill>
              </a:defRPr>
            </a:lvl5pPr>
            <a:lvl6pPr marL="3265550"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Master Subtitle Style</a:t>
            </a:r>
            <a:endParaRPr lang="en-US" dirty="0"/>
          </a:p>
        </p:txBody>
      </p:sp>
      <p:grpSp>
        <p:nvGrpSpPr>
          <p:cNvPr id="18" name="Group 17"/>
          <p:cNvGrpSpPr/>
          <p:nvPr userDrawn="1"/>
        </p:nvGrpSpPr>
        <p:grpSpPr bwMode="gray">
          <a:xfrm>
            <a:off x="2106374" y="2252725"/>
            <a:ext cx="2648392" cy="1401216"/>
            <a:chOff x="11078890" y="2628173"/>
            <a:chExt cx="4530726" cy="2397125"/>
          </a:xfrm>
        </p:grpSpPr>
        <p:sp>
          <p:nvSpPr>
            <p:cNvPr id="19" name="Freeform 7"/>
            <p:cNvSpPr>
              <a:spLocks/>
            </p:cNvSpPr>
            <p:nvPr userDrawn="1"/>
          </p:nvSpPr>
          <p:spPr bwMode="gray">
            <a:xfrm>
              <a:off x="12263165" y="4204560"/>
              <a:ext cx="3033713" cy="820738"/>
            </a:xfrm>
            <a:custGeom>
              <a:avLst/>
              <a:gdLst/>
              <a:ahLst/>
              <a:cxnLst>
                <a:cxn ang="0">
                  <a:pos x="800" y="101"/>
                </a:cxn>
                <a:cxn ang="0">
                  <a:pos x="376" y="5"/>
                </a:cxn>
                <a:cxn ang="0">
                  <a:pos x="5" y="79"/>
                </a:cxn>
                <a:cxn ang="0">
                  <a:pos x="0" y="99"/>
                </a:cxn>
                <a:cxn ang="0">
                  <a:pos x="362" y="17"/>
                </a:cxn>
                <a:cxn ang="0">
                  <a:pos x="754" y="102"/>
                </a:cxn>
                <a:cxn ang="0">
                  <a:pos x="387" y="203"/>
                </a:cxn>
                <a:cxn ang="0">
                  <a:pos x="84" y="175"/>
                </a:cxn>
                <a:cxn ang="0">
                  <a:pos x="69" y="175"/>
                </a:cxn>
                <a:cxn ang="0">
                  <a:pos x="69" y="175"/>
                </a:cxn>
                <a:cxn ang="0">
                  <a:pos x="53" y="174"/>
                </a:cxn>
                <a:cxn ang="0">
                  <a:pos x="404" y="215"/>
                </a:cxn>
                <a:cxn ang="0">
                  <a:pos x="800" y="101"/>
                </a:cxn>
              </a:cxnLst>
              <a:rect l="0" t="0" r="r" b="b"/>
              <a:pathLst>
                <a:path w="807" h="218">
                  <a:moveTo>
                    <a:pt x="800" y="101"/>
                  </a:moveTo>
                  <a:cubicBezTo>
                    <a:pt x="792" y="43"/>
                    <a:pt x="603" y="0"/>
                    <a:pt x="376" y="5"/>
                  </a:cubicBezTo>
                  <a:cubicBezTo>
                    <a:pt x="205" y="9"/>
                    <a:pt x="62" y="39"/>
                    <a:pt x="5" y="79"/>
                  </a:cubicBezTo>
                  <a:cubicBezTo>
                    <a:pt x="3" y="86"/>
                    <a:pt x="1" y="93"/>
                    <a:pt x="0" y="99"/>
                  </a:cubicBezTo>
                  <a:cubicBezTo>
                    <a:pt x="32" y="56"/>
                    <a:pt x="180" y="21"/>
                    <a:pt x="362" y="17"/>
                  </a:cubicBezTo>
                  <a:cubicBezTo>
                    <a:pt x="572" y="13"/>
                    <a:pt x="748" y="50"/>
                    <a:pt x="754" y="102"/>
                  </a:cubicBezTo>
                  <a:cubicBezTo>
                    <a:pt x="761" y="153"/>
                    <a:pt x="597" y="199"/>
                    <a:pt x="387" y="203"/>
                  </a:cubicBezTo>
                  <a:cubicBezTo>
                    <a:pt x="266" y="206"/>
                    <a:pt x="156" y="195"/>
                    <a:pt x="84" y="175"/>
                  </a:cubicBezTo>
                  <a:cubicBezTo>
                    <a:pt x="79" y="175"/>
                    <a:pt x="74" y="175"/>
                    <a:pt x="69" y="175"/>
                  </a:cubicBezTo>
                  <a:cubicBezTo>
                    <a:pt x="69" y="175"/>
                    <a:pt x="69" y="175"/>
                    <a:pt x="69" y="175"/>
                  </a:cubicBezTo>
                  <a:cubicBezTo>
                    <a:pt x="63" y="175"/>
                    <a:pt x="58" y="175"/>
                    <a:pt x="53" y="174"/>
                  </a:cubicBezTo>
                  <a:cubicBezTo>
                    <a:pt x="130" y="202"/>
                    <a:pt x="259" y="218"/>
                    <a:pt x="404" y="215"/>
                  </a:cubicBezTo>
                  <a:cubicBezTo>
                    <a:pt x="630" y="210"/>
                    <a:pt x="807" y="159"/>
                    <a:pt x="800" y="101"/>
                  </a:cubicBezTo>
                </a:path>
              </a:pathLst>
            </a:custGeom>
            <a:solidFill>
              <a:srgbClr val="FDB9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0" name="Freeform 8"/>
            <p:cNvSpPr>
              <a:spLocks noEditPoints="1"/>
            </p:cNvSpPr>
            <p:nvPr userDrawn="1"/>
          </p:nvSpPr>
          <p:spPr bwMode="gray">
            <a:xfrm>
              <a:off x="11078890" y="3231423"/>
              <a:ext cx="2316163" cy="1514475"/>
            </a:xfrm>
            <a:custGeom>
              <a:avLst/>
              <a:gdLst/>
              <a:ahLst/>
              <a:cxnLst>
                <a:cxn ang="0">
                  <a:pos x="385" y="402"/>
                </a:cxn>
                <a:cxn ang="0">
                  <a:pos x="616" y="402"/>
                </a:cxn>
                <a:cxn ang="0">
                  <a:pos x="576" y="347"/>
                </a:cxn>
                <a:cxn ang="0">
                  <a:pos x="411" y="0"/>
                </a:cxn>
                <a:cxn ang="0">
                  <a:pos x="201" y="0"/>
                </a:cxn>
                <a:cxn ang="0">
                  <a:pos x="221" y="21"/>
                </a:cxn>
                <a:cxn ang="0">
                  <a:pos x="47" y="339"/>
                </a:cxn>
                <a:cxn ang="0">
                  <a:pos x="0" y="402"/>
                </a:cxn>
                <a:cxn ang="0">
                  <a:pos x="130" y="402"/>
                </a:cxn>
                <a:cxn ang="0">
                  <a:pos x="120" y="369"/>
                </a:cxn>
                <a:cxn ang="0">
                  <a:pos x="158" y="294"/>
                </a:cxn>
                <a:cxn ang="0">
                  <a:pos x="269" y="294"/>
                </a:cxn>
                <a:cxn ang="0">
                  <a:pos x="269" y="294"/>
                </a:cxn>
                <a:cxn ang="0">
                  <a:pos x="361" y="294"/>
                </a:cxn>
                <a:cxn ang="0">
                  <a:pos x="391" y="353"/>
                </a:cxn>
                <a:cxn ang="0">
                  <a:pos x="394" y="383"/>
                </a:cxn>
                <a:cxn ang="0">
                  <a:pos x="385" y="402"/>
                </a:cxn>
                <a:cxn ang="0">
                  <a:pos x="265" y="93"/>
                </a:cxn>
                <a:cxn ang="0">
                  <a:pos x="329" y="225"/>
                </a:cxn>
                <a:cxn ang="0">
                  <a:pos x="330" y="226"/>
                </a:cxn>
                <a:cxn ang="0">
                  <a:pos x="330" y="226"/>
                </a:cxn>
                <a:cxn ang="0">
                  <a:pos x="330" y="227"/>
                </a:cxn>
                <a:cxn ang="0">
                  <a:pos x="195" y="227"/>
                </a:cxn>
                <a:cxn ang="0">
                  <a:pos x="199" y="219"/>
                </a:cxn>
                <a:cxn ang="0">
                  <a:pos x="265" y="93"/>
                </a:cxn>
              </a:cxnLst>
              <a:rect l="0" t="0" r="r" b="b"/>
              <a:pathLst>
                <a:path w="616" h="402">
                  <a:moveTo>
                    <a:pt x="385" y="402"/>
                  </a:moveTo>
                  <a:cubicBezTo>
                    <a:pt x="616" y="402"/>
                    <a:pt x="616" y="402"/>
                    <a:pt x="616" y="402"/>
                  </a:cubicBezTo>
                  <a:cubicBezTo>
                    <a:pt x="599" y="387"/>
                    <a:pt x="587" y="368"/>
                    <a:pt x="576" y="347"/>
                  </a:cubicBezTo>
                  <a:cubicBezTo>
                    <a:pt x="551" y="300"/>
                    <a:pt x="443" y="69"/>
                    <a:pt x="411" y="0"/>
                  </a:cubicBezTo>
                  <a:cubicBezTo>
                    <a:pt x="201" y="0"/>
                    <a:pt x="201" y="0"/>
                    <a:pt x="201" y="0"/>
                  </a:cubicBezTo>
                  <a:cubicBezTo>
                    <a:pt x="221" y="21"/>
                    <a:pt x="221" y="21"/>
                    <a:pt x="221" y="21"/>
                  </a:cubicBezTo>
                  <a:cubicBezTo>
                    <a:pt x="165" y="128"/>
                    <a:pt x="107" y="231"/>
                    <a:pt x="47" y="339"/>
                  </a:cubicBezTo>
                  <a:cubicBezTo>
                    <a:pt x="34" y="363"/>
                    <a:pt x="19" y="383"/>
                    <a:pt x="0" y="402"/>
                  </a:cubicBezTo>
                  <a:cubicBezTo>
                    <a:pt x="130" y="402"/>
                    <a:pt x="130" y="402"/>
                    <a:pt x="130" y="402"/>
                  </a:cubicBezTo>
                  <a:cubicBezTo>
                    <a:pt x="122" y="393"/>
                    <a:pt x="118" y="382"/>
                    <a:pt x="120" y="369"/>
                  </a:cubicBezTo>
                  <a:cubicBezTo>
                    <a:pt x="126" y="341"/>
                    <a:pt x="145" y="320"/>
                    <a:pt x="158" y="294"/>
                  </a:cubicBezTo>
                  <a:cubicBezTo>
                    <a:pt x="269" y="294"/>
                    <a:pt x="269" y="294"/>
                    <a:pt x="269" y="294"/>
                  </a:cubicBezTo>
                  <a:cubicBezTo>
                    <a:pt x="269" y="294"/>
                    <a:pt x="269" y="294"/>
                    <a:pt x="269" y="294"/>
                  </a:cubicBezTo>
                  <a:cubicBezTo>
                    <a:pt x="361" y="294"/>
                    <a:pt x="361" y="294"/>
                    <a:pt x="361" y="294"/>
                  </a:cubicBezTo>
                  <a:cubicBezTo>
                    <a:pt x="372" y="313"/>
                    <a:pt x="383" y="333"/>
                    <a:pt x="391" y="353"/>
                  </a:cubicBezTo>
                  <a:cubicBezTo>
                    <a:pt x="395" y="363"/>
                    <a:pt x="396" y="372"/>
                    <a:pt x="394" y="383"/>
                  </a:cubicBezTo>
                  <a:cubicBezTo>
                    <a:pt x="392" y="390"/>
                    <a:pt x="389" y="396"/>
                    <a:pt x="385" y="402"/>
                  </a:cubicBezTo>
                  <a:moveTo>
                    <a:pt x="265" y="93"/>
                  </a:moveTo>
                  <a:cubicBezTo>
                    <a:pt x="329" y="225"/>
                    <a:pt x="329" y="225"/>
                    <a:pt x="329" y="225"/>
                  </a:cubicBezTo>
                  <a:cubicBezTo>
                    <a:pt x="330" y="226"/>
                    <a:pt x="330" y="226"/>
                    <a:pt x="330" y="226"/>
                  </a:cubicBezTo>
                  <a:cubicBezTo>
                    <a:pt x="330" y="226"/>
                    <a:pt x="330" y="226"/>
                    <a:pt x="330" y="226"/>
                  </a:cubicBezTo>
                  <a:cubicBezTo>
                    <a:pt x="330" y="226"/>
                    <a:pt x="330" y="226"/>
                    <a:pt x="330" y="227"/>
                  </a:cubicBezTo>
                  <a:cubicBezTo>
                    <a:pt x="195" y="227"/>
                    <a:pt x="195" y="227"/>
                    <a:pt x="195" y="227"/>
                  </a:cubicBezTo>
                  <a:cubicBezTo>
                    <a:pt x="196" y="224"/>
                    <a:pt x="197" y="222"/>
                    <a:pt x="199" y="219"/>
                  </a:cubicBezTo>
                  <a:cubicBezTo>
                    <a:pt x="222" y="177"/>
                    <a:pt x="242" y="135"/>
                    <a:pt x="265" y="9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1" name="Freeform 9"/>
            <p:cNvSpPr>
              <a:spLocks noEditPoints="1"/>
            </p:cNvSpPr>
            <p:nvPr userDrawn="1"/>
          </p:nvSpPr>
          <p:spPr bwMode="gray">
            <a:xfrm>
              <a:off x="13887178" y="3423510"/>
              <a:ext cx="1082675" cy="1322388"/>
            </a:xfrm>
            <a:custGeom>
              <a:avLst/>
              <a:gdLst/>
              <a:ahLst/>
              <a:cxnLst>
                <a:cxn ang="0">
                  <a:pos x="272" y="44"/>
                </a:cxn>
                <a:cxn ang="0">
                  <a:pos x="209" y="5"/>
                </a:cxn>
                <a:cxn ang="0">
                  <a:pos x="79" y="5"/>
                </a:cxn>
                <a:cxn ang="0">
                  <a:pos x="16" y="44"/>
                </a:cxn>
                <a:cxn ang="0">
                  <a:pos x="16" y="310"/>
                </a:cxn>
                <a:cxn ang="0">
                  <a:pos x="78" y="351"/>
                </a:cxn>
                <a:cxn ang="0">
                  <a:pos x="149" y="351"/>
                </a:cxn>
                <a:cxn ang="0">
                  <a:pos x="210" y="351"/>
                </a:cxn>
                <a:cxn ang="0">
                  <a:pos x="272" y="310"/>
                </a:cxn>
                <a:cxn ang="0">
                  <a:pos x="272" y="44"/>
                </a:cxn>
                <a:cxn ang="0">
                  <a:pos x="182" y="275"/>
                </a:cxn>
                <a:cxn ang="0">
                  <a:pos x="163" y="295"/>
                </a:cxn>
                <a:cxn ang="0">
                  <a:pos x="126" y="295"/>
                </a:cxn>
                <a:cxn ang="0">
                  <a:pos x="106" y="275"/>
                </a:cxn>
                <a:cxn ang="0">
                  <a:pos x="106" y="82"/>
                </a:cxn>
                <a:cxn ang="0">
                  <a:pos x="126" y="62"/>
                </a:cxn>
                <a:cxn ang="0">
                  <a:pos x="163" y="62"/>
                </a:cxn>
                <a:cxn ang="0">
                  <a:pos x="182" y="82"/>
                </a:cxn>
                <a:cxn ang="0">
                  <a:pos x="182" y="275"/>
                </a:cxn>
              </a:cxnLst>
              <a:rect l="0" t="0" r="r" b="b"/>
              <a:pathLst>
                <a:path w="288" h="351">
                  <a:moveTo>
                    <a:pt x="272" y="44"/>
                  </a:moveTo>
                  <a:cubicBezTo>
                    <a:pt x="256" y="0"/>
                    <a:pt x="209" y="5"/>
                    <a:pt x="209" y="5"/>
                  </a:cubicBezTo>
                  <a:cubicBezTo>
                    <a:pt x="79" y="5"/>
                    <a:pt x="79" y="5"/>
                    <a:pt x="79" y="5"/>
                  </a:cubicBezTo>
                  <a:cubicBezTo>
                    <a:pt x="79" y="5"/>
                    <a:pt x="32" y="0"/>
                    <a:pt x="16" y="44"/>
                  </a:cubicBezTo>
                  <a:cubicBezTo>
                    <a:pt x="0" y="89"/>
                    <a:pt x="5" y="289"/>
                    <a:pt x="16" y="310"/>
                  </a:cubicBezTo>
                  <a:cubicBezTo>
                    <a:pt x="27" y="331"/>
                    <a:pt x="39" y="351"/>
                    <a:pt x="78" y="351"/>
                  </a:cubicBezTo>
                  <a:cubicBezTo>
                    <a:pt x="149" y="351"/>
                    <a:pt x="149" y="351"/>
                    <a:pt x="149" y="351"/>
                  </a:cubicBezTo>
                  <a:cubicBezTo>
                    <a:pt x="210" y="351"/>
                    <a:pt x="210" y="351"/>
                    <a:pt x="210" y="351"/>
                  </a:cubicBezTo>
                  <a:cubicBezTo>
                    <a:pt x="250" y="351"/>
                    <a:pt x="261" y="331"/>
                    <a:pt x="272" y="310"/>
                  </a:cubicBezTo>
                  <a:cubicBezTo>
                    <a:pt x="283" y="289"/>
                    <a:pt x="288" y="89"/>
                    <a:pt x="272" y="44"/>
                  </a:cubicBezTo>
                  <a:moveTo>
                    <a:pt x="182" y="275"/>
                  </a:moveTo>
                  <a:cubicBezTo>
                    <a:pt x="182" y="286"/>
                    <a:pt x="173" y="295"/>
                    <a:pt x="163" y="295"/>
                  </a:cubicBezTo>
                  <a:cubicBezTo>
                    <a:pt x="126" y="295"/>
                    <a:pt x="126" y="295"/>
                    <a:pt x="126" y="295"/>
                  </a:cubicBezTo>
                  <a:cubicBezTo>
                    <a:pt x="115" y="295"/>
                    <a:pt x="106" y="286"/>
                    <a:pt x="106" y="275"/>
                  </a:cubicBezTo>
                  <a:cubicBezTo>
                    <a:pt x="106" y="82"/>
                    <a:pt x="106" y="82"/>
                    <a:pt x="106" y="82"/>
                  </a:cubicBezTo>
                  <a:cubicBezTo>
                    <a:pt x="106" y="71"/>
                    <a:pt x="115" y="62"/>
                    <a:pt x="126" y="62"/>
                  </a:cubicBezTo>
                  <a:cubicBezTo>
                    <a:pt x="163" y="62"/>
                    <a:pt x="163" y="62"/>
                    <a:pt x="163" y="62"/>
                  </a:cubicBezTo>
                  <a:cubicBezTo>
                    <a:pt x="173" y="62"/>
                    <a:pt x="182" y="71"/>
                    <a:pt x="182" y="82"/>
                  </a:cubicBezTo>
                  <a:lnTo>
                    <a:pt x="182" y="27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2" name="Freeform 10"/>
            <p:cNvSpPr>
              <a:spLocks/>
            </p:cNvSpPr>
            <p:nvPr userDrawn="1"/>
          </p:nvSpPr>
          <p:spPr bwMode="gray">
            <a:xfrm>
              <a:off x="13307740" y="3445735"/>
              <a:ext cx="519113" cy="1300163"/>
            </a:xfrm>
            <a:custGeom>
              <a:avLst/>
              <a:gdLst/>
              <a:ahLst/>
              <a:cxnLst>
                <a:cxn ang="0">
                  <a:pos x="131" y="326"/>
                </a:cxn>
                <a:cxn ang="0">
                  <a:pos x="138" y="345"/>
                </a:cxn>
                <a:cxn ang="0">
                  <a:pos x="27" y="345"/>
                </a:cxn>
                <a:cxn ang="0">
                  <a:pos x="33" y="327"/>
                </a:cxn>
                <a:cxn ang="0">
                  <a:pos x="33" y="118"/>
                </a:cxn>
                <a:cxn ang="0">
                  <a:pos x="0" y="118"/>
                </a:cxn>
                <a:cxn ang="0">
                  <a:pos x="0" y="57"/>
                </a:cxn>
                <a:cxn ang="0">
                  <a:pos x="105" y="0"/>
                </a:cxn>
                <a:cxn ang="0">
                  <a:pos x="131" y="0"/>
                </a:cxn>
                <a:cxn ang="0">
                  <a:pos x="131" y="326"/>
                </a:cxn>
              </a:cxnLst>
              <a:rect l="0" t="0" r="r" b="b"/>
              <a:pathLst>
                <a:path w="138" h="345">
                  <a:moveTo>
                    <a:pt x="131" y="326"/>
                  </a:moveTo>
                  <a:cubicBezTo>
                    <a:pt x="131" y="337"/>
                    <a:pt x="133" y="338"/>
                    <a:pt x="138" y="345"/>
                  </a:cubicBezTo>
                  <a:cubicBezTo>
                    <a:pt x="138" y="345"/>
                    <a:pt x="27" y="345"/>
                    <a:pt x="27" y="345"/>
                  </a:cubicBezTo>
                  <a:cubicBezTo>
                    <a:pt x="31" y="340"/>
                    <a:pt x="34" y="334"/>
                    <a:pt x="33" y="327"/>
                  </a:cubicBezTo>
                  <a:cubicBezTo>
                    <a:pt x="34" y="327"/>
                    <a:pt x="33" y="118"/>
                    <a:pt x="33" y="118"/>
                  </a:cubicBezTo>
                  <a:cubicBezTo>
                    <a:pt x="0" y="118"/>
                    <a:pt x="0" y="118"/>
                    <a:pt x="0" y="118"/>
                  </a:cubicBezTo>
                  <a:cubicBezTo>
                    <a:pt x="0" y="119"/>
                    <a:pt x="0" y="57"/>
                    <a:pt x="0" y="57"/>
                  </a:cubicBezTo>
                  <a:cubicBezTo>
                    <a:pt x="105" y="0"/>
                    <a:pt x="105" y="0"/>
                    <a:pt x="105" y="0"/>
                  </a:cubicBezTo>
                  <a:cubicBezTo>
                    <a:pt x="131" y="0"/>
                    <a:pt x="131" y="0"/>
                    <a:pt x="131" y="0"/>
                  </a:cubicBezTo>
                  <a:lnTo>
                    <a:pt x="131" y="3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3" name="Freeform 11"/>
            <p:cNvSpPr>
              <a:spLocks/>
            </p:cNvSpPr>
            <p:nvPr userDrawn="1"/>
          </p:nvSpPr>
          <p:spPr bwMode="gray">
            <a:xfrm>
              <a:off x="12153628" y="2628173"/>
              <a:ext cx="3455988" cy="2347913"/>
            </a:xfrm>
            <a:custGeom>
              <a:avLst/>
              <a:gdLst/>
              <a:ahLst/>
              <a:cxnLst>
                <a:cxn ang="0">
                  <a:pos x="888" y="77"/>
                </a:cxn>
                <a:cxn ang="0">
                  <a:pos x="393" y="172"/>
                </a:cxn>
                <a:cxn ang="0">
                  <a:pos x="202" y="292"/>
                </a:cxn>
                <a:cxn ang="0">
                  <a:pos x="209" y="304"/>
                </a:cxn>
                <a:cxn ang="0">
                  <a:pos x="382" y="197"/>
                </a:cxn>
                <a:cxn ang="0">
                  <a:pos x="839" y="103"/>
                </a:cxn>
                <a:cxn ang="0">
                  <a:pos x="481" y="445"/>
                </a:cxn>
                <a:cxn ang="0">
                  <a:pos x="24" y="538"/>
                </a:cxn>
                <a:cxn ang="0">
                  <a:pos x="40" y="468"/>
                </a:cxn>
                <a:cxn ang="0">
                  <a:pos x="25" y="468"/>
                </a:cxn>
                <a:cxn ang="0">
                  <a:pos x="9" y="546"/>
                </a:cxn>
                <a:cxn ang="0">
                  <a:pos x="504" y="451"/>
                </a:cxn>
                <a:cxn ang="0">
                  <a:pos x="888" y="77"/>
                </a:cxn>
              </a:cxnLst>
              <a:rect l="0" t="0" r="r" b="b"/>
              <a:pathLst>
                <a:path w="919" h="623">
                  <a:moveTo>
                    <a:pt x="888" y="77"/>
                  </a:moveTo>
                  <a:cubicBezTo>
                    <a:pt x="857" y="0"/>
                    <a:pt x="636" y="43"/>
                    <a:pt x="393" y="172"/>
                  </a:cubicBezTo>
                  <a:cubicBezTo>
                    <a:pt x="322" y="210"/>
                    <a:pt x="258" y="251"/>
                    <a:pt x="202" y="292"/>
                  </a:cubicBezTo>
                  <a:cubicBezTo>
                    <a:pt x="209" y="304"/>
                    <a:pt x="209" y="304"/>
                    <a:pt x="209" y="304"/>
                  </a:cubicBezTo>
                  <a:cubicBezTo>
                    <a:pt x="260" y="268"/>
                    <a:pt x="318" y="231"/>
                    <a:pt x="382" y="197"/>
                  </a:cubicBezTo>
                  <a:cubicBezTo>
                    <a:pt x="608" y="76"/>
                    <a:pt x="812" y="35"/>
                    <a:pt x="839" y="103"/>
                  </a:cubicBezTo>
                  <a:cubicBezTo>
                    <a:pt x="866" y="172"/>
                    <a:pt x="706" y="324"/>
                    <a:pt x="481" y="445"/>
                  </a:cubicBezTo>
                  <a:cubicBezTo>
                    <a:pt x="256" y="565"/>
                    <a:pt x="51" y="607"/>
                    <a:pt x="24" y="538"/>
                  </a:cubicBezTo>
                  <a:cubicBezTo>
                    <a:pt x="17" y="520"/>
                    <a:pt x="23" y="496"/>
                    <a:pt x="40" y="468"/>
                  </a:cubicBezTo>
                  <a:cubicBezTo>
                    <a:pt x="25" y="468"/>
                    <a:pt x="25" y="468"/>
                    <a:pt x="25" y="468"/>
                  </a:cubicBezTo>
                  <a:cubicBezTo>
                    <a:pt x="7" y="499"/>
                    <a:pt x="0" y="526"/>
                    <a:pt x="9" y="546"/>
                  </a:cubicBezTo>
                  <a:cubicBezTo>
                    <a:pt x="39" y="623"/>
                    <a:pt x="261" y="581"/>
                    <a:pt x="504" y="451"/>
                  </a:cubicBezTo>
                  <a:cubicBezTo>
                    <a:pt x="746" y="322"/>
                    <a:pt x="919" y="154"/>
                    <a:pt x="888" y="77"/>
                  </a:cubicBezTo>
                </a:path>
              </a:pathLst>
            </a:custGeom>
            <a:solidFill>
              <a:srgbClr val="FDB9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spTree>
    <p:extLst>
      <p:ext uri="{BB962C8B-B14F-4D97-AF65-F5344CB8AC3E}">
        <p14:creationId xmlns:p14="http://schemas.microsoft.com/office/powerpoint/2010/main" val="194558696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4077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Master">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677366" y="1887538"/>
            <a:ext cx="13953035" cy="634144"/>
          </a:xfrm>
          <a:solidFill>
            <a:schemeClr val="accent2">
              <a:lumMod val="20000"/>
              <a:lumOff val="80000"/>
            </a:schemeClr>
          </a:solidFill>
        </p:spPr>
        <p:txBody>
          <a:bodyPr lIns="91440" tIns="182880" rIns="91440" bIns="182880" anchor="ctr" anchorCtr="0"/>
          <a:lstStyle>
            <a:lvl1pPr>
              <a:defRPr>
                <a:solidFill>
                  <a:schemeClr val="tx1">
                    <a:lumMod val="75000"/>
                    <a:lumOff val="25000"/>
                  </a:schemeClr>
                </a:solidFill>
              </a:defRPr>
            </a:lvl1pPr>
          </a:lstStyle>
          <a:p>
            <a:pPr lvl="0"/>
            <a:r>
              <a:rPr lang="en-US" dirty="0" smtClean="0"/>
              <a:t>Click to edit Master text styles</a:t>
            </a:r>
          </a:p>
        </p:txBody>
      </p:sp>
      <p:sp>
        <p:nvSpPr>
          <p:cNvPr id="5" name="Text Placeholder 6"/>
          <p:cNvSpPr>
            <a:spLocks noGrp="1"/>
          </p:cNvSpPr>
          <p:nvPr>
            <p:ph type="body" sz="quarter" idx="11"/>
          </p:nvPr>
        </p:nvSpPr>
        <p:spPr>
          <a:xfrm>
            <a:off x="677366" y="2779330"/>
            <a:ext cx="13953035" cy="634144"/>
          </a:xfrm>
          <a:solidFill>
            <a:schemeClr val="accent2">
              <a:lumMod val="20000"/>
              <a:lumOff val="80000"/>
            </a:schemeClr>
          </a:solidFill>
        </p:spPr>
        <p:txBody>
          <a:bodyPr lIns="91440" tIns="182880" rIns="91440" bIns="182880" anchor="ctr" anchorCtr="0"/>
          <a:lstStyle>
            <a:lvl1pPr>
              <a:defRPr>
                <a:solidFill>
                  <a:schemeClr val="tx1">
                    <a:lumMod val="75000"/>
                    <a:lumOff val="25000"/>
                  </a:schemeClr>
                </a:solidFill>
              </a:defRPr>
            </a:lvl1pPr>
          </a:lstStyle>
          <a:p>
            <a:pPr lvl="0"/>
            <a:r>
              <a:rPr lang="en-US" dirty="0" smtClean="0"/>
              <a:t>Click to edit Master text styles</a:t>
            </a:r>
          </a:p>
        </p:txBody>
      </p:sp>
      <p:sp>
        <p:nvSpPr>
          <p:cNvPr id="6" name="Text Placeholder 6"/>
          <p:cNvSpPr>
            <a:spLocks noGrp="1"/>
          </p:cNvSpPr>
          <p:nvPr>
            <p:ph type="body" sz="quarter" idx="12"/>
          </p:nvPr>
        </p:nvSpPr>
        <p:spPr>
          <a:xfrm>
            <a:off x="677366" y="3671120"/>
            <a:ext cx="13953035" cy="634144"/>
          </a:xfrm>
          <a:solidFill>
            <a:schemeClr val="accent2">
              <a:lumMod val="20000"/>
              <a:lumOff val="80000"/>
            </a:schemeClr>
          </a:solidFill>
        </p:spPr>
        <p:txBody>
          <a:bodyPr lIns="91440" tIns="182880" rIns="91440" bIns="182880" anchor="ctr" anchorCtr="0"/>
          <a:lstStyle>
            <a:lvl1pPr>
              <a:defRPr>
                <a:solidFill>
                  <a:schemeClr val="tx1">
                    <a:lumMod val="75000"/>
                    <a:lumOff val="25000"/>
                  </a:schemeClr>
                </a:solidFill>
              </a:defRPr>
            </a:lvl1pPr>
          </a:lstStyle>
          <a:p>
            <a:pPr lvl="0"/>
            <a:r>
              <a:rPr lang="en-US" dirty="0" smtClean="0"/>
              <a:t>Click to edit Master text styles</a:t>
            </a:r>
          </a:p>
        </p:txBody>
      </p:sp>
      <p:sp>
        <p:nvSpPr>
          <p:cNvPr id="8" name="Text Placeholder 6"/>
          <p:cNvSpPr>
            <a:spLocks noGrp="1"/>
          </p:cNvSpPr>
          <p:nvPr>
            <p:ph type="body" sz="quarter" idx="13"/>
          </p:nvPr>
        </p:nvSpPr>
        <p:spPr>
          <a:xfrm>
            <a:off x="677366" y="4562910"/>
            <a:ext cx="13953035" cy="634144"/>
          </a:xfrm>
          <a:solidFill>
            <a:schemeClr val="accent2">
              <a:lumMod val="20000"/>
              <a:lumOff val="80000"/>
            </a:schemeClr>
          </a:solidFill>
        </p:spPr>
        <p:txBody>
          <a:bodyPr lIns="91440" tIns="182880" rIns="91440" bIns="182880" anchor="ctr" anchorCtr="0"/>
          <a:lstStyle>
            <a:lvl1pPr>
              <a:defRPr>
                <a:solidFill>
                  <a:schemeClr val="tx1">
                    <a:lumMod val="75000"/>
                    <a:lumOff val="25000"/>
                  </a:schemeClr>
                </a:solidFill>
              </a:defRPr>
            </a:lvl1pPr>
          </a:lstStyle>
          <a:p>
            <a:pPr lvl="0"/>
            <a:r>
              <a:rPr lang="en-US" dirty="0" smtClean="0"/>
              <a:t>Click to edit Master text styles</a:t>
            </a:r>
          </a:p>
        </p:txBody>
      </p:sp>
      <p:sp>
        <p:nvSpPr>
          <p:cNvPr id="9" name="Text Placeholder 6"/>
          <p:cNvSpPr>
            <a:spLocks noGrp="1"/>
          </p:cNvSpPr>
          <p:nvPr>
            <p:ph type="body" sz="quarter" idx="14"/>
          </p:nvPr>
        </p:nvSpPr>
        <p:spPr>
          <a:xfrm>
            <a:off x="677366" y="5454702"/>
            <a:ext cx="13953035" cy="634144"/>
          </a:xfrm>
          <a:solidFill>
            <a:schemeClr val="accent2">
              <a:lumMod val="20000"/>
              <a:lumOff val="80000"/>
            </a:schemeClr>
          </a:solidFill>
        </p:spPr>
        <p:txBody>
          <a:bodyPr lIns="91440" tIns="182880" rIns="91440" bIns="182880" anchor="ctr" anchorCtr="0"/>
          <a:lstStyle>
            <a:lvl1pPr>
              <a:defRPr>
                <a:solidFill>
                  <a:schemeClr val="tx1">
                    <a:lumMod val="75000"/>
                    <a:lumOff val="25000"/>
                  </a:schemeClr>
                </a:solidFill>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065837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LANK-No Confidenti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48515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Only-Confidential">
    <p:spTree>
      <p:nvGrpSpPr>
        <p:cNvPr id="1" name=""/>
        <p:cNvGrpSpPr/>
        <p:nvPr/>
      </p:nvGrpSpPr>
      <p:grpSpPr>
        <a:xfrm>
          <a:off x="0" y="0"/>
          <a:ext cx="0" cy="0"/>
          <a:chOff x="0" y="0"/>
          <a:chExt cx="0" cy="0"/>
        </a:xfrm>
      </p:grpSpPr>
      <p:sp>
        <p:nvSpPr>
          <p:cNvPr id="3" name="Title 2"/>
          <p:cNvSpPr>
            <a:spLocks noGrp="1"/>
          </p:cNvSpPr>
          <p:nvPr>
            <p:ph type="title"/>
          </p:nvPr>
        </p:nvSpPr>
        <p:spPr bwMode="black"/>
        <p:txBody>
          <a:bodyPr/>
          <a:lstStyle/>
          <a:p>
            <a:r>
              <a:rPr lang="en-US" smtClean="0"/>
              <a:t>Click to edit Master title style</a:t>
            </a:r>
            <a:endParaRPr lang="en-US"/>
          </a:p>
        </p:txBody>
      </p:sp>
    </p:spTree>
    <p:extLst>
      <p:ext uri="{BB962C8B-B14F-4D97-AF65-F5344CB8AC3E}">
        <p14:creationId xmlns:p14="http://schemas.microsoft.com/office/powerpoint/2010/main" val="7746229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Content Placeholder 2"/>
          <p:cNvSpPr>
            <a:spLocks noGrp="1"/>
          </p:cNvSpPr>
          <p:nvPr>
            <p:ph sz="half" idx="10"/>
          </p:nvPr>
        </p:nvSpPr>
        <p:spPr>
          <a:xfrm>
            <a:off x="673841" y="1636520"/>
            <a:ext cx="13406202" cy="5686520"/>
          </a:xfrm>
        </p:spPr>
        <p:txBody>
          <a:bodyPr/>
          <a:lstStyle>
            <a:lvl1pPr>
              <a:defRPr sz="2600">
                <a:solidFill>
                  <a:schemeClr val="tx1">
                    <a:lumMod val="75000"/>
                    <a:lumOff val="25000"/>
                  </a:schemeClr>
                </a:solidFill>
              </a:defRPr>
            </a:lvl1pPr>
            <a:lvl2pPr>
              <a:defRPr sz="2200" b="0">
                <a:solidFill>
                  <a:schemeClr val="tx1">
                    <a:lumMod val="75000"/>
                    <a:lumOff val="25000"/>
                  </a:schemeClr>
                </a:solidFill>
              </a:defRPr>
            </a:lvl2pPr>
            <a:lvl3pPr>
              <a:defRPr sz="1800" b="0">
                <a:solidFill>
                  <a:schemeClr val="tx1">
                    <a:lumMod val="75000"/>
                    <a:lumOff val="25000"/>
                  </a:schemeClr>
                </a:solidFill>
              </a:defRPr>
            </a:lvl3pPr>
            <a:lvl4pPr>
              <a:defRPr sz="1600" b="0">
                <a:solidFill>
                  <a:schemeClr val="tx1">
                    <a:lumMod val="75000"/>
                    <a:lumOff val="25000"/>
                  </a:schemeClr>
                </a:solidFill>
              </a:defRPr>
            </a:lvl4pPr>
            <a:lvl5pPr>
              <a:defRPr sz="1400" b="0">
                <a:solidFill>
                  <a:schemeClr val="tx1">
                    <a:lumMod val="75000"/>
                    <a:lumOff val="25000"/>
                  </a:schemeClr>
                </a:solidFill>
              </a:defRPr>
            </a:lvl5pPr>
            <a:lvl6pPr>
              <a:defRPr sz="2600"/>
            </a:lvl6pPr>
            <a:lvl7pPr>
              <a:defRPr sz="1400" b="0">
                <a:solidFill>
                  <a:schemeClr val="tx1">
                    <a:lumMod val="75000"/>
                    <a:lumOff val="25000"/>
                  </a:schemeClr>
                </a:solidFill>
              </a:defRPr>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6"/>
            <a:r>
              <a:rPr lang="en-US" dirty="0" smtClean="0"/>
              <a:t>Six</a:t>
            </a:r>
          </a:p>
        </p:txBody>
      </p:sp>
      <p:sp>
        <p:nvSpPr>
          <p:cNvPr id="5" name="Title 1"/>
          <p:cNvSpPr>
            <a:spLocks noGrp="1"/>
          </p:cNvSpPr>
          <p:nvPr>
            <p:ph type="title"/>
          </p:nvPr>
        </p:nvSpPr>
        <p:spPr>
          <a:xfrm>
            <a:off x="674011" y="241231"/>
            <a:ext cx="13426710" cy="729694"/>
          </a:xfrm>
        </p:spPr>
        <p:txBody>
          <a:bodyPr/>
          <a:lstStyle/>
          <a:p>
            <a:r>
              <a:rPr lang="en-US" smtClean="0"/>
              <a:t>Click to edit Master title style</a:t>
            </a:r>
            <a:endParaRPr lang="en-US"/>
          </a:p>
        </p:txBody>
      </p:sp>
    </p:spTree>
    <p:extLst>
      <p:ext uri="{BB962C8B-B14F-4D97-AF65-F5344CB8AC3E}">
        <p14:creationId xmlns:p14="http://schemas.microsoft.com/office/powerpoint/2010/main" val="533634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Text-Confidential">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bwMode="black">
          <a:xfrm>
            <a:off x="786350" y="1323241"/>
            <a:ext cx="13019295" cy="5415105"/>
          </a:xfrm>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itle 2"/>
          <p:cNvSpPr>
            <a:spLocks noGrp="1"/>
          </p:cNvSpPr>
          <p:nvPr>
            <p:ph type="title" hasCustomPrompt="1"/>
          </p:nvPr>
        </p:nvSpPr>
        <p:spPr bwMode="black">
          <a:xfrm>
            <a:off x="901567" y="241231"/>
            <a:ext cx="12904078" cy="72969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90761741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wo Content Horizontal">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626581" y="1628052"/>
            <a:ext cx="6360050" cy="6004317"/>
          </a:xfrm>
        </p:spPr>
        <p:txBody>
          <a:bodyPr/>
          <a:lstStyle>
            <a:lvl1pPr>
              <a:defRPr sz="2600"/>
            </a:lvl1pPr>
            <a:lvl2pPr>
              <a:defRPr sz="2400"/>
            </a:lvl2pPr>
            <a:lvl3pPr>
              <a:defRPr sz="2100"/>
            </a:lvl3pPr>
            <a:lvl4pPr>
              <a:defRPr sz="1600"/>
            </a:lvl4pPr>
            <a:lvl5pPr>
              <a:defRPr sz="1400"/>
            </a:lvl5pPr>
            <a:lvl6pPr>
              <a:defRPr sz="2600"/>
            </a:lvl6pPr>
            <a:lvl7pPr>
              <a:defRPr sz="14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6"/>
            <a:r>
              <a:rPr lang="en-US" dirty="0" smtClean="0"/>
              <a:t>Six</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3"/>
          <p:cNvSpPr>
            <a:spLocks noGrp="1"/>
          </p:cNvSpPr>
          <p:nvPr>
            <p:ph sz="half" idx="10"/>
          </p:nvPr>
        </p:nvSpPr>
        <p:spPr>
          <a:xfrm>
            <a:off x="677357" y="1628052"/>
            <a:ext cx="6360050" cy="6004317"/>
          </a:xfrm>
        </p:spPr>
        <p:txBody>
          <a:bodyPr/>
          <a:lstStyle>
            <a:lvl1pPr>
              <a:defRPr sz="2600"/>
            </a:lvl1pPr>
            <a:lvl2pPr>
              <a:defRPr sz="2400"/>
            </a:lvl2pPr>
            <a:lvl3pPr>
              <a:defRPr sz="2100"/>
            </a:lvl3pPr>
            <a:lvl4pPr>
              <a:defRPr sz="1600"/>
            </a:lvl4pPr>
            <a:lvl5pPr>
              <a:defRPr sz="1400"/>
            </a:lvl5pPr>
            <a:lvl6pPr>
              <a:defRPr sz="2600"/>
            </a:lvl6pPr>
            <a:lvl7pPr>
              <a:defRPr sz="14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6"/>
            <a:r>
              <a:rPr lang="en-US" dirty="0" smtClean="0"/>
              <a:t>Six</a:t>
            </a:r>
          </a:p>
        </p:txBody>
      </p:sp>
    </p:spTree>
    <p:extLst>
      <p:ext uri="{BB962C8B-B14F-4D97-AF65-F5344CB8AC3E}">
        <p14:creationId xmlns:p14="http://schemas.microsoft.com/office/powerpoint/2010/main" val="74951565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Closing Slide 2">
    <p:spTree>
      <p:nvGrpSpPr>
        <p:cNvPr id="1" name=""/>
        <p:cNvGrpSpPr/>
        <p:nvPr/>
      </p:nvGrpSpPr>
      <p:grpSpPr>
        <a:xfrm>
          <a:off x="0" y="0"/>
          <a:ext cx="0" cy="0"/>
          <a:chOff x="0" y="0"/>
          <a:chExt cx="0" cy="0"/>
        </a:xfrm>
      </p:grpSpPr>
      <p:sp>
        <p:nvSpPr>
          <p:cNvPr id="30" name="Rectangle 29"/>
          <p:cNvSpPr/>
          <p:nvPr userDrawn="1"/>
        </p:nvSpPr>
        <p:spPr>
          <a:xfrm>
            <a:off x="0" y="-1"/>
            <a:ext cx="14644038" cy="8229602"/>
          </a:xfrm>
          <a:prstGeom prst="rect">
            <a:avLst/>
          </a:prstGeom>
          <a:gradFill>
            <a:gsLst>
              <a:gs pos="0">
                <a:schemeClr val="accent1"/>
              </a:gs>
              <a:gs pos="70000">
                <a:srgbClr val="005FAA"/>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defTabSz="2089952"/>
            <a:endParaRPr lang="en-US" sz="4200" dirty="0">
              <a:solidFill>
                <a:srgbClr val="FFFFFF"/>
              </a:solidFill>
              <a:latin typeface="Century Gothic" panose="020B0502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0961" t="21505" r="21228" b="14350"/>
          <a:stretch/>
        </p:blipFill>
        <p:spPr>
          <a:xfrm>
            <a:off x="0" y="2"/>
            <a:ext cx="14644038" cy="8229600"/>
          </a:xfrm>
          <a:prstGeom prst="rect">
            <a:avLst/>
          </a:prstGeom>
        </p:spPr>
      </p:pic>
      <p:sp>
        <p:nvSpPr>
          <p:cNvPr id="3" name="Rectangle 2"/>
          <p:cNvSpPr/>
          <p:nvPr userDrawn="1"/>
        </p:nvSpPr>
        <p:spPr>
          <a:xfrm>
            <a:off x="0" y="4803559"/>
            <a:ext cx="14630400" cy="3094893"/>
          </a:xfrm>
          <a:prstGeom prst="rect">
            <a:avLst/>
          </a:prstGeom>
          <a:gradFill flip="none" rotWithShape="1">
            <a:gsLst>
              <a:gs pos="0">
                <a:schemeClr val="accent1">
                  <a:shade val="30000"/>
                  <a:satMod val="115000"/>
                </a:schemeClr>
              </a:gs>
              <a:gs pos="100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latin typeface="Century Gothic" panose="020B0502020202020204" pitchFamily="34" charset="0"/>
            </a:endParaRPr>
          </a:p>
        </p:txBody>
      </p:sp>
      <p:sp>
        <p:nvSpPr>
          <p:cNvPr id="13" name="Rectangle 12"/>
          <p:cNvSpPr/>
          <p:nvPr userDrawn="1"/>
        </p:nvSpPr>
        <p:spPr>
          <a:xfrm>
            <a:off x="0" y="7785072"/>
            <a:ext cx="14630400" cy="466344"/>
          </a:xfrm>
          <a:prstGeom prst="rect">
            <a:avLst/>
          </a:prstGeom>
          <a:solidFill>
            <a:schemeClr val="tx2">
              <a:lumMod val="50000"/>
            </a:schemeClr>
          </a:solidFill>
          <a:ln w="25400" cap="flat" cmpd="sng" algn="ctr">
            <a:no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14" name="Rectangle 13"/>
          <p:cNvSpPr/>
          <p:nvPr userDrawn="1"/>
        </p:nvSpPr>
        <p:spPr>
          <a:xfrm flipV="1">
            <a:off x="0" y="7721971"/>
            <a:ext cx="14644038" cy="73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6304" tIns="73152" rIns="146304" bIns="73152" rtlCol="0" anchor="ctr"/>
          <a:lstStyle/>
          <a:p>
            <a:pPr algn="ctr"/>
            <a:endParaRPr lang="en-US" dirty="0">
              <a:solidFill>
                <a:srgbClr val="FFFFFF"/>
              </a:solidFill>
              <a:latin typeface="Century Gothic" panose="020B0502020202020204" pitchFamily="34" charset="0"/>
            </a:endParaRPr>
          </a:p>
        </p:txBody>
      </p:sp>
      <p:sp>
        <p:nvSpPr>
          <p:cNvPr id="16" name="Rectangle 15"/>
          <p:cNvSpPr/>
          <p:nvPr userDrawn="1"/>
        </p:nvSpPr>
        <p:spPr>
          <a:xfrm>
            <a:off x="0" y="2"/>
            <a:ext cx="14630400" cy="1826838"/>
          </a:xfrm>
          <a:prstGeom prst="rect">
            <a:avLst/>
          </a:prstGeom>
          <a:gradFill flip="none" rotWithShape="1">
            <a:gsLst>
              <a:gs pos="0">
                <a:schemeClr val="accent1">
                  <a:shade val="30000"/>
                  <a:satMod val="115000"/>
                  <a:alpha val="52000"/>
                </a:schemeClr>
              </a:gs>
              <a:gs pos="100000">
                <a:schemeClr val="accent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latin typeface="Century Gothic" panose="020B0502020202020204" pitchFamily="34" charset="0"/>
            </a:endParaRPr>
          </a:p>
        </p:txBody>
      </p:sp>
      <p:grpSp>
        <p:nvGrpSpPr>
          <p:cNvPr id="32" name="Group 31"/>
          <p:cNvGrpSpPr/>
          <p:nvPr userDrawn="1"/>
        </p:nvGrpSpPr>
        <p:grpSpPr bwMode="gray">
          <a:xfrm>
            <a:off x="1523118" y="1826839"/>
            <a:ext cx="2559253" cy="1354054"/>
            <a:chOff x="11078890" y="2628173"/>
            <a:chExt cx="4530726" cy="2397125"/>
          </a:xfrm>
        </p:grpSpPr>
        <p:sp>
          <p:nvSpPr>
            <p:cNvPr id="33" name="Freeform 7"/>
            <p:cNvSpPr>
              <a:spLocks/>
            </p:cNvSpPr>
            <p:nvPr/>
          </p:nvSpPr>
          <p:spPr bwMode="gray">
            <a:xfrm>
              <a:off x="12263165" y="4204560"/>
              <a:ext cx="3033713" cy="820738"/>
            </a:xfrm>
            <a:custGeom>
              <a:avLst/>
              <a:gdLst/>
              <a:ahLst/>
              <a:cxnLst>
                <a:cxn ang="0">
                  <a:pos x="800" y="101"/>
                </a:cxn>
                <a:cxn ang="0">
                  <a:pos x="376" y="5"/>
                </a:cxn>
                <a:cxn ang="0">
                  <a:pos x="5" y="79"/>
                </a:cxn>
                <a:cxn ang="0">
                  <a:pos x="0" y="99"/>
                </a:cxn>
                <a:cxn ang="0">
                  <a:pos x="362" y="17"/>
                </a:cxn>
                <a:cxn ang="0">
                  <a:pos x="754" y="102"/>
                </a:cxn>
                <a:cxn ang="0">
                  <a:pos x="387" y="203"/>
                </a:cxn>
                <a:cxn ang="0">
                  <a:pos x="84" y="175"/>
                </a:cxn>
                <a:cxn ang="0">
                  <a:pos x="69" y="175"/>
                </a:cxn>
                <a:cxn ang="0">
                  <a:pos x="69" y="175"/>
                </a:cxn>
                <a:cxn ang="0">
                  <a:pos x="53" y="174"/>
                </a:cxn>
                <a:cxn ang="0">
                  <a:pos x="404" y="215"/>
                </a:cxn>
                <a:cxn ang="0">
                  <a:pos x="800" y="101"/>
                </a:cxn>
              </a:cxnLst>
              <a:rect l="0" t="0" r="r" b="b"/>
              <a:pathLst>
                <a:path w="807" h="218">
                  <a:moveTo>
                    <a:pt x="800" y="101"/>
                  </a:moveTo>
                  <a:cubicBezTo>
                    <a:pt x="792" y="43"/>
                    <a:pt x="603" y="0"/>
                    <a:pt x="376" y="5"/>
                  </a:cubicBezTo>
                  <a:cubicBezTo>
                    <a:pt x="205" y="9"/>
                    <a:pt x="62" y="39"/>
                    <a:pt x="5" y="79"/>
                  </a:cubicBezTo>
                  <a:cubicBezTo>
                    <a:pt x="3" y="86"/>
                    <a:pt x="1" y="93"/>
                    <a:pt x="0" y="99"/>
                  </a:cubicBezTo>
                  <a:cubicBezTo>
                    <a:pt x="32" y="56"/>
                    <a:pt x="180" y="21"/>
                    <a:pt x="362" y="17"/>
                  </a:cubicBezTo>
                  <a:cubicBezTo>
                    <a:pt x="572" y="13"/>
                    <a:pt x="748" y="50"/>
                    <a:pt x="754" y="102"/>
                  </a:cubicBezTo>
                  <a:cubicBezTo>
                    <a:pt x="761" y="153"/>
                    <a:pt x="597" y="199"/>
                    <a:pt x="387" y="203"/>
                  </a:cubicBezTo>
                  <a:cubicBezTo>
                    <a:pt x="266" y="206"/>
                    <a:pt x="156" y="195"/>
                    <a:pt x="84" y="175"/>
                  </a:cubicBezTo>
                  <a:cubicBezTo>
                    <a:pt x="79" y="175"/>
                    <a:pt x="74" y="175"/>
                    <a:pt x="69" y="175"/>
                  </a:cubicBezTo>
                  <a:cubicBezTo>
                    <a:pt x="69" y="175"/>
                    <a:pt x="69" y="175"/>
                    <a:pt x="69" y="175"/>
                  </a:cubicBezTo>
                  <a:cubicBezTo>
                    <a:pt x="63" y="175"/>
                    <a:pt x="58" y="175"/>
                    <a:pt x="53" y="174"/>
                  </a:cubicBezTo>
                  <a:cubicBezTo>
                    <a:pt x="130" y="202"/>
                    <a:pt x="259" y="218"/>
                    <a:pt x="404" y="215"/>
                  </a:cubicBezTo>
                  <a:cubicBezTo>
                    <a:pt x="630" y="210"/>
                    <a:pt x="807" y="159"/>
                    <a:pt x="800" y="101"/>
                  </a:cubicBezTo>
                </a:path>
              </a:pathLst>
            </a:custGeom>
            <a:solidFill>
              <a:srgbClr val="FDB9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4" name="Freeform 8"/>
            <p:cNvSpPr>
              <a:spLocks noEditPoints="1"/>
            </p:cNvSpPr>
            <p:nvPr/>
          </p:nvSpPr>
          <p:spPr bwMode="gray">
            <a:xfrm>
              <a:off x="11078890" y="3231423"/>
              <a:ext cx="2316163" cy="1514475"/>
            </a:xfrm>
            <a:custGeom>
              <a:avLst/>
              <a:gdLst/>
              <a:ahLst/>
              <a:cxnLst>
                <a:cxn ang="0">
                  <a:pos x="385" y="402"/>
                </a:cxn>
                <a:cxn ang="0">
                  <a:pos x="616" y="402"/>
                </a:cxn>
                <a:cxn ang="0">
                  <a:pos x="576" y="347"/>
                </a:cxn>
                <a:cxn ang="0">
                  <a:pos x="411" y="0"/>
                </a:cxn>
                <a:cxn ang="0">
                  <a:pos x="201" y="0"/>
                </a:cxn>
                <a:cxn ang="0">
                  <a:pos x="221" y="21"/>
                </a:cxn>
                <a:cxn ang="0">
                  <a:pos x="47" y="339"/>
                </a:cxn>
                <a:cxn ang="0">
                  <a:pos x="0" y="402"/>
                </a:cxn>
                <a:cxn ang="0">
                  <a:pos x="130" y="402"/>
                </a:cxn>
                <a:cxn ang="0">
                  <a:pos x="120" y="369"/>
                </a:cxn>
                <a:cxn ang="0">
                  <a:pos x="158" y="294"/>
                </a:cxn>
                <a:cxn ang="0">
                  <a:pos x="269" y="294"/>
                </a:cxn>
                <a:cxn ang="0">
                  <a:pos x="269" y="294"/>
                </a:cxn>
                <a:cxn ang="0">
                  <a:pos x="361" y="294"/>
                </a:cxn>
                <a:cxn ang="0">
                  <a:pos x="391" y="353"/>
                </a:cxn>
                <a:cxn ang="0">
                  <a:pos x="394" y="383"/>
                </a:cxn>
                <a:cxn ang="0">
                  <a:pos x="385" y="402"/>
                </a:cxn>
                <a:cxn ang="0">
                  <a:pos x="265" y="93"/>
                </a:cxn>
                <a:cxn ang="0">
                  <a:pos x="329" y="225"/>
                </a:cxn>
                <a:cxn ang="0">
                  <a:pos x="330" y="226"/>
                </a:cxn>
                <a:cxn ang="0">
                  <a:pos x="330" y="226"/>
                </a:cxn>
                <a:cxn ang="0">
                  <a:pos x="330" y="227"/>
                </a:cxn>
                <a:cxn ang="0">
                  <a:pos x="195" y="227"/>
                </a:cxn>
                <a:cxn ang="0">
                  <a:pos x="199" y="219"/>
                </a:cxn>
                <a:cxn ang="0">
                  <a:pos x="265" y="93"/>
                </a:cxn>
              </a:cxnLst>
              <a:rect l="0" t="0" r="r" b="b"/>
              <a:pathLst>
                <a:path w="616" h="402">
                  <a:moveTo>
                    <a:pt x="385" y="402"/>
                  </a:moveTo>
                  <a:cubicBezTo>
                    <a:pt x="616" y="402"/>
                    <a:pt x="616" y="402"/>
                    <a:pt x="616" y="402"/>
                  </a:cubicBezTo>
                  <a:cubicBezTo>
                    <a:pt x="599" y="387"/>
                    <a:pt x="587" y="368"/>
                    <a:pt x="576" y="347"/>
                  </a:cubicBezTo>
                  <a:cubicBezTo>
                    <a:pt x="551" y="300"/>
                    <a:pt x="443" y="69"/>
                    <a:pt x="411" y="0"/>
                  </a:cubicBezTo>
                  <a:cubicBezTo>
                    <a:pt x="201" y="0"/>
                    <a:pt x="201" y="0"/>
                    <a:pt x="201" y="0"/>
                  </a:cubicBezTo>
                  <a:cubicBezTo>
                    <a:pt x="221" y="21"/>
                    <a:pt x="221" y="21"/>
                    <a:pt x="221" y="21"/>
                  </a:cubicBezTo>
                  <a:cubicBezTo>
                    <a:pt x="165" y="128"/>
                    <a:pt x="107" y="231"/>
                    <a:pt x="47" y="339"/>
                  </a:cubicBezTo>
                  <a:cubicBezTo>
                    <a:pt x="34" y="363"/>
                    <a:pt x="19" y="383"/>
                    <a:pt x="0" y="402"/>
                  </a:cubicBezTo>
                  <a:cubicBezTo>
                    <a:pt x="130" y="402"/>
                    <a:pt x="130" y="402"/>
                    <a:pt x="130" y="402"/>
                  </a:cubicBezTo>
                  <a:cubicBezTo>
                    <a:pt x="122" y="393"/>
                    <a:pt x="118" y="382"/>
                    <a:pt x="120" y="369"/>
                  </a:cubicBezTo>
                  <a:cubicBezTo>
                    <a:pt x="126" y="341"/>
                    <a:pt x="145" y="320"/>
                    <a:pt x="158" y="294"/>
                  </a:cubicBezTo>
                  <a:cubicBezTo>
                    <a:pt x="269" y="294"/>
                    <a:pt x="269" y="294"/>
                    <a:pt x="269" y="294"/>
                  </a:cubicBezTo>
                  <a:cubicBezTo>
                    <a:pt x="269" y="294"/>
                    <a:pt x="269" y="294"/>
                    <a:pt x="269" y="294"/>
                  </a:cubicBezTo>
                  <a:cubicBezTo>
                    <a:pt x="361" y="294"/>
                    <a:pt x="361" y="294"/>
                    <a:pt x="361" y="294"/>
                  </a:cubicBezTo>
                  <a:cubicBezTo>
                    <a:pt x="372" y="313"/>
                    <a:pt x="383" y="333"/>
                    <a:pt x="391" y="353"/>
                  </a:cubicBezTo>
                  <a:cubicBezTo>
                    <a:pt x="395" y="363"/>
                    <a:pt x="396" y="372"/>
                    <a:pt x="394" y="383"/>
                  </a:cubicBezTo>
                  <a:cubicBezTo>
                    <a:pt x="392" y="390"/>
                    <a:pt x="389" y="396"/>
                    <a:pt x="385" y="402"/>
                  </a:cubicBezTo>
                  <a:moveTo>
                    <a:pt x="265" y="93"/>
                  </a:moveTo>
                  <a:cubicBezTo>
                    <a:pt x="329" y="225"/>
                    <a:pt x="329" y="225"/>
                    <a:pt x="329" y="225"/>
                  </a:cubicBezTo>
                  <a:cubicBezTo>
                    <a:pt x="330" y="226"/>
                    <a:pt x="330" y="226"/>
                    <a:pt x="330" y="226"/>
                  </a:cubicBezTo>
                  <a:cubicBezTo>
                    <a:pt x="330" y="226"/>
                    <a:pt x="330" y="226"/>
                    <a:pt x="330" y="226"/>
                  </a:cubicBezTo>
                  <a:cubicBezTo>
                    <a:pt x="330" y="226"/>
                    <a:pt x="330" y="226"/>
                    <a:pt x="330" y="227"/>
                  </a:cubicBezTo>
                  <a:cubicBezTo>
                    <a:pt x="195" y="227"/>
                    <a:pt x="195" y="227"/>
                    <a:pt x="195" y="227"/>
                  </a:cubicBezTo>
                  <a:cubicBezTo>
                    <a:pt x="196" y="224"/>
                    <a:pt x="197" y="222"/>
                    <a:pt x="199" y="219"/>
                  </a:cubicBezTo>
                  <a:cubicBezTo>
                    <a:pt x="222" y="177"/>
                    <a:pt x="242" y="135"/>
                    <a:pt x="265" y="9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5" name="Freeform 9"/>
            <p:cNvSpPr>
              <a:spLocks noEditPoints="1"/>
            </p:cNvSpPr>
            <p:nvPr/>
          </p:nvSpPr>
          <p:spPr bwMode="gray">
            <a:xfrm>
              <a:off x="13887178" y="3423510"/>
              <a:ext cx="1082675" cy="1322388"/>
            </a:xfrm>
            <a:custGeom>
              <a:avLst/>
              <a:gdLst/>
              <a:ahLst/>
              <a:cxnLst>
                <a:cxn ang="0">
                  <a:pos x="272" y="44"/>
                </a:cxn>
                <a:cxn ang="0">
                  <a:pos x="209" y="5"/>
                </a:cxn>
                <a:cxn ang="0">
                  <a:pos x="79" y="5"/>
                </a:cxn>
                <a:cxn ang="0">
                  <a:pos x="16" y="44"/>
                </a:cxn>
                <a:cxn ang="0">
                  <a:pos x="16" y="310"/>
                </a:cxn>
                <a:cxn ang="0">
                  <a:pos x="78" y="351"/>
                </a:cxn>
                <a:cxn ang="0">
                  <a:pos x="149" y="351"/>
                </a:cxn>
                <a:cxn ang="0">
                  <a:pos x="210" y="351"/>
                </a:cxn>
                <a:cxn ang="0">
                  <a:pos x="272" y="310"/>
                </a:cxn>
                <a:cxn ang="0">
                  <a:pos x="272" y="44"/>
                </a:cxn>
                <a:cxn ang="0">
                  <a:pos x="182" y="275"/>
                </a:cxn>
                <a:cxn ang="0">
                  <a:pos x="163" y="295"/>
                </a:cxn>
                <a:cxn ang="0">
                  <a:pos x="126" y="295"/>
                </a:cxn>
                <a:cxn ang="0">
                  <a:pos x="106" y="275"/>
                </a:cxn>
                <a:cxn ang="0">
                  <a:pos x="106" y="82"/>
                </a:cxn>
                <a:cxn ang="0">
                  <a:pos x="126" y="62"/>
                </a:cxn>
                <a:cxn ang="0">
                  <a:pos x="163" y="62"/>
                </a:cxn>
                <a:cxn ang="0">
                  <a:pos x="182" y="82"/>
                </a:cxn>
                <a:cxn ang="0">
                  <a:pos x="182" y="275"/>
                </a:cxn>
              </a:cxnLst>
              <a:rect l="0" t="0" r="r" b="b"/>
              <a:pathLst>
                <a:path w="288" h="351">
                  <a:moveTo>
                    <a:pt x="272" y="44"/>
                  </a:moveTo>
                  <a:cubicBezTo>
                    <a:pt x="256" y="0"/>
                    <a:pt x="209" y="5"/>
                    <a:pt x="209" y="5"/>
                  </a:cubicBezTo>
                  <a:cubicBezTo>
                    <a:pt x="79" y="5"/>
                    <a:pt x="79" y="5"/>
                    <a:pt x="79" y="5"/>
                  </a:cubicBezTo>
                  <a:cubicBezTo>
                    <a:pt x="79" y="5"/>
                    <a:pt x="32" y="0"/>
                    <a:pt x="16" y="44"/>
                  </a:cubicBezTo>
                  <a:cubicBezTo>
                    <a:pt x="0" y="89"/>
                    <a:pt x="5" y="289"/>
                    <a:pt x="16" y="310"/>
                  </a:cubicBezTo>
                  <a:cubicBezTo>
                    <a:pt x="27" y="331"/>
                    <a:pt x="39" y="351"/>
                    <a:pt x="78" y="351"/>
                  </a:cubicBezTo>
                  <a:cubicBezTo>
                    <a:pt x="149" y="351"/>
                    <a:pt x="149" y="351"/>
                    <a:pt x="149" y="351"/>
                  </a:cubicBezTo>
                  <a:cubicBezTo>
                    <a:pt x="210" y="351"/>
                    <a:pt x="210" y="351"/>
                    <a:pt x="210" y="351"/>
                  </a:cubicBezTo>
                  <a:cubicBezTo>
                    <a:pt x="250" y="351"/>
                    <a:pt x="261" y="331"/>
                    <a:pt x="272" y="310"/>
                  </a:cubicBezTo>
                  <a:cubicBezTo>
                    <a:pt x="283" y="289"/>
                    <a:pt x="288" y="89"/>
                    <a:pt x="272" y="44"/>
                  </a:cubicBezTo>
                  <a:moveTo>
                    <a:pt x="182" y="275"/>
                  </a:moveTo>
                  <a:cubicBezTo>
                    <a:pt x="182" y="286"/>
                    <a:pt x="173" y="295"/>
                    <a:pt x="163" y="295"/>
                  </a:cubicBezTo>
                  <a:cubicBezTo>
                    <a:pt x="126" y="295"/>
                    <a:pt x="126" y="295"/>
                    <a:pt x="126" y="295"/>
                  </a:cubicBezTo>
                  <a:cubicBezTo>
                    <a:pt x="115" y="295"/>
                    <a:pt x="106" y="286"/>
                    <a:pt x="106" y="275"/>
                  </a:cubicBezTo>
                  <a:cubicBezTo>
                    <a:pt x="106" y="82"/>
                    <a:pt x="106" y="82"/>
                    <a:pt x="106" y="82"/>
                  </a:cubicBezTo>
                  <a:cubicBezTo>
                    <a:pt x="106" y="71"/>
                    <a:pt x="115" y="62"/>
                    <a:pt x="126" y="62"/>
                  </a:cubicBezTo>
                  <a:cubicBezTo>
                    <a:pt x="163" y="62"/>
                    <a:pt x="163" y="62"/>
                    <a:pt x="163" y="62"/>
                  </a:cubicBezTo>
                  <a:cubicBezTo>
                    <a:pt x="173" y="62"/>
                    <a:pt x="182" y="71"/>
                    <a:pt x="182" y="82"/>
                  </a:cubicBezTo>
                  <a:lnTo>
                    <a:pt x="182" y="27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6" name="Freeform 10"/>
            <p:cNvSpPr>
              <a:spLocks/>
            </p:cNvSpPr>
            <p:nvPr/>
          </p:nvSpPr>
          <p:spPr bwMode="gray">
            <a:xfrm>
              <a:off x="13307740" y="3445735"/>
              <a:ext cx="519113" cy="1300163"/>
            </a:xfrm>
            <a:custGeom>
              <a:avLst/>
              <a:gdLst/>
              <a:ahLst/>
              <a:cxnLst>
                <a:cxn ang="0">
                  <a:pos x="131" y="326"/>
                </a:cxn>
                <a:cxn ang="0">
                  <a:pos x="138" y="345"/>
                </a:cxn>
                <a:cxn ang="0">
                  <a:pos x="27" y="345"/>
                </a:cxn>
                <a:cxn ang="0">
                  <a:pos x="33" y="327"/>
                </a:cxn>
                <a:cxn ang="0">
                  <a:pos x="33" y="118"/>
                </a:cxn>
                <a:cxn ang="0">
                  <a:pos x="0" y="118"/>
                </a:cxn>
                <a:cxn ang="0">
                  <a:pos x="0" y="57"/>
                </a:cxn>
                <a:cxn ang="0">
                  <a:pos x="105" y="0"/>
                </a:cxn>
                <a:cxn ang="0">
                  <a:pos x="131" y="0"/>
                </a:cxn>
                <a:cxn ang="0">
                  <a:pos x="131" y="326"/>
                </a:cxn>
              </a:cxnLst>
              <a:rect l="0" t="0" r="r" b="b"/>
              <a:pathLst>
                <a:path w="138" h="345">
                  <a:moveTo>
                    <a:pt x="131" y="326"/>
                  </a:moveTo>
                  <a:cubicBezTo>
                    <a:pt x="131" y="337"/>
                    <a:pt x="133" y="338"/>
                    <a:pt x="138" y="345"/>
                  </a:cubicBezTo>
                  <a:cubicBezTo>
                    <a:pt x="138" y="345"/>
                    <a:pt x="27" y="345"/>
                    <a:pt x="27" y="345"/>
                  </a:cubicBezTo>
                  <a:cubicBezTo>
                    <a:pt x="31" y="340"/>
                    <a:pt x="34" y="334"/>
                    <a:pt x="33" y="327"/>
                  </a:cubicBezTo>
                  <a:cubicBezTo>
                    <a:pt x="34" y="327"/>
                    <a:pt x="33" y="118"/>
                    <a:pt x="33" y="118"/>
                  </a:cubicBezTo>
                  <a:cubicBezTo>
                    <a:pt x="0" y="118"/>
                    <a:pt x="0" y="118"/>
                    <a:pt x="0" y="118"/>
                  </a:cubicBezTo>
                  <a:cubicBezTo>
                    <a:pt x="0" y="119"/>
                    <a:pt x="0" y="57"/>
                    <a:pt x="0" y="57"/>
                  </a:cubicBezTo>
                  <a:cubicBezTo>
                    <a:pt x="105" y="0"/>
                    <a:pt x="105" y="0"/>
                    <a:pt x="105" y="0"/>
                  </a:cubicBezTo>
                  <a:cubicBezTo>
                    <a:pt x="131" y="0"/>
                    <a:pt x="131" y="0"/>
                    <a:pt x="131" y="0"/>
                  </a:cubicBezTo>
                  <a:lnTo>
                    <a:pt x="131" y="3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7" name="Freeform 11"/>
            <p:cNvSpPr>
              <a:spLocks/>
            </p:cNvSpPr>
            <p:nvPr/>
          </p:nvSpPr>
          <p:spPr bwMode="gray">
            <a:xfrm>
              <a:off x="12153628" y="2628173"/>
              <a:ext cx="3455988" cy="2347913"/>
            </a:xfrm>
            <a:custGeom>
              <a:avLst/>
              <a:gdLst/>
              <a:ahLst/>
              <a:cxnLst>
                <a:cxn ang="0">
                  <a:pos x="888" y="77"/>
                </a:cxn>
                <a:cxn ang="0">
                  <a:pos x="393" y="172"/>
                </a:cxn>
                <a:cxn ang="0">
                  <a:pos x="202" y="292"/>
                </a:cxn>
                <a:cxn ang="0">
                  <a:pos x="209" y="304"/>
                </a:cxn>
                <a:cxn ang="0">
                  <a:pos x="382" y="197"/>
                </a:cxn>
                <a:cxn ang="0">
                  <a:pos x="839" y="103"/>
                </a:cxn>
                <a:cxn ang="0">
                  <a:pos x="481" y="445"/>
                </a:cxn>
                <a:cxn ang="0">
                  <a:pos x="24" y="538"/>
                </a:cxn>
                <a:cxn ang="0">
                  <a:pos x="40" y="468"/>
                </a:cxn>
                <a:cxn ang="0">
                  <a:pos x="25" y="468"/>
                </a:cxn>
                <a:cxn ang="0">
                  <a:pos x="9" y="546"/>
                </a:cxn>
                <a:cxn ang="0">
                  <a:pos x="504" y="451"/>
                </a:cxn>
                <a:cxn ang="0">
                  <a:pos x="888" y="77"/>
                </a:cxn>
              </a:cxnLst>
              <a:rect l="0" t="0" r="r" b="b"/>
              <a:pathLst>
                <a:path w="919" h="623">
                  <a:moveTo>
                    <a:pt x="888" y="77"/>
                  </a:moveTo>
                  <a:cubicBezTo>
                    <a:pt x="857" y="0"/>
                    <a:pt x="636" y="43"/>
                    <a:pt x="393" y="172"/>
                  </a:cubicBezTo>
                  <a:cubicBezTo>
                    <a:pt x="322" y="210"/>
                    <a:pt x="258" y="251"/>
                    <a:pt x="202" y="292"/>
                  </a:cubicBezTo>
                  <a:cubicBezTo>
                    <a:pt x="209" y="304"/>
                    <a:pt x="209" y="304"/>
                    <a:pt x="209" y="304"/>
                  </a:cubicBezTo>
                  <a:cubicBezTo>
                    <a:pt x="260" y="268"/>
                    <a:pt x="318" y="231"/>
                    <a:pt x="382" y="197"/>
                  </a:cubicBezTo>
                  <a:cubicBezTo>
                    <a:pt x="608" y="76"/>
                    <a:pt x="812" y="35"/>
                    <a:pt x="839" y="103"/>
                  </a:cubicBezTo>
                  <a:cubicBezTo>
                    <a:pt x="866" y="172"/>
                    <a:pt x="706" y="324"/>
                    <a:pt x="481" y="445"/>
                  </a:cubicBezTo>
                  <a:cubicBezTo>
                    <a:pt x="256" y="565"/>
                    <a:pt x="51" y="607"/>
                    <a:pt x="24" y="538"/>
                  </a:cubicBezTo>
                  <a:cubicBezTo>
                    <a:pt x="17" y="520"/>
                    <a:pt x="23" y="496"/>
                    <a:pt x="40" y="468"/>
                  </a:cubicBezTo>
                  <a:cubicBezTo>
                    <a:pt x="25" y="468"/>
                    <a:pt x="25" y="468"/>
                    <a:pt x="25" y="468"/>
                  </a:cubicBezTo>
                  <a:cubicBezTo>
                    <a:pt x="7" y="499"/>
                    <a:pt x="0" y="526"/>
                    <a:pt x="9" y="546"/>
                  </a:cubicBezTo>
                  <a:cubicBezTo>
                    <a:pt x="39" y="623"/>
                    <a:pt x="261" y="581"/>
                    <a:pt x="504" y="451"/>
                  </a:cubicBezTo>
                  <a:cubicBezTo>
                    <a:pt x="746" y="322"/>
                    <a:pt x="919" y="154"/>
                    <a:pt x="888" y="77"/>
                  </a:cubicBezTo>
                </a:path>
              </a:pathLst>
            </a:custGeom>
            <a:solidFill>
              <a:srgbClr val="FDB9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sp>
        <p:nvSpPr>
          <p:cNvPr id="18" name="TextBox 17"/>
          <p:cNvSpPr txBox="1"/>
          <p:nvPr userDrawn="1"/>
        </p:nvSpPr>
        <p:spPr>
          <a:xfrm>
            <a:off x="8572696" y="5982125"/>
            <a:ext cx="4227860" cy="523220"/>
          </a:xfrm>
          <a:prstGeom prst="rect">
            <a:avLst/>
          </a:prstGeom>
          <a:noFill/>
        </p:spPr>
        <p:txBody>
          <a:bodyPr wrap="square" rtlCol="0">
            <a:spAutoFit/>
          </a:bodyPr>
          <a:lstStyle/>
          <a:p>
            <a:r>
              <a:rPr lang="en-US" sz="2800" dirty="0" smtClean="0">
                <a:solidFill>
                  <a:schemeClr val="bg1"/>
                </a:solidFill>
              </a:rPr>
              <a:t>www.a10networks.com</a:t>
            </a:r>
            <a:endParaRPr lang="en-US" sz="2800" dirty="0">
              <a:solidFill>
                <a:schemeClr val="bg1"/>
              </a:solidFill>
            </a:endParaRPr>
          </a:p>
        </p:txBody>
      </p:sp>
      <p:sp>
        <p:nvSpPr>
          <p:cNvPr id="19" name="Rectangle 18"/>
          <p:cNvSpPr/>
          <p:nvPr userDrawn="1"/>
        </p:nvSpPr>
        <p:spPr>
          <a:xfrm>
            <a:off x="8444868" y="4999864"/>
            <a:ext cx="4543275" cy="1031051"/>
          </a:xfrm>
          <a:prstGeom prst="rect">
            <a:avLst/>
          </a:prstGeom>
        </p:spPr>
        <p:txBody>
          <a:bodyPr wrap="none">
            <a:spAutoFit/>
          </a:bodyPr>
          <a:lstStyle/>
          <a:p>
            <a:r>
              <a:rPr lang="en-US" sz="6100" dirty="0" smtClean="0">
                <a:solidFill>
                  <a:srgbClr val="FFFFFF"/>
                </a:solidFill>
              </a:rPr>
              <a:t>THANK YOU </a:t>
            </a:r>
            <a:endParaRPr lang="en-US" sz="6100" dirty="0">
              <a:solidFill>
                <a:srgbClr val="FFFFFF"/>
              </a:solidFill>
            </a:endParaRPr>
          </a:p>
        </p:txBody>
      </p:sp>
    </p:spTree>
    <p:extLst>
      <p:ext uri="{BB962C8B-B14F-4D97-AF65-F5344CB8AC3E}">
        <p14:creationId xmlns:p14="http://schemas.microsoft.com/office/powerpoint/2010/main" val="211793989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ransition-Blue">
    <p:spTree>
      <p:nvGrpSpPr>
        <p:cNvPr id="1" name=""/>
        <p:cNvGrpSpPr/>
        <p:nvPr/>
      </p:nvGrpSpPr>
      <p:grpSpPr>
        <a:xfrm>
          <a:off x="0" y="0"/>
          <a:ext cx="0" cy="0"/>
          <a:chOff x="0" y="0"/>
          <a:chExt cx="0" cy="0"/>
        </a:xfrm>
      </p:grpSpPr>
      <p:sp>
        <p:nvSpPr>
          <p:cNvPr id="5" name="Rectangle 4"/>
          <p:cNvSpPr/>
          <p:nvPr userDrawn="1"/>
        </p:nvSpPr>
        <p:spPr>
          <a:xfrm>
            <a:off x="0" y="0"/>
            <a:ext cx="14648688" cy="8247888"/>
          </a:xfrm>
          <a:prstGeom prst="rect">
            <a:avLst/>
          </a:prstGeom>
          <a:gradFill>
            <a:gsLst>
              <a:gs pos="0">
                <a:schemeClr val="accent1"/>
              </a:gs>
              <a:gs pos="70000">
                <a:srgbClr val="005FAA"/>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algn="ctr" defTabSz="1306221" rtl="0" eaLnBrk="1" latinLnBrk="0" hangingPunct="1"/>
            <a:endParaRPr lang="en-US" sz="2600" kern="1200" dirty="0">
              <a:solidFill>
                <a:schemeClr val="lt1"/>
              </a:solidFill>
              <a:latin typeface="Century Gothic" panose="020B0502020202020204" pitchFamily="34" charset="0"/>
              <a:ea typeface="+mn-ea"/>
              <a:cs typeface="+mn-cs"/>
            </a:endParaRPr>
          </a:p>
        </p:txBody>
      </p:sp>
      <p:sp>
        <p:nvSpPr>
          <p:cNvPr id="14" name="Title 1"/>
          <p:cNvSpPr>
            <a:spLocks noGrp="1"/>
          </p:cNvSpPr>
          <p:nvPr>
            <p:ph type="title" hasCustomPrompt="1"/>
          </p:nvPr>
        </p:nvSpPr>
        <p:spPr bwMode="gray">
          <a:xfrm>
            <a:off x="2165305" y="1426449"/>
            <a:ext cx="8222296" cy="1634490"/>
          </a:xfrm>
          <a:prstGeom prst="rect">
            <a:avLst/>
          </a:prstGeom>
        </p:spPr>
        <p:txBody>
          <a:bodyPr anchor="b" anchorCtr="0"/>
          <a:lstStyle>
            <a:lvl1pPr algn="l">
              <a:defRPr kumimoji="0" lang="en-US" sz="4800" b="0" i="0" u="none" strike="noStrike" kern="1200" cap="none" spc="0" normalizeH="0" baseline="0" noProof="0" dirty="0" smtClean="0">
                <a:ln>
                  <a:noFill/>
                </a:ln>
                <a:solidFill>
                  <a:schemeClr val="bg1"/>
                </a:solidFill>
                <a:effectLst/>
                <a:uLnTx/>
                <a:uFillTx/>
                <a:latin typeface="Century Gothic" panose="020B0502020202020204" pitchFamily="34" charset="0"/>
                <a:ea typeface="+mj-ea"/>
                <a:cs typeface="+mj-cs"/>
              </a:defRPr>
            </a:lvl1pPr>
          </a:lstStyle>
          <a:p>
            <a:pPr marL="0" marR="0" lvl="0" indent="0" algn="l" defTabSz="1306221"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
        <p:nvSpPr>
          <p:cNvPr id="15" name="Text Placeholder 2"/>
          <p:cNvSpPr>
            <a:spLocks noGrp="1"/>
          </p:cNvSpPr>
          <p:nvPr>
            <p:ph type="body" idx="1"/>
          </p:nvPr>
        </p:nvSpPr>
        <p:spPr bwMode="gray">
          <a:xfrm>
            <a:off x="2165305" y="3444990"/>
            <a:ext cx="8222296" cy="943050"/>
          </a:xfrm>
        </p:spPr>
        <p:txBody>
          <a:bodyPr anchor="t" anchorCtr="0"/>
          <a:lstStyle>
            <a:lvl1pPr marL="0" indent="0" algn="l" defTabSz="1306221" rtl="0" eaLnBrk="1" latinLnBrk="0" hangingPunct="1">
              <a:lnSpc>
                <a:spcPct val="90000"/>
              </a:lnSpc>
              <a:spcBef>
                <a:spcPts val="0"/>
              </a:spcBef>
              <a:spcAft>
                <a:spcPts val="0"/>
              </a:spcAft>
              <a:buClr>
                <a:schemeClr val="accent1"/>
              </a:buClr>
              <a:buFont typeface="Arial" pitchFamily="34" charset="0"/>
              <a:buNone/>
              <a:defRPr lang="en-US" sz="2900" b="0" kern="1200" baseline="0" dirty="0" smtClean="0">
                <a:solidFill>
                  <a:schemeClr val="bg1"/>
                </a:solidFill>
                <a:latin typeface="Century Gothic" panose="020B0502020202020204" pitchFamily="34" charset="0"/>
                <a:ea typeface="+mn-ea"/>
                <a:cs typeface="+mn-cs"/>
              </a:defRPr>
            </a:lvl1pPr>
            <a:lvl2pPr marL="653110" indent="0">
              <a:buNone/>
              <a:defRPr sz="2600">
                <a:solidFill>
                  <a:schemeClr val="tx1">
                    <a:tint val="75000"/>
                  </a:schemeClr>
                </a:solidFill>
              </a:defRPr>
            </a:lvl2pPr>
            <a:lvl3pPr marL="1306221" indent="0">
              <a:buNone/>
              <a:defRPr sz="2200">
                <a:solidFill>
                  <a:schemeClr val="tx1">
                    <a:tint val="75000"/>
                  </a:schemeClr>
                </a:solidFill>
              </a:defRPr>
            </a:lvl3pPr>
            <a:lvl4pPr marL="1959331" indent="0">
              <a:buNone/>
              <a:defRPr sz="2100">
                <a:solidFill>
                  <a:schemeClr val="tx1">
                    <a:tint val="75000"/>
                  </a:schemeClr>
                </a:solidFill>
              </a:defRPr>
            </a:lvl4pPr>
            <a:lvl5pPr marL="2612442" indent="0">
              <a:buNone/>
              <a:defRPr sz="2100">
                <a:solidFill>
                  <a:schemeClr val="tx1">
                    <a:tint val="75000"/>
                  </a:schemeClr>
                </a:solidFill>
              </a:defRPr>
            </a:lvl5pPr>
            <a:lvl6pPr marL="3265550" indent="0">
              <a:buNone/>
              <a:defRPr sz="2100">
                <a:solidFill>
                  <a:schemeClr val="tx1">
                    <a:tint val="75000"/>
                  </a:schemeClr>
                </a:solidFill>
              </a:defRPr>
            </a:lvl6pPr>
            <a:lvl7pPr marL="3918661" indent="0">
              <a:buNone/>
              <a:defRPr sz="2100">
                <a:solidFill>
                  <a:schemeClr val="tx1">
                    <a:tint val="75000"/>
                  </a:schemeClr>
                </a:solidFill>
              </a:defRPr>
            </a:lvl7pPr>
            <a:lvl8pPr marL="4571771" indent="0">
              <a:buNone/>
              <a:defRPr sz="2100">
                <a:solidFill>
                  <a:schemeClr val="tx1">
                    <a:tint val="75000"/>
                  </a:schemeClr>
                </a:solidFill>
              </a:defRPr>
            </a:lvl8pPr>
            <a:lvl9pPr marL="5224882" indent="0">
              <a:buNone/>
              <a:defRPr sz="2100">
                <a:solidFill>
                  <a:schemeClr val="tx1">
                    <a:tint val="75000"/>
                  </a:schemeClr>
                </a:solidFill>
              </a:defRPr>
            </a:lvl9pPr>
          </a:lstStyle>
          <a:p>
            <a:pPr lvl="0"/>
            <a:r>
              <a:rPr lang="en-US" dirty="0" smtClean="0"/>
              <a:t>Click to edit Master text styles</a:t>
            </a:r>
          </a:p>
        </p:txBody>
      </p:sp>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r="3526" b="12574"/>
          <a:stretch/>
        </p:blipFill>
        <p:spPr>
          <a:xfrm>
            <a:off x="5497770" y="4037992"/>
            <a:ext cx="9132630" cy="4191610"/>
          </a:xfrm>
          <a:prstGeom prst="rect">
            <a:avLst/>
          </a:prstGeom>
        </p:spPr>
      </p:pic>
    </p:spTree>
    <p:extLst>
      <p:ext uri="{BB962C8B-B14F-4D97-AF65-F5344CB8AC3E}">
        <p14:creationId xmlns:p14="http://schemas.microsoft.com/office/powerpoint/2010/main" val="167436624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Title Master">
    <p:spTree>
      <p:nvGrpSpPr>
        <p:cNvPr id="1" name=""/>
        <p:cNvGrpSpPr/>
        <p:nvPr/>
      </p:nvGrpSpPr>
      <p:grpSpPr>
        <a:xfrm>
          <a:off x="0" y="0"/>
          <a:ext cx="0" cy="0"/>
          <a:chOff x="0" y="0"/>
          <a:chExt cx="0" cy="0"/>
        </a:xfrm>
      </p:grpSpPr>
      <p:sp>
        <p:nvSpPr>
          <p:cNvPr id="33" name="Rectangle 32"/>
          <p:cNvSpPr/>
          <p:nvPr userDrawn="1"/>
        </p:nvSpPr>
        <p:spPr>
          <a:xfrm>
            <a:off x="0" y="0"/>
            <a:ext cx="14648688" cy="7456035"/>
          </a:xfrm>
          <a:prstGeom prst="rect">
            <a:avLst/>
          </a:prstGeom>
          <a:gradFill>
            <a:gsLst>
              <a:gs pos="0">
                <a:schemeClr val="accent1"/>
              </a:gs>
              <a:gs pos="70000">
                <a:srgbClr val="005FAA"/>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algn="ctr" defTabSz="1306221" rtl="0" eaLnBrk="1" latinLnBrk="0" hangingPunct="1"/>
            <a:endParaRPr lang="en-US" sz="2600" kern="1200" dirty="0">
              <a:solidFill>
                <a:schemeClr val="lt1"/>
              </a:solidFill>
              <a:latin typeface="Century Gothic" panose="020B0502020202020204" pitchFamily="34" charset="0"/>
              <a:ea typeface="+mn-ea"/>
              <a:cs typeface="+mn-cs"/>
            </a:endParaRPr>
          </a:p>
        </p:txBody>
      </p:sp>
      <p:pic>
        <p:nvPicPr>
          <p:cNvPr id="24" name="Picture 23"/>
          <p:cNvPicPr>
            <a:picLocks noChangeAspect="1"/>
          </p:cNvPicPr>
          <p:nvPr userDrawn="1"/>
        </p:nvPicPr>
        <p:blipFill rotWithShape="1">
          <a:blip r:embed="rId2" cstate="print">
            <a:alphaModFix amt="9000"/>
            <a:extLst>
              <a:ext uri="{28A0092B-C50C-407E-A947-70E740481C1C}">
                <a14:useLocalDpi xmlns:a14="http://schemas.microsoft.com/office/drawing/2010/main" val="0"/>
              </a:ext>
            </a:extLst>
          </a:blip>
          <a:srcRect l="1443" b="9770"/>
          <a:stretch/>
        </p:blipFill>
        <p:spPr bwMode="ltGray">
          <a:xfrm>
            <a:off x="0" y="324280"/>
            <a:ext cx="14630400" cy="7121549"/>
          </a:xfrm>
          <a:prstGeom prst="rect">
            <a:avLst/>
          </a:prstGeom>
        </p:spPr>
      </p:pic>
      <p:sp>
        <p:nvSpPr>
          <p:cNvPr id="16" name="TextBox 15"/>
          <p:cNvSpPr txBox="1"/>
          <p:nvPr userDrawn="1"/>
        </p:nvSpPr>
        <p:spPr>
          <a:xfrm>
            <a:off x="5625383" y="7801680"/>
            <a:ext cx="3379638" cy="274298"/>
          </a:xfrm>
          <a:prstGeom prst="rect">
            <a:avLst/>
          </a:prstGeom>
        </p:spPr>
        <p:txBody>
          <a:bodyPr vert="horz" lIns="91440" tIns="45720" rIns="91440" bIns="45720" rtlCol="0" anchor="ctr"/>
          <a:lstStyle/>
          <a:p>
            <a:pPr marL="0" marR="0" lvl="0" indent="0" algn="ctr" defTabSz="1306221"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Confidential   |   </a:t>
            </a:r>
            <a:r>
              <a:rPr kumimoji="0" lang="en-US" sz="1300" b="0" i="0" u="none" strike="noStrike" kern="1200" cap="none" spc="0" normalizeH="0" baseline="30000" noProof="0" dirty="0" smtClean="0">
                <a:ln>
                  <a:noFill/>
                </a:ln>
                <a:solidFill>
                  <a:schemeClr val="tx1">
                    <a:lumMod val="75000"/>
                    <a:lumOff val="25000"/>
                  </a:schemeClr>
                </a:solidFill>
                <a:effectLst/>
                <a:uLnTx/>
                <a:uFillTx/>
                <a:latin typeface="Century Gothic" panose="020B0502020202020204" pitchFamily="34" charset="0"/>
                <a:ea typeface="+mn-ea"/>
                <a:cs typeface="+mn-cs"/>
              </a:rPr>
              <a:t>©</a:t>
            </a:r>
            <a:r>
              <a:rPr kumimoji="0" lang="en-US" sz="13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A10 Networks, Inc. </a:t>
            </a:r>
          </a:p>
        </p:txBody>
      </p:sp>
      <p:sp>
        <p:nvSpPr>
          <p:cNvPr id="14" name="Rectangle 13"/>
          <p:cNvSpPr/>
          <p:nvPr userDrawn="1"/>
        </p:nvSpPr>
        <p:spPr>
          <a:xfrm>
            <a:off x="0" y="7376491"/>
            <a:ext cx="14648688" cy="2743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latin typeface="Century Gothic" panose="020B0502020202020204" pitchFamily="34" charset="0"/>
            </a:endParaRPr>
          </a:p>
        </p:txBody>
      </p:sp>
      <p:sp>
        <p:nvSpPr>
          <p:cNvPr id="2" name="Title 1"/>
          <p:cNvSpPr>
            <a:spLocks noGrp="1"/>
          </p:cNvSpPr>
          <p:nvPr>
            <p:ph type="ctrTitle" hasCustomPrompt="1"/>
          </p:nvPr>
        </p:nvSpPr>
        <p:spPr bwMode="white">
          <a:xfrm>
            <a:off x="5855810" y="1889911"/>
            <a:ext cx="7873026" cy="1764030"/>
          </a:xfrm>
          <a:prstGeom prst="rect">
            <a:avLst/>
          </a:prstGeom>
        </p:spPr>
        <p:txBody>
          <a:bodyPr/>
          <a:lstStyle>
            <a:lvl1pPr algn="l">
              <a:lnSpc>
                <a:spcPct val="90000"/>
              </a:lnSpc>
              <a:defRPr sz="46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bwMode="white">
          <a:xfrm>
            <a:off x="5855810" y="3961182"/>
            <a:ext cx="7834621" cy="576075"/>
          </a:xfrm>
        </p:spPr>
        <p:txBody>
          <a:bodyPr/>
          <a:lstStyle>
            <a:lvl1pPr marL="0" indent="0" algn="l">
              <a:spcBef>
                <a:spcPts val="200"/>
              </a:spcBef>
              <a:spcAft>
                <a:spcPts val="0"/>
              </a:spcAft>
              <a:buNone/>
              <a:defRPr sz="2900" b="0" baseline="0">
                <a:solidFill>
                  <a:schemeClr val="bg1"/>
                </a:solidFill>
                <a:latin typeface="Century Gothic" panose="020B0502020202020204" pitchFamily="34" charset="0"/>
              </a:defRPr>
            </a:lvl1pPr>
            <a:lvl2pPr marL="653110" indent="0" algn="ctr">
              <a:buNone/>
              <a:defRPr>
                <a:solidFill>
                  <a:schemeClr val="tx1">
                    <a:tint val="75000"/>
                  </a:schemeClr>
                </a:solidFill>
              </a:defRPr>
            </a:lvl2pPr>
            <a:lvl3pPr marL="1306221" indent="0" algn="ctr">
              <a:buNone/>
              <a:defRPr>
                <a:solidFill>
                  <a:schemeClr val="tx1">
                    <a:tint val="75000"/>
                  </a:schemeClr>
                </a:solidFill>
              </a:defRPr>
            </a:lvl3pPr>
            <a:lvl4pPr marL="1959331" indent="0" algn="ctr">
              <a:buNone/>
              <a:defRPr>
                <a:solidFill>
                  <a:schemeClr val="tx1">
                    <a:tint val="75000"/>
                  </a:schemeClr>
                </a:solidFill>
              </a:defRPr>
            </a:lvl4pPr>
            <a:lvl5pPr marL="2612442" indent="0" algn="ctr">
              <a:buNone/>
              <a:defRPr>
                <a:solidFill>
                  <a:schemeClr val="tx1">
                    <a:tint val="75000"/>
                  </a:schemeClr>
                </a:solidFill>
              </a:defRPr>
            </a:lvl5pPr>
            <a:lvl6pPr marL="3265550"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smtClean="0"/>
              <a:t>Master Subtitle Style</a:t>
            </a:r>
            <a:endParaRPr lang="en-US" dirty="0"/>
          </a:p>
        </p:txBody>
      </p:sp>
      <p:grpSp>
        <p:nvGrpSpPr>
          <p:cNvPr id="18" name="Group 17"/>
          <p:cNvGrpSpPr/>
          <p:nvPr userDrawn="1"/>
        </p:nvGrpSpPr>
        <p:grpSpPr bwMode="gray">
          <a:xfrm>
            <a:off x="2106374" y="2252725"/>
            <a:ext cx="2648392" cy="1401216"/>
            <a:chOff x="11078890" y="2628173"/>
            <a:chExt cx="4530726" cy="2397125"/>
          </a:xfrm>
        </p:grpSpPr>
        <p:sp>
          <p:nvSpPr>
            <p:cNvPr id="19" name="Freeform 7"/>
            <p:cNvSpPr>
              <a:spLocks/>
            </p:cNvSpPr>
            <p:nvPr userDrawn="1"/>
          </p:nvSpPr>
          <p:spPr bwMode="gray">
            <a:xfrm>
              <a:off x="12263165" y="4204560"/>
              <a:ext cx="3033713" cy="820738"/>
            </a:xfrm>
            <a:custGeom>
              <a:avLst/>
              <a:gdLst/>
              <a:ahLst/>
              <a:cxnLst>
                <a:cxn ang="0">
                  <a:pos x="800" y="101"/>
                </a:cxn>
                <a:cxn ang="0">
                  <a:pos x="376" y="5"/>
                </a:cxn>
                <a:cxn ang="0">
                  <a:pos x="5" y="79"/>
                </a:cxn>
                <a:cxn ang="0">
                  <a:pos x="0" y="99"/>
                </a:cxn>
                <a:cxn ang="0">
                  <a:pos x="362" y="17"/>
                </a:cxn>
                <a:cxn ang="0">
                  <a:pos x="754" y="102"/>
                </a:cxn>
                <a:cxn ang="0">
                  <a:pos x="387" y="203"/>
                </a:cxn>
                <a:cxn ang="0">
                  <a:pos x="84" y="175"/>
                </a:cxn>
                <a:cxn ang="0">
                  <a:pos x="69" y="175"/>
                </a:cxn>
                <a:cxn ang="0">
                  <a:pos x="69" y="175"/>
                </a:cxn>
                <a:cxn ang="0">
                  <a:pos x="53" y="174"/>
                </a:cxn>
                <a:cxn ang="0">
                  <a:pos x="404" y="215"/>
                </a:cxn>
                <a:cxn ang="0">
                  <a:pos x="800" y="101"/>
                </a:cxn>
              </a:cxnLst>
              <a:rect l="0" t="0" r="r" b="b"/>
              <a:pathLst>
                <a:path w="807" h="218">
                  <a:moveTo>
                    <a:pt x="800" y="101"/>
                  </a:moveTo>
                  <a:cubicBezTo>
                    <a:pt x="792" y="43"/>
                    <a:pt x="603" y="0"/>
                    <a:pt x="376" y="5"/>
                  </a:cubicBezTo>
                  <a:cubicBezTo>
                    <a:pt x="205" y="9"/>
                    <a:pt x="62" y="39"/>
                    <a:pt x="5" y="79"/>
                  </a:cubicBezTo>
                  <a:cubicBezTo>
                    <a:pt x="3" y="86"/>
                    <a:pt x="1" y="93"/>
                    <a:pt x="0" y="99"/>
                  </a:cubicBezTo>
                  <a:cubicBezTo>
                    <a:pt x="32" y="56"/>
                    <a:pt x="180" y="21"/>
                    <a:pt x="362" y="17"/>
                  </a:cubicBezTo>
                  <a:cubicBezTo>
                    <a:pt x="572" y="13"/>
                    <a:pt x="748" y="50"/>
                    <a:pt x="754" y="102"/>
                  </a:cubicBezTo>
                  <a:cubicBezTo>
                    <a:pt x="761" y="153"/>
                    <a:pt x="597" y="199"/>
                    <a:pt x="387" y="203"/>
                  </a:cubicBezTo>
                  <a:cubicBezTo>
                    <a:pt x="266" y="206"/>
                    <a:pt x="156" y="195"/>
                    <a:pt x="84" y="175"/>
                  </a:cubicBezTo>
                  <a:cubicBezTo>
                    <a:pt x="79" y="175"/>
                    <a:pt x="74" y="175"/>
                    <a:pt x="69" y="175"/>
                  </a:cubicBezTo>
                  <a:cubicBezTo>
                    <a:pt x="69" y="175"/>
                    <a:pt x="69" y="175"/>
                    <a:pt x="69" y="175"/>
                  </a:cubicBezTo>
                  <a:cubicBezTo>
                    <a:pt x="63" y="175"/>
                    <a:pt x="58" y="175"/>
                    <a:pt x="53" y="174"/>
                  </a:cubicBezTo>
                  <a:cubicBezTo>
                    <a:pt x="130" y="202"/>
                    <a:pt x="259" y="218"/>
                    <a:pt x="404" y="215"/>
                  </a:cubicBezTo>
                  <a:cubicBezTo>
                    <a:pt x="630" y="210"/>
                    <a:pt x="807" y="159"/>
                    <a:pt x="800" y="101"/>
                  </a:cubicBezTo>
                </a:path>
              </a:pathLst>
            </a:custGeom>
            <a:solidFill>
              <a:srgbClr val="FDB9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0" name="Freeform 8"/>
            <p:cNvSpPr>
              <a:spLocks noEditPoints="1"/>
            </p:cNvSpPr>
            <p:nvPr userDrawn="1"/>
          </p:nvSpPr>
          <p:spPr bwMode="gray">
            <a:xfrm>
              <a:off x="11078890" y="3231423"/>
              <a:ext cx="2316163" cy="1514475"/>
            </a:xfrm>
            <a:custGeom>
              <a:avLst/>
              <a:gdLst/>
              <a:ahLst/>
              <a:cxnLst>
                <a:cxn ang="0">
                  <a:pos x="385" y="402"/>
                </a:cxn>
                <a:cxn ang="0">
                  <a:pos x="616" y="402"/>
                </a:cxn>
                <a:cxn ang="0">
                  <a:pos x="576" y="347"/>
                </a:cxn>
                <a:cxn ang="0">
                  <a:pos x="411" y="0"/>
                </a:cxn>
                <a:cxn ang="0">
                  <a:pos x="201" y="0"/>
                </a:cxn>
                <a:cxn ang="0">
                  <a:pos x="221" y="21"/>
                </a:cxn>
                <a:cxn ang="0">
                  <a:pos x="47" y="339"/>
                </a:cxn>
                <a:cxn ang="0">
                  <a:pos x="0" y="402"/>
                </a:cxn>
                <a:cxn ang="0">
                  <a:pos x="130" y="402"/>
                </a:cxn>
                <a:cxn ang="0">
                  <a:pos x="120" y="369"/>
                </a:cxn>
                <a:cxn ang="0">
                  <a:pos x="158" y="294"/>
                </a:cxn>
                <a:cxn ang="0">
                  <a:pos x="269" y="294"/>
                </a:cxn>
                <a:cxn ang="0">
                  <a:pos x="269" y="294"/>
                </a:cxn>
                <a:cxn ang="0">
                  <a:pos x="361" y="294"/>
                </a:cxn>
                <a:cxn ang="0">
                  <a:pos x="391" y="353"/>
                </a:cxn>
                <a:cxn ang="0">
                  <a:pos x="394" y="383"/>
                </a:cxn>
                <a:cxn ang="0">
                  <a:pos x="385" y="402"/>
                </a:cxn>
                <a:cxn ang="0">
                  <a:pos x="265" y="93"/>
                </a:cxn>
                <a:cxn ang="0">
                  <a:pos x="329" y="225"/>
                </a:cxn>
                <a:cxn ang="0">
                  <a:pos x="330" y="226"/>
                </a:cxn>
                <a:cxn ang="0">
                  <a:pos x="330" y="226"/>
                </a:cxn>
                <a:cxn ang="0">
                  <a:pos x="330" y="227"/>
                </a:cxn>
                <a:cxn ang="0">
                  <a:pos x="195" y="227"/>
                </a:cxn>
                <a:cxn ang="0">
                  <a:pos x="199" y="219"/>
                </a:cxn>
                <a:cxn ang="0">
                  <a:pos x="265" y="93"/>
                </a:cxn>
              </a:cxnLst>
              <a:rect l="0" t="0" r="r" b="b"/>
              <a:pathLst>
                <a:path w="616" h="402">
                  <a:moveTo>
                    <a:pt x="385" y="402"/>
                  </a:moveTo>
                  <a:cubicBezTo>
                    <a:pt x="616" y="402"/>
                    <a:pt x="616" y="402"/>
                    <a:pt x="616" y="402"/>
                  </a:cubicBezTo>
                  <a:cubicBezTo>
                    <a:pt x="599" y="387"/>
                    <a:pt x="587" y="368"/>
                    <a:pt x="576" y="347"/>
                  </a:cubicBezTo>
                  <a:cubicBezTo>
                    <a:pt x="551" y="300"/>
                    <a:pt x="443" y="69"/>
                    <a:pt x="411" y="0"/>
                  </a:cubicBezTo>
                  <a:cubicBezTo>
                    <a:pt x="201" y="0"/>
                    <a:pt x="201" y="0"/>
                    <a:pt x="201" y="0"/>
                  </a:cubicBezTo>
                  <a:cubicBezTo>
                    <a:pt x="221" y="21"/>
                    <a:pt x="221" y="21"/>
                    <a:pt x="221" y="21"/>
                  </a:cubicBezTo>
                  <a:cubicBezTo>
                    <a:pt x="165" y="128"/>
                    <a:pt x="107" y="231"/>
                    <a:pt x="47" y="339"/>
                  </a:cubicBezTo>
                  <a:cubicBezTo>
                    <a:pt x="34" y="363"/>
                    <a:pt x="19" y="383"/>
                    <a:pt x="0" y="402"/>
                  </a:cubicBezTo>
                  <a:cubicBezTo>
                    <a:pt x="130" y="402"/>
                    <a:pt x="130" y="402"/>
                    <a:pt x="130" y="402"/>
                  </a:cubicBezTo>
                  <a:cubicBezTo>
                    <a:pt x="122" y="393"/>
                    <a:pt x="118" y="382"/>
                    <a:pt x="120" y="369"/>
                  </a:cubicBezTo>
                  <a:cubicBezTo>
                    <a:pt x="126" y="341"/>
                    <a:pt x="145" y="320"/>
                    <a:pt x="158" y="294"/>
                  </a:cubicBezTo>
                  <a:cubicBezTo>
                    <a:pt x="269" y="294"/>
                    <a:pt x="269" y="294"/>
                    <a:pt x="269" y="294"/>
                  </a:cubicBezTo>
                  <a:cubicBezTo>
                    <a:pt x="269" y="294"/>
                    <a:pt x="269" y="294"/>
                    <a:pt x="269" y="294"/>
                  </a:cubicBezTo>
                  <a:cubicBezTo>
                    <a:pt x="361" y="294"/>
                    <a:pt x="361" y="294"/>
                    <a:pt x="361" y="294"/>
                  </a:cubicBezTo>
                  <a:cubicBezTo>
                    <a:pt x="372" y="313"/>
                    <a:pt x="383" y="333"/>
                    <a:pt x="391" y="353"/>
                  </a:cubicBezTo>
                  <a:cubicBezTo>
                    <a:pt x="395" y="363"/>
                    <a:pt x="396" y="372"/>
                    <a:pt x="394" y="383"/>
                  </a:cubicBezTo>
                  <a:cubicBezTo>
                    <a:pt x="392" y="390"/>
                    <a:pt x="389" y="396"/>
                    <a:pt x="385" y="402"/>
                  </a:cubicBezTo>
                  <a:moveTo>
                    <a:pt x="265" y="93"/>
                  </a:moveTo>
                  <a:cubicBezTo>
                    <a:pt x="329" y="225"/>
                    <a:pt x="329" y="225"/>
                    <a:pt x="329" y="225"/>
                  </a:cubicBezTo>
                  <a:cubicBezTo>
                    <a:pt x="330" y="226"/>
                    <a:pt x="330" y="226"/>
                    <a:pt x="330" y="226"/>
                  </a:cubicBezTo>
                  <a:cubicBezTo>
                    <a:pt x="330" y="226"/>
                    <a:pt x="330" y="226"/>
                    <a:pt x="330" y="226"/>
                  </a:cubicBezTo>
                  <a:cubicBezTo>
                    <a:pt x="330" y="226"/>
                    <a:pt x="330" y="226"/>
                    <a:pt x="330" y="227"/>
                  </a:cubicBezTo>
                  <a:cubicBezTo>
                    <a:pt x="195" y="227"/>
                    <a:pt x="195" y="227"/>
                    <a:pt x="195" y="227"/>
                  </a:cubicBezTo>
                  <a:cubicBezTo>
                    <a:pt x="196" y="224"/>
                    <a:pt x="197" y="222"/>
                    <a:pt x="199" y="219"/>
                  </a:cubicBezTo>
                  <a:cubicBezTo>
                    <a:pt x="222" y="177"/>
                    <a:pt x="242" y="135"/>
                    <a:pt x="265" y="9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1" name="Freeform 9"/>
            <p:cNvSpPr>
              <a:spLocks noEditPoints="1"/>
            </p:cNvSpPr>
            <p:nvPr userDrawn="1"/>
          </p:nvSpPr>
          <p:spPr bwMode="gray">
            <a:xfrm>
              <a:off x="13887178" y="3423510"/>
              <a:ext cx="1082675" cy="1322388"/>
            </a:xfrm>
            <a:custGeom>
              <a:avLst/>
              <a:gdLst/>
              <a:ahLst/>
              <a:cxnLst>
                <a:cxn ang="0">
                  <a:pos x="272" y="44"/>
                </a:cxn>
                <a:cxn ang="0">
                  <a:pos x="209" y="5"/>
                </a:cxn>
                <a:cxn ang="0">
                  <a:pos x="79" y="5"/>
                </a:cxn>
                <a:cxn ang="0">
                  <a:pos x="16" y="44"/>
                </a:cxn>
                <a:cxn ang="0">
                  <a:pos x="16" y="310"/>
                </a:cxn>
                <a:cxn ang="0">
                  <a:pos x="78" y="351"/>
                </a:cxn>
                <a:cxn ang="0">
                  <a:pos x="149" y="351"/>
                </a:cxn>
                <a:cxn ang="0">
                  <a:pos x="210" y="351"/>
                </a:cxn>
                <a:cxn ang="0">
                  <a:pos x="272" y="310"/>
                </a:cxn>
                <a:cxn ang="0">
                  <a:pos x="272" y="44"/>
                </a:cxn>
                <a:cxn ang="0">
                  <a:pos x="182" y="275"/>
                </a:cxn>
                <a:cxn ang="0">
                  <a:pos x="163" y="295"/>
                </a:cxn>
                <a:cxn ang="0">
                  <a:pos x="126" y="295"/>
                </a:cxn>
                <a:cxn ang="0">
                  <a:pos x="106" y="275"/>
                </a:cxn>
                <a:cxn ang="0">
                  <a:pos x="106" y="82"/>
                </a:cxn>
                <a:cxn ang="0">
                  <a:pos x="126" y="62"/>
                </a:cxn>
                <a:cxn ang="0">
                  <a:pos x="163" y="62"/>
                </a:cxn>
                <a:cxn ang="0">
                  <a:pos x="182" y="82"/>
                </a:cxn>
                <a:cxn ang="0">
                  <a:pos x="182" y="275"/>
                </a:cxn>
              </a:cxnLst>
              <a:rect l="0" t="0" r="r" b="b"/>
              <a:pathLst>
                <a:path w="288" h="351">
                  <a:moveTo>
                    <a:pt x="272" y="44"/>
                  </a:moveTo>
                  <a:cubicBezTo>
                    <a:pt x="256" y="0"/>
                    <a:pt x="209" y="5"/>
                    <a:pt x="209" y="5"/>
                  </a:cubicBezTo>
                  <a:cubicBezTo>
                    <a:pt x="79" y="5"/>
                    <a:pt x="79" y="5"/>
                    <a:pt x="79" y="5"/>
                  </a:cubicBezTo>
                  <a:cubicBezTo>
                    <a:pt x="79" y="5"/>
                    <a:pt x="32" y="0"/>
                    <a:pt x="16" y="44"/>
                  </a:cubicBezTo>
                  <a:cubicBezTo>
                    <a:pt x="0" y="89"/>
                    <a:pt x="5" y="289"/>
                    <a:pt x="16" y="310"/>
                  </a:cubicBezTo>
                  <a:cubicBezTo>
                    <a:pt x="27" y="331"/>
                    <a:pt x="39" y="351"/>
                    <a:pt x="78" y="351"/>
                  </a:cubicBezTo>
                  <a:cubicBezTo>
                    <a:pt x="149" y="351"/>
                    <a:pt x="149" y="351"/>
                    <a:pt x="149" y="351"/>
                  </a:cubicBezTo>
                  <a:cubicBezTo>
                    <a:pt x="210" y="351"/>
                    <a:pt x="210" y="351"/>
                    <a:pt x="210" y="351"/>
                  </a:cubicBezTo>
                  <a:cubicBezTo>
                    <a:pt x="250" y="351"/>
                    <a:pt x="261" y="331"/>
                    <a:pt x="272" y="310"/>
                  </a:cubicBezTo>
                  <a:cubicBezTo>
                    <a:pt x="283" y="289"/>
                    <a:pt x="288" y="89"/>
                    <a:pt x="272" y="44"/>
                  </a:cubicBezTo>
                  <a:moveTo>
                    <a:pt x="182" y="275"/>
                  </a:moveTo>
                  <a:cubicBezTo>
                    <a:pt x="182" y="286"/>
                    <a:pt x="173" y="295"/>
                    <a:pt x="163" y="295"/>
                  </a:cubicBezTo>
                  <a:cubicBezTo>
                    <a:pt x="126" y="295"/>
                    <a:pt x="126" y="295"/>
                    <a:pt x="126" y="295"/>
                  </a:cubicBezTo>
                  <a:cubicBezTo>
                    <a:pt x="115" y="295"/>
                    <a:pt x="106" y="286"/>
                    <a:pt x="106" y="275"/>
                  </a:cubicBezTo>
                  <a:cubicBezTo>
                    <a:pt x="106" y="82"/>
                    <a:pt x="106" y="82"/>
                    <a:pt x="106" y="82"/>
                  </a:cubicBezTo>
                  <a:cubicBezTo>
                    <a:pt x="106" y="71"/>
                    <a:pt x="115" y="62"/>
                    <a:pt x="126" y="62"/>
                  </a:cubicBezTo>
                  <a:cubicBezTo>
                    <a:pt x="163" y="62"/>
                    <a:pt x="163" y="62"/>
                    <a:pt x="163" y="62"/>
                  </a:cubicBezTo>
                  <a:cubicBezTo>
                    <a:pt x="173" y="62"/>
                    <a:pt x="182" y="71"/>
                    <a:pt x="182" y="82"/>
                  </a:cubicBezTo>
                  <a:lnTo>
                    <a:pt x="182" y="27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2" name="Freeform 10"/>
            <p:cNvSpPr>
              <a:spLocks/>
            </p:cNvSpPr>
            <p:nvPr userDrawn="1"/>
          </p:nvSpPr>
          <p:spPr bwMode="gray">
            <a:xfrm>
              <a:off x="13307740" y="3445735"/>
              <a:ext cx="519113" cy="1300163"/>
            </a:xfrm>
            <a:custGeom>
              <a:avLst/>
              <a:gdLst/>
              <a:ahLst/>
              <a:cxnLst>
                <a:cxn ang="0">
                  <a:pos x="131" y="326"/>
                </a:cxn>
                <a:cxn ang="0">
                  <a:pos x="138" y="345"/>
                </a:cxn>
                <a:cxn ang="0">
                  <a:pos x="27" y="345"/>
                </a:cxn>
                <a:cxn ang="0">
                  <a:pos x="33" y="327"/>
                </a:cxn>
                <a:cxn ang="0">
                  <a:pos x="33" y="118"/>
                </a:cxn>
                <a:cxn ang="0">
                  <a:pos x="0" y="118"/>
                </a:cxn>
                <a:cxn ang="0">
                  <a:pos x="0" y="57"/>
                </a:cxn>
                <a:cxn ang="0">
                  <a:pos x="105" y="0"/>
                </a:cxn>
                <a:cxn ang="0">
                  <a:pos x="131" y="0"/>
                </a:cxn>
                <a:cxn ang="0">
                  <a:pos x="131" y="326"/>
                </a:cxn>
              </a:cxnLst>
              <a:rect l="0" t="0" r="r" b="b"/>
              <a:pathLst>
                <a:path w="138" h="345">
                  <a:moveTo>
                    <a:pt x="131" y="326"/>
                  </a:moveTo>
                  <a:cubicBezTo>
                    <a:pt x="131" y="337"/>
                    <a:pt x="133" y="338"/>
                    <a:pt x="138" y="345"/>
                  </a:cubicBezTo>
                  <a:cubicBezTo>
                    <a:pt x="138" y="345"/>
                    <a:pt x="27" y="345"/>
                    <a:pt x="27" y="345"/>
                  </a:cubicBezTo>
                  <a:cubicBezTo>
                    <a:pt x="31" y="340"/>
                    <a:pt x="34" y="334"/>
                    <a:pt x="33" y="327"/>
                  </a:cubicBezTo>
                  <a:cubicBezTo>
                    <a:pt x="34" y="327"/>
                    <a:pt x="33" y="118"/>
                    <a:pt x="33" y="118"/>
                  </a:cubicBezTo>
                  <a:cubicBezTo>
                    <a:pt x="0" y="118"/>
                    <a:pt x="0" y="118"/>
                    <a:pt x="0" y="118"/>
                  </a:cubicBezTo>
                  <a:cubicBezTo>
                    <a:pt x="0" y="119"/>
                    <a:pt x="0" y="57"/>
                    <a:pt x="0" y="57"/>
                  </a:cubicBezTo>
                  <a:cubicBezTo>
                    <a:pt x="105" y="0"/>
                    <a:pt x="105" y="0"/>
                    <a:pt x="105" y="0"/>
                  </a:cubicBezTo>
                  <a:cubicBezTo>
                    <a:pt x="131" y="0"/>
                    <a:pt x="131" y="0"/>
                    <a:pt x="131" y="0"/>
                  </a:cubicBezTo>
                  <a:lnTo>
                    <a:pt x="131" y="3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3" name="Freeform 11"/>
            <p:cNvSpPr>
              <a:spLocks/>
            </p:cNvSpPr>
            <p:nvPr userDrawn="1"/>
          </p:nvSpPr>
          <p:spPr bwMode="gray">
            <a:xfrm>
              <a:off x="12153628" y="2628173"/>
              <a:ext cx="3455988" cy="2347913"/>
            </a:xfrm>
            <a:custGeom>
              <a:avLst/>
              <a:gdLst/>
              <a:ahLst/>
              <a:cxnLst>
                <a:cxn ang="0">
                  <a:pos x="888" y="77"/>
                </a:cxn>
                <a:cxn ang="0">
                  <a:pos x="393" y="172"/>
                </a:cxn>
                <a:cxn ang="0">
                  <a:pos x="202" y="292"/>
                </a:cxn>
                <a:cxn ang="0">
                  <a:pos x="209" y="304"/>
                </a:cxn>
                <a:cxn ang="0">
                  <a:pos x="382" y="197"/>
                </a:cxn>
                <a:cxn ang="0">
                  <a:pos x="839" y="103"/>
                </a:cxn>
                <a:cxn ang="0">
                  <a:pos x="481" y="445"/>
                </a:cxn>
                <a:cxn ang="0">
                  <a:pos x="24" y="538"/>
                </a:cxn>
                <a:cxn ang="0">
                  <a:pos x="40" y="468"/>
                </a:cxn>
                <a:cxn ang="0">
                  <a:pos x="25" y="468"/>
                </a:cxn>
                <a:cxn ang="0">
                  <a:pos x="9" y="546"/>
                </a:cxn>
                <a:cxn ang="0">
                  <a:pos x="504" y="451"/>
                </a:cxn>
                <a:cxn ang="0">
                  <a:pos x="888" y="77"/>
                </a:cxn>
              </a:cxnLst>
              <a:rect l="0" t="0" r="r" b="b"/>
              <a:pathLst>
                <a:path w="919" h="623">
                  <a:moveTo>
                    <a:pt x="888" y="77"/>
                  </a:moveTo>
                  <a:cubicBezTo>
                    <a:pt x="857" y="0"/>
                    <a:pt x="636" y="43"/>
                    <a:pt x="393" y="172"/>
                  </a:cubicBezTo>
                  <a:cubicBezTo>
                    <a:pt x="322" y="210"/>
                    <a:pt x="258" y="251"/>
                    <a:pt x="202" y="292"/>
                  </a:cubicBezTo>
                  <a:cubicBezTo>
                    <a:pt x="209" y="304"/>
                    <a:pt x="209" y="304"/>
                    <a:pt x="209" y="304"/>
                  </a:cubicBezTo>
                  <a:cubicBezTo>
                    <a:pt x="260" y="268"/>
                    <a:pt x="318" y="231"/>
                    <a:pt x="382" y="197"/>
                  </a:cubicBezTo>
                  <a:cubicBezTo>
                    <a:pt x="608" y="76"/>
                    <a:pt x="812" y="35"/>
                    <a:pt x="839" y="103"/>
                  </a:cubicBezTo>
                  <a:cubicBezTo>
                    <a:pt x="866" y="172"/>
                    <a:pt x="706" y="324"/>
                    <a:pt x="481" y="445"/>
                  </a:cubicBezTo>
                  <a:cubicBezTo>
                    <a:pt x="256" y="565"/>
                    <a:pt x="51" y="607"/>
                    <a:pt x="24" y="538"/>
                  </a:cubicBezTo>
                  <a:cubicBezTo>
                    <a:pt x="17" y="520"/>
                    <a:pt x="23" y="496"/>
                    <a:pt x="40" y="468"/>
                  </a:cubicBezTo>
                  <a:cubicBezTo>
                    <a:pt x="25" y="468"/>
                    <a:pt x="25" y="468"/>
                    <a:pt x="25" y="468"/>
                  </a:cubicBezTo>
                  <a:cubicBezTo>
                    <a:pt x="7" y="499"/>
                    <a:pt x="0" y="526"/>
                    <a:pt x="9" y="546"/>
                  </a:cubicBezTo>
                  <a:cubicBezTo>
                    <a:pt x="39" y="623"/>
                    <a:pt x="261" y="581"/>
                    <a:pt x="504" y="451"/>
                  </a:cubicBezTo>
                  <a:cubicBezTo>
                    <a:pt x="746" y="322"/>
                    <a:pt x="919" y="154"/>
                    <a:pt x="888" y="77"/>
                  </a:cubicBezTo>
                </a:path>
              </a:pathLst>
            </a:custGeom>
            <a:solidFill>
              <a:srgbClr val="FDB9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spTree>
    <p:extLst>
      <p:ext uri="{BB962C8B-B14F-4D97-AF65-F5344CB8AC3E}">
        <p14:creationId xmlns:p14="http://schemas.microsoft.com/office/powerpoint/2010/main" val="64481161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BLANK-No Confidenti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06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Only-Confidential">
    <p:spTree>
      <p:nvGrpSpPr>
        <p:cNvPr id="1" name=""/>
        <p:cNvGrpSpPr/>
        <p:nvPr/>
      </p:nvGrpSpPr>
      <p:grpSpPr>
        <a:xfrm>
          <a:off x="0" y="0"/>
          <a:ext cx="0" cy="0"/>
          <a:chOff x="0" y="0"/>
          <a:chExt cx="0" cy="0"/>
        </a:xfrm>
      </p:grpSpPr>
      <p:sp>
        <p:nvSpPr>
          <p:cNvPr id="3" name="Title 2"/>
          <p:cNvSpPr>
            <a:spLocks noGrp="1"/>
          </p:cNvSpPr>
          <p:nvPr>
            <p:ph type="title"/>
          </p:nvPr>
        </p:nvSpPr>
        <p:spPr bwMode="black"/>
        <p:txBody>
          <a:bodyPr/>
          <a:lstStyle/>
          <a:p>
            <a:r>
              <a:rPr lang="en-US" smtClean="0"/>
              <a:t>Click to edit Master title style</a:t>
            </a:r>
            <a:endParaRPr lang="en-US"/>
          </a:p>
        </p:txBody>
      </p:sp>
    </p:spTree>
    <p:extLst>
      <p:ext uri="{BB962C8B-B14F-4D97-AF65-F5344CB8AC3E}">
        <p14:creationId xmlns:p14="http://schemas.microsoft.com/office/powerpoint/2010/main" val="8031388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626581" y="1628052"/>
            <a:ext cx="6360050" cy="6004317"/>
          </a:xfrm>
        </p:spPr>
        <p:txBody>
          <a:bodyPr/>
          <a:lstStyle>
            <a:lvl1pPr>
              <a:defRPr sz="2600"/>
            </a:lvl1pPr>
            <a:lvl2pPr>
              <a:defRPr sz="2400"/>
            </a:lvl2pPr>
            <a:lvl3pPr>
              <a:defRPr sz="2100"/>
            </a:lvl3pPr>
            <a:lvl4pPr>
              <a:defRPr sz="1600"/>
            </a:lvl4pPr>
            <a:lvl5pPr>
              <a:defRPr sz="1400"/>
            </a:lvl5pPr>
            <a:lvl6pPr>
              <a:defRPr sz="2600"/>
            </a:lvl6pPr>
            <a:lvl7pPr>
              <a:defRPr sz="14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6"/>
            <a:r>
              <a:rPr lang="en-US" dirty="0" smtClean="0"/>
              <a:t>Six</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3"/>
          <p:cNvSpPr>
            <a:spLocks noGrp="1"/>
          </p:cNvSpPr>
          <p:nvPr>
            <p:ph sz="half" idx="10"/>
          </p:nvPr>
        </p:nvSpPr>
        <p:spPr>
          <a:xfrm>
            <a:off x="677357" y="1628052"/>
            <a:ext cx="6360050" cy="6004317"/>
          </a:xfrm>
        </p:spPr>
        <p:txBody>
          <a:bodyPr/>
          <a:lstStyle>
            <a:lvl1pPr>
              <a:defRPr sz="2600"/>
            </a:lvl1pPr>
            <a:lvl2pPr>
              <a:defRPr sz="2400"/>
            </a:lvl2pPr>
            <a:lvl3pPr>
              <a:defRPr sz="2100"/>
            </a:lvl3pPr>
            <a:lvl4pPr>
              <a:defRPr sz="1600"/>
            </a:lvl4pPr>
            <a:lvl5pPr>
              <a:defRPr sz="1400"/>
            </a:lvl5pPr>
            <a:lvl6pPr>
              <a:defRPr sz="2600"/>
            </a:lvl6pPr>
            <a:lvl7pPr>
              <a:defRPr sz="14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6"/>
            <a:r>
              <a:rPr lang="en-US" dirty="0" smtClean="0"/>
              <a:t>Six</a:t>
            </a:r>
          </a:p>
        </p:txBody>
      </p:sp>
    </p:spTree>
    <p:extLst>
      <p:ext uri="{BB962C8B-B14F-4D97-AF65-F5344CB8AC3E}">
        <p14:creationId xmlns:p14="http://schemas.microsoft.com/office/powerpoint/2010/main" val="145585399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Content Placeholder 2"/>
          <p:cNvSpPr>
            <a:spLocks noGrp="1"/>
          </p:cNvSpPr>
          <p:nvPr>
            <p:ph sz="half" idx="10"/>
          </p:nvPr>
        </p:nvSpPr>
        <p:spPr>
          <a:xfrm>
            <a:off x="673841" y="1636520"/>
            <a:ext cx="13406202" cy="5686520"/>
          </a:xfrm>
        </p:spPr>
        <p:txBody>
          <a:bodyPr/>
          <a:lstStyle>
            <a:lvl1pPr>
              <a:defRPr sz="2600">
                <a:solidFill>
                  <a:schemeClr val="tx1">
                    <a:lumMod val="75000"/>
                    <a:lumOff val="25000"/>
                  </a:schemeClr>
                </a:solidFill>
              </a:defRPr>
            </a:lvl1pPr>
            <a:lvl2pPr>
              <a:defRPr sz="2200" b="0">
                <a:solidFill>
                  <a:schemeClr val="tx1">
                    <a:lumMod val="75000"/>
                    <a:lumOff val="25000"/>
                  </a:schemeClr>
                </a:solidFill>
              </a:defRPr>
            </a:lvl2pPr>
            <a:lvl3pPr>
              <a:defRPr sz="1800" b="0">
                <a:solidFill>
                  <a:schemeClr val="tx1">
                    <a:lumMod val="75000"/>
                    <a:lumOff val="25000"/>
                  </a:schemeClr>
                </a:solidFill>
              </a:defRPr>
            </a:lvl3pPr>
            <a:lvl4pPr>
              <a:defRPr sz="1600" b="0">
                <a:solidFill>
                  <a:schemeClr val="tx1">
                    <a:lumMod val="75000"/>
                    <a:lumOff val="25000"/>
                  </a:schemeClr>
                </a:solidFill>
              </a:defRPr>
            </a:lvl4pPr>
            <a:lvl5pPr>
              <a:defRPr sz="1400" b="0">
                <a:solidFill>
                  <a:schemeClr val="tx1">
                    <a:lumMod val="75000"/>
                    <a:lumOff val="25000"/>
                  </a:schemeClr>
                </a:solidFill>
              </a:defRPr>
            </a:lvl5pPr>
            <a:lvl6pPr>
              <a:defRPr sz="2600"/>
            </a:lvl6pPr>
            <a:lvl7pPr>
              <a:defRPr sz="1400" b="0">
                <a:solidFill>
                  <a:schemeClr val="tx1">
                    <a:lumMod val="75000"/>
                    <a:lumOff val="25000"/>
                  </a:schemeClr>
                </a:solidFill>
              </a:defRPr>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6"/>
            <a:r>
              <a:rPr lang="en-US" dirty="0" smtClean="0"/>
              <a:t>Six</a:t>
            </a:r>
          </a:p>
        </p:txBody>
      </p:sp>
      <p:sp>
        <p:nvSpPr>
          <p:cNvPr id="5" name="Title 1"/>
          <p:cNvSpPr>
            <a:spLocks noGrp="1"/>
          </p:cNvSpPr>
          <p:nvPr>
            <p:ph type="title"/>
          </p:nvPr>
        </p:nvSpPr>
        <p:spPr>
          <a:xfrm>
            <a:off x="674011" y="241231"/>
            <a:ext cx="13426710" cy="729694"/>
          </a:xfrm>
        </p:spPr>
        <p:txBody>
          <a:bodyPr/>
          <a:lstStyle/>
          <a:p>
            <a:r>
              <a:rPr lang="en-US" smtClean="0"/>
              <a:t>Click to edit Master title style</a:t>
            </a:r>
            <a:endParaRPr lang="en-US"/>
          </a:p>
        </p:txBody>
      </p:sp>
    </p:spTree>
    <p:extLst>
      <p:ext uri="{BB962C8B-B14F-4D97-AF65-F5344CB8AC3E}">
        <p14:creationId xmlns:p14="http://schemas.microsoft.com/office/powerpoint/2010/main" val="14205019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Text-Confidential">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bwMode="black">
          <a:xfrm>
            <a:off x="786350" y="1323241"/>
            <a:ext cx="13019295" cy="5415105"/>
          </a:xfrm>
        </p:spPr>
        <p:txBody>
          <a:bodyPr/>
          <a:lstStyle>
            <a:lvl1pPr>
              <a:spcBef>
                <a:spcPts val="1200"/>
              </a:spcBef>
              <a:defRPr/>
            </a:lvl1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itle 2"/>
          <p:cNvSpPr>
            <a:spLocks noGrp="1"/>
          </p:cNvSpPr>
          <p:nvPr>
            <p:ph type="title" hasCustomPrompt="1"/>
          </p:nvPr>
        </p:nvSpPr>
        <p:spPr bwMode="black">
          <a:xfrm>
            <a:off x="901567" y="241231"/>
            <a:ext cx="12904078" cy="729694"/>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0129265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wo Content Horizontal">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626581" y="1628052"/>
            <a:ext cx="6360050" cy="6004317"/>
          </a:xfrm>
        </p:spPr>
        <p:txBody>
          <a:bodyPr/>
          <a:lstStyle>
            <a:lvl1pPr>
              <a:defRPr sz="2600"/>
            </a:lvl1pPr>
            <a:lvl2pPr>
              <a:defRPr sz="2400"/>
            </a:lvl2pPr>
            <a:lvl3pPr>
              <a:defRPr sz="2100"/>
            </a:lvl3pPr>
            <a:lvl4pPr>
              <a:defRPr sz="1600"/>
            </a:lvl4pPr>
            <a:lvl5pPr>
              <a:defRPr sz="1400"/>
            </a:lvl5pPr>
            <a:lvl6pPr>
              <a:defRPr sz="2600"/>
            </a:lvl6pPr>
            <a:lvl7pPr>
              <a:defRPr sz="14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6"/>
            <a:r>
              <a:rPr lang="en-US" dirty="0" smtClean="0"/>
              <a:t>Six</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3"/>
          <p:cNvSpPr>
            <a:spLocks noGrp="1"/>
          </p:cNvSpPr>
          <p:nvPr>
            <p:ph sz="half" idx="10"/>
          </p:nvPr>
        </p:nvSpPr>
        <p:spPr>
          <a:xfrm>
            <a:off x="677357" y="1628052"/>
            <a:ext cx="6360050" cy="6004317"/>
          </a:xfrm>
        </p:spPr>
        <p:txBody>
          <a:bodyPr/>
          <a:lstStyle>
            <a:lvl1pPr>
              <a:defRPr sz="2600"/>
            </a:lvl1pPr>
            <a:lvl2pPr>
              <a:defRPr sz="2400"/>
            </a:lvl2pPr>
            <a:lvl3pPr>
              <a:defRPr sz="2100"/>
            </a:lvl3pPr>
            <a:lvl4pPr>
              <a:defRPr sz="1600"/>
            </a:lvl4pPr>
            <a:lvl5pPr>
              <a:defRPr sz="1400"/>
            </a:lvl5pPr>
            <a:lvl6pPr>
              <a:defRPr sz="2600"/>
            </a:lvl6pPr>
            <a:lvl7pPr>
              <a:defRPr sz="14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6"/>
            <a:r>
              <a:rPr lang="en-US" dirty="0" smtClean="0"/>
              <a:t>Six</a:t>
            </a:r>
          </a:p>
        </p:txBody>
      </p:sp>
    </p:spTree>
    <p:extLst>
      <p:ext uri="{BB962C8B-B14F-4D97-AF65-F5344CB8AC3E}">
        <p14:creationId xmlns:p14="http://schemas.microsoft.com/office/powerpoint/2010/main" val="45565182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Closing Slide 2">
    <p:spTree>
      <p:nvGrpSpPr>
        <p:cNvPr id="1" name=""/>
        <p:cNvGrpSpPr/>
        <p:nvPr/>
      </p:nvGrpSpPr>
      <p:grpSpPr>
        <a:xfrm>
          <a:off x="0" y="0"/>
          <a:ext cx="0" cy="0"/>
          <a:chOff x="0" y="0"/>
          <a:chExt cx="0" cy="0"/>
        </a:xfrm>
      </p:grpSpPr>
      <p:sp>
        <p:nvSpPr>
          <p:cNvPr id="30" name="Rectangle 29"/>
          <p:cNvSpPr/>
          <p:nvPr userDrawn="1"/>
        </p:nvSpPr>
        <p:spPr>
          <a:xfrm>
            <a:off x="0" y="-1"/>
            <a:ext cx="14644038" cy="8229602"/>
          </a:xfrm>
          <a:prstGeom prst="rect">
            <a:avLst/>
          </a:prstGeom>
          <a:gradFill>
            <a:gsLst>
              <a:gs pos="0">
                <a:schemeClr val="accent1"/>
              </a:gs>
              <a:gs pos="70000">
                <a:srgbClr val="005FAA"/>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defTabSz="2089952"/>
            <a:endParaRPr lang="en-US" sz="4200" dirty="0">
              <a:solidFill>
                <a:srgbClr val="FFFFFF"/>
              </a:solidFill>
              <a:latin typeface="Century Gothic" panose="020B0502020202020204" pitchFamily="34" charset="0"/>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0961" t="21505" r="21228" b="14350"/>
          <a:stretch/>
        </p:blipFill>
        <p:spPr>
          <a:xfrm>
            <a:off x="0" y="2"/>
            <a:ext cx="14644038" cy="8229600"/>
          </a:xfrm>
          <a:prstGeom prst="rect">
            <a:avLst/>
          </a:prstGeom>
        </p:spPr>
      </p:pic>
      <p:sp>
        <p:nvSpPr>
          <p:cNvPr id="3" name="Rectangle 2"/>
          <p:cNvSpPr/>
          <p:nvPr userDrawn="1"/>
        </p:nvSpPr>
        <p:spPr>
          <a:xfrm>
            <a:off x="0" y="4803559"/>
            <a:ext cx="14630400" cy="3094893"/>
          </a:xfrm>
          <a:prstGeom prst="rect">
            <a:avLst/>
          </a:prstGeom>
          <a:gradFill flip="none" rotWithShape="1">
            <a:gsLst>
              <a:gs pos="0">
                <a:schemeClr val="accent1">
                  <a:shade val="30000"/>
                  <a:satMod val="115000"/>
                </a:schemeClr>
              </a:gs>
              <a:gs pos="100000">
                <a:schemeClr val="accent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latin typeface="Century Gothic" panose="020B0502020202020204" pitchFamily="34" charset="0"/>
            </a:endParaRPr>
          </a:p>
        </p:txBody>
      </p:sp>
      <p:sp>
        <p:nvSpPr>
          <p:cNvPr id="13" name="Rectangle 12"/>
          <p:cNvSpPr/>
          <p:nvPr userDrawn="1"/>
        </p:nvSpPr>
        <p:spPr>
          <a:xfrm>
            <a:off x="0" y="7785072"/>
            <a:ext cx="14630400" cy="466344"/>
          </a:xfrm>
          <a:prstGeom prst="rect">
            <a:avLst/>
          </a:prstGeom>
          <a:solidFill>
            <a:schemeClr val="tx2">
              <a:lumMod val="50000"/>
            </a:schemeClr>
          </a:solidFill>
          <a:ln w="25400" cap="flat" cmpd="sng" algn="ctr">
            <a:no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14" name="Rectangle 13"/>
          <p:cNvSpPr/>
          <p:nvPr userDrawn="1"/>
        </p:nvSpPr>
        <p:spPr>
          <a:xfrm flipV="1">
            <a:off x="0" y="7721971"/>
            <a:ext cx="14644038" cy="731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6304" tIns="73152" rIns="146304" bIns="73152" rtlCol="0" anchor="ctr"/>
          <a:lstStyle/>
          <a:p>
            <a:pPr algn="ctr"/>
            <a:endParaRPr lang="en-US" dirty="0">
              <a:solidFill>
                <a:srgbClr val="FFFFFF"/>
              </a:solidFill>
              <a:latin typeface="Century Gothic" panose="020B0502020202020204" pitchFamily="34" charset="0"/>
            </a:endParaRPr>
          </a:p>
        </p:txBody>
      </p:sp>
      <p:sp>
        <p:nvSpPr>
          <p:cNvPr id="16" name="Rectangle 15"/>
          <p:cNvSpPr/>
          <p:nvPr userDrawn="1"/>
        </p:nvSpPr>
        <p:spPr>
          <a:xfrm>
            <a:off x="0" y="2"/>
            <a:ext cx="14630400" cy="1826838"/>
          </a:xfrm>
          <a:prstGeom prst="rect">
            <a:avLst/>
          </a:prstGeom>
          <a:gradFill flip="none" rotWithShape="1">
            <a:gsLst>
              <a:gs pos="0">
                <a:schemeClr val="accent1">
                  <a:shade val="30000"/>
                  <a:satMod val="115000"/>
                  <a:alpha val="52000"/>
                </a:schemeClr>
              </a:gs>
              <a:gs pos="100000">
                <a:schemeClr val="accent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latin typeface="Century Gothic" panose="020B0502020202020204" pitchFamily="34" charset="0"/>
            </a:endParaRPr>
          </a:p>
        </p:txBody>
      </p:sp>
      <p:grpSp>
        <p:nvGrpSpPr>
          <p:cNvPr id="32" name="Group 31"/>
          <p:cNvGrpSpPr/>
          <p:nvPr userDrawn="1"/>
        </p:nvGrpSpPr>
        <p:grpSpPr bwMode="gray">
          <a:xfrm>
            <a:off x="1523118" y="1826839"/>
            <a:ext cx="2559253" cy="1354054"/>
            <a:chOff x="11078890" y="2628173"/>
            <a:chExt cx="4530726" cy="2397125"/>
          </a:xfrm>
        </p:grpSpPr>
        <p:sp>
          <p:nvSpPr>
            <p:cNvPr id="33" name="Freeform 7"/>
            <p:cNvSpPr>
              <a:spLocks/>
            </p:cNvSpPr>
            <p:nvPr/>
          </p:nvSpPr>
          <p:spPr bwMode="gray">
            <a:xfrm>
              <a:off x="12263165" y="4204560"/>
              <a:ext cx="3033713" cy="820738"/>
            </a:xfrm>
            <a:custGeom>
              <a:avLst/>
              <a:gdLst/>
              <a:ahLst/>
              <a:cxnLst>
                <a:cxn ang="0">
                  <a:pos x="800" y="101"/>
                </a:cxn>
                <a:cxn ang="0">
                  <a:pos x="376" y="5"/>
                </a:cxn>
                <a:cxn ang="0">
                  <a:pos x="5" y="79"/>
                </a:cxn>
                <a:cxn ang="0">
                  <a:pos x="0" y="99"/>
                </a:cxn>
                <a:cxn ang="0">
                  <a:pos x="362" y="17"/>
                </a:cxn>
                <a:cxn ang="0">
                  <a:pos x="754" y="102"/>
                </a:cxn>
                <a:cxn ang="0">
                  <a:pos x="387" y="203"/>
                </a:cxn>
                <a:cxn ang="0">
                  <a:pos x="84" y="175"/>
                </a:cxn>
                <a:cxn ang="0">
                  <a:pos x="69" y="175"/>
                </a:cxn>
                <a:cxn ang="0">
                  <a:pos x="69" y="175"/>
                </a:cxn>
                <a:cxn ang="0">
                  <a:pos x="53" y="174"/>
                </a:cxn>
                <a:cxn ang="0">
                  <a:pos x="404" y="215"/>
                </a:cxn>
                <a:cxn ang="0">
                  <a:pos x="800" y="101"/>
                </a:cxn>
              </a:cxnLst>
              <a:rect l="0" t="0" r="r" b="b"/>
              <a:pathLst>
                <a:path w="807" h="218">
                  <a:moveTo>
                    <a:pt x="800" y="101"/>
                  </a:moveTo>
                  <a:cubicBezTo>
                    <a:pt x="792" y="43"/>
                    <a:pt x="603" y="0"/>
                    <a:pt x="376" y="5"/>
                  </a:cubicBezTo>
                  <a:cubicBezTo>
                    <a:pt x="205" y="9"/>
                    <a:pt x="62" y="39"/>
                    <a:pt x="5" y="79"/>
                  </a:cubicBezTo>
                  <a:cubicBezTo>
                    <a:pt x="3" y="86"/>
                    <a:pt x="1" y="93"/>
                    <a:pt x="0" y="99"/>
                  </a:cubicBezTo>
                  <a:cubicBezTo>
                    <a:pt x="32" y="56"/>
                    <a:pt x="180" y="21"/>
                    <a:pt x="362" y="17"/>
                  </a:cubicBezTo>
                  <a:cubicBezTo>
                    <a:pt x="572" y="13"/>
                    <a:pt x="748" y="50"/>
                    <a:pt x="754" y="102"/>
                  </a:cubicBezTo>
                  <a:cubicBezTo>
                    <a:pt x="761" y="153"/>
                    <a:pt x="597" y="199"/>
                    <a:pt x="387" y="203"/>
                  </a:cubicBezTo>
                  <a:cubicBezTo>
                    <a:pt x="266" y="206"/>
                    <a:pt x="156" y="195"/>
                    <a:pt x="84" y="175"/>
                  </a:cubicBezTo>
                  <a:cubicBezTo>
                    <a:pt x="79" y="175"/>
                    <a:pt x="74" y="175"/>
                    <a:pt x="69" y="175"/>
                  </a:cubicBezTo>
                  <a:cubicBezTo>
                    <a:pt x="69" y="175"/>
                    <a:pt x="69" y="175"/>
                    <a:pt x="69" y="175"/>
                  </a:cubicBezTo>
                  <a:cubicBezTo>
                    <a:pt x="63" y="175"/>
                    <a:pt x="58" y="175"/>
                    <a:pt x="53" y="174"/>
                  </a:cubicBezTo>
                  <a:cubicBezTo>
                    <a:pt x="130" y="202"/>
                    <a:pt x="259" y="218"/>
                    <a:pt x="404" y="215"/>
                  </a:cubicBezTo>
                  <a:cubicBezTo>
                    <a:pt x="630" y="210"/>
                    <a:pt x="807" y="159"/>
                    <a:pt x="800" y="101"/>
                  </a:cubicBezTo>
                </a:path>
              </a:pathLst>
            </a:custGeom>
            <a:solidFill>
              <a:srgbClr val="FDB9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4" name="Freeform 8"/>
            <p:cNvSpPr>
              <a:spLocks noEditPoints="1"/>
            </p:cNvSpPr>
            <p:nvPr/>
          </p:nvSpPr>
          <p:spPr bwMode="gray">
            <a:xfrm>
              <a:off x="11078890" y="3231423"/>
              <a:ext cx="2316163" cy="1514475"/>
            </a:xfrm>
            <a:custGeom>
              <a:avLst/>
              <a:gdLst/>
              <a:ahLst/>
              <a:cxnLst>
                <a:cxn ang="0">
                  <a:pos x="385" y="402"/>
                </a:cxn>
                <a:cxn ang="0">
                  <a:pos x="616" y="402"/>
                </a:cxn>
                <a:cxn ang="0">
                  <a:pos x="576" y="347"/>
                </a:cxn>
                <a:cxn ang="0">
                  <a:pos x="411" y="0"/>
                </a:cxn>
                <a:cxn ang="0">
                  <a:pos x="201" y="0"/>
                </a:cxn>
                <a:cxn ang="0">
                  <a:pos x="221" y="21"/>
                </a:cxn>
                <a:cxn ang="0">
                  <a:pos x="47" y="339"/>
                </a:cxn>
                <a:cxn ang="0">
                  <a:pos x="0" y="402"/>
                </a:cxn>
                <a:cxn ang="0">
                  <a:pos x="130" y="402"/>
                </a:cxn>
                <a:cxn ang="0">
                  <a:pos x="120" y="369"/>
                </a:cxn>
                <a:cxn ang="0">
                  <a:pos x="158" y="294"/>
                </a:cxn>
                <a:cxn ang="0">
                  <a:pos x="269" y="294"/>
                </a:cxn>
                <a:cxn ang="0">
                  <a:pos x="269" y="294"/>
                </a:cxn>
                <a:cxn ang="0">
                  <a:pos x="361" y="294"/>
                </a:cxn>
                <a:cxn ang="0">
                  <a:pos x="391" y="353"/>
                </a:cxn>
                <a:cxn ang="0">
                  <a:pos x="394" y="383"/>
                </a:cxn>
                <a:cxn ang="0">
                  <a:pos x="385" y="402"/>
                </a:cxn>
                <a:cxn ang="0">
                  <a:pos x="265" y="93"/>
                </a:cxn>
                <a:cxn ang="0">
                  <a:pos x="329" y="225"/>
                </a:cxn>
                <a:cxn ang="0">
                  <a:pos x="330" y="226"/>
                </a:cxn>
                <a:cxn ang="0">
                  <a:pos x="330" y="226"/>
                </a:cxn>
                <a:cxn ang="0">
                  <a:pos x="330" y="227"/>
                </a:cxn>
                <a:cxn ang="0">
                  <a:pos x="195" y="227"/>
                </a:cxn>
                <a:cxn ang="0">
                  <a:pos x="199" y="219"/>
                </a:cxn>
                <a:cxn ang="0">
                  <a:pos x="265" y="93"/>
                </a:cxn>
              </a:cxnLst>
              <a:rect l="0" t="0" r="r" b="b"/>
              <a:pathLst>
                <a:path w="616" h="402">
                  <a:moveTo>
                    <a:pt x="385" y="402"/>
                  </a:moveTo>
                  <a:cubicBezTo>
                    <a:pt x="616" y="402"/>
                    <a:pt x="616" y="402"/>
                    <a:pt x="616" y="402"/>
                  </a:cubicBezTo>
                  <a:cubicBezTo>
                    <a:pt x="599" y="387"/>
                    <a:pt x="587" y="368"/>
                    <a:pt x="576" y="347"/>
                  </a:cubicBezTo>
                  <a:cubicBezTo>
                    <a:pt x="551" y="300"/>
                    <a:pt x="443" y="69"/>
                    <a:pt x="411" y="0"/>
                  </a:cubicBezTo>
                  <a:cubicBezTo>
                    <a:pt x="201" y="0"/>
                    <a:pt x="201" y="0"/>
                    <a:pt x="201" y="0"/>
                  </a:cubicBezTo>
                  <a:cubicBezTo>
                    <a:pt x="221" y="21"/>
                    <a:pt x="221" y="21"/>
                    <a:pt x="221" y="21"/>
                  </a:cubicBezTo>
                  <a:cubicBezTo>
                    <a:pt x="165" y="128"/>
                    <a:pt x="107" y="231"/>
                    <a:pt x="47" y="339"/>
                  </a:cubicBezTo>
                  <a:cubicBezTo>
                    <a:pt x="34" y="363"/>
                    <a:pt x="19" y="383"/>
                    <a:pt x="0" y="402"/>
                  </a:cubicBezTo>
                  <a:cubicBezTo>
                    <a:pt x="130" y="402"/>
                    <a:pt x="130" y="402"/>
                    <a:pt x="130" y="402"/>
                  </a:cubicBezTo>
                  <a:cubicBezTo>
                    <a:pt x="122" y="393"/>
                    <a:pt x="118" y="382"/>
                    <a:pt x="120" y="369"/>
                  </a:cubicBezTo>
                  <a:cubicBezTo>
                    <a:pt x="126" y="341"/>
                    <a:pt x="145" y="320"/>
                    <a:pt x="158" y="294"/>
                  </a:cubicBezTo>
                  <a:cubicBezTo>
                    <a:pt x="269" y="294"/>
                    <a:pt x="269" y="294"/>
                    <a:pt x="269" y="294"/>
                  </a:cubicBezTo>
                  <a:cubicBezTo>
                    <a:pt x="269" y="294"/>
                    <a:pt x="269" y="294"/>
                    <a:pt x="269" y="294"/>
                  </a:cubicBezTo>
                  <a:cubicBezTo>
                    <a:pt x="361" y="294"/>
                    <a:pt x="361" y="294"/>
                    <a:pt x="361" y="294"/>
                  </a:cubicBezTo>
                  <a:cubicBezTo>
                    <a:pt x="372" y="313"/>
                    <a:pt x="383" y="333"/>
                    <a:pt x="391" y="353"/>
                  </a:cubicBezTo>
                  <a:cubicBezTo>
                    <a:pt x="395" y="363"/>
                    <a:pt x="396" y="372"/>
                    <a:pt x="394" y="383"/>
                  </a:cubicBezTo>
                  <a:cubicBezTo>
                    <a:pt x="392" y="390"/>
                    <a:pt x="389" y="396"/>
                    <a:pt x="385" y="402"/>
                  </a:cubicBezTo>
                  <a:moveTo>
                    <a:pt x="265" y="93"/>
                  </a:moveTo>
                  <a:cubicBezTo>
                    <a:pt x="329" y="225"/>
                    <a:pt x="329" y="225"/>
                    <a:pt x="329" y="225"/>
                  </a:cubicBezTo>
                  <a:cubicBezTo>
                    <a:pt x="330" y="226"/>
                    <a:pt x="330" y="226"/>
                    <a:pt x="330" y="226"/>
                  </a:cubicBezTo>
                  <a:cubicBezTo>
                    <a:pt x="330" y="226"/>
                    <a:pt x="330" y="226"/>
                    <a:pt x="330" y="226"/>
                  </a:cubicBezTo>
                  <a:cubicBezTo>
                    <a:pt x="330" y="226"/>
                    <a:pt x="330" y="226"/>
                    <a:pt x="330" y="227"/>
                  </a:cubicBezTo>
                  <a:cubicBezTo>
                    <a:pt x="195" y="227"/>
                    <a:pt x="195" y="227"/>
                    <a:pt x="195" y="227"/>
                  </a:cubicBezTo>
                  <a:cubicBezTo>
                    <a:pt x="196" y="224"/>
                    <a:pt x="197" y="222"/>
                    <a:pt x="199" y="219"/>
                  </a:cubicBezTo>
                  <a:cubicBezTo>
                    <a:pt x="222" y="177"/>
                    <a:pt x="242" y="135"/>
                    <a:pt x="265" y="93"/>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5" name="Freeform 9"/>
            <p:cNvSpPr>
              <a:spLocks noEditPoints="1"/>
            </p:cNvSpPr>
            <p:nvPr/>
          </p:nvSpPr>
          <p:spPr bwMode="gray">
            <a:xfrm>
              <a:off x="13887178" y="3423510"/>
              <a:ext cx="1082675" cy="1322388"/>
            </a:xfrm>
            <a:custGeom>
              <a:avLst/>
              <a:gdLst/>
              <a:ahLst/>
              <a:cxnLst>
                <a:cxn ang="0">
                  <a:pos x="272" y="44"/>
                </a:cxn>
                <a:cxn ang="0">
                  <a:pos x="209" y="5"/>
                </a:cxn>
                <a:cxn ang="0">
                  <a:pos x="79" y="5"/>
                </a:cxn>
                <a:cxn ang="0">
                  <a:pos x="16" y="44"/>
                </a:cxn>
                <a:cxn ang="0">
                  <a:pos x="16" y="310"/>
                </a:cxn>
                <a:cxn ang="0">
                  <a:pos x="78" y="351"/>
                </a:cxn>
                <a:cxn ang="0">
                  <a:pos x="149" y="351"/>
                </a:cxn>
                <a:cxn ang="0">
                  <a:pos x="210" y="351"/>
                </a:cxn>
                <a:cxn ang="0">
                  <a:pos x="272" y="310"/>
                </a:cxn>
                <a:cxn ang="0">
                  <a:pos x="272" y="44"/>
                </a:cxn>
                <a:cxn ang="0">
                  <a:pos x="182" y="275"/>
                </a:cxn>
                <a:cxn ang="0">
                  <a:pos x="163" y="295"/>
                </a:cxn>
                <a:cxn ang="0">
                  <a:pos x="126" y="295"/>
                </a:cxn>
                <a:cxn ang="0">
                  <a:pos x="106" y="275"/>
                </a:cxn>
                <a:cxn ang="0">
                  <a:pos x="106" y="82"/>
                </a:cxn>
                <a:cxn ang="0">
                  <a:pos x="126" y="62"/>
                </a:cxn>
                <a:cxn ang="0">
                  <a:pos x="163" y="62"/>
                </a:cxn>
                <a:cxn ang="0">
                  <a:pos x="182" y="82"/>
                </a:cxn>
                <a:cxn ang="0">
                  <a:pos x="182" y="275"/>
                </a:cxn>
              </a:cxnLst>
              <a:rect l="0" t="0" r="r" b="b"/>
              <a:pathLst>
                <a:path w="288" h="351">
                  <a:moveTo>
                    <a:pt x="272" y="44"/>
                  </a:moveTo>
                  <a:cubicBezTo>
                    <a:pt x="256" y="0"/>
                    <a:pt x="209" y="5"/>
                    <a:pt x="209" y="5"/>
                  </a:cubicBezTo>
                  <a:cubicBezTo>
                    <a:pt x="79" y="5"/>
                    <a:pt x="79" y="5"/>
                    <a:pt x="79" y="5"/>
                  </a:cubicBezTo>
                  <a:cubicBezTo>
                    <a:pt x="79" y="5"/>
                    <a:pt x="32" y="0"/>
                    <a:pt x="16" y="44"/>
                  </a:cubicBezTo>
                  <a:cubicBezTo>
                    <a:pt x="0" y="89"/>
                    <a:pt x="5" y="289"/>
                    <a:pt x="16" y="310"/>
                  </a:cubicBezTo>
                  <a:cubicBezTo>
                    <a:pt x="27" y="331"/>
                    <a:pt x="39" y="351"/>
                    <a:pt x="78" y="351"/>
                  </a:cubicBezTo>
                  <a:cubicBezTo>
                    <a:pt x="149" y="351"/>
                    <a:pt x="149" y="351"/>
                    <a:pt x="149" y="351"/>
                  </a:cubicBezTo>
                  <a:cubicBezTo>
                    <a:pt x="210" y="351"/>
                    <a:pt x="210" y="351"/>
                    <a:pt x="210" y="351"/>
                  </a:cubicBezTo>
                  <a:cubicBezTo>
                    <a:pt x="250" y="351"/>
                    <a:pt x="261" y="331"/>
                    <a:pt x="272" y="310"/>
                  </a:cubicBezTo>
                  <a:cubicBezTo>
                    <a:pt x="283" y="289"/>
                    <a:pt x="288" y="89"/>
                    <a:pt x="272" y="44"/>
                  </a:cubicBezTo>
                  <a:moveTo>
                    <a:pt x="182" y="275"/>
                  </a:moveTo>
                  <a:cubicBezTo>
                    <a:pt x="182" y="286"/>
                    <a:pt x="173" y="295"/>
                    <a:pt x="163" y="295"/>
                  </a:cubicBezTo>
                  <a:cubicBezTo>
                    <a:pt x="126" y="295"/>
                    <a:pt x="126" y="295"/>
                    <a:pt x="126" y="295"/>
                  </a:cubicBezTo>
                  <a:cubicBezTo>
                    <a:pt x="115" y="295"/>
                    <a:pt x="106" y="286"/>
                    <a:pt x="106" y="275"/>
                  </a:cubicBezTo>
                  <a:cubicBezTo>
                    <a:pt x="106" y="82"/>
                    <a:pt x="106" y="82"/>
                    <a:pt x="106" y="82"/>
                  </a:cubicBezTo>
                  <a:cubicBezTo>
                    <a:pt x="106" y="71"/>
                    <a:pt x="115" y="62"/>
                    <a:pt x="126" y="62"/>
                  </a:cubicBezTo>
                  <a:cubicBezTo>
                    <a:pt x="163" y="62"/>
                    <a:pt x="163" y="62"/>
                    <a:pt x="163" y="62"/>
                  </a:cubicBezTo>
                  <a:cubicBezTo>
                    <a:pt x="173" y="62"/>
                    <a:pt x="182" y="71"/>
                    <a:pt x="182" y="82"/>
                  </a:cubicBezTo>
                  <a:lnTo>
                    <a:pt x="182" y="27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6" name="Freeform 10"/>
            <p:cNvSpPr>
              <a:spLocks/>
            </p:cNvSpPr>
            <p:nvPr/>
          </p:nvSpPr>
          <p:spPr bwMode="gray">
            <a:xfrm>
              <a:off x="13307740" y="3445735"/>
              <a:ext cx="519113" cy="1300163"/>
            </a:xfrm>
            <a:custGeom>
              <a:avLst/>
              <a:gdLst/>
              <a:ahLst/>
              <a:cxnLst>
                <a:cxn ang="0">
                  <a:pos x="131" y="326"/>
                </a:cxn>
                <a:cxn ang="0">
                  <a:pos x="138" y="345"/>
                </a:cxn>
                <a:cxn ang="0">
                  <a:pos x="27" y="345"/>
                </a:cxn>
                <a:cxn ang="0">
                  <a:pos x="33" y="327"/>
                </a:cxn>
                <a:cxn ang="0">
                  <a:pos x="33" y="118"/>
                </a:cxn>
                <a:cxn ang="0">
                  <a:pos x="0" y="118"/>
                </a:cxn>
                <a:cxn ang="0">
                  <a:pos x="0" y="57"/>
                </a:cxn>
                <a:cxn ang="0">
                  <a:pos x="105" y="0"/>
                </a:cxn>
                <a:cxn ang="0">
                  <a:pos x="131" y="0"/>
                </a:cxn>
                <a:cxn ang="0">
                  <a:pos x="131" y="326"/>
                </a:cxn>
              </a:cxnLst>
              <a:rect l="0" t="0" r="r" b="b"/>
              <a:pathLst>
                <a:path w="138" h="345">
                  <a:moveTo>
                    <a:pt x="131" y="326"/>
                  </a:moveTo>
                  <a:cubicBezTo>
                    <a:pt x="131" y="337"/>
                    <a:pt x="133" y="338"/>
                    <a:pt x="138" y="345"/>
                  </a:cubicBezTo>
                  <a:cubicBezTo>
                    <a:pt x="138" y="345"/>
                    <a:pt x="27" y="345"/>
                    <a:pt x="27" y="345"/>
                  </a:cubicBezTo>
                  <a:cubicBezTo>
                    <a:pt x="31" y="340"/>
                    <a:pt x="34" y="334"/>
                    <a:pt x="33" y="327"/>
                  </a:cubicBezTo>
                  <a:cubicBezTo>
                    <a:pt x="34" y="327"/>
                    <a:pt x="33" y="118"/>
                    <a:pt x="33" y="118"/>
                  </a:cubicBezTo>
                  <a:cubicBezTo>
                    <a:pt x="0" y="118"/>
                    <a:pt x="0" y="118"/>
                    <a:pt x="0" y="118"/>
                  </a:cubicBezTo>
                  <a:cubicBezTo>
                    <a:pt x="0" y="119"/>
                    <a:pt x="0" y="57"/>
                    <a:pt x="0" y="57"/>
                  </a:cubicBezTo>
                  <a:cubicBezTo>
                    <a:pt x="105" y="0"/>
                    <a:pt x="105" y="0"/>
                    <a:pt x="105" y="0"/>
                  </a:cubicBezTo>
                  <a:cubicBezTo>
                    <a:pt x="131" y="0"/>
                    <a:pt x="131" y="0"/>
                    <a:pt x="131" y="0"/>
                  </a:cubicBezTo>
                  <a:lnTo>
                    <a:pt x="131" y="3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37" name="Freeform 11"/>
            <p:cNvSpPr>
              <a:spLocks/>
            </p:cNvSpPr>
            <p:nvPr/>
          </p:nvSpPr>
          <p:spPr bwMode="gray">
            <a:xfrm>
              <a:off x="12153628" y="2628173"/>
              <a:ext cx="3455988" cy="2347913"/>
            </a:xfrm>
            <a:custGeom>
              <a:avLst/>
              <a:gdLst/>
              <a:ahLst/>
              <a:cxnLst>
                <a:cxn ang="0">
                  <a:pos x="888" y="77"/>
                </a:cxn>
                <a:cxn ang="0">
                  <a:pos x="393" y="172"/>
                </a:cxn>
                <a:cxn ang="0">
                  <a:pos x="202" y="292"/>
                </a:cxn>
                <a:cxn ang="0">
                  <a:pos x="209" y="304"/>
                </a:cxn>
                <a:cxn ang="0">
                  <a:pos x="382" y="197"/>
                </a:cxn>
                <a:cxn ang="0">
                  <a:pos x="839" y="103"/>
                </a:cxn>
                <a:cxn ang="0">
                  <a:pos x="481" y="445"/>
                </a:cxn>
                <a:cxn ang="0">
                  <a:pos x="24" y="538"/>
                </a:cxn>
                <a:cxn ang="0">
                  <a:pos x="40" y="468"/>
                </a:cxn>
                <a:cxn ang="0">
                  <a:pos x="25" y="468"/>
                </a:cxn>
                <a:cxn ang="0">
                  <a:pos x="9" y="546"/>
                </a:cxn>
                <a:cxn ang="0">
                  <a:pos x="504" y="451"/>
                </a:cxn>
                <a:cxn ang="0">
                  <a:pos x="888" y="77"/>
                </a:cxn>
              </a:cxnLst>
              <a:rect l="0" t="0" r="r" b="b"/>
              <a:pathLst>
                <a:path w="919" h="623">
                  <a:moveTo>
                    <a:pt x="888" y="77"/>
                  </a:moveTo>
                  <a:cubicBezTo>
                    <a:pt x="857" y="0"/>
                    <a:pt x="636" y="43"/>
                    <a:pt x="393" y="172"/>
                  </a:cubicBezTo>
                  <a:cubicBezTo>
                    <a:pt x="322" y="210"/>
                    <a:pt x="258" y="251"/>
                    <a:pt x="202" y="292"/>
                  </a:cubicBezTo>
                  <a:cubicBezTo>
                    <a:pt x="209" y="304"/>
                    <a:pt x="209" y="304"/>
                    <a:pt x="209" y="304"/>
                  </a:cubicBezTo>
                  <a:cubicBezTo>
                    <a:pt x="260" y="268"/>
                    <a:pt x="318" y="231"/>
                    <a:pt x="382" y="197"/>
                  </a:cubicBezTo>
                  <a:cubicBezTo>
                    <a:pt x="608" y="76"/>
                    <a:pt x="812" y="35"/>
                    <a:pt x="839" y="103"/>
                  </a:cubicBezTo>
                  <a:cubicBezTo>
                    <a:pt x="866" y="172"/>
                    <a:pt x="706" y="324"/>
                    <a:pt x="481" y="445"/>
                  </a:cubicBezTo>
                  <a:cubicBezTo>
                    <a:pt x="256" y="565"/>
                    <a:pt x="51" y="607"/>
                    <a:pt x="24" y="538"/>
                  </a:cubicBezTo>
                  <a:cubicBezTo>
                    <a:pt x="17" y="520"/>
                    <a:pt x="23" y="496"/>
                    <a:pt x="40" y="468"/>
                  </a:cubicBezTo>
                  <a:cubicBezTo>
                    <a:pt x="25" y="468"/>
                    <a:pt x="25" y="468"/>
                    <a:pt x="25" y="468"/>
                  </a:cubicBezTo>
                  <a:cubicBezTo>
                    <a:pt x="7" y="499"/>
                    <a:pt x="0" y="526"/>
                    <a:pt x="9" y="546"/>
                  </a:cubicBezTo>
                  <a:cubicBezTo>
                    <a:pt x="39" y="623"/>
                    <a:pt x="261" y="581"/>
                    <a:pt x="504" y="451"/>
                  </a:cubicBezTo>
                  <a:cubicBezTo>
                    <a:pt x="746" y="322"/>
                    <a:pt x="919" y="154"/>
                    <a:pt x="888" y="77"/>
                  </a:cubicBezTo>
                </a:path>
              </a:pathLst>
            </a:custGeom>
            <a:solidFill>
              <a:srgbClr val="FDB924"/>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grpSp>
      <p:sp>
        <p:nvSpPr>
          <p:cNvPr id="18" name="TextBox 17"/>
          <p:cNvSpPr txBox="1"/>
          <p:nvPr userDrawn="1"/>
        </p:nvSpPr>
        <p:spPr>
          <a:xfrm>
            <a:off x="8572696" y="5982125"/>
            <a:ext cx="4227860" cy="523220"/>
          </a:xfrm>
          <a:prstGeom prst="rect">
            <a:avLst/>
          </a:prstGeom>
          <a:noFill/>
        </p:spPr>
        <p:txBody>
          <a:bodyPr wrap="square" rtlCol="0">
            <a:spAutoFit/>
          </a:bodyPr>
          <a:lstStyle/>
          <a:p>
            <a:r>
              <a:rPr lang="en-US" sz="2800" dirty="0" smtClean="0">
                <a:solidFill>
                  <a:schemeClr val="bg1"/>
                </a:solidFill>
              </a:rPr>
              <a:t>www.a10networks.com</a:t>
            </a:r>
            <a:endParaRPr lang="en-US" sz="2800" dirty="0">
              <a:solidFill>
                <a:schemeClr val="bg1"/>
              </a:solidFill>
            </a:endParaRPr>
          </a:p>
        </p:txBody>
      </p:sp>
      <p:sp>
        <p:nvSpPr>
          <p:cNvPr id="19" name="Rectangle 18"/>
          <p:cNvSpPr/>
          <p:nvPr userDrawn="1"/>
        </p:nvSpPr>
        <p:spPr>
          <a:xfrm>
            <a:off x="8444868" y="4999864"/>
            <a:ext cx="4543275" cy="1031051"/>
          </a:xfrm>
          <a:prstGeom prst="rect">
            <a:avLst/>
          </a:prstGeom>
        </p:spPr>
        <p:txBody>
          <a:bodyPr wrap="none">
            <a:spAutoFit/>
          </a:bodyPr>
          <a:lstStyle/>
          <a:p>
            <a:r>
              <a:rPr lang="en-US" sz="6100" dirty="0" smtClean="0">
                <a:solidFill>
                  <a:srgbClr val="FFFFFF"/>
                </a:solidFill>
              </a:rPr>
              <a:t>THANK YOU </a:t>
            </a:r>
            <a:endParaRPr lang="en-US" sz="6100" dirty="0">
              <a:solidFill>
                <a:srgbClr val="FFFFFF"/>
              </a:solidFill>
            </a:endParaRPr>
          </a:p>
        </p:txBody>
      </p:sp>
    </p:spTree>
    <p:extLst>
      <p:ext uri="{BB962C8B-B14F-4D97-AF65-F5344CB8AC3E}">
        <p14:creationId xmlns:p14="http://schemas.microsoft.com/office/powerpoint/2010/main" val="21357118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Transition-Blue">
    <p:spTree>
      <p:nvGrpSpPr>
        <p:cNvPr id="1" name=""/>
        <p:cNvGrpSpPr/>
        <p:nvPr/>
      </p:nvGrpSpPr>
      <p:grpSpPr>
        <a:xfrm>
          <a:off x="0" y="0"/>
          <a:ext cx="0" cy="0"/>
          <a:chOff x="0" y="0"/>
          <a:chExt cx="0" cy="0"/>
        </a:xfrm>
      </p:grpSpPr>
      <p:sp>
        <p:nvSpPr>
          <p:cNvPr id="5" name="Rectangle 4"/>
          <p:cNvSpPr/>
          <p:nvPr userDrawn="1"/>
        </p:nvSpPr>
        <p:spPr>
          <a:xfrm>
            <a:off x="0" y="0"/>
            <a:ext cx="14648688" cy="8247888"/>
          </a:xfrm>
          <a:prstGeom prst="rect">
            <a:avLst/>
          </a:prstGeom>
          <a:gradFill>
            <a:gsLst>
              <a:gs pos="0">
                <a:schemeClr val="accent1"/>
              </a:gs>
              <a:gs pos="70000">
                <a:srgbClr val="005FAA"/>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algn="ctr" defTabSz="1306221" rtl="0" eaLnBrk="1" latinLnBrk="0" hangingPunct="1"/>
            <a:endParaRPr lang="en-US" sz="2600" kern="1200" dirty="0">
              <a:solidFill>
                <a:schemeClr val="lt1"/>
              </a:solidFill>
              <a:latin typeface="Century Gothic" panose="020B0502020202020204" pitchFamily="34" charset="0"/>
              <a:ea typeface="+mn-ea"/>
              <a:cs typeface="+mn-cs"/>
            </a:endParaRPr>
          </a:p>
        </p:txBody>
      </p:sp>
      <p:sp>
        <p:nvSpPr>
          <p:cNvPr id="14" name="Title 1"/>
          <p:cNvSpPr>
            <a:spLocks noGrp="1"/>
          </p:cNvSpPr>
          <p:nvPr>
            <p:ph type="title" hasCustomPrompt="1"/>
          </p:nvPr>
        </p:nvSpPr>
        <p:spPr bwMode="gray">
          <a:xfrm>
            <a:off x="2165305" y="1426449"/>
            <a:ext cx="8222296" cy="1634490"/>
          </a:xfrm>
          <a:prstGeom prst="rect">
            <a:avLst/>
          </a:prstGeom>
        </p:spPr>
        <p:txBody>
          <a:bodyPr anchor="b" anchorCtr="0"/>
          <a:lstStyle>
            <a:lvl1pPr algn="l">
              <a:defRPr kumimoji="0" lang="en-US" sz="4800" b="0" i="0" u="none" strike="noStrike" kern="1200" cap="none" spc="0" normalizeH="0" baseline="0" noProof="0" dirty="0" smtClean="0">
                <a:ln>
                  <a:noFill/>
                </a:ln>
                <a:solidFill>
                  <a:schemeClr val="bg1"/>
                </a:solidFill>
                <a:effectLst/>
                <a:uLnTx/>
                <a:uFillTx/>
                <a:latin typeface="Century Gothic" panose="020B0502020202020204" pitchFamily="34" charset="0"/>
                <a:ea typeface="+mj-ea"/>
                <a:cs typeface="+mj-cs"/>
              </a:defRPr>
            </a:lvl1pPr>
          </a:lstStyle>
          <a:p>
            <a:pPr marL="0" marR="0" lvl="0" indent="0" algn="l" defTabSz="1306221" rtl="0" eaLnBrk="1" fontAlgn="auto" latinLnBrk="0" hangingPunct="1">
              <a:lnSpc>
                <a:spcPct val="90000"/>
              </a:lnSpc>
              <a:spcBef>
                <a:spcPct val="0"/>
              </a:spcBef>
              <a:spcAft>
                <a:spcPts val="0"/>
              </a:spcAft>
              <a:buClrTx/>
              <a:buSzTx/>
              <a:buFontTx/>
              <a:buNone/>
              <a:tabLst/>
              <a:defRPr/>
            </a:pPr>
            <a:r>
              <a:rPr lang="en-US" dirty="0" smtClean="0"/>
              <a:t>Click To Edit Master Title Style</a:t>
            </a:r>
            <a:endParaRPr lang="en-US" dirty="0"/>
          </a:p>
        </p:txBody>
      </p:sp>
      <p:sp>
        <p:nvSpPr>
          <p:cNvPr id="15" name="Text Placeholder 2"/>
          <p:cNvSpPr>
            <a:spLocks noGrp="1"/>
          </p:cNvSpPr>
          <p:nvPr>
            <p:ph type="body" idx="1"/>
          </p:nvPr>
        </p:nvSpPr>
        <p:spPr bwMode="gray">
          <a:xfrm>
            <a:off x="2165305" y="3444990"/>
            <a:ext cx="8222296" cy="943050"/>
          </a:xfrm>
        </p:spPr>
        <p:txBody>
          <a:bodyPr anchor="t" anchorCtr="0"/>
          <a:lstStyle>
            <a:lvl1pPr marL="0" indent="0" algn="l" defTabSz="1306221" rtl="0" eaLnBrk="1" latinLnBrk="0" hangingPunct="1">
              <a:lnSpc>
                <a:spcPct val="90000"/>
              </a:lnSpc>
              <a:spcBef>
                <a:spcPts val="0"/>
              </a:spcBef>
              <a:spcAft>
                <a:spcPts val="0"/>
              </a:spcAft>
              <a:buClr>
                <a:schemeClr val="accent1"/>
              </a:buClr>
              <a:buFont typeface="Arial" pitchFamily="34" charset="0"/>
              <a:buNone/>
              <a:defRPr lang="en-US" sz="2900" b="0" kern="1200" baseline="0" dirty="0" smtClean="0">
                <a:solidFill>
                  <a:schemeClr val="bg1"/>
                </a:solidFill>
                <a:latin typeface="Century Gothic" panose="020B0502020202020204" pitchFamily="34" charset="0"/>
                <a:ea typeface="+mn-ea"/>
                <a:cs typeface="+mn-cs"/>
              </a:defRPr>
            </a:lvl1pPr>
            <a:lvl2pPr marL="653110" indent="0">
              <a:buNone/>
              <a:defRPr sz="2600">
                <a:solidFill>
                  <a:schemeClr val="tx1">
                    <a:tint val="75000"/>
                  </a:schemeClr>
                </a:solidFill>
              </a:defRPr>
            </a:lvl2pPr>
            <a:lvl3pPr marL="1306221" indent="0">
              <a:buNone/>
              <a:defRPr sz="2200">
                <a:solidFill>
                  <a:schemeClr val="tx1">
                    <a:tint val="75000"/>
                  </a:schemeClr>
                </a:solidFill>
              </a:defRPr>
            </a:lvl3pPr>
            <a:lvl4pPr marL="1959331" indent="0">
              <a:buNone/>
              <a:defRPr sz="2100">
                <a:solidFill>
                  <a:schemeClr val="tx1">
                    <a:tint val="75000"/>
                  </a:schemeClr>
                </a:solidFill>
              </a:defRPr>
            </a:lvl4pPr>
            <a:lvl5pPr marL="2612442" indent="0">
              <a:buNone/>
              <a:defRPr sz="2100">
                <a:solidFill>
                  <a:schemeClr val="tx1">
                    <a:tint val="75000"/>
                  </a:schemeClr>
                </a:solidFill>
              </a:defRPr>
            </a:lvl5pPr>
            <a:lvl6pPr marL="3265550" indent="0">
              <a:buNone/>
              <a:defRPr sz="2100">
                <a:solidFill>
                  <a:schemeClr val="tx1">
                    <a:tint val="75000"/>
                  </a:schemeClr>
                </a:solidFill>
              </a:defRPr>
            </a:lvl6pPr>
            <a:lvl7pPr marL="3918661" indent="0">
              <a:buNone/>
              <a:defRPr sz="2100">
                <a:solidFill>
                  <a:schemeClr val="tx1">
                    <a:tint val="75000"/>
                  </a:schemeClr>
                </a:solidFill>
              </a:defRPr>
            </a:lvl7pPr>
            <a:lvl8pPr marL="4571771" indent="0">
              <a:buNone/>
              <a:defRPr sz="2100">
                <a:solidFill>
                  <a:schemeClr val="tx1">
                    <a:tint val="75000"/>
                  </a:schemeClr>
                </a:solidFill>
              </a:defRPr>
            </a:lvl8pPr>
            <a:lvl9pPr marL="5224882" indent="0">
              <a:buNone/>
              <a:defRPr sz="2100">
                <a:solidFill>
                  <a:schemeClr val="tx1">
                    <a:tint val="75000"/>
                  </a:schemeClr>
                </a:solidFill>
              </a:defRPr>
            </a:lvl9pPr>
          </a:lstStyle>
          <a:p>
            <a:pPr lvl="0"/>
            <a:r>
              <a:rPr lang="en-US" dirty="0" smtClean="0"/>
              <a:t>Click to edit Master text styles</a:t>
            </a:r>
          </a:p>
        </p:txBody>
      </p:sp>
      <p:pic>
        <p:nvPicPr>
          <p:cNvPr id="40" name="Picture 39"/>
          <p:cNvPicPr>
            <a:picLocks noChangeAspect="1"/>
          </p:cNvPicPr>
          <p:nvPr userDrawn="1"/>
        </p:nvPicPr>
        <p:blipFill rotWithShape="1">
          <a:blip r:embed="rId2">
            <a:extLst>
              <a:ext uri="{28A0092B-C50C-407E-A947-70E740481C1C}">
                <a14:useLocalDpi xmlns:a14="http://schemas.microsoft.com/office/drawing/2010/main" val="0"/>
              </a:ext>
            </a:extLst>
          </a:blip>
          <a:srcRect r="3526" b="12574"/>
          <a:stretch/>
        </p:blipFill>
        <p:spPr>
          <a:xfrm>
            <a:off x="5497770" y="4037992"/>
            <a:ext cx="9132630" cy="4191610"/>
          </a:xfrm>
          <a:prstGeom prst="rect">
            <a:avLst/>
          </a:prstGeom>
        </p:spPr>
      </p:pic>
    </p:spTree>
    <p:extLst>
      <p:ext uri="{BB962C8B-B14F-4D97-AF65-F5344CB8AC3E}">
        <p14:creationId xmlns:p14="http://schemas.microsoft.com/office/powerpoint/2010/main" val="10457657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Title  and Content">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8467351" y="1848904"/>
            <a:ext cx="6158790" cy="4685411"/>
          </a:xfrm>
          <a:noFill/>
          <a:ln w="254000">
            <a:noFill/>
          </a:ln>
          <a:effectLst/>
        </p:spPr>
        <p:txBody>
          <a:bodyPr anchor="ctr" anchorCtr="0"/>
          <a:lstStyle>
            <a:lvl1pPr algn="ctr">
              <a:buNone/>
              <a:defRPr sz="6100"/>
            </a:lvl1p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3"/>
          <p:cNvSpPr>
            <a:spLocks noGrp="1"/>
          </p:cNvSpPr>
          <p:nvPr>
            <p:ph sz="half" idx="11"/>
          </p:nvPr>
        </p:nvSpPr>
        <p:spPr>
          <a:xfrm>
            <a:off x="677357" y="1628052"/>
            <a:ext cx="7224294" cy="6004317"/>
          </a:xfrm>
        </p:spPr>
        <p:txBody>
          <a:bodyPr/>
          <a:lstStyle>
            <a:lvl1pPr>
              <a:defRPr sz="2600"/>
            </a:lvl1pPr>
            <a:lvl2pPr>
              <a:defRPr sz="2400"/>
            </a:lvl2pPr>
            <a:lvl3pPr>
              <a:defRPr sz="2100"/>
            </a:lvl3pPr>
            <a:lvl4pPr>
              <a:defRPr sz="1600"/>
            </a:lvl4pPr>
            <a:lvl5pPr>
              <a:defRPr sz="1400"/>
            </a:lvl5pPr>
            <a:lvl6pPr>
              <a:defRPr sz="2600"/>
            </a:lvl6pPr>
            <a:lvl7pPr>
              <a:defRPr sz="14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6"/>
            <a:r>
              <a:rPr lang="en-US" dirty="0" smtClean="0"/>
              <a:t>Six</a:t>
            </a:r>
          </a:p>
        </p:txBody>
      </p:sp>
    </p:spTree>
    <p:extLst>
      <p:ext uri="{BB962C8B-B14F-4D97-AF65-F5344CB8AC3E}">
        <p14:creationId xmlns:p14="http://schemas.microsoft.com/office/powerpoint/2010/main" val="6398951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4" name="Chart Placeholder 12"/>
          <p:cNvSpPr>
            <a:spLocks noGrp="1"/>
          </p:cNvSpPr>
          <p:nvPr>
            <p:ph type="chart" sz="quarter" idx="13"/>
          </p:nvPr>
        </p:nvSpPr>
        <p:spPr>
          <a:xfrm>
            <a:off x="1427107" y="1631092"/>
            <a:ext cx="11776190" cy="5389870"/>
          </a:xfrm>
          <a:noFill/>
        </p:spPr>
        <p:txBody>
          <a:bodyPr anchor="ctr" anchorCtr="0"/>
          <a:lstStyle>
            <a:lvl1pPr algn="ctr">
              <a:buNone/>
              <a:defRPr/>
            </a:lvl1p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3333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677366" y="1940013"/>
            <a:ext cx="13420314" cy="4541602"/>
          </a:xfrm>
        </p:spPr>
        <p:txBody>
          <a:bodyPr anchor="ctr" anchorCtr="0"/>
          <a:lstStyle>
            <a:lvl1pPr algn="ctr">
              <a:buNone/>
              <a:defRPr>
                <a:solidFill>
                  <a:schemeClr val="accent2"/>
                </a:solidFill>
              </a:defRPr>
            </a:lvl1p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224934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115858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28"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5.xml"/><Relationship Id="rId20" Type="http://schemas.openxmlformats.org/officeDocument/2006/relationships/slideLayout" Target="../slideLayouts/slideLayout46.xml"/><Relationship Id="rId21" Type="http://schemas.openxmlformats.org/officeDocument/2006/relationships/slideLayout" Target="../slideLayouts/slideLayout47.xml"/><Relationship Id="rId22" Type="http://schemas.openxmlformats.org/officeDocument/2006/relationships/slideLayout" Target="../slideLayouts/slideLayout48.xml"/><Relationship Id="rId23" Type="http://schemas.openxmlformats.org/officeDocument/2006/relationships/slideLayout" Target="../slideLayouts/slideLayout49.xml"/><Relationship Id="rId24" Type="http://schemas.openxmlformats.org/officeDocument/2006/relationships/slideLayout" Target="../slideLayouts/slideLayout50.xml"/><Relationship Id="rId25" Type="http://schemas.openxmlformats.org/officeDocument/2006/relationships/slideLayout" Target="../slideLayouts/slideLayout51.xml"/><Relationship Id="rId26" Type="http://schemas.openxmlformats.org/officeDocument/2006/relationships/slideLayout" Target="../slideLayouts/slideLayout52.xml"/><Relationship Id="rId27" Type="http://schemas.openxmlformats.org/officeDocument/2006/relationships/slideLayout" Target="../slideLayouts/slideLayout53.xml"/><Relationship Id="rId28" Type="http://schemas.openxmlformats.org/officeDocument/2006/relationships/slideLayout" Target="../slideLayouts/slideLayout54.xml"/><Relationship Id="rId29" Type="http://schemas.openxmlformats.org/officeDocument/2006/relationships/theme" Target="../theme/theme2.xml"/><Relationship Id="rId10" Type="http://schemas.openxmlformats.org/officeDocument/2006/relationships/slideLayout" Target="../slideLayouts/slideLayout36.xml"/><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slideLayout" Target="../slideLayouts/slideLayout41.xml"/><Relationship Id="rId16" Type="http://schemas.openxmlformats.org/officeDocument/2006/relationships/slideLayout" Target="../slideLayouts/slideLayout42.xml"/><Relationship Id="rId17" Type="http://schemas.openxmlformats.org/officeDocument/2006/relationships/slideLayout" Target="../slideLayouts/slideLayout43.xml"/><Relationship Id="rId18" Type="http://schemas.openxmlformats.org/officeDocument/2006/relationships/slideLayout" Target="../slideLayouts/slideLayout44.xml"/><Relationship Id="rId19" Type="http://schemas.openxmlformats.org/officeDocument/2006/relationships/slideLayout" Target="../slideLayouts/slideLayout45.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9" name="Title Placeholder 38"/>
          <p:cNvSpPr>
            <a:spLocks noGrp="1"/>
          </p:cNvSpPr>
          <p:nvPr>
            <p:ph type="title"/>
          </p:nvPr>
        </p:nvSpPr>
        <p:spPr>
          <a:xfrm>
            <a:off x="674011" y="241231"/>
            <a:ext cx="13312616" cy="729694"/>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70970" y="1637567"/>
            <a:ext cx="13298020" cy="5431155"/>
          </a:xfrm>
          <a:prstGeom prst="rect">
            <a:avLst/>
          </a:prstGeom>
          <a:noFill/>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6"/>
            <a:r>
              <a:rPr lang="en-US" dirty="0" smtClean="0"/>
              <a:t>Six</a:t>
            </a:r>
          </a:p>
          <a:p>
            <a:pPr marL="2057400" lvl="5" indent="-228600" algn="l" defTabSz="1306221" rtl="0" eaLnBrk="1" latinLnBrk="0" hangingPunct="1">
              <a:spcBef>
                <a:spcPct val="20000"/>
              </a:spcBef>
              <a:buClr>
                <a:schemeClr val="accent1"/>
              </a:buClr>
              <a:buFont typeface="Wingdings" charset="2"/>
              <a:buChar char="§"/>
            </a:pPr>
            <a:endParaRPr lang="en-US" dirty="0" smtClean="0"/>
          </a:p>
          <a:p>
            <a:pPr marL="1828800" lvl="4" indent="-228600" algn="l" defTabSz="1306221" rtl="0" eaLnBrk="1" latinLnBrk="0" hangingPunct="1">
              <a:spcBef>
                <a:spcPct val="20000"/>
              </a:spcBef>
              <a:buClr>
                <a:schemeClr val="accent1"/>
              </a:buClr>
              <a:buFont typeface="Wingdings" charset="2"/>
              <a:buChar char="§"/>
            </a:pPr>
            <a:endParaRPr lang="en-US" dirty="0" smtClean="0"/>
          </a:p>
          <a:p>
            <a:pPr marL="1828800" lvl="4" indent="-228600" algn="l" defTabSz="1306221" rtl="0" eaLnBrk="1" latinLnBrk="0" hangingPunct="1">
              <a:spcBef>
                <a:spcPct val="20000"/>
              </a:spcBef>
              <a:buClr>
                <a:schemeClr val="accent1"/>
              </a:buClr>
              <a:buFont typeface="Wingdings" charset="2"/>
              <a:buChar char="§"/>
            </a:pPr>
            <a:endParaRPr lang="en-US" dirty="0" smtClean="0"/>
          </a:p>
          <a:p>
            <a:pPr marL="1828800" lvl="4" indent="-228600" algn="l" defTabSz="1306221" rtl="0" eaLnBrk="1" latinLnBrk="0" hangingPunct="1">
              <a:spcBef>
                <a:spcPct val="20000"/>
              </a:spcBef>
              <a:buClr>
                <a:schemeClr val="accent1"/>
              </a:buClr>
              <a:buFont typeface="Wingdings" charset="2"/>
              <a:buChar char="§"/>
            </a:pPr>
            <a:endParaRPr lang="en-US" dirty="0" smtClean="0"/>
          </a:p>
          <a:p>
            <a:pPr marL="1828800" lvl="4" indent="-228600" algn="l" defTabSz="1306221" rtl="0" eaLnBrk="1" latinLnBrk="0" hangingPunct="1">
              <a:spcBef>
                <a:spcPct val="20000"/>
              </a:spcBef>
              <a:buClr>
                <a:schemeClr val="accent1"/>
              </a:buClr>
              <a:buFont typeface="Wingdings" charset="2"/>
              <a:buChar char="§"/>
            </a:pPr>
            <a:endParaRPr lang="en-US" dirty="0" smtClean="0"/>
          </a:p>
        </p:txBody>
      </p:sp>
      <p:sp>
        <p:nvSpPr>
          <p:cNvPr id="8" name="Rectangle 7"/>
          <p:cNvSpPr/>
          <p:nvPr/>
        </p:nvSpPr>
        <p:spPr>
          <a:xfrm>
            <a:off x="0" y="7801680"/>
            <a:ext cx="14647111" cy="460861"/>
          </a:xfrm>
          <a:prstGeom prst="rect">
            <a:avLst/>
          </a:prstGeom>
          <a:solidFill>
            <a:schemeClr val="accent2">
              <a:lumMod val="60000"/>
              <a:lumOff val="40000"/>
            </a:schemeClr>
          </a:solidFill>
          <a:ln w="25400" cap="flat" cmpd="sng" algn="ctr">
            <a:noFill/>
            <a:prstDash val="solid"/>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pic>
        <p:nvPicPr>
          <p:cNvPr id="9" name="Picture 8" descr="white-logo.png"/>
          <p:cNvPicPr>
            <a:picLocks noChangeAspect="1"/>
          </p:cNvPicPr>
          <p:nvPr/>
        </p:nvPicPr>
        <p:blipFill>
          <a:blip r:embed="rId28" cstate="print"/>
          <a:stretch>
            <a:fillRect/>
          </a:stretch>
        </p:blipFill>
        <p:spPr>
          <a:xfrm>
            <a:off x="652169" y="7856546"/>
            <a:ext cx="652197" cy="329184"/>
          </a:xfrm>
          <a:prstGeom prst="rect">
            <a:avLst/>
          </a:prstGeom>
        </p:spPr>
      </p:pic>
      <p:sp>
        <p:nvSpPr>
          <p:cNvPr id="11" name="TextBox 10"/>
          <p:cNvSpPr txBox="1"/>
          <p:nvPr/>
        </p:nvSpPr>
        <p:spPr>
          <a:xfrm>
            <a:off x="13959266" y="7921043"/>
            <a:ext cx="365800" cy="200189"/>
          </a:xfrm>
          <a:prstGeom prst="rect">
            <a:avLst/>
          </a:prstGeom>
        </p:spPr>
        <p:txBody>
          <a:bodyPr vert="horz" lIns="0" tIns="0" rIns="0" bIns="0" rtlCol="0" anchor="ctr"/>
          <a:lstStyle/>
          <a:p>
            <a:pPr marL="0" algn="ctr" defTabSz="1306221" rtl="0" eaLnBrk="1" latinLnBrk="0" hangingPunct="1"/>
            <a:fld id="{90EA6BE2-2F8B-4418-AB18-8F536561E78D}" type="slidenum">
              <a:rPr lang="en-US" sz="1300" kern="1200" smtClean="0">
                <a:solidFill>
                  <a:schemeClr val="bg1"/>
                </a:solidFill>
                <a:latin typeface="Century Gothic" panose="020B0502020202020204" pitchFamily="34" charset="0"/>
                <a:ea typeface="+mn-ea"/>
                <a:cs typeface="+mn-cs"/>
              </a:rPr>
              <a:pPr marL="0" algn="ctr" defTabSz="1306221" rtl="0" eaLnBrk="1" latinLnBrk="0" hangingPunct="1"/>
              <a:t>‹#›</a:t>
            </a:fld>
            <a:endParaRPr lang="en-US" sz="1300" kern="1200" dirty="0" smtClean="0">
              <a:solidFill>
                <a:schemeClr val="bg1"/>
              </a:solidFill>
              <a:latin typeface="Century Gothic" panose="020B0502020202020204" pitchFamily="34" charset="0"/>
              <a:ea typeface="+mn-ea"/>
              <a:cs typeface="+mn-cs"/>
            </a:endParaRPr>
          </a:p>
        </p:txBody>
      </p:sp>
      <p:sp>
        <p:nvSpPr>
          <p:cNvPr id="12" name="TextBox 11"/>
          <p:cNvSpPr txBox="1"/>
          <p:nvPr/>
        </p:nvSpPr>
        <p:spPr>
          <a:xfrm>
            <a:off x="5625383" y="7883989"/>
            <a:ext cx="3379638" cy="274298"/>
          </a:xfrm>
          <a:prstGeom prst="rect">
            <a:avLst/>
          </a:prstGeom>
        </p:spPr>
        <p:txBody>
          <a:bodyPr vert="horz" lIns="91440" tIns="45720" rIns="91440" bIns="45720" rtlCol="0" anchor="ctr"/>
          <a:lstStyle/>
          <a:p>
            <a:pPr marL="0" marR="0" lvl="0" indent="0" algn="ctr" defTabSz="1306221"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Confidential   |   </a:t>
            </a:r>
            <a:r>
              <a:rPr kumimoji="0" lang="en-US" sz="1300" b="0" i="0" u="none" strike="noStrike" kern="1200" cap="none" spc="0" normalizeH="0" baseline="30000" noProof="0" dirty="0" smtClean="0">
                <a:ln>
                  <a:noFill/>
                </a:ln>
                <a:solidFill>
                  <a:schemeClr val="bg1"/>
                </a:solidFill>
                <a:effectLst/>
                <a:uLnTx/>
                <a:uFillTx/>
                <a:latin typeface="Century Gothic" panose="020B0502020202020204" pitchFamily="34" charset="0"/>
                <a:ea typeface="+mn-ea"/>
                <a:cs typeface="+mn-cs"/>
              </a:rPr>
              <a:t>©</a:t>
            </a:r>
            <a:r>
              <a:rPr kumimoji="0" lang="en-US" sz="13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A10 Networks, Inc. </a:t>
            </a:r>
          </a:p>
        </p:txBody>
      </p:sp>
    </p:spTree>
    <p:extLst>
      <p:ext uri="{BB962C8B-B14F-4D97-AF65-F5344CB8AC3E}">
        <p14:creationId xmlns:p14="http://schemas.microsoft.com/office/powerpoint/2010/main" val="3217784591"/>
      </p:ext>
    </p:extLst>
  </p:cSld>
  <p:clrMap bg1="lt1" tx1="dk1" bg2="lt2" tx2="dk2" accent1="accent1" accent2="accent2" accent3="accent3" accent4="accent4" accent5="accent5" accent6="accent6" hlink="hlink" folHlink="folHlink"/>
  <p:sldLayoutIdLst>
    <p:sldLayoutId id="2147483726" r:id="rId1"/>
    <p:sldLayoutId id="2147483761" r:id="rId2"/>
    <p:sldLayoutId id="2147483767" r:id="rId3"/>
    <p:sldLayoutId id="2147483755" r:id="rId4"/>
    <p:sldLayoutId id="2147483741" r:id="rId5"/>
    <p:sldLayoutId id="2147483754" r:id="rId6"/>
    <p:sldLayoutId id="2147483744" r:id="rId7"/>
    <p:sldLayoutId id="2147483746" r:id="rId8"/>
    <p:sldLayoutId id="2147483760" r:id="rId9"/>
    <p:sldLayoutId id="2147483740" r:id="rId10"/>
    <p:sldLayoutId id="2147483749" r:id="rId11"/>
    <p:sldLayoutId id="2147483750" r:id="rId12"/>
    <p:sldLayoutId id="2147483751" r:id="rId13"/>
    <p:sldLayoutId id="2147483756" r:id="rId14"/>
    <p:sldLayoutId id="2147483781" r:id="rId15"/>
    <p:sldLayoutId id="2147483783" r:id="rId16"/>
    <p:sldLayoutId id="2147483921" r:id="rId17"/>
    <p:sldLayoutId id="2147483923" r:id="rId18"/>
    <p:sldLayoutId id="2147483924" r:id="rId19"/>
    <p:sldLayoutId id="2147483925" r:id="rId20"/>
    <p:sldLayoutId id="2147483926" r:id="rId21"/>
    <p:sldLayoutId id="2147483927" r:id="rId22"/>
    <p:sldLayoutId id="2147483928" r:id="rId23"/>
    <p:sldLayoutId id="2147483929" r:id="rId24"/>
    <p:sldLayoutId id="2147483934" r:id="rId25"/>
    <p:sldLayoutId id="2147483935" r:id="rId26"/>
  </p:sldLayoutIdLst>
  <p:timing>
    <p:tnLst>
      <p:par>
        <p:cTn id="1" dur="indefinite" restart="never" nodeType="tmRoot"/>
      </p:par>
    </p:tnLst>
  </p:timing>
  <p:txStyles>
    <p:titleStyle>
      <a:lvl1pPr algn="l" defTabSz="1306221" rtl="0" eaLnBrk="1" latinLnBrk="0" hangingPunct="1">
        <a:lnSpc>
          <a:spcPct val="95000"/>
        </a:lnSpc>
        <a:spcBef>
          <a:spcPct val="0"/>
        </a:spcBef>
        <a:spcAft>
          <a:spcPts val="200"/>
        </a:spcAft>
        <a:buNone/>
        <a:defRPr kumimoji="0" lang="en-US" sz="3700" b="0" i="0" u="none" strike="noStrike" kern="1200" cap="none" spc="0" normalizeH="0" baseline="0" noProof="0" dirty="0" smtClean="0">
          <a:ln>
            <a:noFill/>
          </a:ln>
          <a:solidFill>
            <a:schemeClr val="accent1"/>
          </a:solidFill>
          <a:effectLst/>
          <a:uLnTx/>
          <a:uFillTx/>
          <a:latin typeface="Century Gothic" panose="020B0502020202020204" pitchFamily="34" charset="0"/>
          <a:ea typeface="+mj-ea"/>
          <a:cs typeface="+mj-cs"/>
        </a:defRPr>
      </a:lvl1pPr>
    </p:titleStyle>
    <p:bodyStyle>
      <a:lvl1pPr marL="285750" indent="-285750" algn="l" defTabSz="1306221" rtl="0" eaLnBrk="1" latinLnBrk="0" hangingPunct="1">
        <a:lnSpc>
          <a:spcPct val="95000"/>
        </a:lnSpc>
        <a:spcBef>
          <a:spcPts val="1200"/>
        </a:spcBef>
        <a:spcAft>
          <a:spcPts val="0"/>
        </a:spcAft>
        <a:buClr>
          <a:schemeClr val="accent1"/>
        </a:buClr>
        <a:buSzPct val="100000"/>
        <a:buFont typeface="Wingdings" charset="2"/>
        <a:buChar char="§"/>
        <a:defRPr sz="2600" kern="1200">
          <a:solidFill>
            <a:schemeClr val="tx1">
              <a:lumMod val="75000"/>
              <a:lumOff val="25000"/>
            </a:schemeClr>
          </a:solidFill>
          <a:latin typeface="Century Gothic" panose="020B0502020202020204" pitchFamily="34" charset="0"/>
          <a:ea typeface="+mn-ea"/>
          <a:cs typeface="+mn-cs"/>
        </a:defRPr>
      </a:lvl1pPr>
      <a:lvl2pPr marL="685800" indent="-285750" algn="l" defTabSz="1306221" rtl="0" eaLnBrk="1" latinLnBrk="0" hangingPunct="1">
        <a:lnSpc>
          <a:spcPct val="95000"/>
        </a:lnSpc>
        <a:spcBef>
          <a:spcPts val="1200"/>
        </a:spcBef>
        <a:spcAft>
          <a:spcPts val="0"/>
        </a:spcAft>
        <a:buClr>
          <a:schemeClr val="accent1"/>
        </a:buClr>
        <a:buFont typeface="Lucida Grande"/>
        <a:buChar char="–"/>
        <a:defRPr sz="2200" kern="1200">
          <a:solidFill>
            <a:schemeClr val="tx1">
              <a:lumMod val="75000"/>
              <a:lumOff val="25000"/>
            </a:schemeClr>
          </a:solidFill>
          <a:latin typeface="Century Gothic"/>
          <a:ea typeface="+mn-ea"/>
          <a:cs typeface="Century Gothic"/>
        </a:defRPr>
      </a:lvl2pPr>
      <a:lvl3pPr marL="1085850" indent="-285750" algn="l" defTabSz="1306221" rtl="0" eaLnBrk="1" latinLnBrk="0" hangingPunct="1">
        <a:lnSpc>
          <a:spcPct val="95000"/>
        </a:lnSpc>
        <a:spcBef>
          <a:spcPts val="301"/>
        </a:spcBef>
        <a:spcAft>
          <a:spcPts val="0"/>
        </a:spcAft>
        <a:buClr>
          <a:schemeClr val="accent1"/>
        </a:buClr>
        <a:buFont typeface="Wingdings" charset="2"/>
        <a:buChar char="§"/>
        <a:defRPr sz="1800" kern="1200">
          <a:solidFill>
            <a:schemeClr val="tx1">
              <a:lumMod val="75000"/>
              <a:lumOff val="25000"/>
            </a:schemeClr>
          </a:solidFill>
          <a:latin typeface="Century Gothic"/>
          <a:ea typeface="+mn-ea"/>
          <a:cs typeface="Century Gothic"/>
        </a:defRPr>
      </a:lvl3pPr>
      <a:lvl4pPr marL="1492250" indent="-285750" algn="l" defTabSz="1306221" rtl="0" eaLnBrk="1" latinLnBrk="0" hangingPunct="1">
        <a:spcBef>
          <a:spcPct val="20000"/>
        </a:spcBef>
        <a:buClr>
          <a:schemeClr val="accent1"/>
        </a:buClr>
        <a:buFont typeface="Lucida Grande"/>
        <a:buChar char="–"/>
        <a:defRPr sz="1600" kern="1200">
          <a:solidFill>
            <a:schemeClr val="tx1">
              <a:lumMod val="75000"/>
              <a:lumOff val="25000"/>
            </a:schemeClr>
          </a:solidFill>
          <a:latin typeface="Century Gothic"/>
          <a:ea typeface="+mn-ea"/>
          <a:cs typeface="Century Gothic"/>
        </a:defRPr>
      </a:lvl4pPr>
      <a:lvl5pPr marL="1828800" indent="-228600" algn="l" defTabSz="1306221" rtl="0" eaLnBrk="1" latinLnBrk="0" hangingPunct="1">
        <a:spcBef>
          <a:spcPct val="20000"/>
        </a:spcBef>
        <a:buClr>
          <a:schemeClr val="accent1"/>
        </a:buClr>
        <a:buFont typeface="Wingdings" charset="2"/>
        <a:buChar char="§"/>
        <a:defRPr lang="en-US" sz="1400" kern="1200" dirty="0" smtClean="0">
          <a:solidFill>
            <a:schemeClr val="tx1">
              <a:lumMod val="75000"/>
              <a:lumOff val="25000"/>
            </a:schemeClr>
          </a:solidFill>
          <a:latin typeface="Century Gothic"/>
          <a:ea typeface="+mn-ea"/>
          <a:cs typeface="Century Gothic"/>
        </a:defRPr>
      </a:lvl5pPr>
      <a:lvl6pPr marL="1828800" indent="-228600" algn="l" defTabSz="1306221" rtl="0" eaLnBrk="1" latinLnBrk="0" hangingPunct="1">
        <a:spcBef>
          <a:spcPct val="20000"/>
        </a:spcBef>
        <a:buClr>
          <a:schemeClr val="accent1"/>
        </a:buClr>
        <a:buFont typeface="Wingdings" charset="2"/>
        <a:buChar char="§"/>
        <a:defRPr sz="1400" kern="1200" baseline="0">
          <a:solidFill>
            <a:srgbClr val="737373"/>
          </a:solidFill>
          <a:latin typeface="Century Gothic"/>
          <a:ea typeface="+mn-ea"/>
          <a:cs typeface="Century Gothic"/>
        </a:defRPr>
      </a:lvl6pPr>
      <a:lvl7pPr marL="2116138" indent="-228600" algn="l" defTabSz="1306221" rtl="0" eaLnBrk="1" latinLnBrk="0" hangingPunct="1">
        <a:spcBef>
          <a:spcPct val="20000"/>
        </a:spcBef>
        <a:buClr>
          <a:schemeClr val="accent1"/>
        </a:buClr>
        <a:buFont typeface="Lucida Grande"/>
        <a:buChar char="–"/>
        <a:defRPr sz="1400" kern="1200">
          <a:solidFill>
            <a:schemeClr val="tx1">
              <a:lumMod val="75000"/>
              <a:lumOff val="25000"/>
            </a:schemeClr>
          </a:solidFill>
          <a:latin typeface="Century Gothic"/>
          <a:ea typeface="+mn-ea"/>
          <a:cs typeface="Century Gothic"/>
        </a:defRPr>
      </a:lvl7pPr>
      <a:lvl8pPr marL="4898326" indent="-326555" algn="l" defTabSz="1306221"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1"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1" rtl="0" eaLnBrk="1" latinLnBrk="0" hangingPunct="1">
        <a:defRPr sz="2600" kern="1200">
          <a:solidFill>
            <a:schemeClr val="tx1"/>
          </a:solidFill>
          <a:latin typeface="+mn-lt"/>
          <a:ea typeface="+mn-ea"/>
          <a:cs typeface="+mn-cs"/>
        </a:defRPr>
      </a:lvl1pPr>
      <a:lvl2pPr marL="653110" algn="l" defTabSz="1306221" rtl="0" eaLnBrk="1" latinLnBrk="0" hangingPunct="1">
        <a:defRPr sz="2600" kern="1200">
          <a:solidFill>
            <a:schemeClr val="tx1"/>
          </a:solidFill>
          <a:latin typeface="+mn-lt"/>
          <a:ea typeface="+mn-ea"/>
          <a:cs typeface="+mn-cs"/>
        </a:defRPr>
      </a:lvl2pPr>
      <a:lvl3pPr marL="1306221" algn="l" defTabSz="1306221" rtl="0" eaLnBrk="1" latinLnBrk="0" hangingPunct="1">
        <a:defRPr sz="2600" kern="1200">
          <a:solidFill>
            <a:schemeClr val="tx1"/>
          </a:solidFill>
          <a:latin typeface="+mn-lt"/>
          <a:ea typeface="+mn-ea"/>
          <a:cs typeface="+mn-cs"/>
        </a:defRPr>
      </a:lvl3pPr>
      <a:lvl4pPr marL="1959331" algn="l" defTabSz="1306221" rtl="0" eaLnBrk="1" latinLnBrk="0" hangingPunct="1">
        <a:defRPr sz="2600" kern="1200">
          <a:solidFill>
            <a:schemeClr val="tx1"/>
          </a:solidFill>
          <a:latin typeface="+mn-lt"/>
          <a:ea typeface="+mn-ea"/>
          <a:cs typeface="+mn-cs"/>
        </a:defRPr>
      </a:lvl4pPr>
      <a:lvl5pPr marL="2612442" algn="l" defTabSz="1306221" rtl="0" eaLnBrk="1" latinLnBrk="0" hangingPunct="1">
        <a:defRPr sz="2600" kern="1200">
          <a:solidFill>
            <a:schemeClr val="tx1"/>
          </a:solidFill>
          <a:latin typeface="+mn-lt"/>
          <a:ea typeface="+mn-ea"/>
          <a:cs typeface="+mn-cs"/>
        </a:defRPr>
      </a:lvl5pPr>
      <a:lvl6pPr marL="3265550" algn="l" defTabSz="1306221" rtl="0" eaLnBrk="1" latinLnBrk="0" hangingPunct="1">
        <a:defRPr sz="2600" kern="1200">
          <a:solidFill>
            <a:schemeClr val="tx1"/>
          </a:solidFill>
          <a:latin typeface="+mn-lt"/>
          <a:ea typeface="+mn-ea"/>
          <a:cs typeface="+mn-cs"/>
        </a:defRPr>
      </a:lvl6pPr>
      <a:lvl7pPr marL="3918661" algn="l" defTabSz="1306221" rtl="0" eaLnBrk="1" latinLnBrk="0" hangingPunct="1">
        <a:defRPr sz="2600" kern="1200">
          <a:solidFill>
            <a:schemeClr val="tx1"/>
          </a:solidFill>
          <a:latin typeface="+mn-lt"/>
          <a:ea typeface="+mn-ea"/>
          <a:cs typeface="+mn-cs"/>
        </a:defRPr>
      </a:lvl7pPr>
      <a:lvl8pPr marL="4571771" algn="l" defTabSz="1306221" rtl="0" eaLnBrk="1" latinLnBrk="0" hangingPunct="1">
        <a:defRPr sz="2600" kern="1200">
          <a:solidFill>
            <a:schemeClr val="tx1"/>
          </a:solidFill>
          <a:latin typeface="+mn-lt"/>
          <a:ea typeface="+mn-ea"/>
          <a:cs typeface="+mn-cs"/>
        </a:defRPr>
      </a:lvl8pPr>
      <a:lvl9pPr marL="5224882" algn="l" defTabSz="1306221"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1006475" y="438150"/>
            <a:ext cx="12617450" cy="1590675"/>
          </a:xfrm>
          <a:prstGeom prst="rect">
            <a:avLst/>
          </a:prstGeom>
        </p:spPr>
        <p:txBody>
          <a:bodyPr vert="horz" lIns="91440" tIns="45720" rIns="91440" bIns="45720" rtlCol="0" anchor="ctr">
            <a:normAutofit/>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1006475" y="2190750"/>
            <a:ext cx="12617450" cy="5221288"/>
          </a:xfrm>
          <a:prstGeom prst="rect">
            <a:avLst/>
          </a:prstGeom>
        </p:spPr>
        <p:txBody>
          <a:bodyPr vert="horz" lIns="91440" tIns="45720" rIns="91440" bIns="45720" rtlCol="0">
            <a:normAutofit/>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2"/>
          </p:nvPr>
        </p:nvSpPr>
        <p:spPr>
          <a:xfrm>
            <a:off x="1006475" y="7627938"/>
            <a:ext cx="3290888" cy="438150"/>
          </a:xfrm>
          <a:prstGeom prst="rect">
            <a:avLst/>
          </a:prstGeom>
        </p:spPr>
        <p:txBody>
          <a:bodyPr vert="horz" lIns="91440" tIns="45720" rIns="91440" bIns="45720" rtlCol="0" anchor="ctr"/>
          <a:lstStyle>
            <a:lvl1pPr algn="l">
              <a:defRPr sz="1200">
                <a:solidFill>
                  <a:schemeClr val="tx1">
                    <a:tint val="75000"/>
                  </a:schemeClr>
                </a:solidFill>
              </a:defRPr>
            </a:lvl1pPr>
          </a:lstStyle>
          <a:p>
            <a:fld id="{8968D744-D1F2-EA40-8362-42FC5AAD7EC7}" type="datetimeFigureOut">
              <a:rPr kumimoji="1" lang="zh-TW" altLang="en-US" smtClean="0"/>
              <a:t>2016/8/1</a:t>
            </a:fld>
            <a:endParaRPr kumimoji="1" lang="zh-TW" altLang="en-US"/>
          </a:p>
        </p:txBody>
      </p:sp>
      <p:sp>
        <p:nvSpPr>
          <p:cNvPr id="5" name="頁尾版面配置區 4"/>
          <p:cNvSpPr>
            <a:spLocks noGrp="1"/>
          </p:cNvSpPr>
          <p:nvPr>
            <p:ph type="ftr" sz="quarter" idx="3"/>
          </p:nvPr>
        </p:nvSpPr>
        <p:spPr>
          <a:xfrm>
            <a:off x="4846638" y="7627938"/>
            <a:ext cx="4937125" cy="4381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10333038" y="7627938"/>
            <a:ext cx="3290887" cy="438150"/>
          </a:xfrm>
          <a:prstGeom prst="rect">
            <a:avLst/>
          </a:prstGeom>
        </p:spPr>
        <p:txBody>
          <a:bodyPr vert="horz" lIns="91440" tIns="45720" rIns="91440" bIns="45720" rtlCol="0" anchor="ctr"/>
          <a:lstStyle>
            <a:lvl1pPr algn="r">
              <a:defRPr sz="1200">
                <a:solidFill>
                  <a:schemeClr val="tx1">
                    <a:tint val="75000"/>
                  </a:schemeClr>
                </a:solidFill>
              </a:defRPr>
            </a:lvl1pPr>
          </a:lstStyle>
          <a:p>
            <a:fld id="{BBD3D8AB-CA32-434F-A074-1EE76A9CD7A3}" type="slidenum">
              <a:rPr kumimoji="1" lang="zh-TW" altLang="en-US" smtClean="0"/>
              <a:t>‹#›</a:t>
            </a:fld>
            <a:endParaRPr kumimoji="1" lang="zh-TW" altLang="en-US"/>
          </a:p>
        </p:txBody>
      </p:sp>
    </p:spTree>
    <p:extLst>
      <p:ext uri="{BB962C8B-B14F-4D97-AF65-F5344CB8AC3E}">
        <p14:creationId xmlns:p14="http://schemas.microsoft.com/office/powerpoint/2010/main" val="76580977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816" r:id="rId21"/>
    <p:sldLayoutId id="2147483818" r:id="rId22"/>
    <p:sldLayoutId id="2147483819" r:id="rId23"/>
    <p:sldLayoutId id="2147483820" r:id="rId24"/>
    <p:sldLayoutId id="2147483821" r:id="rId25"/>
    <p:sldLayoutId id="2147483822" r:id="rId26"/>
    <p:sldLayoutId id="2147483823" r:id="rId27"/>
    <p:sldLayoutId id="2147483824"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6.png"/><Relationship Id="rId10" Type="http://schemas.openxmlformats.org/officeDocument/2006/relationships/image" Target="../media/image11.pn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1" Type="http://schemas.openxmlformats.org/officeDocument/2006/relationships/slideLayout" Target="../slideLayouts/slideLayout16.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9" Type="http://schemas.openxmlformats.org/officeDocument/2006/relationships/image" Target="../media/image36.png"/><Relationship Id="rId20" Type="http://schemas.microsoft.com/office/2007/relationships/hdphoto" Target="../media/hdphoto3.wdp"/><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image" Target="../media/image39.png"/><Relationship Id="rId13" Type="http://schemas.openxmlformats.org/officeDocument/2006/relationships/image" Target="../media/image40.png"/><Relationship Id="rId14" Type="http://schemas.openxmlformats.org/officeDocument/2006/relationships/image" Target="../media/image41.png"/><Relationship Id="rId15" Type="http://schemas.microsoft.com/office/2007/relationships/hdphoto" Target="../media/hdphoto1.wdp"/><Relationship Id="rId16" Type="http://schemas.openxmlformats.org/officeDocument/2006/relationships/image" Target="../media/image42.png"/><Relationship Id="rId17" Type="http://schemas.microsoft.com/office/2007/relationships/hdphoto" Target="../media/hdphoto2.wdp"/><Relationship Id="rId18" Type="http://schemas.openxmlformats.org/officeDocument/2006/relationships/image" Target="../media/image43.png"/><Relationship Id="rId19" Type="http://schemas.openxmlformats.org/officeDocument/2006/relationships/image" Target="../media/image44.png"/><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6.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45.png"/><Relationship Id="rId5" Type="http://schemas.openxmlformats.org/officeDocument/2006/relationships/image" Target="../media/image7.png"/><Relationship Id="rId6" Type="http://schemas.openxmlformats.org/officeDocument/2006/relationships/image" Target="../media/image48.emf"/><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5.png"/><Relationship Id="rId5" Type="http://schemas.openxmlformats.org/officeDocument/2006/relationships/image" Target="../media/image47.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9.png"/><Relationship Id="rId5" Type="http://schemas.openxmlformats.org/officeDocument/2006/relationships/image" Target="../media/image51.png"/><Relationship Id="rId6" Type="http://schemas.openxmlformats.org/officeDocument/2006/relationships/image" Target="../media/image52.png"/><Relationship Id="rId7" Type="http://schemas.openxmlformats.org/officeDocument/2006/relationships/image" Target="../media/image45.png"/><Relationship Id="rId8" Type="http://schemas.openxmlformats.org/officeDocument/2006/relationships/image" Target="../media/image50.png"/><Relationship Id="rId9"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48.emf"/><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45.png"/><Relationship Id="rId5" Type="http://schemas.openxmlformats.org/officeDocument/2006/relationships/image" Target="../media/image7.png"/><Relationship Id="rId6" Type="http://schemas.openxmlformats.org/officeDocument/2006/relationships/image" Target="../media/image48.emf"/><Relationship Id="rId7" Type="http://schemas.openxmlformats.org/officeDocument/2006/relationships/image" Target="../media/image53.png"/><Relationship Id="rId1" Type="http://schemas.openxmlformats.org/officeDocument/2006/relationships/slideLayout" Target="../slideLayouts/slideLayout26.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45.png"/><Relationship Id="rId1" Type="http://schemas.openxmlformats.org/officeDocument/2006/relationships/slideLayout" Target="../slideLayouts/slideLayout16.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4.png"/><Relationship Id="rId6" Type="http://schemas.openxmlformats.org/officeDocument/2006/relationships/image" Target="../media/image6.png"/><Relationship Id="rId7" Type="http://schemas.openxmlformats.org/officeDocument/2006/relationships/image" Target="../media/image15.png"/><Relationship Id="rId8" Type="http://schemas.openxmlformats.org/officeDocument/2006/relationships/image" Target="../media/image12.png"/><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4.png"/><Relationship Id="rId6" Type="http://schemas.openxmlformats.org/officeDocument/2006/relationships/image" Target="../media/image6.png"/><Relationship Id="rId7" Type="http://schemas.openxmlformats.org/officeDocument/2006/relationships/image" Target="../media/image15.png"/><Relationship Id="rId8" Type="http://schemas.openxmlformats.org/officeDocument/2006/relationships/image" Target="../media/image12.png"/><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6" Type="http://schemas.openxmlformats.org/officeDocument/2006/relationships/image" Target="../media/image12.png"/><Relationship Id="rId7" Type="http://schemas.openxmlformats.org/officeDocument/2006/relationships/image" Target="../media/image5.png"/><Relationship Id="rId8"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34.png"/><Relationship Id="rId13"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image" Target="../media/image55.png"/><Relationship Id="rId3" Type="http://schemas.openxmlformats.org/officeDocument/2006/relationships/image" Target="../media/image59.png"/><Relationship Id="rId4" Type="http://schemas.openxmlformats.org/officeDocument/2006/relationships/image" Target="../media/image57.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58.png"/><Relationship Id="rId8" Type="http://schemas.openxmlformats.org/officeDocument/2006/relationships/image" Target="../media/image60.png"/><Relationship Id="rId9" Type="http://schemas.openxmlformats.org/officeDocument/2006/relationships/image" Target="../media/image52.png"/><Relationship Id="rId10"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7.png"/><Relationship Id="rId5" Type="http://schemas.openxmlformats.org/officeDocument/2006/relationships/image" Target="../media/image48.emf"/><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6.pn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203690" y="3021007"/>
            <a:ext cx="13426710" cy="729694"/>
          </a:xfrm>
        </p:spPr>
        <p:txBody>
          <a:bodyPr/>
          <a:lstStyle/>
          <a:p>
            <a:r>
              <a:rPr lang="zh-TW" altLang="en-US" sz="6000" b="1" dirty="0"/>
              <a:t>勒索軟體事件</a:t>
            </a:r>
            <a:r>
              <a:rPr lang="zh-TW" altLang="en-US" sz="6000" b="1" dirty="0" smtClean="0"/>
              <a:t>分析與</a:t>
            </a:r>
            <a:r>
              <a:rPr lang="en-US" altLang="zh-TW" sz="6000" b="1" dirty="0"/>
              <a:t>SSL</a:t>
            </a:r>
            <a:r>
              <a:rPr lang="zh-TW" altLang="en-US" sz="6000" b="1" dirty="0" smtClean="0"/>
              <a:t>流量可視性</a:t>
            </a:r>
            <a:endParaRPr kumimoji="1" lang="zh-TW" altLang="en-US" sz="6000" b="1" dirty="0"/>
          </a:p>
        </p:txBody>
      </p:sp>
    </p:spTree>
    <p:extLst>
      <p:ext uri="{BB962C8B-B14F-4D97-AF65-F5344CB8AC3E}">
        <p14:creationId xmlns:p14="http://schemas.microsoft.com/office/powerpoint/2010/main" val="1542664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29" name="Text Box 76"/>
          <p:cNvSpPr txBox="1">
            <a:spLocks noChangeArrowheads="1"/>
          </p:cNvSpPr>
          <p:nvPr/>
        </p:nvSpPr>
        <p:spPr bwMode="auto">
          <a:xfrm>
            <a:off x="9068614" y="10065943"/>
            <a:ext cx="16562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a:solidFill>
                  <a:schemeClr val="bg1"/>
                </a:solidFill>
                <a:latin typeface="+mn-lt"/>
              </a:rPr>
              <a:t>Accounting</a:t>
            </a:r>
          </a:p>
        </p:txBody>
      </p:sp>
      <p:sp>
        <p:nvSpPr>
          <p:cNvPr id="130" name="Text Box 77"/>
          <p:cNvSpPr txBox="1">
            <a:spLocks noChangeArrowheads="1"/>
          </p:cNvSpPr>
          <p:nvPr/>
        </p:nvSpPr>
        <p:spPr bwMode="auto">
          <a:xfrm>
            <a:off x="12879263" y="10065943"/>
            <a:ext cx="16530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a:solidFill>
                  <a:schemeClr val="bg1"/>
                </a:solidFill>
                <a:latin typeface="+mn-lt"/>
              </a:rPr>
              <a:t>Engineering</a:t>
            </a:r>
          </a:p>
        </p:txBody>
      </p:sp>
      <p:sp>
        <p:nvSpPr>
          <p:cNvPr id="131" name="Text Box 78"/>
          <p:cNvSpPr txBox="1">
            <a:spLocks noChangeArrowheads="1"/>
          </p:cNvSpPr>
          <p:nvPr/>
        </p:nvSpPr>
        <p:spPr bwMode="auto">
          <a:xfrm>
            <a:off x="4810323" y="10065943"/>
            <a:ext cx="23903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a:solidFill>
                  <a:schemeClr val="bg1"/>
                </a:solidFill>
                <a:latin typeface="+mn-lt"/>
              </a:rPr>
              <a:t>Sales &amp; Marketing</a:t>
            </a:r>
          </a:p>
        </p:txBody>
      </p:sp>
      <p:sp>
        <p:nvSpPr>
          <p:cNvPr id="179" name="Text Box 62"/>
          <p:cNvSpPr txBox="1">
            <a:spLocks noChangeArrowheads="1"/>
          </p:cNvSpPr>
          <p:nvPr/>
        </p:nvSpPr>
        <p:spPr bwMode="auto">
          <a:xfrm>
            <a:off x="9828548" y="4599557"/>
            <a:ext cx="13106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smtClean="0">
                <a:solidFill>
                  <a:schemeClr val="bg1"/>
                </a:solidFill>
                <a:latin typeface="+mn-lt"/>
              </a:rPr>
              <a:t>ATP</a:t>
            </a:r>
            <a:endParaRPr lang="en-US" altLang="en-US" sz="2000" dirty="0">
              <a:solidFill>
                <a:schemeClr val="bg1"/>
              </a:solidFill>
              <a:latin typeface="+mn-lt"/>
            </a:endParaRPr>
          </a:p>
        </p:txBody>
      </p:sp>
      <p:cxnSp>
        <p:nvCxnSpPr>
          <p:cNvPr id="152" name="Straight Connector 151"/>
          <p:cNvCxnSpPr/>
          <p:nvPr/>
        </p:nvCxnSpPr>
        <p:spPr>
          <a:xfrm rot="16200000">
            <a:off x="6260293" y="3175779"/>
            <a:ext cx="210312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614462" name="Text Box 62"/>
          <p:cNvSpPr txBox="1">
            <a:spLocks noChangeArrowheads="1"/>
          </p:cNvSpPr>
          <p:nvPr/>
        </p:nvSpPr>
        <p:spPr bwMode="auto">
          <a:xfrm>
            <a:off x="4183224" y="4607547"/>
            <a:ext cx="13106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smtClean="0">
                <a:solidFill>
                  <a:schemeClr val="bg1"/>
                </a:solidFill>
                <a:latin typeface="+mn-lt"/>
              </a:rPr>
              <a:t>IPS</a:t>
            </a:r>
            <a:endParaRPr lang="en-US" altLang="en-US" sz="2000" dirty="0">
              <a:solidFill>
                <a:schemeClr val="bg1"/>
              </a:solidFill>
              <a:latin typeface="+mn-lt"/>
            </a:endParaRPr>
          </a:p>
        </p:txBody>
      </p:sp>
      <p:pic>
        <p:nvPicPr>
          <p:cNvPr id="80" name="Picture 79" descr="Cloud_Intern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041" y="1691119"/>
            <a:ext cx="1184039" cy="771973"/>
          </a:xfrm>
          <a:prstGeom prst="rect">
            <a:avLst/>
          </a:prstGeom>
        </p:spPr>
      </p:pic>
      <p:sp>
        <p:nvSpPr>
          <p:cNvPr id="161" name="Text Box 62"/>
          <p:cNvSpPr txBox="1">
            <a:spLocks noChangeArrowheads="1"/>
          </p:cNvSpPr>
          <p:nvPr/>
        </p:nvSpPr>
        <p:spPr bwMode="auto">
          <a:xfrm>
            <a:off x="7328232" y="4654910"/>
            <a:ext cx="13106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smtClean="0">
                <a:solidFill>
                  <a:schemeClr val="bg1"/>
                </a:solidFill>
                <a:latin typeface="+mn-lt"/>
              </a:rPr>
              <a:t>Firewall</a:t>
            </a:r>
            <a:endParaRPr lang="en-US" altLang="en-US" sz="2000" dirty="0">
              <a:solidFill>
                <a:schemeClr val="bg1"/>
              </a:solidFill>
              <a:latin typeface="+mn-lt"/>
            </a:endParaRPr>
          </a:p>
        </p:txBody>
      </p:sp>
      <p:sp>
        <p:nvSpPr>
          <p:cNvPr id="177" name="Text Box 62"/>
          <p:cNvSpPr txBox="1">
            <a:spLocks noChangeArrowheads="1"/>
          </p:cNvSpPr>
          <p:nvPr/>
        </p:nvSpPr>
        <p:spPr bwMode="auto">
          <a:xfrm>
            <a:off x="5669675" y="3020853"/>
            <a:ext cx="13106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smtClean="0">
                <a:solidFill>
                  <a:schemeClr val="bg1"/>
                </a:solidFill>
                <a:latin typeface="+mn-lt"/>
              </a:rPr>
              <a:t>DLP</a:t>
            </a:r>
            <a:endParaRPr lang="en-US" altLang="en-US" sz="2000" dirty="0">
              <a:solidFill>
                <a:schemeClr val="bg1"/>
              </a:solidFill>
              <a:latin typeface="+mn-lt"/>
            </a:endParaRPr>
          </a:p>
        </p:txBody>
      </p:sp>
      <p:sp>
        <p:nvSpPr>
          <p:cNvPr id="178" name="Text Box 62"/>
          <p:cNvSpPr txBox="1">
            <a:spLocks noChangeArrowheads="1"/>
          </p:cNvSpPr>
          <p:nvPr/>
        </p:nvSpPr>
        <p:spPr bwMode="auto">
          <a:xfrm>
            <a:off x="7757492" y="2424764"/>
            <a:ext cx="2381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a:solidFill>
                  <a:schemeClr val="bg1"/>
                </a:solidFill>
                <a:latin typeface="+mn-lt"/>
              </a:rPr>
              <a:t/>
            </a:r>
            <a:br>
              <a:rPr lang="en-US" altLang="en-US" sz="2000" dirty="0">
                <a:solidFill>
                  <a:schemeClr val="bg1"/>
                </a:solidFill>
                <a:latin typeface="+mn-lt"/>
              </a:rPr>
            </a:br>
            <a:r>
              <a:rPr lang="en-US" altLang="en-US" sz="2000" dirty="0" smtClean="0">
                <a:solidFill>
                  <a:schemeClr val="bg1"/>
                </a:solidFill>
                <a:latin typeface="+mn-lt"/>
              </a:rPr>
              <a:t>Network  Forensics</a:t>
            </a:r>
            <a:endParaRPr lang="en-US" altLang="en-US" sz="2000" dirty="0">
              <a:solidFill>
                <a:schemeClr val="bg1"/>
              </a:solidFill>
              <a:latin typeface="+mn-lt"/>
            </a:endParaRPr>
          </a:p>
        </p:txBody>
      </p:sp>
      <p:grpSp>
        <p:nvGrpSpPr>
          <p:cNvPr id="2" name="Group 1"/>
          <p:cNvGrpSpPr/>
          <p:nvPr/>
        </p:nvGrpSpPr>
        <p:grpSpPr>
          <a:xfrm>
            <a:off x="2113491" y="2504374"/>
            <a:ext cx="10373626" cy="3750133"/>
            <a:chOff x="2113491" y="2504374"/>
            <a:chExt cx="10373626" cy="3750133"/>
          </a:xfrm>
        </p:grpSpPr>
        <p:sp>
          <p:nvSpPr>
            <p:cNvPr id="614454" name="Line 54"/>
            <p:cNvSpPr>
              <a:spLocks noChangeShapeType="1"/>
            </p:cNvSpPr>
            <p:nvPr/>
          </p:nvSpPr>
          <p:spPr bwMode="auto">
            <a:xfrm>
              <a:off x="3450039" y="4298846"/>
              <a:ext cx="7635240" cy="0"/>
            </a:xfrm>
            <a:prstGeom prst="line">
              <a:avLst/>
            </a:prstGeom>
            <a:noFill/>
            <a:ln w="50800">
              <a:solidFill>
                <a:schemeClr val="accent3">
                  <a:lumMod val="7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80" name="Line 54"/>
            <p:cNvSpPr>
              <a:spLocks noChangeShapeType="1"/>
            </p:cNvSpPr>
            <p:nvPr/>
          </p:nvSpPr>
          <p:spPr bwMode="auto">
            <a:xfrm>
              <a:off x="9606757" y="5245929"/>
              <a:ext cx="2880360" cy="0"/>
            </a:xfrm>
            <a:prstGeom prst="line">
              <a:avLst/>
            </a:prstGeom>
            <a:noFill/>
            <a:ln w="50800">
              <a:solidFill>
                <a:schemeClr val="accent3">
                  <a:lumMod val="7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83" name="Line 54"/>
            <p:cNvSpPr>
              <a:spLocks noChangeShapeType="1"/>
            </p:cNvSpPr>
            <p:nvPr/>
          </p:nvSpPr>
          <p:spPr bwMode="auto">
            <a:xfrm rot="16200000">
              <a:off x="12003234" y="5749957"/>
              <a:ext cx="914400" cy="0"/>
            </a:xfrm>
            <a:prstGeom prst="line">
              <a:avLst/>
            </a:prstGeom>
            <a:noFill/>
            <a:ln w="50800">
              <a:solidFill>
                <a:schemeClr val="accent3">
                  <a:lumMod val="7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84" name="Line 54"/>
            <p:cNvSpPr>
              <a:spLocks noChangeShapeType="1"/>
            </p:cNvSpPr>
            <p:nvPr/>
          </p:nvSpPr>
          <p:spPr bwMode="auto">
            <a:xfrm rot="16200000">
              <a:off x="10029227" y="5255073"/>
              <a:ext cx="1920240" cy="0"/>
            </a:xfrm>
            <a:prstGeom prst="line">
              <a:avLst/>
            </a:prstGeom>
            <a:noFill/>
            <a:ln w="50800">
              <a:solidFill>
                <a:schemeClr val="accent3">
                  <a:lumMod val="7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90" name="Line 54"/>
            <p:cNvSpPr>
              <a:spLocks noChangeShapeType="1"/>
            </p:cNvSpPr>
            <p:nvPr/>
          </p:nvSpPr>
          <p:spPr bwMode="auto">
            <a:xfrm rot="16200000">
              <a:off x="5352481" y="4378894"/>
              <a:ext cx="3749040" cy="0"/>
            </a:xfrm>
            <a:prstGeom prst="line">
              <a:avLst/>
            </a:prstGeom>
            <a:noFill/>
            <a:ln w="50800">
              <a:solidFill>
                <a:schemeClr val="accent3">
                  <a:lumMod val="7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82" name="Line 54"/>
            <p:cNvSpPr>
              <a:spLocks noChangeShapeType="1"/>
            </p:cNvSpPr>
            <p:nvPr/>
          </p:nvSpPr>
          <p:spPr bwMode="auto">
            <a:xfrm rot="16200000">
              <a:off x="9162596" y="5710747"/>
              <a:ext cx="914400" cy="0"/>
            </a:xfrm>
            <a:prstGeom prst="line">
              <a:avLst/>
            </a:prstGeom>
            <a:noFill/>
            <a:ln w="50800">
              <a:solidFill>
                <a:schemeClr val="accent3">
                  <a:lumMod val="7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87" name="Line 54"/>
            <p:cNvSpPr>
              <a:spLocks noChangeShapeType="1"/>
            </p:cNvSpPr>
            <p:nvPr/>
          </p:nvSpPr>
          <p:spPr bwMode="auto">
            <a:xfrm>
              <a:off x="5826123" y="5284150"/>
              <a:ext cx="2880360" cy="0"/>
            </a:xfrm>
            <a:prstGeom prst="line">
              <a:avLst/>
            </a:prstGeom>
            <a:noFill/>
            <a:ln w="50800">
              <a:solidFill>
                <a:schemeClr val="accent3">
                  <a:lumMod val="7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88" name="Line 54"/>
            <p:cNvSpPr>
              <a:spLocks noChangeShapeType="1"/>
            </p:cNvSpPr>
            <p:nvPr/>
          </p:nvSpPr>
          <p:spPr bwMode="auto">
            <a:xfrm rot="16200000">
              <a:off x="5381962" y="5748968"/>
              <a:ext cx="914400" cy="0"/>
            </a:xfrm>
            <a:prstGeom prst="line">
              <a:avLst/>
            </a:prstGeom>
            <a:noFill/>
            <a:ln w="50800">
              <a:solidFill>
                <a:schemeClr val="accent3">
                  <a:lumMod val="7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89" name="Line 54"/>
            <p:cNvSpPr>
              <a:spLocks noChangeShapeType="1"/>
            </p:cNvSpPr>
            <p:nvPr/>
          </p:nvSpPr>
          <p:spPr bwMode="auto">
            <a:xfrm rot="16200000">
              <a:off x="8240888" y="5788178"/>
              <a:ext cx="914400" cy="0"/>
            </a:xfrm>
            <a:prstGeom prst="line">
              <a:avLst/>
            </a:prstGeom>
            <a:noFill/>
            <a:ln w="50800">
              <a:solidFill>
                <a:schemeClr val="accent3">
                  <a:lumMod val="7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grpSp>
          <p:nvGrpSpPr>
            <p:cNvPr id="191" name="Group 190"/>
            <p:cNvGrpSpPr/>
            <p:nvPr/>
          </p:nvGrpSpPr>
          <p:grpSpPr>
            <a:xfrm>
              <a:off x="2113491" y="4334267"/>
              <a:ext cx="2880360" cy="1920240"/>
              <a:chOff x="2220474" y="4657355"/>
              <a:chExt cx="2880360" cy="1920240"/>
            </a:xfrm>
          </p:grpSpPr>
          <p:sp>
            <p:nvSpPr>
              <p:cNvPr id="192" name="Line 54"/>
              <p:cNvSpPr>
                <a:spLocks noChangeShapeType="1"/>
              </p:cNvSpPr>
              <p:nvPr/>
            </p:nvSpPr>
            <p:spPr bwMode="auto">
              <a:xfrm>
                <a:off x="2220474" y="5608331"/>
                <a:ext cx="2880360" cy="0"/>
              </a:xfrm>
              <a:prstGeom prst="line">
                <a:avLst/>
              </a:prstGeom>
              <a:noFill/>
              <a:ln w="50800">
                <a:solidFill>
                  <a:schemeClr val="accent3">
                    <a:lumMod val="7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93" name="Line 54"/>
              <p:cNvSpPr>
                <a:spLocks noChangeShapeType="1"/>
              </p:cNvSpPr>
              <p:nvPr/>
            </p:nvSpPr>
            <p:spPr bwMode="auto">
              <a:xfrm rot="16200000">
                <a:off x="1776313" y="6073149"/>
                <a:ext cx="914400" cy="0"/>
              </a:xfrm>
              <a:prstGeom prst="line">
                <a:avLst/>
              </a:prstGeom>
              <a:noFill/>
              <a:ln w="50800">
                <a:solidFill>
                  <a:schemeClr val="accent3">
                    <a:lumMod val="7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94" name="Line 54"/>
              <p:cNvSpPr>
                <a:spLocks noChangeShapeType="1"/>
              </p:cNvSpPr>
              <p:nvPr/>
            </p:nvSpPr>
            <p:spPr bwMode="auto">
              <a:xfrm rot="16200000">
                <a:off x="4635239" y="6112359"/>
                <a:ext cx="914400" cy="0"/>
              </a:xfrm>
              <a:prstGeom prst="line">
                <a:avLst/>
              </a:prstGeom>
              <a:noFill/>
              <a:ln w="50800">
                <a:solidFill>
                  <a:schemeClr val="accent3">
                    <a:lumMod val="7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95" name="Line 54"/>
              <p:cNvSpPr>
                <a:spLocks noChangeShapeType="1"/>
              </p:cNvSpPr>
              <p:nvPr/>
            </p:nvSpPr>
            <p:spPr bwMode="auto">
              <a:xfrm rot="16200000">
                <a:off x="2551504" y="5617475"/>
                <a:ext cx="1920240" cy="0"/>
              </a:xfrm>
              <a:prstGeom prst="line">
                <a:avLst/>
              </a:prstGeom>
              <a:noFill/>
              <a:ln w="50800">
                <a:solidFill>
                  <a:schemeClr val="accent3">
                    <a:lumMod val="7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grpSp>
      </p:grpSp>
      <p:grpSp>
        <p:nvGrpSpPr>
          <p:cNvPr id="16" name="Group 15"/>
          <p:cNvGrpSpPr/>
          <p:nvPr/>
        </p:nvGrpSpPr>
        <p:grpSpPr>
          <a:xfrm>
            <a:off x="1784331" y="4424648"/>
            <a:ext cx="10821170" cy="2829176"/>
            <a:chOff x="1793487" y="4107902"/>
            <a:chExt cx="10821170" cy="2829176"/>
          </a:xfrm>
        </p:grpSpPr>
        <p:grpSp>
          <p:nvGrpSpPr>
            <p:cNvPr id="15" name="Group 14"/>
            <p:cNvGrpSpPr/>
            <p:nvPr/>
          </p:nvGrpSpPr>
          <p:grpSpPr>
            <a:xfrm>
              <a:off x="2188733" y="4107902"/>
              <a:ext cx="10230332" cy="1716185"/>
              <a:chOff x="2188733" y="4107902"/>
              <a:chExt cx="10230332" cy="1716185"/>
            </a:xfrm>
          </p:grpSpPr>
          <p:grpSp>
            <p:nvGrpSpPr>
              <p:cNvPr id="6" name="Group 5"/>
              <p:cNvGrpSpPr/>
              <p:nvPr/>
            </p:nvGrpSpPr>
            <p:grpSpPr>
              <a:xfrm>
                <a:off x="2188733" y="4107902"/>
                <a:ext cx="10230332" cy="933974"/>
                <a:chOff x="1877840" y="4363989"/>
                <a:chExt cx="10230332" cy="933974"/>
              </a:xfrm>
            </p:grpSpPr>
            <p:cxnSp>
              <p:nvCxnSpPr>
                <p:cNvPr id="3" name="Straight Connector 2"/>
                <p:cNvCxnSpPr/>
                <p:nvPr/>
              </p:nvCxnSpPr>
              <p:spPr>
                <a:xfrm>
                  <a:off x="3185672" y="4363989"/>
                  <a:ext cx="7626096" cy="0"/>
                </a:xfrm>
                <a:prstGeom prst="line">
                  <a:avLst/>
                </a:prstGeom>
                <a:ln w="41275"/>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1877840" y="5297963"/>
                  <a:ext cx="10230332" cy="0"/>
                  <a:chOff x="1877840" y="5297963"/>
                  <a:chExt cx="10230332" cy="0"/>
                </a:xfrm>
              </p:grpSpPr>
              <p:cxnSp>
                <p:nvCxnSpPr>
                  <p:cNvPr id="88" name="Straight Connector 87"/>
                  <p:cNvCxnSpPr/>
                  <p:nvPr/>
                </p:nvCxnSpPr>
                <p:spPr>
                  <a:xfrm>
                    <a:off x="1877840" y="5297963"/>
                    <a:ext cx="27432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5621406" y="5297963"/>
                    <a:ext cx="27432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9364972" y="5297963"/>
                    <a:ext cx="2743200" cy="0"/>
                  </a:xfrm>
                  <a:prstGeom prst="line">
                    <a:avLst/>
                  </a:prstGeom>
                  <a:ln w="41275"/>
                  <a:effectLst/>
                </p:spPr>
                <p:style>
                  <a:lnRef idx="2">
                    <a:schemeClr val="accent1"/>
                  </a:lnRef>
                  <a:fillRef idx="0">
                    <a:schemeClr val="accent1"/>
                  </a:fillRef>
                  <a:effectRef idx="1">
                    <a:schemeClr val="accent1"/>
                  </a:effectRef>
                  <a:fontRef idx="minor">
                    <a:schemeClr val="tx1"/>
                  </a:fontRef>
                </p:style>
              </p:cxnSp>
            </p:grpSp>
            <p:cxnSp>
              <p:nvCxnSpPr>
                <p:cNvPr id="93" name="Straight Connector 92"/>
                <p:cNvCxnSpPr/>
                <p:nvPr/>
              </p:nvCxnSpPr>
              <p:spPr>
                <a:xfrm rot="16200000">
                  <a:off x="2739595" y="4833146"/>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16200000">
                  <a:off x="6539183" y="4833147"/>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16200000">
                  <a:off x="10338771" y="4833146"/>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2221704" y="5031207"/>
                <a:ext cx="10179073" cy="792880"/>
                <a:chOff x="2221704" y="5031206"/>
                <a:chExt cx="10179073" cy="956137"/>
              </a:xfrm>
            </p:grpSpPr>
            <p:grpSp>
              <p:nvGrpSpPr>
                <p:cNvPr id="7" name="Group 6"/>
                <p:cNvGrpSpPr/>
                <p:nvPr/>
              </p:nvGrpSpPr>
              <p:grpSpPr>
                <a:xfrm>
                  <a:off x="2221704" y="5049494"/>
                  <a:ext cx="2706893" cy="914400"/>
                  <a:chOff x="2221704" y="5049494"/>
                  <a:chExt cx="2706893" cy="914400"/>
                </a:xfrm>
              </p:grpSpPr>
              <p:cxnSp>
                <p:nvCxnSpPr>
                  <p:cNvPr id="97" name="Straight Connector 96"/>
                  <p:cNvCxnSpPr/>
                  <p:nvPr/>
                </p:nvCxnSpPr>
                <p:spPr>
                  <a:xfrm rot="16200000">
                    <a:off x="1764504" y="5506694"/>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16200000">
                    <a:off x="3050488" y="5506694"/>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16200000">
                    <a:off x="4471397" y="5506694"/>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grpSp>
            <p:cxnSp>
              <p:nvCxnSpPr>
                <p:cNvPr id="102" name="Straight Connector 101"/>
                <p:cNvCxnSpPr/>
                <p:nvPr/>
              </p:nvCxnSpPr>
              <p:spPr>
                <a:xfrm rot="16200000">
                  <a:off x="5478130" y="5530143"/>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16200000">
                  <a:off x="6855554" y="5530143"/>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rot="16200000">
                  <a:off x="8185023" y="5530143"/>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5400000" flipH="1">
                  <a:off x="11943577" y="5488406"/>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flipH="1">
                  <a:off x="10639305" y="5488406"/>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5400000" flipH="1">
                  <a:off x="9236684" y="5488406"/>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grpSp>
        </p:grpSp>
        <p:sp>
          <p:nvSpPr>
            <p:cNvPr id="614476" name="Text Box 76"/>
            <p:cNvSpPr txBox="1">
              <a:spLocks noChangeArrowheads="1"/>
            </p:cNvSpPr>
            <p:nvPr/>
          </p:nvSpPr>
          <p:spPr bwMode="auto">
            <a:xfrm>
              <a:off x="6505381" y="6536968"/>
              <a:ext cx="16562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a:solidFill>
                    <a:schemeClr val="bg1"/>
                  </a:solidFill>
                  <a:latin typeface="+mn-lt"/>
                </a:rPr>
                <a:t>Accounting</a:t>
              </a:r>
            </a:p>
          </p:txBody>
        </p:sp>
        <p:sp>
          <p:nvSpPr>
            <p:cNvPr id="614477" name="Text Box 77"/>
            <p:cNvSpPr txBox="1">
              <a:spLocks noChangeArrowheads="1"/>
            </p:cNvSpPr>
            <p:nvPr/>
          </p:nvSpPr>
          <p:spPr bwMode="auto">
            <a:xfrm>
              <a:off x="10316030" y="6536968"/>
              <a:ext cx="16530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a:solidFill>
                    <a:schemeClr val="bg1"/>
                  </a:solidFill>
                  <a:latin typeface="+mn-lt"/>
                </a:rPr>
                <a:t>Engineering</a:t>
              </a:r>
            </a:p>
          </p:txBody>
        </p:sp>
        <p:sp>
          <p:nvSpPr>
            <p:cNvPr id="614478" name="Text Box 78"/>
            <p:cNvSpPr txBox="1">
              <a:spLocks noChangeArrowheads="1"/>
            </p:cNvSpPr>
            <p:nvPr/>
          </p:nvSpPr>
          <p:spPr bwMode="auto">
            <a:xfrm>
              <a:off x="2247090" y="6536968"/>
              <a:ext cx="23903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a:solidFill>
                    <a:schemeClr val="bg1"/>
                  </a:solidFill>
                  <a:latin typeface="+mn-lt"/>
                </a:rPr>
                <a:t>Sales &amp; Marketing</a:t>
              </a:r>
            </a:p>
          </p:txBody>
        </p:sp>
        <p:pic>
          <p:nvPicPr>
            <p:cNvPr id="77" name="Picture 76" descr="Lapto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8137" y="5681528"/>
              <a:ext cx="816810" cy="579082"/>
            </a:xfrm>
            <a:prstGeom prst="rect">
              <a:avLst/>
            </a:prstGeom>
          </p:spPr>
        </p:pic>
        <p:pic>
          <p:nvPicPr>
            <p:cNvPr id="78" name="Picture 77" descr="Deskto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3487" y="5655622"/>
              <a:ext cx="783284" cy="604988"/>
            </a:xfrm>
            <a:prstGeom prst="rect">
              <a:avLst/>
            </a:prstGeom>
          </p:spPr>
        </p:pic>
        <p:pic>
          <p:nvPicPr>
            <p:cNvPr id="79" name="Picture 78" descr="Tabl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7488" y="5681528"/>
              <a:ext cx="435914" cy="579082"/>
            </a:xfrm>
            <a:prstGeom prst="rect">
              <a:avLst/>
            </a:prstGeom>
          </p:spPr>
        </p:pic>
        <p:pic>
          <p:nvPicPr>
            <p:cNvPr id="117" name="Picture 116" descr="Lapto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5088" y="5681528"/>
              <a:ext cx="816810" cy="579082"/>
            </a:xfrm>
            <a:prstGeom prst="rect">
              <a:avLst/>
            </a:prstGeom>
          </p:spPr>
        </p:pic>
        <p:pic>
          <p:nvPicPr>
            <p:cNvPr id="118" name="Picture 117" descr="Deskto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0438" y="5655622"/>
              <a:ext cx="783284" cy="604988"/>
            </a:xfrm>
            <a:prstGeom prst="rect">
              <a:avLst/>
            </a:prstGeom>
          </p:spPr>
        </p:pic>
        <p:pic>
          <p:nvPicPr>
            <p:cNvPr id="119" name="Picture 118" descr="Tabl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7863" y="5681528"/>
              <a:ext cx="435914" cy="579082"/>
            </a:xfrm>
            <a:prstGeom prst="rect">
              <a:avLst/>
            </a:prstGeom>
          </p:spPr>
        </p:pic>
        <p:pic>
          <p:nvPicPr>
            <p:cNvPr id="120" name="Picture 119" descr="Lapto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5968" y="5681528"/>
              <a:ext cx="816810" cy="579082"/>
            </a:xfrm>
            <a:prstGeom prst="rect">
              <a:avLst/>
            </a:prstGeom>
          </p:spPr>
        </p:pic>
        <p:pic>
          <p:nvPicPr>
            <p:cNvPr id="121" name="Picture 120" descr="Deskto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9606" y="5655622"/>
              <a:ext cx="783284" cy="604988"/>
            </a:xfrm>
            <a:prstGeom prst="rect">
              <a:avLst/>
            </a:prstGeom>
          </p:spPr>
        </p:pic>
        <p:pic>
          <p:nvPicPr>
            <p:cNvPr id="122" name="Picture 121" descr="Table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78743" y="5681528"/>
              <a:ext cx="435914" cy="579082"/>
            </a:xfrm>
            <a:prstGeom prst="rect">
              <a:avLst/>
            </a:prstGeom>
          </p:spPr>
        </p:pic>
      </p:grpSp>
      <p:pic>
        <p:nvPicPr>
          <p:cNvPr id="81" name="Picture 80" descr="Firewal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429" y="4065059"/>
            <a:ext cx="748988" cy="630966"/>
          </a:xfrm>
          <a:prstGeom prst="rect">
            <a:avLst/>
          </a:prstGeom>
        </p:spPr>
      </p:pic>
      <p:grpSp>
        <p:nvGrpSpPr>
          <p:cNvPr id="17" name="Group 16"/>
          <p:cNvGrpSpPr/>
          <p:nvPr/>
        </p:nvGrpSpPr>
        <p:grpSpPr>
          <a:xfrm>
            <a:off x="7945962" y="3450081"/>
            <a:ext cx="1579978" cy="1253408"/>
            <a:chOff x="8040753" y="3815841"/>
            <a:chExt cx="1579978" cy="1253408"/>
          </a:xfrm>
        </p:grpSpPr>
        <p:cxnSp>
          <p:nvCxnSpPr>
            <p:cNvPr id="150" name="Straight Connector 149"/>
            <p:cNvCxnSpPr/>
            <p:nvPr/>
          </p:nvCxnSpPr>
          <p:spPr>
            <a:xfrm rot="16200000">
              <a:off x="8469229" y="4485683"/>
              <a:ext cx="758269" cy="0"/>
            </a:xfrm>
            <a:prstGeom prst="line">
              <a:avLst/>
            </a:prstGeom>
            <a:ln w="41275"/>
            <a:effectLst/>
          </p:spPr>
          <p:style>
            <a:lnRef idx="2">
              <a:schemeClr val="accent1"/>
            </a:lnRef>
            <a:fillRef idx="0">
              <a:schemeClr val="accent1"/>
            </a:fillRef>
            <a:effectRef idx="1">
              <a:schemeClr val="accent1"/>
            </a:effectRef>
            <a:fontRef idx="minor">
              <a:schemeClr val="tx1"/>
            </a:fontRef>
          </p:style>
        </p:cxnSp>
        <p:pic>
          <p:nvPicPr>
            <p:cNvPr id="163" name="Picture 162" descr="Switch.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7494" y="4516683"/>
              <a:ext cx="552566" cy="552566"/>
            </a:xfrm>
            <a:prstGeom prst="rect">
              <a:avLst/>
            </a:prstGeom>
          </p:spPr>
        </p:pic>
        <p:pic>
          <p:nvPicPr>
            <p:cNvPr id="164" name="Picture 163" descr="Serve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40753" y="3815841"/>
              <a:ext cx="1579978" cy="400481"/>
            </a:xfrm>
            <a:prstGeom prst="rect">
              <a:avLst/>
            </a:prstGeom>
          </p:spPr>
        </p:pic>
      </p:grpSp>
      <p:grpSp>
        <p:nvGrpSpPr>
          <p:cNvPr id="169" name="Group 168"/>
          <p:cNvGrpSpPr/>
          <p:nvPr/>
        </p:nvGrpSpPr>
        <p:grpSpPr>
          <a:xfrm>
            <a:off x="5172784" y="3450081"/>
            <a:ext cx="1579978" cy="1253408"/>
            <a:chOff x="8040753" y="3815841"/>
            <a:chExt cx="1579978" cy="1253408"/>
          </a:xfrm>
        </p:grpSpPr>
        <p:cxnSp>
          <p:nvCxnSpPr>
            <p:cNvPr id="170" name="Straight Connector 169"/>
            <p:cNvCxnSpPr/>
            <p:nvPr/>
          </p:nvCxnSpPr>
          <p:spPr>
            <a:xfrm rot="16200000">
              <a:off x="8469229" y="4485683"/>
              <a:ext cx="758269" cy="0"/>
            </a:xfrm>
            <a:prstGeom prst="line">
              <a:avLst/>
            </a:prstGeom>
            <a:ln w="41275"/>
            <a:effectLst/>
          </p:spPr>
          <p:style>
            <a:lnRef idx="2">
              <a:schemeClr val="accent1"/>
            </a:lnRef>
            <a:fillRef idx="0">
              <a:schemeClr val="accent1"/>
            </a:fillRef>
            <a:effectRef idx="1">
              <a:schemeClr val="accent1"/>
            </a:effectRef>
            <a:fontRef idx="minor">
              <a:schemeClr val="tx1"/>
            </a:fontRef>
          </p:style>
        </p:cxnSp>
        <p:pic>
          <p:nvPicPr>
            <p:cNvPr id="171" name="Picture 170" descr="Switch.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7494" y="4516683"/>
              <a:ext cx="552566" cy="552566"/>
            </a:xfrm>
            <a:prstGeom prst="rect">
              <a:avLst/>
            </a:prstGeom>
          </p:spPr>
        </p:pic>
        <p:pic>
          <p:nvPicPr>
            <p:cNvPr id="172" name="Picture 171" descr="Serve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40753" y="3815841"/>
              <a:ext cx="1579978" cy="400481"/>
            </a:xfrm>
            <a:prstGeom prst="rect">
              <a:avLst/>
            </a:prstGeom>
          </p:spPr>
        </p:pic>
      </p:grpSp>
      <p:pic>
        <p:nvPicPr>
          <p:cNvPr id="85" name="Picture 84" descr="Serve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61068" y="4228753"/>
            <a:ext cx="1579978" cy="400481"/>
          </a:xfrm>
          <a:prstGeom prst="rect">
            <a:avLst/>
          </a:prstGeom>
        </p:spPr>
      </p:pic>
      <p:pic>
        <p:nvPicPr>
          <p:cNvPr id="162" name="Picture 161" descr="Server.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37177" y="4214941"/>
            <a:ext cx="1579978" cy="400481"/>
          </a:xfrm>
          <a:prstGeom prst="rect">
            <a:avLst/>
          </a:prstGeom>
        </p:spPr>
      </p:pic>
      <p:sp>
        <p:nvSpPr>
          <p:cNvPr id="614465" name="Oval 65"/>
          <p:cNvSpPr>
            <a:spLocks noChangeArrowheads="1"/>
          </p:cNvSpPr>
          <p:nvPr/>
        </p:nvSpPr>
        <p:spPr bwMode="auto">
          <a:xfrm>
            <a:off x="12383511" y="5867590"/>
            <a:ext cx="228600" cy="228600"/>
          </a:xfrm>
          <a:prstGeom prst="ellipse">
            <a:avLst/>
          </a:prstGeom>
          <a:solidFill>
            <a:schemeClr val="accent6"/>
          </a:solidFill>
          <a:ln>
            <a:noFill/>
          </a:ln>
          <a:effectLst/>
          <a:extLst/>
        </p:spPr>
        <p:txBody>
          <a:bodyPr wrap="none" anchor="ctr"/>
          <a:lstStyle/>
          <a:p>
            <a:endParaRPr lang="en-US" sz="3120"/>
          </a:p>
        </p:txBody>
      </p:sp>
      <p:sp>
        <p:nvSpPr>
          <p:cNvPr id="614467" name="Oval 67"/>
          <p:cNvSpPr>
            <a:spLocks noChangeArrowheads="1"/>
          </p:cNvSpPr>
          <p:nvPr/>
        </p:nvSpPr>
        <p:spPr bwMode="auto">
          <a:xfrm>
            <a:off x="2081773" y="5803054"/>
            <a:ext cx="228600" cy="228600"/>
          </a:xfrm>
          <a:prstGeom prst="ellipse">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120"/>
          </a:p>
        </p:txBody>
      </p:sp>
      <p:sp>
        <p:nvSpPr>
          <p:cNvPr id="614468" name="Oval 68"/>
          <p:cNvSpPr>
            <a:spLocks noChangeArrowheads="1"/>
          </p:cNvSpPr>
          <p:nvPr/>
        </p:nvSpPr>
        <p:spPr bwMode="auto">
          <a:xfrm>
            <a:off x="12304893" y="5883729"/>
            <a:ext cx="228600" cy="228600"/>
          </a:xfrm>
          <a:prstGeom prst="ellipse">
            <a:avLst/>
          </a:prstGeom>
          <a:solidFill>
            <a:schemeClr val="accent6"/>
          </a:solidFill>
          <a:ln>
            <a:noFill/>
          </a:ln>
          <a:effectLst/>
          <a:extLst/>
        </p:spPr>
        <p:txBody>
          <a:bodyPr wrap="none" anchor="ctr"/>
          <a:lstStyle/>
          <a:p>
            <a:r>
              <a:rPr lang="en-US" sz="100" dirty="0" smtClean="0"/>
              <a:t>z</a:t>
            </a:r>
            <a:endParaRPr lang="en-US" sz="100" dirty="0"/>
          </a:p>
        </p:txBody>
      </p:sp>
      <p:sp>
        <p:nvSpPr>
          <p:cNvPr id="474" name="Oval 67"/>
          <p:cNvSpPr>
            <a:spLocks noChangeArrowheads="1"/>
          </p:cNvSpPr>
          <p:nvPr/>
        </p:nvSpPr>
        <p:spPr bwMode="auto">
          <a:xfrm>
            <a:off x="2234173" y="5955454"/>
            <a:ext cx="228600" cy="228600"/>
          </a:xfrm>
          <a:prstGeom prst="ellipse">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120"/>
          </a:p>
        </p:txBody>
      </p:sp>
      <p:sp>
        <p:nvSpPr>
          <p:cNvPr id="21" name="TextBox 20"/>
          <p:cNvSpPr txBox="1"/>
          <p:nvPr/>
        </p:nvSpPr>
        <p:spPr>
          <a:xfrm>
            <a:off x="5324132" y="2219064"/>
            <a:ext cx="1439818" cy="707886"/>
          </a:xfrm>
          <a:prstGeom prst="rect">
            <a:avLst/>
          </a:prstGeom>
          <a:noFill/>
        </p:spPr>
        <p:txBody>
          <a:bodyPr wrap="none" rtlCol="0">
            <a:spAutoFit/>
          </a:bodyPr>
          <a:lstStyle/>
          <a:p>
            <a:pPr algn="ctr"/>
            <a:r>
              <a:rPr lang="en-US" sz="2000" b="1" dirty="0" smtClean="0">
                <a:solidFill>
                  <a:srgbClr val="FF2929"/>
                </a:solidFill>
              </a:rPr>
              <a:t>Data </a:t>
            </a:r>
          </a:p>
          <a:p>
            <a:pPr algn="ctr"/>
            <a:r>
              <a:rPr lang="en-US" sz="2000" b="1" dirty="0" smtClean="0">
                <a:solidFill>
                  <a:srgbClr val="FF2929"/>
                </a:solidFill>
              </a:rPr>
              <a:t>Exfiltration</a:t>
            </a:r>
          </a:p>
        </p:txBody>
      </p:sp>
      <p:sp>
        <p:nvSpPr>
          <p:cNvPr id="477" name="TextBox 476"/>
          <p:cNvSpPr txBox="1"/>
          <p:nvPr/>
        </p:nvSpPr>
        <p:spPr>
          <a:xfrm>
            <a:off x="8134367" y="1911767"/>
            <a:ext cx="1577165" cy="707886"/>
          </a:xfrm>
          <a:prstGeom prst="rect">
            <a:avLst/>
          </a:prstGeom>
          <a:noFill/>
        </p:spPr>
        <p:txBody>
          <a:bodyPr wrap="square" rtlCol="0">
            <a:spAutoFit/>
          </a:bodyPr>
          <a:lstStyle/>
          <a:p>
            <a:pPr algn="ctr"/>
            <a:r>
              <a:rPr lang="en-US" sz="2000" b="1" dirty="0" smtClean="0">
                <a:solidFill>
                  <a:srgbClr val="FF2929"/>
                </a:solidFill>
              </a:rPr>
              <a:t>Anomalous Activity</a:t>
            </a:r>
          </a:p>
        </p:txBody>
      </p:sp>
      <p:sp>
        <p:nvSpPr>
          <p:cNvPr id="478" name="TextBox 477"/>
          <p:cNvSpPr txBox="1"/>
          <p:nvPr/>
        </p:nvSpPr>
        <p:spPr>
          <a:xfrm>
            <a:off x="2677231" y="3435607"/>
            <a:ext cx="1545616" cy="707886"/>
          </a:xfrm>
          <a:prstGeom prst="rect">
            <a:avLst/>
          </a:prstGeom>
          <a:noFill/>
        </p:spPr>
        <p:txBody>
          <a:bodyPr wrap="none" rtlCol="0">
            <a:spAutoFit/>
          </a:bodyPr>
          <a:lstStyle/>
          <a:p>
            <a:pPr algn="ctr"/>
            <a:r>
              <a:rPr lang="en-US" sz="2000" b="1" dirty="0" smtClean="0">
                <a:solidFill>
                  <a:srgbClr val="FF2929"/>
                </a:solidFill>
              </a:rPr>
              <a:t>Successful </a:t>
            </a:r>
          </a:p>
          <a:p>
            <a:pPr algn="ctr"/>
            <a:r>
              <a:rPr lang="en-US" sz="2000" b="1" dirty="0" smtClean="0">
                <a:solidFill>
                  <a:srgbClr val="FF2929"/>
                </a:solidFill>
              </a:rPr>
              <a:t>Attack</a:t>
            </a:r>
          </a:p>
        </p:txBody>
      </p:sp>
      <p:sp>
        <p:nvSpPr>
          <p:cNvPr id="550" name="TextBox 549"/>
          <p:cNvSpPr txBox="1"/>
          <p:nvPr/>
        </p:nvSpPr>
        <p:spPr>
          <a:xfrm>
            <a:off x="9796130" y="3408894"/>
            <a:ext cx="1682011" cy="707886"/>
          </a:xfrm>
          <a:prstGeom prst="rect">
            <a:avLst/>
          </a:prstGeom>
          <a:noFill/>
        </p:spPr>
        <p:txBody>
          <a:bodyPr wrap="square" rtlCol="0">
            <a:spAutoFit/>
          </a:bodyPr>
          <a:lstStyle/>
          <a:p>
            <a:pPr algn="ctr"/>
            <a:r>
              <a:rPr lang="en-US" sz="2000" b="1" dirty="0" smtClean="0">
                <a:solidFill>
                  <a:srgbClr val="FF2929"/>
                </a:solidFill>
              </a:rPr>
              <a:t>Undetected Malware</a:t>
            </a:r>
          </a:p>
        </p:txBody>
      </p:sp>
      <p:sp>
        <p:nvSpPr>
          <p:cNvPr id="4" name="Title 3"/>
          <p:cNvSpPr>
            <a:spLocks noGrp="1"/>
          </p:cNvSpPr>
          <p:nvPr>
            <p:ph type="title"/>
          </p:nvPr>
        </p:nvSpPr>
        <p:spPr/>
        <p:txBody>
          <a:bodyPr/>
          <a:lstStyle/>
          <a:p>
            <a:r>
              <a:rPr lang="zh-TW" altLang="en-US" dirty="0" smtClean="0">
                <a:solidFill>
                  <a:schemeClr val="bg1"/>
                </a:solidFill>
              </a:rPr>
              <a:t>現在的網路環境</a:t>
            </a:r>
            <a:endParaRPr lang="en-US" dirty="0">
              <a:solidFill>
                <a:schemeClr val="bg1"/>
              </a:solidFill>
            </a:endParaRPr>
          </a:p>
        </p:txBody>
      </p:sp>
      <p:pic>
        <p:nvPicPr>
          <p:cNvPr id="82" name="Picture 81" descr="Route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90723" y="2804309"/>
            <a:ext cx="642260" cy="642260"/>
          </a:xfrm>
          <a:prstGeom prst="rect">
            <a:avLst/>
          </a:prstGeom>
        </p:spPr>
      </p:pic>
    </p:spTree>
    <p:extLst>
      <p:ext uri="{BB962C8B-B14F-4D97-AF65-F5344CB8AC3E}">
        <p14:creationId xmlns:p14="http://schemas.microsoft.com/office/powerpoint/2010/main" val="1446104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grpId="0" nodeType="withEffect">
                                  <p:stCondLst>
                                    <p:cond delay="0"/>
                                  </p:stCondLst>
                                  <p:childTnLst>
                                    <p:animMotion origin="layout" path="M -0.61198 0.00617 L -0.61198 -0.19714 L -0.34777 -0.19714 L -0.34777 -0.41744 " pathEditMode="relative" rAng="0" ptsTypes="AAAA">
                                      <p:cBhvr>
                                        <p:cTn id="6" dur="2000" fill="hold"/>
                                        <p:tgtEl>
                                          <p:spTgt spid="614465"/>
                                        </p:tgtEl>
                                        <p:attrNameLst>
                                          <p:attrName>ppt_x</p:attrName>
                                          <p:attrName>ppt_y</p:attrName>
                                        </p:attrNameLst>
                                      </p:cBhvr>
                                      <p:rCtr x="13205" y="-21181"/>
                                    </p:animMotion>
                                  </p:childTnLst>
                                </p:cTn>
                              </p:par>
                              <p:par>
                                <p:cTn id="7" presetID="10" presetClass="entr" presetSubtype="0" fill="hold" grpId="0" nodeType="withEffect">
                                  <p:stCondLst>
                                    <p:cond delay="900"/>
                                  </p:stCondLst>
                                  <p:childTnLst>
                                    <p:set>
                                      <p:cBhvr>
                                        <p:cTn id="8" dur="1" fill="hold">
                                          <p:stCondLst>
                                            <p:cond delay="0"/>
                                          </p:stCondLst>
                                        </p:cTn>
                                        <p:tgtEl>
                                          <p:spTgt spid="614467"/>
                                        </p:tgtEl>
                                        <p:attrNameLst>
                                          <p:attrName>style.visibility</p:attrName>
                                        </p:attrNameLst>
                                      </p:cBhvr>
                                      <p:to>
                                        <p:strVal val="visible"/>
                                      </p:to>
                                    </p:set>
                                    <p:animEffect transition="in" filter="fade">
                                      <p:cBhvr>
                                        <p:cTn id="9" dur="500"/>
                                        <p:tgtEl>
                                          <p:spTgt spid="614467"/>
                                        </p:tgtEl>
                                      </p:cBhvr>
                                    </p:animEffect>
                                  </p:childTnLst>
                                </p:cTn>
                              </p:par>
                              <p:par>
                                <p:cTn id="10" presetID="0" presetClass="path" presetSubtype="0" repeatCount="indefinite" accel="50000" decel="50000" fill="hold" grpId="1" nodeType="withEffect">
                                  <p:stCondLst>
                                    <p:cond delay="900"/>
                                  </p:stCondLst>
                                  <p:childTnLst>
                                    <p:animMotion origin="layout" path="M 0.708 0.02855 C 0.71343 0.01524 0.70583 -0.05671 0.71137 -0.07002 C 0.68782 -0.06558 0.64767 -0.06886 0.62424 -0.06443 C 0.60698 -0.09934 0.63042 -0.14815 0.61328 -0.18325 C 0.50998 -0.16049 0.52701 -0.18113 0.35687 -0.18383 L 0.35687 -0.39525 " pathEditMode="relative" rAng="0" ptsTypes="AAAAAA">
                                      <p:cBhvr>
                                        <p:cTn id="11" dur="1000" fill="hold"/>
                                        <p:tgtEl>
                                          <p:spTgt spid="614467"/>
                                        </p:tgtEl>
                                        <p:attrNameLst>
                                          <p:attrName>ppt_x</p:attrName>
                                          <p:attrName>ppt_y</p:attrName>
                                        </p:attrNameLst>
                                      </p:cBhvr>
                                      <p:rCtr x="-17394" y="-21200"/>
                                    </p:animMotion>
                                  </p:childTnLst>
                                </p:cTn>
                              </p:par>
                              <p:par>
                                <p:cTn id="12" presetID="10" presetClass="entr" presetSubtype="0" fill="hold" grpId="0" nodeType="withEffect">
                                  <p:stCondLst>
                                    <p:cond delay="0"/>
                                  </p:stCondLst>
                                  <p:childTnLst>
                                    <p:set>
                                      <p:cBhvr>
                                        <p:cTn id="13" dur="1" fill="hold">
                                          <p:stCondLst>
                                            <p:cond delay="0"/>
                                          </p:stCondLst>
                                        </p:cTn>
                                        <p:tgtEl>
                                          <p:spTgt spid="614468"/>
                                        </p:tgtEl>
                                        <p:attrNameLst>
                                          <p:attrName>style.visibility</p:attrName>
                                        </p:attrNameLst>
                                      </p:cBhvr>
                                      <p:to>
                                        <p:strVal val="visible"/>
                                      </p:to>
                                    </p:set>
                                    <p:animEffect transition="in" filter="fade">
                                      <p:cBhvr>
                                        <p:cTn id="14" dur="500"/>
                                        <p:tgtEl>
                                          <p:spTgt spid="614468"/>
                                        </p:tgtEl>
                                      </p:cBhvr>
                                    </p:animEffec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478"/>
                                        </p:tgtEl>
                                        <p:attrNameLst>
                                          <p:attrName>style.visibility</p:attrName>
                                        </p:attrNameLst>
                                      </p:cBhvr>
                                      <p:to>
                                        <p:strVal val="visible"/>
                                      </p:to>
                                    </p:set>
                                  </p:childTnLst>
                                </p:cTn>
                              </p:par>
                              <p:par>
                                <p:cTn id="18" presetID="0" presetClass="path" presetSubtype="0" repeatCount="indefinite" accel="50000" decel="50000" fill="hold" grpId="1" nodeType="withEffect">
                                  <p:stCondLst>
                                    <p:cond delay="400"/>
                                  </p:stCondLst>
                                  <p:childTnLst>
                                    <p:animMotion origin="layout" path="M -0.34494 0.03144 C -0.34494 -0.03009 -0.34494 -0.05845 -0.34494 -0.11979 C -0.34494 -0.13349 -0.34494 -0.18017 -0.34494 -0.19386 L -0.34494 -0.19984 L -0.34494 -0.41358 " pathEditMode="relative" rAng="0" ptsTypes="AAAAA">
                                      <p:cBhvr>
                                        <p:cTn id="19" dur="2000" fill="hold"/>
                                        <p:tgtEl>
                                          <p:spTgt spid="614468"/>
                                        </p:tgtEl>
                                        <p:attrNameLst>
                                          <p:attrName>ppt_x</p:attrName>
                                          <p:attrName>ppt_y</p:attrName>
                                        </p:attrNameLst>
                                      </p:cBhvr>
                                      <p:rCtr x="0" y="-22261"/>
                                    </p:animMotion>
                                  </p:childTnLst>
                                </p:cTn>
                              </p:par>
                            </p:childTnLst>
                          </p:cTn>
                        </p:par>
                        <p:par>
                          <p:cTn id="20" fill="hold">
                            <p:stCondLst>
                              <p:cond delay="4400"/>
                            </p:stCondLst>
                            <p:childTnLst>
                              <p:par>
                                <p:cTn id="21" presetID="1" presetClass="entr" presetSubtype="0" fill="hold" grpId="0" nodeType="afterEffect">
                                  <p:stCondLst>
                                    <p:cond delay="0"/>
                                  </p:stCondLst>
                                  <p:childTnLst>
                                    <p:set>
                                      <p:cBhvr>
                                        <p:cTn id="22" dur="1" fill="hold">
                                          <p:stCondLst>
                                            <p:cond delay="0"/>
                                          </p:stCondLst>
                                        </p:cTn>
                                        <p:tgtEl>
                                          <p:spTgt spid="477"/>
                                        </p:tgtEl>
                                        <p:attrNameLst>
                                          <p:attrName>style.visibility</p:attrName>
                                        </p:attrNameLst>
                                      </p:cBhvr>
                                      <p:to>
                                        <p:strVal val="visible"/>
                                      </p:to>
                                    </p:set>
                                  </p:childTnLst>
                                </p:cTn>
                              </p:par>
                              <p:par>
                                <p:cTn id="23" presetID="10" presetClass="entr" presetSubtype="0" fill="hold" grpId="0" nodeType="withEffect">
                                  <p:stCondLst>
                                    <p:cond delay="900"/>
                                  </p:stCondLst>
                                  <p:childTnLst>
                                    <p:set>
                                      <p:cBhvr>
                                        <p:cTn id="24" dur="1" fill="hold">
                                          <p:stCondLst>
                                            <p:cond delay="0"/>
                                          </p:stCondLst>
                                        </p:cTn>
                                        <p:tgtEl>
                                          <p:spTgt spid="474"/>
                                        </p:tgtEl>
                                        <p:attrNameLst>
                                          <p:attrName>style.visibility</p:attrName>
                                        </p:attrNameLst>
                                      </p:cBhvr>
                                      <p:to>
                                        <p:strVal val="visible"/>
                                      </p:to>
                                    </p:set>
                                    <p:animEffect transition="in" filter="fade">
                                      <p:cBhvr>
                                        <p:cTn id="25" dur="500"/>
                                        <p:tgtEl>
                                          <p:spTgt spid="474"/>
                                        </p:tgtEl>
                                      </p:cBhvr>
                                    </p:animEffect>
                                  </p:childTnLst>
                                </p:cTn>
                              </p:par>
                              <p:par>
                                <p:cTn id="26" presetID="0" presetClass="path" presetSubtype="0" repeatCount="indefinite" accel="50000" decel="50000" fill="hold" grpId="1" nodeType="withEffect">
                                  <p:stCondLst>
                                    <p:cond delay="900"/>
                                  </p:stCondLst>
                                  <p:childTnLst>
                                    <p:animMotion origin="layout" path="M 0.00011 -1.41975E-6 C -0.00521 -0.01331 0.00206 -0.08526 -0.00304 -0.09857 C 0.01921 -0.09413 0.0574 -0.09741 0.07975 -0.09298 C 0.09625 -0.12789 0.07379 -0.1767 0.09017 -0.2118 C 0.18848 -0.18904 0.17231 -0.20968 0.33453 -0.21238 L 0.33453 -0.4238 " pathEditMode="relative" rAng="0" ptsTypes="AAAAAA">
                                      <p:cBhvr>
                                        <p:cTn id="27" dur="1000" fill="hold"/>
                                        <p:tgtEl>
                                          <p:spTgt spid="474"/>
                                        </p:tgtEl>
                                        <p:attrNameLst>
                                          <p:attrName>ppt_x</p:attrName>
                                          <p:attrName>ppt_y</p:attrName>
                                        </p:attrNameLst>
                                      </p:cBhvr>
                                      <p:rCtr x="16558" y="-21200"/>
                                    </p:animMotion>
                                  </p:childTnLst>
                                </p:cTn>
                              </p:par>
                            </p:childTnLst>
                          </p:cTn>
                        </p:par>
                        <p:par>
                          <p:cTn id="28" fill="hold">
                            <p:stCondLst>
                              <p:cond delay="6300"/>
                            </p:stCondLst>
                            <p:childTnLst>
                              <p:par>
                                <p:cTn id="29" presetID="1"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par>
                          <p:cTn id="31" fill="hold">
                            <p:stCondLst>
                              <p:cond delay="6300"/>
                            </p:stCondLst>
                            <p:childTnLst>
                              <p:par>
                                <p:cTn id="32" presetID="1" presetClass="entr" presetSubtype="0" fill="hold" grpId="0" nodeType="afterEffect">
                                  <p:stCondLst>
                                    <p:cond delay="1000"/>
                                  </p:stCondLst>
                                  <p:childTnLst>
                                    <p:set>
                                      <p:cBhvr>
                                        <p:cTn id="33" dur="1" fill="hold">
                                          <p:stCondLst>
                                            <p:cond delay="0"/>
                                          </p:stCondLst>
                                        </p:cTn>
                                        <p:tgtEl>
                                          <p:spTgt spid="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5" grpId="0" animBg="1"/>
      <p:bldP spid="614467" grpId="0" animBg="1"/>
      <p:bldP spid="614467" grpId="1" animBg="1"/>
      <p:bldP spid="614468" grpId="0" animBg="1"/>
      <p:bldP spid="614468" grpId="1" animBg="1"/>
      <p:bldP spid="474" grpId="0" animBg="1"/>
      <p:bldP spid="474" grpId="1" animBg="1"/>
      <p:bldP spid="21" grpId="0"/>
      <p:bldP spid="477" grpId="0"/>
      <p:bldP spid="478" grpId="0"/>
      <p:bldP spid="5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597811" y="739427"/>
            <a:ext cx="13312616" cy="729694"/>
          </a:xfrm>
        </p:spPr>
        <p:txBody>
          <a:bodyPr/>
          <a:lstStyle/>
          <a:p>
            <a:r>
              <a:rPr kumimoji="1" lang="zh-TW" altLang="en-US" sz="4000" b="1" dirty="0" smtClean="0"/>
              <a:t>新世代的資安設備</a:t>
            </a:r>
            <a:endParaRPr kumimoji="1" lang="zh-TW" altLang="en-US" sz="4000" b="1" dirty="0"/>
          </a:p>
        </p:txBody>
      </p:sp>
      <p:pic>
        <p:nvPicPr>
          <p:cNvPr id="9" name="Picture 14" descr="twitte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169" y="-834411"/>
            <a:ext cx="10658007" cy="10658007"/>
          </a:xfrm>
          <a:prstGeom prst="rect">
            <a:avLst/>
          </a:prstGeom>
        </p:spPr>
      </p:pic>
      <p:pic>
        <p:nvPicPr>
          <p:cNvPr id="10" name="Picture 15"/>
          <p:cNvPicPr>
            <a:picLocks noChangeAspect="1"/>
          </p:cNvPicPr>
          <p:nvPr/>
        </p:nvPicPr>
        <p:blipFill rotWithShape="1">
          <a:blip r:embed="rId3"/>
          <a:srcRect l="1" r="2900" b="7642"/>
          <a:stretch/>
        </p:blipFill>
        <p:spPr>
          <a:xfrm>
            <a:off x="4611005" y="4728880"/>
            <a:ext cx="1422185" cy="1352727"/>
          </a:xfrm>
          <a:prstGeom prst="rect">
            <a:avLst/>
          </a:prstGeom>
        </p:spPr>
      </p:pic>
      <p:pic>
        <p:nvPicPr>
          <p:cNvPr id="11" name="Picture 16" descr="4759_150212132134g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7405" y="2271360"/>
            <a:ext cx="1623983" cy="1420985"/>
          </a:xfrm>
          <a:prstGeom prst="rect">
            <a:avLst/>
          </a:prstGeom>
        </p:spPr>
      </p:pic>
      <p:pic>
        <p:nvPicPr>
          <p:cNvPr id="12" name="Picture 17"/>
          <p:cNvPicPr>
            <a:picLocks noChangeAspect="1"/>
          </p:cNvPicPr>
          <p:nvPr/>
        </p:nvPicPr>
        <p:blipFill>
          <a:blip r:embed="rId5"/>
          <a:stretch>
            <a:fillRect/>
          </a:stretch>
        </p:blipFill>
        <p:spPr>
          <a:xfrm>
            <a:off x="3858749" y="3577129"/>
            <a:ext cx="1574605" cy="1574605"/>
          </a:xfrm>
          <a:prstGeom prst="rect">
            <a:avLst/>
          </a:prstGeom>
        </p:spPr>
      </p:pic>
      <p:pic>
        <p:nvPicPr>
          <p:cNvPr id="13" name="Picture 18"/>
          <p:cNvPicPr>
            <a:picLocks noChangeAspect="1"/>
          </p:cNvPicPr>
          <p:nvPr/>
        </p:nvPicPr>
        <p:blipFill>
          <a:blip r:embed="rId6"/>
          <a:stretch>
            <a:fillRect/>
          </a:stretch>
        </p:blipFill>
        <p:spPr>
          <a:xfrm>
            <a:off x="8798040" y="3117582"/>
            <a:ext cx="1435100" cy="1435100"/>
          </a:xfrm>
          <a:prstGeom prst="rect">
            <a:avLst/>
          </a:prstGeom>
        </p:spPr>
      </p:pic>
      <p:pic>
        <p:nvPicPr>
          <p:cNvPr id="14" name="Picture 19"/>
          <p:cNvPicPr>
            <a:picLocks noChangeAspect="1"/>
          </p:cNvPicPr>
          <p:nvPr/>
        </p:nvPicPr>
        <p:blipFill rotWithShape="1">
          <a:blip r:embed="rId7"/>
          <a:srcRect l="16755" t="19102" r="16119" b="12953"/>
          <a:stretch/>
        </p:blipFill>
        <p:spPr>
          <a:xfrm>
            <a:off x="6810953" y="3907449"/>
            <a:ext cx="1498238" cy="1311992"/>
          </a:xfrm>
          <a:prstGeom prst="rect">
            <a:avLst/>
          </a:prstGeom>
        </p:spPr>
      </p:pic>
      <p:pic>
        <p:nvPicPr>
          <p:cNvPr id="15" name="Picture 20" descr="fortinet-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241" y="5685107"/>
            <a:ext cx="4032525" cy="467539"/>
          </a:xfrm>
          <a:prstGeom prst="rect">
            <a:avLst/>
          </a:prstGeom>
        </p:spPr>
      </p:pic>
    </p:spTree>
    <p:extLst>
      <p:ext uri="{BB962C8B-B14F-4D97-AF65-F5344CB8AC3E}">
        <p14:creationId xmlns:p14="http://schemas.microsoft.com/office/powerpoint/2010/main" val="1684578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smtClean="0"/>
              <a:t>Next </a:t>
            </a:r>
            <a:r>
              <a:rPr lang="en-US" dirty="0" smtClean="0"/>
              <a:t>Gen </a:t>
            </a:r>
            <a:r>
              <a:rPr lang="en-US" dirty="0" smtClean="0"/>
              <a:t>Firewalls</a:t>
            </a:r>
            <a:r>
              <a:rPr lang="zh-TW" altLang="en-US" dirty="0" smtClean="0"/>
              <a:t>的</a:t>
            </a:r>
            <a:r>
              <a:rPr lang="en-US" altLang="zh-TW" dirty="0" smtClean="0"/>
              <a:t>SSL</a:t>
            </a:r>
            <a:r>
              <a:rPr lang="zh-TW" altLang="en-US" dirty="0" smtClean="0"/>
              <a:t>效能</a:t>
            </a:r>
            <a:endParaRPr lang="en-US" dirty="0"/>
          </a:p>
        </p:txBody>
      </p:sp>
      <p:graphicFrame>
        <p:nvGraphicFramePr>
          <p:cNvPr id="12" name="Chart 11"/>
          <p:cNvGraphicFramePr/>
          <p:nvPr>
            <p:extLst/>
          </p:nvPr>
        </p:nvGraphicFramePr>
        <p:xfrm>
          <a:off x="1971826" y="2058523"/>
          <a:ext cx="10425958" cy="434788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3014515" y="1446984"/>
            <a:ext cx="8846589" cy="535531"/>
          </a:xfrm>
          <a:prstGeom prst="rect">
            <a:avLst/>
          </a:prstGeom>
          <a:noFill/>
        </p:spPr>
        <p:txBody>
          <a:bodyPr wrap="none" rtlCol="0">
            <a:spAutoFit/>
          </a:bodyPr>
          <a:lstStyle/>
          <a:p>
            <a:pPr>
              <a:lnSpc>
                <a:spcPct val="90000"/>
              </a:lnSpc>
              <a:spcAft>
                <a:spcPts val="864"/>
              </a:spcAft>
            </a:pPr>
            <a:r>
              <a:rPr lang="en-US" sz="3200" b="1" spc="-72" dirty="0">
                <a:solidFill>
                  <a:schemeClr val="accent1">
                    <a:lumMod val="60000"/>
                    <a:lumOff val="40000"/>
                  </a:schemeClr>
                </a:solidFill>
                <a:latin typeface="Century Gothic" panose="020B0502020202020204" pitchFamily="34" charset="0"/>
              </a:rPr>
              <a:t>Performance Impact with 2048-bit SSL Ciphers</a:t>
            </a:r>
          </a:p>
        </p:txBody>
      </p:sp>
      <p:sp>
        <p:nvSpPr>
          <p:cNvPr id="14" name="Rectangle 13"/>
          <p:cNvSpPr/>
          <p:nvPr/>
        </p:nvSpPr>
        <p:spPr>
          <a:xfrm>
            <a:off x="1518229" y="6486681"/>
            <a:ext cx="12137994" cy="584775"/>
          </a:xfrm>
          <a:prstGeom prst="rect">
            <a:avLst/>
          </a:prstGeom>
        </p:spPr>
        <p:txBody>
          <a:bodyPr wrap="square">
            <a:spAutoFit/>
          </a:bodyPr>
          <a:lstStyle/>
          <a:p>
            <a:r>
              <a:rPr lang="en-US" sz="3200" b="1" dirty="0">
                <a:solidFill>
                  <a:schemeClr val="accent4"/>
                </a:solidFill>
                <a:latin typeface="Century Gothic" panose="020B0502020202020204" pitchFamily="34" charset="0"/>
              </a:rPr>
              <a:t>81%: </a:t>
            </a:r>
            <a:r>
              <a:rPr lang="en-US" sz="3200" dirty="0">
                <a:solidFill>
                  <a:schemeClr val="tx1">
                    <a:lumMod val="65000"/>
                    <a:lumOff val="35000"/>
                  </a:schemeClr>
                </a:solidFill>
                <a:latin typeface="Century Gothic" panose="020B0502020202020204" pitchFamily="34" charset="0"/>
              </a:rPr>
              <a:t>The average of performance loss across 7 NG Firewalls</a:t>
            </a:r>
          </a:p>
        </p:txBody>
      </p:sp>
      <p:sp>
        <p:nvSpPr>
          <p:cNvPr id="15" name="TextBox 14"/>
          <p:cNvSpPr txBox="1"/>
          <p:nvPr/>
        </p:nvSpPr>
        <p:spPr>
          <a:xfrm>
            <a:off x="1081370" y="7411725"/>
            <a:ext cx="6583680" cy="311752"/>
          </a:xfrm>
          <a:prstGeom prst="rect">
            <a:avLst/>
          </a:prstGeom>
          <a:noFill/>
        </p:spPr>
        <p:txBody>
          <a:bodyPr wrap="square" rtlCol="0">
            <a:spAutoFit/>
          </a:bodyPr>
          <a:lstStyle/>
          <a:p>
            <a:pPr>
              <a:lnSpc>
                <a:spcPct val="90000"/>
              </a:lnSpc>
            </a:pPr>
            <a:r>
              <a:rPr lang="en-US" sz="1584" spc="-72" dirty="0">
                <a:solidFill>
                  <a:schemeClr val="accent2"/>
                </a:solidFill>
                <a:latin typeface="Century Gothic" panose="020B0502020202020204" pitchFamily="34" charset="0"/>
              </a:rPr>
              <a:t>Source: “</a:t>
            </a:r>
            <a:r>
              <a:rPr lang="en-US" sz="1584" dirty="0">
                <a:solidFill>
                  <a:schemeClr val="accent2"/>
                </a:solidFill>
                <a:latin typeface="Century Gothic" panose="020B0502020202020204" pitchFamily="34" charset="0"/>
              </a:rPr>
              <a:t>SSL Performance Problems,” </a:t>
            </a:r>
            <a:r>
              <a:rPr lang="en-US" sz="1584" spc="-72" dirty="0">
                <a:solidFill>
                  <a:schemeClr val="accent2"/>
                </a:solidFill>
                <a:latin typeface="Century Gothic" panose="020B0502020202020204" pitchFamily="34" charset="0"/>
              </a:rPr>
              <a:t>NSS Labs, 2013</a:t>
            </a:r>
          </a:p>
        </p:txBody>
      </p:sp>
    </p:spTree>
    <p:extLst>
      <p:ext uri="{BB962C8B-B14F-4D97-AF65-F5344CB8AC3E}">
        <p14:creationId xmlns:p14="http://schemas.microsoft.com/office/powerpoint/2010/main" val="183620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4" name="Freeform 23"/>
          <p:cNvSpPr/>
          <p:nvPr/>
        </p:nvSpPr>
        <p:spPr>
          <a:xfrm>
            <a:off x="17824" y="1031887"/>
            <a:ext cx="14571352" cy="3240064"/>
          </a:xfrm>
          <a:custGeom>
            <a:avLst/>
            <a:gdLst>
              <a:gd name="connsiteX0" fmla="*/ 0 w 13310540"/>
              <a:gd name="connsiteY0" fmla="*/ 3736749 h 3736749"/>
              <a:gd name="connsiteX1" fmla="*/ 390768 w 13310540"/>
              <a:gd name="connsiteY1" fmla="*/ 3736749 h 3736749"/>
              <a:gd name="connsiteX2" fmla="*/ 887370 w 13310540"/>
              <a:gd name="connsiteY2" fmla="*/ 3370401 h 3736749"/>
              <a:gd name="connsiteX3" fmla="*/ 1677047 w 13310540"/>
              <a:gd name="connsiteY3" fmla="*/ 3459953 h 3736749"/>
              <a:gd name="connsiteX4" fmla="*/ 2377173 w 13310540"/>
              <a:gd name="connsiteY4" fmla="*/ 3012194 h 3736749"/>
              <a:gd name="connsiteX5" fmla="*/ 3207555 w 13310540"/>
              <a:gd name="connsiteY5" fmla="*/ 3215721 h 3736749"/>
              <a:gd name="connsiteX6" fmla="*/ 4721782 w 13310540"/>
              <a:gd name="connsiteY6" fmla="*/ 2474884 h 3736749"/>
              <a:gd name="connsiteX7" fmla="*/ 5552164 w 13310540"/>
              <a:gd name="connsiteY7" fmla="*/ 2808668 h 3736749"/>
              <a:gd name="connsiteX8" fmla="*/ 6317419 w 13310540"/>
              <a:gd name="connsiteY8" fmla="*/ 2450461 h 3736749"/>
              <a:gd name="connsiteX9" fmla="*/ 6944276 w 13310540"/>
              <a:gd name="connsiteY9" fmla="*/ 2629564 h 3736749"/>
              <a:gd name="connsiteX10" fmla="*/ 7628120 w 13310540"/>
              <a:gd name="connsiteY10" fmla="*/ 2100395 h 3736749"/>
              <a:gd name="connsiteX11" fmla="*/ 8564335 w 13310540"/>
              <a:gd name="connsiteY11" fmla="*/ 1986420 h 3736749"/>
              <a:gd name="connsiteX12" fmla="*/ 9500551 w 13310540"/>
              <a:gd name="connsiteY12" fmla="*/ 1416546 h 3736749"/>
              <a:gd name="connsiteX13" fmla="*/ 10127408 w 13310540"/>
              <a:gd name="connsiteY13" fmla="*/ 1579367 h 3736749"/>
              <a:gd name="connsiteX14" fmla="*/ 10558881 w 13310540"/>
              <a:gd name="connsiteY14" fmla="*/ 1351417 h 3736749"/>
              <a:gd name="connsiteX15" fmla="*/ 11820737 w 13310540"/>
              <a:gd name="connsiteY15" fmla="*/ 830389 h 3736749"/>
              <a:gd name="connsiteX16" fmla="*/ 12520863 w 13310540"/>
              <a:gd name="connsiteY16" fmla="*/ 683850 h 3736749"/>
              <a:gd name="connsiteX17" fmla="*/ 12984900 w 13310540"/>
              <a:gd name="connsiteY17" fmla="*/ 138398 h 3736749"/>
              <a:gd name="connsiteX18" fmla="*/ 13310540 w 13310540"/>
              <a:gd name="connsiteY18" fmla="*/ 0 h 3736749"/>
              <a:gd name="connsiteX19" fmla="*/ 13310540 w 13310540"/>
              <a:gd name="connsiteY19" fmla="*/ 0 h 373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10540" h="3736749">
                <a:moveTo>
                  <a:pt x="0" y="3736749"/>
                </a:moveTo>
                <a:lnTo>
                  <a:pt x="390768" y="3736749"/>
                </a:lnTo>
                <a:lnTo>
                  <a:pt x="887370" y="3370401"/>
                </a:lnTo>
                <a:lnTo>
                  <a:pt x="1677047" y="3459953"/>
                </a:lnTo>
                <a:lnTo>
                  <a:pt x="2377173" y="3012194"/>
                </a:lnTo>
                <a:lnTo>
                  <a:pt x="3207555" y="3215721"/>
                </a:lnTo>
                <a:lnTo>
                  <a:pt x="4721782" y="2474884"/>
                </a:lnTo>
                <a:lnTo>
                  <a:pt x="5552164" y="2808668"/>
                </a:lnTo>
                <a:lnTo>
                  <a:pt x="6317419" y="2450461"/>
                </a:lnTo>
                <a:lnTo>
                  <a:pt x="6944276" y="2629564"/>
                </a:lnTo>
                <a:lnTo>
                  <a:pt x="7628120" y="2100395"/>
                </a:lnTo>
                <a:lnTo>
                  <a:pt x="8564335" y="1986420"/>
                </a:lnTo>
                <a:lnTo>
                  <a:pt x="9500551" y="1416546"/>
                </a:lnTo>
                <a:lnTo>
                  <a:pt x="10127408" y="1579367"/>
                </a:lnTo>
                <a:lnTo>
                  <a:pt x="10558881" y="1351417"/>
                </a:lnTo>
                <a:lnTo>
                  <a:pt x="11820737" y="830389"/>
                </a:lnTo>
                <a:lnTo>
                  <a:pt x="12520863" y="683850"/>
                </a:lnTo>
                <a:lnTo>
                  <a:pt x="12984900" y="138398"/>
                </a:lnTo>
                <a:lnTo>
                  <a:pt x="13310540" y="0"/>
                </a:lnTo>
                <a:lnTo>
                  <a:pt x="13310540" y="0"/>
                </a:lnTo>
              </a:path>
            </a:pathLst>
          </a:custGeom>
          <a:ln>
            <a:solidFill>
              <a:schemeClr val="accent4">
                <a:alpha val="48000"/>
              </a:schemeClr>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accent2">
                  <a:lumMod val="75000"/>
                </a:schemeClr>
              </a:solidFill>
            </a:endParaRPr>
          </a:p>
        </p:txBody>
      </p:sp>
      <p:sp>
        <p:nvSpPr>
          <p:cNvPr id="12" name="Freeform 11"/>
          <p:cNvSpPr/>
          <p:nvPr/>
        </p:nvSpPr>
        <p:spPr>
          <a:xfrm>
            <a:off x="0" y="1321353"/>
            <a:ext cx="14642649" cy="6529801"/>
          </a:xfrm>
          <a:custGeom>
            <a:avLst/>
            <a:gdLst>
              <a:gd name="connsiteX0" fmla="*/ 0 w 13375668"/>
              <a:gd name="connsiteY0" fmla="*/ 3769313 h 7986385"/>
              <a:gd name="connsiteX1" fmla="*/ 423332 w 13375668"/>
              <a:gd name="connsiteY1" fmla="*/ 3769313 h 7986385"/>
              <a:gd name="connsiteX2" fmla="*/ 903652 w 13375668"/>
              <a:gd name="connsiteY2" fmla="*/ 3402965 h 7986385"/>
              <a:gd name="connsiteX3" fmla="*/ 1685188 w 13375668"/>
              <a:gd name="connsiteY3" fmla="*/ 3500658 h 7986385"/>
              <a:gd name="connsiteX4" fmla="*/ 2385314 w 13375668"/>
              <a:gd name="connsiteY4" fmla="*/ 3052899 h 7986385"/>
              <a:gd name="connsiteX5" fmla="*/ 3215696 w 13375668"/>
              <a:gd name="connsiteY5" fmla="*/ 3248285 h 7986385"/>
              <a:gd name="connsiteX6" fmla="*/ 4762487 w 13375668"/>
              <a:gd name="connsiteY6" fmla="*/ 2491166 h 7986385"/>
              <a:gd name="connsiteX7" fmla="*/ 5544023 w 13375668"/>
              <a:gd name="connsiteY7" fmla="*/ 2849373 h 7986385"/>
              <a:gd name="connsiteX8" fmla="*/ 6301137 w 13375668"/>
              <a:gd name="connsiteY8" fmla="*/ 2491166 h 7986385"/>
              <a:gd name="connsiteX9" fmla="*/ 6944276 w 13375668"/>
              <a:gd name="connsiteY9" fmla="*/ 2662128 h 7986385"/>
              <a:gd name="connsiteX10" fmla="*/ 7644402 w 13375668"/>
              <a:gd name="connsiteY10" fmla="*/ 2132959 h 7986385"/>
              <a:gd name="connsiteX11" fmla="*/ 8580617 w 13375668"/>
              <a:gd name="connsiteY11" fmla="*/ 2002702 h 7986385"/>
              <a:gd name="connsiteX12" fmla="*/ 9500551 w 13375668"/>
              <a:gd name="connsiteY12" fmla="*/ 1432827 h 7986385"/>
              <a:gd name="connsiteX13" fmla="*/ 10127408 w 13375668"/>
              <a:gd name="connsiteY13" fmla="*/ 1611931 h 7986385"/>
              <a:gd name="connsiteX14" fmla="*/ 10534458 w 13375668"/>
              <a:gd name="connsiteY14" fmla="*/ 1400263 h 7986385"/>
              <a:gd name="connsiteX15" fmla="*/ 11861442 w 13375668"/>
              <a:gd name="connsiteY15" fmla="*/ 854812 h 7986385"/>
              <a:gd name="connsiteX16" fmla="*/ 12529004 w 13375668"/>
              <a:gd name="connsiteY16" fmla="*/ 691990 h 7986385"/>
              <a:gd name="connsiteX17" fmla="*/ 13017464 w 13375668"/>
              <a:gd name="connsiteY17" fmla="*/ 203526 h 7986385"/>
              <a:gd name="connsiteX18" fmla="*/ 13343104 w 13375668"/>
              <a:gd name="connsiteY18" fmla="*/ 0 h 7986385"/>
              <a:gd name="connsiteX19" fmla="*/ 13375668 w 13375668"/>
              <a:gd name="connsiteY19" fmla="*/ 7986385 h 7986385"/>
              <a:gd name="connsiteX20" fmla="*/ 8141 w 13375668"/>
              <a:gd name="connsiteY20" fmla="*/ 7945680 h 7986385"/>
              <a:gd name="connsiteX21" fmla="*/ 0 w 13375668"/>
              <a:gd name="connsiteY21" fmla="*/ 3769313 h 798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75668" h="7986385">
                <a:moveTo>
                  <a:pt x="0" y="3769313"/>
                </a:moveTo>
                <a:lnTo>
                  <a:pt x="423332" y="3769313"/>
                </a:lnTo>
                <a:lnTo>
                  <a:pt x="903652" y="3402965"/>
                </a:lnTo>
                <a:lnTo>
                  <a:pt x="1685188" y="3500658"/>
                </a:lnTo>
                <a:lnTo>
                  <a:pt x="2385314" y="3052899"/>
                </a:lnTo>
                <a:lnTo>
                  <a:pt x="3215696" y="3248285"/>
                </a:lnTo>
                <a:lnTo>
                  <a:pt x="4762487" y="2491166"/>
                </a:lnTo>
                <a:lnTo>
                  <a:pt x="5544023" y="2849373"/>
                </a:lnTo>
                <a:lnTo>
                  <a:pt x="6301137" y="2491166"/>
                </a:lnTo>
                <a:lnTo>
                  <a:pt x="6944276" y="2662128"/>
                </a:lnTo>
                <a:lnTo>
                  <a:pt x="7644402" y="2132959"/>
                </a:lnTo>
                <a:lnTo>
                  <a:pt x="8580617" y="2002702"/>
                </a:lnTo>
                <a:lnTo>
                  <a:pt x="9500551" y="1432827"/>
                </a:lnTo>
                <a:lnTo>
                  <a:pt x="10127408" y="1611931"/>
                </a:lnTo>
                <a:lnTo>
                  <a:pt x="10534458" y="1400263"/>
                </a:lnTo>
                <a:lnTo>
                  <a:pt x="11861442" y="854812"/>
                </a:lnTo>
                <a:lnTo>
                  <a:pt x="12529004" y="691990"/>
                </a:lnTo>
                <a:lnTo>
                  <a:pt x="13017464" y="203526"/>
                </a:lnTo>
                <a:lnTo>
                  <a:pt x="13343104" y="0"/>
                </a:lnTo>
                <a:lnTo>
                  <a:pt x="13375668" y="7986385"/>
                </a:lnTo>
                <a:lnTo>
                  <a:pt x="8141" y="7945680"/>
                </a:lnTo>
                <a:cubicBezTo>
                  <a:pt x="10855" y="6558985"/>
                  <a:pt x="13568" y="5172290"/>
                  <a:pt x="0" y="3769313"/>
                </a:cubicBezTo>
                <a:close/>
              </a:path>
            </a:pathLst>
          </a:custGeom>
          <a:solidFill>
            <a:schemeClr val="tx2">
              <a:lumMod val="75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20" name="Rounded Rectangle 19"/>
          <p:cNvSpPr/>
          <p:nvPr/>
        </p:nvSpPr>
        <p:spPr>
          <a:xfrm>
            <a:off x="0" y="1321353"/>
            <a:ext cx="14630400" cy="5798565"/>
          </a:xfrm>
          <a:prstGeom prst="roundRect">
            <a:avLst>
              <a:gd name="adj" fmla="val 0"/>
            </a:avLst>
          </a:prstGeom>
          <a:solidFill>
            <a:schemeClr val="tx1">
              <a:alpha val="38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74011" y="307731"/>
            <a:ext cx="13312616" cy="729694"/>
          </a:xfrm>
        </p:spPr>
        <p:txBody>
          <a:bodyPr anchor="ctr"/>
          <a:lstStyle/>
          <a:p>
            <a:r>
              <a:rPr lang="zh-TW" altLang="en-US" dirty="0" smtClean="0">
                <a:solidFill>
                  <a:schemeClr val="bg1"/>
                </a:solidFill>
              </a:rPr>
              <a:t>加密流量暗藏攻擊者！</a:t>
            </a:r>
            <a:endParaRPr lang="en-US" dirty="0">
              <a:solidFill>
                <a:schemeClr val="bg1"/>
              </a:solidFill>
            </a:endParaRPr>
          </a:p>
        </p:txBody>
      </p:sp>
      <p:graphicFrame>
        <p:nvGraphicFramePr>
          <p:cNvPr id="13" name="Chart 12"/>
          <p:cNvGraphicFramePr/>
          <p:nvPr>
            <p:extLst/>
          </p:nvPr>
        </p:nvGraphicFramePr>
        <p:xfrm>
          <a:off x="10416543" y="1773758"/>
          <a:ext cx="2168965" cy="20512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nvPr>
        </p:nvGraphicFramePr>
        <p:xfrm>
          <a:off x="1359934" y="1773758"/>
          <a:ext cx="2168965" cy="20512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p:nvPr>
            <p:extLst/>
          </p:nvPr>
        </p:nvGraphicFramePr>
        <p:xfrm>
          <a:off x="5888239" y="1773758"/>
          <a:ext cx="2168965" cy="2051205"/>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p:cNvSpPr txBox="1"/>
          <p:nvPr/>
        </p:nvSpPr>
        <p:spPr>
          <a:xfrm>
            <a:off x="1244322" y="7178082"/>
            <a:ext cx="11972622" cy="454647"/>
          </a:xfrm>
          <a:prstGeom prst="rect">
            <a:avLst/>
          </a:prstGeom>
          <a:noFill/>
        </p:spPr>
        <p:txBody>
          <a:bodyPr wrap="square" rtlCol="0">
            <a:spAutoFit/>
          </a:bodyPr>
          <a:lstStyle/>
          <a:p>
            <a:pPr>
              <a:lnSpc>
                <a:spcPct val="90000"/>
              </a:lnSpc>
            </a:pPr>
            <a:r>
              <a:rPr lang="en-US" sz="1296" spc="-72" dirty="0">
                <a:solidFill>
                  <a:schemeClr val="accent1"/>
                </a:solidFill>
                <a:latin typeface="+mj-lt"/>
              </a:rPr>
              <a:t>Sources: </a:t>
            </a:r>
          </a:p>
          <a:p>
            <a:pPr>
              <a:lnSpc>
                <a:spcPct val="90000"/>
              </a:lnSpc>
            </a:pPr>
            <a:r>
              <a:rPr lang="en-US" sz="1296" spc="-72" dirty="0" err="1" smtClean="0">
                <a:solidFill>
                  <a:schemeClr val="accent1"/>
                </a:solidFill>
                <a:latin typeface="+mj-lt"/>
              </a:rPr>
              <a:t>Sandvine</a:t>
            </a:r>
            <a:r>
              <a:rPr lang="en-US" sz="1296" spc="-72" dirty="0" smtClean="0">
                <a:solidFill>
                  <a:schemeClr val="accent1"/>
                </a:solidFill>
                <a:latin typeface="+mj-lt"/>
              </a:rPr>
              <a:t> Internet Phenomena Report</a:t>
            </a:r>
            <a:r>
              <a:rPr lang="en-US" sz="1296" spc="-72" dirty="0">
                <a:solidFill>
                  <a:schemeClr val="accent1"/>
                </a:solidFill>
                <a:latin typeface="+mj-lt"/>
              </a:rPr>
              <a:t> </a:t>
            </a:r>
            <a:r>
              <a:rPr lang="en-US" sz="1296" spc="-72" dirty="0" smtClean="0">
                <a:solidFill>
                  <a:schemeClr val="accent1"/>
                </a:solidFill>
                <a:latin typeface="+mj-lt"/>
              </a:rPr>
              <a:t>“</a:t>
            </a:r>
            <a:r>
              <a:rPr lang="en-US" sz="1296" dirty="0">
                <a:solidFill>
                  <a:schemeClr val="accent1"/>
                </a:solidFill>
                <a:latin typeface="+mj-lt"/>
              </a:rPr>
              <a:t>Security Leaders Must Address </a:t>
            </a:r>
            <a:r>
              <a:rPr lang="en-US" sz="1296" dirty="0" smtClean="0">
                <a:solidFill>
                  <a:schemeClr val="accent1"/>
                </a:solidFill>
                <a:latin typeface="+mj-lt"/>
              </a:rPr>
              <a:t>Threats </a:t>
            </a:r>
            <a:r>
              <a:rPr lang="en-US" sz="1296" dirty="0">
                <a:solidFill>
                  <a:schemeClr val="accent1"/>
                </a:solidFill>
                <a:latin typeface="+mj-lt"/>
              </a:rPr>
              <a:t>From Rising SSL Traffic,” 2013 </a:t>
            </a:r>
            <a:r>
              <a:rPr lang="en-US" sz="1296" spc="-72" dirty="0">
                <a:solidFill>
                  <a:schemeClr val="accent1"/>
                </a:solidFill>
                <a:latin typeface="+mj-lt"/>
              </a:rPr>
              <a:t> </a:t>
            </a:r>
          </a:p>
        </p:txBody>
      </p:sp>
      <p:sp>
        <p:nvSpPr>
          <p:cNvPr id="3" name="TextBox 2"/>
          <p:cNvSpPr txBox="1"/>
          <p:nvPr/>
        </p:nvSpPr>
        <p:spPr>
          <a:xfrm>
            <a:off x="1616335" y="3643345"/>
            <a:ext cx="1633781" cy="1015663"/>
          </a:xfrm>
          <a:prstGeom prst="rect">
            <a:avLst/>
          </a:prstGeom>
          <a:noFill/>
        </p:spPr>
        <p:txBody>
          <a:bodyPr wrap="none" rtlCol="0">
            <a:spAutoFit/>
          </a:bodyPr>
          <a:lstStyle/>
          <a:p>
            <a:r>
              <a:rPr lang="en-US" sz="6000" dirty="0">
                <a:solidFill>
                  <a:srgbClr val="FFC000"/>
                </a:solidFill>
                <a:latin typeface="Century Gothic" panose="020B0502020202020204" pitchFamily="34" charset="0"/>
              </a:rPr>
              <a:t>67%</a:t>
            </a:r>
          </a:p>
        </p:txBody>
      </p:sp>
      <p:sp>
        <p:nvSpPr>
          <p:cNvPr id="11" name="TextBox 10"/>
          <p:cNvSpPr txBox="1"/>
          <p:nvPr/>
        </p:nvSpPr>
        <p:spPr>
          <a:xfrm>
            <a:off x="6157467" y="3643345"/>
            <a:ext cx="1633781" cy="1015663"/>
          </a:xfrm>
          <a:prstGeom prst="rect">
            <a:avLst/>
          </a:prstGeom>
          <a:noFill/>
        </p:spPr>
        <p:txBody>
          <a:bodyPr wrap="none" rtlCol="0">
            <a:spAutoFit/>
          </a:bodyPr>
          <a:lstStyle/>
          <a:p>
            <a:r>
              <a:rPr lang="en-US" sz="6000" dirty="0" smtClean="0">
                <a:solidFill>
                  <a:srgbClr val="FFC000"/>
                </a:solidFill>
                <a:latin typeface="Century Gothic" panose="020B0502020202020204" pitchFamily="34" charset="0"/>
              </a:rPr>
              <a:t>50%</a:t>
            </a:r>
            <a:endParaRPr lang="en-US" sz="6000" dirty="0">
              <a:solidFill>
                <a:srgbClr val="FFC000"/>
              </a:solidFill>
              <a:latin typeface="Century Gothic" panose="020B0502020202020204" pitchFamily="34" charset="0"/>
            </a:endParaRPr>
          </a:p>
        </p:txBody>
      </p:sp>
      <p:sp>
        <p:nvSpPr>
          <p:cNvPr id="14" name="TextBox 13"/>
          <p:cNvSpPr txBox="1"/>
          <p:nvPr/>
        </p:nvSpPr>
        <p:spPr>
          <a:xfrm>
            <a:off x="10672943" y="3643345"/>
            <a:ext cx="1633781" cy="1015663"/>
          </a:xfrm>
          <a:prstGeom prst="rect">
            <a:avLst/>
          </a:prstGeom>
          <a:noFill/>
        </p:spPr>
        <p:txBody>
          <a:bodyPr wrap="none" rtlCol="0">
            <a:spAutoFit/>
          </a:bodyPr>
          <a:lstStyle/>
          <a:p>
            <a:r>
              <a:rPr lang="en-US" sz="6000" dirty="0" smtClean="0">
                <a:solidFill>
                  <a:srgbClr val="FFC000"/>
                </a:solidFill>
                <a:latin typeface="Century Gothic" panose="020B0502020202020204" pitchFamily="34" charset="0"/>
              </a:rPr>
              <a:t>80%</a:t>
            </a:r>
            <a:endParaRPr lang="en-US" sz="6000" dirty="0">
              <a:solidFill>
                <a:srgbClr val="FFC000"/>
              </a:solidFill>
              <a:latin typeface="Century Gothic" panose="020B0502020202020204" pitchFamily="34" charset="0"/>
            </a:endParaRPr>
          </a:p>
        </p:txBody>
      </p:sp>
      <p:sp>
        <p:nvSpPr>
          <p:cNvPr id="4" name="TextBox 3"/>
          <p:cNvSpPr txBox="1"/>
          <p:nvPr/>
        </p:nvSpPr>
        <p:spPr>
          <a:xfrm>
            <a:off x="1193009" y="4746613"/>
            <a:ext cx="2488644" cy="954107"/>
          </a:xfrm>
          <a:prstGeom prst="rect">
            <a:avLst/>
          </a:prstGeom>
          <a:noFill/>
        </p:spPr>
        <p:txBody>
          <a:bodyPr wrap="square" rtlCol="0">
            <a:spAutoFit/>
          </a:bodyPr>
          <a:lstStyle/>
          <a:p>
            <a:pPr algn="ctr"/>
            <a:r>
              <a:rPr lang="zh-TW" altLang="en-US" sz="2800" dirty="0" smtClean="0">
                <a:solidFill>
                  <a:schemeClr val="bg1"/>
                </a:solidFill>
                <a:latin typeface="Century Gothic" panose="020B0502020202020204" pitchFamily="34" charset="0"/>
              </a:rPr>
              <a:t>加密的流量</a:t>
            </a:r>
            <a:endParaRPr lang="en-US" altLang="zh-TW" sz="2800" dirty="0" smtClean="0">
              <a:solidFill>
                <a:schemeClr val="bg1"/>
              </a:solidFill>
              <a:latin typeface="Century Gothic" panose="020B0502020202020204" pitchFamily="34" charset="0"/>
            </a:endParaRPr>
          </a:p>
          <a:p>
            <a:pPr algn="ctr"/>
            <a:r>
              <a:rPr lang="en-US" sz="2800" dirty="0" smtClean="0">
                <a:solidFill>
                  <a:schemeClr val="bg1"/>
                </a:solidFill>
                <a:latin typeface="Century Gothic" panose="020B0502020202020204" pitchFamily="34" charset="0"/>
              </a:rPr>
              <a:t>by 2016</a:t>
            </a:r>
            <a:endParaRPr lang="en-US" dirty="0" smtClean="0">
              <a:solidFill>
                <a:schemeClr val="bg1"/>
              </a:solidFill>
            </a:endParaRPr>
          </a:p>
        </p:txBody>
      </p:sp>
      <p:sp>
        <p:nvSpPr>
          <p:cNvPr id="18" name="TextBox 17"/>
          <p:cNvSpPr txBox="1"/>
          <p:nvPr/>
        </p:nvSpPr>
        <p:spPr>
          <a:xfrm>
            <a:off x="5336473" y="4746613"/>
            <a:ext cx="3283982" cy="954107"/>
          </a:xfrm>
          <a:prstGeom prst="rect">
            <a:avLst/>
          </a:prstGeom>
          <a:noFill/>
        </p:spPr>
        <p:txBody>
          <a:bodyPr wrap="square" rtlCol="0">
            <a:spAutoFit/>
          </a:bodyPr>
          <a:lstStyle/>
          <a:p>
            <a:pPr algn="ctr"/>
            <a:r>
              <a:rPr lang="zh-TW" altLang="en-US" sz="2800" dirty="0" smtClean="0">
                <a:solidFill>
                  <a:srgbClr val="FFFFFF"/>
                </a:solidFill>
                <a:latin typeface="Century Gothic" panose="020B0502020202020204" pitchFamily="34" charset="0"/>
              </a:rPr>
              <a:t>攻擊者透過加密</a:t>
            </a:r>
            <a:endParaRPr lang="en-US" altLang="zh-TW" sz="2800" dirty="0" smtClean="0">
              <a:solidFill>
                <a:srgbClr val="FFFFFF"/>
              </a:solidFill>
              <a:latin typeface="Century Gothic" panose="020B0502020202020204" pitchFamily="34" charset="0"/>
            </a:endParaRPr>
          </a:p>
          <a:p>
            <a:pPr algn="ctr"/>
            <a:r>
              <a:rPr lang="zh-TW" altLang="en-US" sz="2800" dirty="0" smtClean="0">
                <a:solidFill>
                  <a:srgbClr val="FFFFFF"/>
                </a:solidFill>
                <a:latin typeface="Century Gothic" panose="020B0502020202020204" pitchFamily="34" charset="0"/>
              </a:rPr>
              <a:t>流量規避資安設備</a:t>
            </a:r>
            <a:endParaRPr lang="en-US" altLang="zh-TW" sz="2800" dirty="0" smtClean="0">
              <a:solidFill>
                <a:srgbClr val="FFFFFF"/>
              </a:solidFill>
              <a:latin typeface="Century Gothic" panose="020B0502020202020204" pitchFamily="34" charset="0"/>
            </a:endParaRPr>
          </a:p>
        </p:txBody>
      </p:sp>
      <p:sp>
        <p:nvSpPr>
          <p:cNvPr id="19" name="TextBox 18"/>
          <p:cNvSpPr txBox="1"/>
          <p:nvPr/>
        </p:nvSpPr>
        <p:spPr>
          <a:xfrm>
            <a:off x="9903262" y="4746613"/>
            <a:ext cx="3283982" cy="1384995"/>
          </a:xfrm>
          <a:prstGeom prst="rect">
            <a:avLst/>
          </a:prstGeom>
          <a:noFill/>
        </p:spPr>
        <p:txBody>
          <a:bodyPr wrap="square" rtlCol="0">
            <a:spAutoFit/>
          </a:bodyPr>
          <a:lstStyle/>
          <a:p>
            <a:pPr algn="ctr"/>
            <a:r>
              <a:rPr lang="zh-TW" altLang="en-US" sz="2800" dirty="0" smtClean="0">
                <a:solidFill>
                  <a:srgbClr val="FFFFFF"/>
                </a:solidFill>
                <a:latin typeface="Century Gothic" panose="020B0502020202020204" pitchFamily="34" charset="0"/>
              </a:rPr>
              <a:t>資安設備像是</a:t>
            </a:r>
            <a:r>
              <a:rPr lang="en-US" altLang="zh-TW" sz="2800" dirty="0" smtClean="0">
                <a:solidFill>
                  <a:srgbClr val="FFFFFF"/>
                </a:solidFill>
                <a:latin typeface="Century Gothic" panose="020B0502020202020204" pitchFamily="34" charset="0"/>
              </a:rPr>
              <a:t>Firewall IPS UTM</a:t>
            </a:r>
            <a:r>
              <a:rPr lang="zh-TW" altLang="en-US" sz="2800" dirty="0" smtClean="0">
                <a:solidFill>
                  <a:srgbClr val="FFFFFF"/>
                </a:solidFill>
                <a:latin typeface="Century Gothic" panose="020B0502020202020204" pitchFamily="34" charset="0"/>
              </a:rPr>
              <a:t>無法檢測加密流量</a:t>
            </a:r>
            <a:endParaRPr lang="en-US" dirty="0" smtClean="0">
              <a:solidFill>
                <a:srgbClr val="FFFFFF"/>
              </a:solidFill>
            </a:endParaRPr>
          </a:p>
        </p:txBody>
      </p:sp>
    </p:spTree>
    <p:extLst>
      <p:ext uri="{BB962C8B-B14F-4D97-AF65-F5344CB8AC3E}">
        <p14:creationId xmlns:p14="http://schemas.microsoft.com/office/powerpoint/2010/main" val="210220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 name="Rounded Rectangle 8"/>
          <p:cNvSpPr/>
          <p:nvPr/>
        </p:nvSpPr>
        <p:spPr>
          <a:xfrm>
            <a:off x="0" y="1270040"/>
            <a:ext cx="14630400" cy="5798565"/>
          </a:xfrm>
          <a:prstGeom prst="roundRect">
            <a:avLst>
              <a:gd name="adj" fmla="val 0"/>
            </a:avLst>
          </a:prstGeom>
          <a:solidFill>
            <a:schemeClr val="tx1">
              <a:alpha val="38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91069" y="1888788"/>
            <a:ext cx="4948028" cy="4025235"/>
          </a:xfrm>
        </p:spPr>
        <p:txBody>
          <a:bodyPr anchor="t"/>
          <a:lstStyle/>
          <a:p>
            <a:pPr algn="ctr"/>
            <a:r>
              <a:rPr lang="zh-TW" altLang="en-US" sz="6000" dirty="0" smtClean="0">
                <a:solidFill>
                  <a:schemeClr val="bg1"/>
                </a:solidFill>
              </a:rPr>
              <a:t>攻擊者</a:t>
            </a:r>
            <a:r>
              <a:rPr lang="en-US" altLang="zh-TW" sz="6000" dirty="0" smtClean="0">
                <a:solidFill>
                  <a:schemeClr val="bg1"/>
                </a:solidFill>
              </a:rPr>
              <a:t/>
            </a:r>
            <a:br>
              <a:rPr lang="en-US" altLang="zh-TW" sz="6000" dirty="0" smtClean="0">
                <a:solidFill>
                  <a:schemeClr val="bg1"/>
                </a:solidFill>
              </a:rPr>
            </a:br>
            <a:r>
              <a:rPr lang="zh-TW" altLang="en-US" sz="6000" dirty="0" smtClean="0">
                <a:solidFill>
                  <a:schemeClr val="bg1"/>
                </a:solidFill>
              </a:rPr>
              <a:t>可以隱藏在</a:t>
            </a:r>
            <a:r>
              <a:rPr lang="en-US" altLang="zh-TW" sz="6000" dirty="0" smtClean="0">
                <a:solidFill>
                  <a:schemeClr val="bg1"/>
                </a:solidFill>
              </a:rPr>
              <a:t/>
            </a:r>
            <a:br>
              <a:rPr lang="en-US" altLang="zh-TW" sz="6000" dirty="0" smtClean="0">
                <a:solidFill>
                  <a:schemeClr val="bg1"/>
                </a:solidFill>
              </a:rPr>
            </a:br>
            <a:r>
              <a:rPr lang="en-US" altLang="zh-TW" sz="6000" dirty="0" smtClean="0">
                <a:solidFill>
                  <a:schemeClr val="bg1"/>
                </a:solidFill>
              </a:rPr>
              <a:t>SSL</a:t>
            </a:r>
            <a:r>
              <a:rPr lang="en-US" altLang="zh-TW" sz="6000" dirty="0">
                <a:solidFill>
                  <a:schemeClr val="bg1"/>
                </a:solidFill>
              </a:rPr>
              <a:t/>
            </a:r>
            <a:br>
              <a:rPr lang="en-US" altLang="zh-TW" sz="6000" dirty="0">
                <a:solidFill>
                  <a:schemeClr val="bg1"/>
                </a:solidFill>
              </a:rPr>
            </a:br>
            <a:r>
              <a:rPr lang="zh-TW" altLang="en-US" sz="6000" dirty="0" smtClean="0">
                <a:solidFill>
                  <a:schemeClr val="bg1"/>
                </a:solidFill>
              </a:rPr>
              <a:t>流量中</a:t>
            </a:r>
            <a:endParaRPr lang="en-US" sz="6000" dirty="0">
              <a:solidFill>
                <a:schemeClr val="bg1"/>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4337" b="2514"/>
          <a:stretch/>
        </p:blipFill>
        <p:spPr>
          <a:xfrm>
            <a:off x="5721314" y="1888788"/>
            <a:ext cx="8606208" cy="4025236"/>
          </a:xfrm>
          <a:prstGeom prst="rect">
            <a:avLst/>
          </a:prstGeom>
        </p:spPr>
      </p:pic>
      <p:cxnSp>
        <p:nvCxnSpPr>
          <p:cNvPr id="8" name="Straight Connector 7"/>
          <p:cNvCxnSpPr/>
          <p:nvPr/>
        </p:nvCxnSpPr>
        <p:spPr>
          <a:xfrm>
            <a:off x="5580205" y="2360478"/>
            <a:ext cx="0" cy="3630517"/>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827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 name="Rounded Rectangle 19"/>
          <p:cNvSpPr/>
          <p:nvPr/>
        </p:nvSpPr>
        <p:spPr>
          <a:xfrm>
            <a:off x="0" y="5336732"/>
            <a:ext cx="3296811" cy="2129563"/>
          </a:xfrm>
          <a:prstGeom prst="roundRect">
            <a:avLst>
              <a:gd name="adj" fmla="val 0"/>
            </a:avLst>
          </a:prstGeom>
          <a:solidFill>
            <a:schemeClr val="tx1">
              <a:alpha val="38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3777863" y="5336732"/>
            <a:ext cx="3296811" cy="2129563"/>
          </a:xfrm>
          <a:prstGeom prst="roundRect">
            <a:avLst>
              <a:gd name="adj" fmla="val 0"/>
            </a:avLst>
          </a:prstGeom>
          <a:solidFill>
            <a:schemeClr val="tx1">
              <a:alpha val="38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7555726" y="5336732"/>
            <a:ext cx="3296811" cy="2129563"/>
          </a:xfrm>
          <a:prstGeom prst="roundRect">
            <a:avLst>
              <a:gd name="adj" fmla="val 0"/>
            </a:avLst>
          </a:prstGeom>
          <a:solidFill>
            <a:schemeClr val="tx1">
              <a:alpha val="38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11333589" y="5336732"/>
            <a:ext cx="3296811" cy="2129563"/>
          </a:xfrm>
          <a:prstGeom prst="roundRect">
            <a:avLst>
              <a:gd name="adj" fmla="val 0"/>
            </a:avLst>
          </a:prstGeom>
          <a:solidFill>
            <a:schemeClr val="tx1">
              <a:alpha val="38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0" y="641436"/>
            <a:ext cx="14630400" cy="872350"/>
          </a:xfrm>
          <a:prstGeom prst="roundRect">
            <a:avLst>
              <a:gd name="adj" fmla="val 0"/>
            </a:avLst>
          </a:prstGeom>
          <a:solidFill>
            <a:schemeClr val="tx1">
              <a:alpha val="38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0" y="2437450"/>
            <a:ext cx="3296811" cy="5016015"/>
          </a:xfrm>
          <a:prstGeom prst="roundRect">
            <a:avLst>
              <a:gd name="adj" fmla="val 0"/>
            </a:avLst>
          </a:prstGeom>
          <a:solidFill>
            <a:schemeClr val="tx1">
              <a:alpha val="38000"/>
            </a:schemeClr>
          </a:solidFill>
          <a:ln w="28575"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3777863" y="2437450"/>
            <a:ext cx="3296811" cy="5016015"/>
          </a:xfrm>
          <a:prstGeom prst="roundRect">
            <a:avLst>
              <a:gd name="adj" fmla="val 0"/>
            </a:avLst>
          </a:prstGeom>
          <a:solidFill>
            <a:schemeClr val="tx1">
              <a:alpha val="38000"/>
            </a:schemeClr>
          </a:solidFill>
          <a:ln w="28575"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7555726" y="2450280"/>
            <a:ext cx="3296811" cy="5016015"/>
          </a:xfrm>
          <a:prstGeom prst="roundRect">
            <a:avLst>
              <a:gd name="adj" fmla="val 0"/>
            </a:avLst>
          </a:prstGeom>
          <a:solidFill>
            <a:schemeClr val="tx1">
              <a:alpha val="38000"/>
            </a:schemeClr>
          </a:solidFill>
          <a:ln w="28575" cmpd="sng">
            <a:solidFill>
              <a:srgbClr val="2DB4E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11333589" y="2437450"/>
            <a:ext cx="3296811" cy="5016015"/>
          </a:xfrm>
          <a:prstGeom prst="roundRect">
            <a:avLst>
              <a:gd name="adj" fmla="val 0"/>
            </a:avLst>
          </a:prstGeom>
          <a:solidFill>
            <a:schemeClr val="tx1">
              <a:alpha val="38000"/>
            </a:schemeClr>
          </a:solidFill>
          <a:ln w="28575" cmpd="sng">
            <a:solidFill>
              <a:srgbClr val="2DB4E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616335" y="1539443"/>
            <a:ext cx="0" cy="423346"/>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426269" y="1539443"/>
            <a:ext cx="0" cy="423346"/>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9223374" y="1539443"/>
            <a:ext cx="0" cy="423346"/>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2969168" y="1539443"/>
            <a:ext cx="0" cy="423346"/>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847348" y="730305"/>
            <a:ext cx="2031325" cy="646331"/>
          </a:xfrm>
          <a:prstGeom prst="rect">
            <a:avLst/>
          </a:prstGeom>
          <a:noFill/>
        </p:spPr>
        <p:txBody>
          <a:bodyPr wrap="none" rtlCol="0">
            <a:spAutoFit/>
          </a:bodyPr>
          <a:lstStyle/>
          <a:p>
            <a:pPr lvl="0"/>
            <a:r>
              <a:rPr lang="zh-TW" altLang="en-US" sz="3600" smtClean="0">
                <a:solidFill>
                  <a:schemeClr val="bg1"/>
                </a:solidFill>
              </a:rPr>
              <a:t>滲透攻擊</a:t>
            </a:r>
            <a:endParaRPr lang="en-US" sz="3600" dirty="0">
              <a:solidFill>
                <a:schemeClr val="bg1"/>
              </a:solidFill>
            </a:endParaRPr>
          </a:p>
        </p:txBody>
      </p:sp>
      <p:sp>
        <p:nvSpPr>
          <p:cNvPr id="19" name="TextBox 18"/>
          <p:cNvSpPr txBox="1"/>
          <p:nvPr/>
        </p:nvSpPr>
        <p:spPr>
          <a:xfrm>
            <a:off x="243733" y="2783824"/>
            <a:ext cx="2809345" cy="892552"/>
          </a:xfrm>
          <a:prstGeom prst="rect">
            <a:avLst/>
          </a:prstGeom>
          <a:noFill/>
        </p:spPr>
        <p:txBody>
          <a:bodyPr wrap="square" rtlCol="0">
            <a:spAutoFit/>
          </a:bodyPr>
          <a:lstStyle/>
          <a:p>
            <a:pPr lvl="0"/>
            <a:r>
              <a:rPr lang="zh-TW" altLang="en-US" dirty="0">
                <a:solidFill>
                  <a:srgbClr val="FFFFFF"/>
                </a:solidFill>
              </a:rPr>
              <a:t>惡意廣告使用了</a:t>
            </a:r>
            <a:r>
              <a:rPr lang="en-US" altLang="zh-TW" dirty="0">
                <a:solidFill>
                  <a:srgbClr val="FFFFFF"/>
                </a:solidFill>
              </a:rPr>
              <a:t>SSL</a:t>
            </a:r>
            <a:r>
              <a:rPr lang="zh-TW" altLang="en-US" dirty="0">
                <a:solidFill>
                  <a:srgbClr val="FFFFFF"/>
                </a:solidFill>
              </a:rPr>
              <a:t>加密的技術</a:t>
            </a:r>
            <a:endParaRPr lang="en-US" altLang="zh-TW" dirty="0">
              <a:solidFill>
                <a:srgbClr val="FFFFFF"/>
              </a:solidFill>
            </a:endParaRPr>
          </a:p>
        </p:txBody>
      </p:sp>
      <p:sp>
        <p:nvSpPr>
          <p:cNvPr id="24" name="TextBox 23"/>
          <p:cNvSpPr txBox="1"/>
          <p:nvPr/>
        </p:nvSpPr>
        <p:spPr>
          <a:xfrm>
            <a:off x="4053666" y="2783824"/>
            <a:ext cx="2809345" cy="892552"/>
          </a:xfrm>
          <a:prstGeom prst="rect">
            <a:avLst/>
          </a:prstGeom>
          <a:noFill/>
        </p:spPr>
        <p:txBody>
          <a:bodyPr wrap="square" rtlCol="0">
            <a:spAutoFit/>
          </a:bodyPr>
          <a:lstStyle/>
          <a:p>
            <a:pPr lvl="0"/>
            <a:r>
              <a:rPr lang="zh-TW" altLang="en-US" dirty="0">
                <a:solidFill>
                  <a:srgbClr val="FFFFFF"/>
                </a:solidFill>
              </a:rPr>
              <a:t>惡意軟體通過</a:t>
            </a:r>
            <a:r>
              <a:rPr lang="zh-TW" altLang="en-US" dirty="0" smtClean="0">
                <a:solidFill>
                  <a:srgbClr val="FFFFFF"/>
                </a:solidFill>
              </a:rPr>
              <a:t>社交平台發佈</a:t>
            </a:r>
            <a:endParaRPr lang="en-US" altLang="zh-TW" dirty="0">
              <a:solidFill>
                <a:srgbClr val="FFFFFF"/>
              </a:solidFill>
            </a:endParaRPr>
          </a:p>
        </p:txBody>
      </p:sp>
      <p:sp>
        <p:nvSpPr>
          <p:cNvPr id="25" name="TextBox 24"/>
          <p:cNvSpPr txBox="1"/>
          <p:nvPr/>
        </p:nvSpPr>
        <p:spPr>
          <a:xfrm>
            <a:off x="7812287" y="2783824"/>
            <a:ext cx="2809345" cy="2092881"/>
          </a:xfrm>
          <a:prstGeom prst="rect">
            <a:avLst/>
          </a:prstGeom>
          <a:noFill/>
        </p:spPr>
        <p:txBody>
          <a:bodyPr wrap="square" rtlCol="0">
            <a:spAutoFit/>
          </a:bodyPr>
          <a:lstStyle/>
          <a:p>
            <a:r>
              <a:rPr lang="zh-TW" altLang="en-US" dirty="0">
                <a:solidFill>
                  <a:schemeClr val="bg1"/>
                </a:solidFill>
              </a:rPr>
              <a:t>惡意</a:t>
            </a:r>
            <a:r>
              <a:rPr lang="zh-TW" altLang="en-US" dirty="0" smtClean="0">
                <a:solidFill>
                  <a:schemeClr val="bg1"/>
                </a:solidFill>
              </a:rPr>
              <a:t>軟件透過電子</a:t>
            </a:r>
            <a:r>
              <a:rPr lang="zh-TW" altLang="en-US" dirty="0">
                <a:solidFill>
                  <a:schemeClr val="bg1"/>
                </a:solidFill>
              </a:rPr>
              <a:t>郵件附件和即時通訊應用</a:t>
            </a:r>
            <a:r>
              <a:rPr lang="zh-TW" altLang="en-US" dirty="0" smtClean="0">
                <a:solidFill>
                  <a:schemeClr val="bg1"/>
                </a:solidFill>
              </a:rPr>
              <a:t>程式發送</a:t>
            </a:r>
            <a:endParaRPr lang="en-US" altLang="zh-TW" dirty="0">
              <a:solidFill>
                <a:schemeClr val="bg1"/>
              </a:solidFill>
            </a:endParaRPr>
          </a:p>
          <a:p>
            <a:pPr lvl="0"/>
            <a:r>
              <a:rPr lang="en-US" dirty="0" smtClean="0">
                <a:solidFill>
                  <a:schemeClr val="bg1"/>
                </a:solidFill>
              </a:rPr>
              <a:t> </a:t>
            </a:r>
            <a:endParaRPr lang="en-US" dirty="0">
              <a:solidFill>
                <a:schemeClr val="bg1"/>
              </a:solidFill>
            </a:endParaRPr>
          </a:p>
        </p:txBody>
      </p:sp>
      <p:sp>
        <p:nvSpPr>
          <p:cNvPr id="26" name="TextBox 25"/>
          <p:cNvSpPr txBox="1"/>
          <p:nvPr/>
        </p:nvSpPr>
        <p:spPr>
          <a:xfrm>
            <a:off x="11622220" y="2783824"/>
            <a:ext cx="2809345" cy="492443"/>
          </a:xfrm>
          <a:prstGeom prst="rect">
            <a:avLst/>
          </a:prstGeom>
          <a:noFill/>
        </p:spPr>
        <p:txBody>
          <a:bodyPr wrap="square" rtlCol="0">
            <a:spAutoFit/>
          </a:bodyPr>
          <a:lstStyle/>
          <a:p>
            <a:pPr lvl="0"/>
            <a:r>
              <a:rPr lang="en-US" altLang="zh-TW" dirty="0" err="1">
                <a:solidFill>
                  <a:srgbClr val="FFFFFF"/>
                </a:solidFill>
              </a:rPr>
              <a:t>DDoS</a:t>
            </a:r>
            <a:r>
              <a:rPr lang="zh-TW" altLang="en-US" dirty="0" smtClean="0">
                <a:solidFill>
                  <a:srgbClr val="FFFFFF"/>
                </a:solidFill>
              </a:rPr>
              <a:t>與</a:t>
            </a:r>
            <a:r>
              <a:rPr lang="en-US" altLang="zh-TW" dirty="0" smtClean="0">
                <a:solidFill>
                  <a:srgbClr val="FFFFFF"/>
                </a:solidFill>
              </a:rPr>
              <a:t>Web</a:t>
            </a:r>
            <a:r>
              <a:rPr lang="zh-TW" altLang="en-US" dirty="0" smtClean="0">
                <a:solidFill>
                  <a:srgbClr val="FFFFFF"/>
                </a:solidFill>
              </a:rPr>
              <a:t>攻擊</a:t>
            </a:r>
            <a:endParaRPr lang="en-US" altLang="zh-TW" dirty="0">
              <a:solidFill>
                <a:srgbClr val="FFFFFF"/>
              </a:solidFill>
            </a:endParaRPr>
          </a:p>
        </p:txBody>
      </p:sp>
      <p:sp>
        <p:nvSpPr>
          <p:cNvPr id="27" name="TextBox 26"/>
          <p:cNvSpPr txBox="1"/>
          <p:nvPr/>
        </p:nvSpPr>
        <p:spPr>
          <a:xfrm>
            <a:off x="128280" y="5426533"/>
            <a:ext cx="3053078" cy="707886"/>
          </a:xfrm>
          <a:prstGeom prst="rect">
            <a:avLst/>
          </a:prstGeom>
          <a:noFill/>
        </p:spPr>
        <p:txBody>
          <a:bodyPr wrap="square" rtlCol="0">
            <a:spAutoFit/>
          </a:bodyPr>
          <a:lstStyle/>
          <a:p>
            <a:pPr marL="342900" lvl="0" indent="-342900">
              <a:buFont typeface="Arial"/>
              <a:buChar char="•"/>
            </a:pPr>
            <a:r>
              <a:rPr lang="en-US" sz="2000" dirty="0">
                <a:solidFill>
                  <a:srgbClr val="E4E4E4"/>
                </a:solidFill>
              </a:rPr>
              <a:t>Yahoo </a:t>
            </a:r>
            <a:r>
              <a:rPr lang="zh-TW" altLang="en-US" sz="2000" dirty="0" smtClean="0">
                <a:solidFill>
                  <a:srgbClr val="E4E4E4"/>
                </a:solidFill>
              </a:rPr>
              <a:t>被插入惡意廣告</a:t>
            </a:r>
            <a:endParaRPr lang="en-US" sz="2000" dirty="0">
              <a:solidFill>
                <a:srgbClr val="E4E4E4"/>
              </a:solidFill>
            </a:endParaRPr>
          </a:p>
        </p:txBody>
      </p:sp>
      <p:sp>
        <p:nvSpPr>
          <p:cNvPr id="28" name="TextBox 27"/>
          <p:cNvSpPr txBox="1"/>
          <p:nvPr/>
        </p:nvSpPr>
        <p:spPr>
          <a:xfrm>
            <a:off x="3899729" y="5426533"/>
            <a:ext cx="3027422" cy="1631216"/>
          </a:xfrm>
          <a:prstGeom prst="rect">
            <a:avLst/>
          </a:prstGeom>
          <a:noFill/>
        </p:spPr>
        <p:txBody>
          <a:bodyPr wrap="square" rtlCol="0">
            <a:spAutoFit/>
          </a:bodyPr>
          <a:lstStyle/>
          <a:p>
            <a:pPr marL="342900" indent="-342900">
              <a:buFont typeface="Arial"/>
              <a:buChar char="•"/>
            </a:pPr>
            <a:r>
              <a:rPr lang="en-US" sz="2000" dirty="0">
                <a:solidFill>
                  <a:srgbClr val="E4E4E4"/>
                </a:solidFill>
              </a:rPr>
              <a:t>Facebook, Twitter, </a:t>
            </a:r>
            <a:r>
              <a:rPr lang="en-US" sz="2000" dirty="0" smtClean="0">
                <a:solidFill>
                  <a:srgbClr val="E4E4E4"/>
                </a:solidFill>
              </a:rPr>
              <a:t>LinkedIn</a:t>
            </a:r>
            <a:r>
              <a:rPr lang="zh-TW" altLang="en-US" sz="2000" dirty="0" smtClean="0">
                <a:solidFill>
                  <a:srgbClr val="E4E4E4"/>
                </a:solidFill>
              </a:rPr>
              <a:t>社交軟體都使用</a:t>
            </a:r>
            <a:r>
              <a:rPr lang="en-US" altLang="zh-TW" sz="2000" dirty="0" smtClean="0">
                <a:solidFill>
                  <a:srgbClr val="E4E4E4"/>
                </a:solidFill>
              </a:rPr>
              <a:t>SSL,</a:t>
            </a:r>
            <a:r>
              <a:rPr lang="zh-TW" altLang="en-US" sz="2000" dirty="0" smtClean="0">
                <a:solidFill>
                  <a:srgbClr val="E4E4E4"/>
                </a:solidFill>
              </a:rPr>
              <a:t>導致惡意連結或軟體無法被資安設備察覺</a:t>
            </a:r>
            <a:endParaRPr lang="en-US" sz="2000" dirty="0">
              <a:solidFill>
                <a:srgbClr val="E4E4E4"/>
              </a:solidFill>
            </a:endParaRPr>
          </a:p>
        </p:txBody>
      </p:sp>
      <p:sp>
        <p:nvSpPr>
          <p:cNvPr id="29" name="TextBox 28"/>
          <p:cNvSpPr txBox="1"/>
          <p:nvPr/>
        </p:nvSpPr>
        <p:spPr>
          <a:xfrm>
            <a:off x="7696834" y="5426533"/>
            <a:ext cx="3027422" cy="1015663"/>
          </a:xfrm>
          <a:prstGeom prst="rect">
            <a:avLst/>
          </a:prstGeom>
          <a:noFill/>
        </p:spPr>
        <p:txBody>
          <a:bodyPr wrap="square" rtlCol="0">
            <a:spAutoFit/>
          </a:bodyPr>
          <a:lstStyle/>
          <a:p>
            <a:pPr marL="342900" lvl="0" indent="-342900">
              <a:buFont typeface="Arial"/>
              <a:buChar char="•"/>
            </a:pPr>
            <a:r>
              <a:rPr lang="en-US" sz="2000" dirty="0">
                <a:solidFill>
                  <a:schemeClr val="bg1"/>
                </a:solidFill>
              </a:rPr>
              <a:t>Skype, </a:t>
            </a:r>
            <a:r>
              <a:rPr lang="en-US" sz="2000" dirty="0" err="1" smtClean="0">
                <a:solidFill>
                  <a:schemeClr val="bg1"/>
                </a:solidFill>
              </a:rPr>
              <a:t>Whatsapp</a:t>
            </a:r>
            <a:r>
              <a:rPr lang="zh-TW" altLang="en-US" sz="2000" dirty="0" smtClean="0">
                <a:solidFill>
                  <a:schemeClr val="bg1"/>
                </a:solidFill>
              </a:rPr>
              <a:t>或</a:t>
            </a:r>
            <a:r>
              <a:rPr lang="en-US" altLang="zh-TW" sz="2000" dirty="0" smtClean="0">
                <a:solidFill>
                  <a:schemeClr val="bg1"/>
                </a:solidFill>
              </a:rPr>
              <a:t>Email</a:t>
            </a:r>
            <a:r>
              <a:rPr lang="zh-TW" altLang="en-US" sz="2000" dirty="0" smtClean="0">
                <a:solidFill>
                  <a:schemeClr val="bg1"/>
                </a:solidFill>
              </a:rPr>
              <a:t>都被用來傳送惡意軟體</a:t>
            </a:r>
            <a:endParaRPr lang="en-US" sz="2000" dirty="0">
              <a:solidFill>
                <a:schemeClr val="bg1"/>
              </a:solidFill>
            </a:endParaRPr>
          </a:p>
        </p:txBody>
      </p:sp>
      <p:sp>
        <p:nvSpPr>
          <p:cNvPr id="30" name="Oval 29"/>
          <p:cNvSpPr/>
          <p:nvPr/>
        </p:nvSpPr>
        <p:spPr>
          <a:xfrm>
            <a:off x="1167353" y="1872988"/>
            <a:ext cx="897964" cy="897964"/>
          </a:xfrm>
          <a:prstGeom prst="ellipse">
            <a:avLst/>
          </a:prstGeom>
          <a:solidFill>
            <a:schemeClr val="accent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4977287" y="1872988"/>
            <a:ext cx="897964" cy="897964"/>
          </a:xfrm>
          <a:prstGeom prst="ellipse">
            <a:avLst/>
          </a:prstGeom>
          <a:solidFill>
            <a:schemeClr val="accent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8800048" y="1872988"/>
            <a:ext cx="897964" cy="897964"/>
          </a:xfrm>
          <a:prstGeom prst="ellipse">
            <a:avLst/>
          </a:prstGeom>
          <a:solidFill>
            <a:schemeClr val="accent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12533013" y="1872988"/>
            <a:ext cx="897964" cy="897964"/>
          </a:xfrm>
          <a:prstGeom prst="ellipse">
            <a:avLst/>
          </a:prstGeom>
          <a:solidFill>
            <a:schemeClr val="accent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11455455" y="5426533"/>
            <a:ext cx="3027422" cy="707886"/>
          </a:xfrm>
          <a:prstGeom prst="rect">
            <a:avLst/>
          </a:prstGeom>
          <a:noFill/>
        </p:spPr>
        <p:txBody>
          <a:bodyPr wrap="square" rtlCol="0">
            <a:spAutoFit/>
          </a:bodyPr>
          <a:lstStyle/>
          <a:p>
            <a:pPr marL="342900" lvl="0" indent="-342900">
              <a:buFont typeface="Arial"/>
              <a:buChar char="•"/>
            </a:pPr>
            <a:r>
              <a:rPr lang="zh-TW" altLang="en-US" sz="2000" dirty="0" smtClean="0">
                <a:solidFill>
                  <a:srgbClr val="FFFFFF"/>
                </a:solidFill>
              </a:rPr>
              <a:t>攻擊者使用</a:t>
            </a:r>
            <a:r>
              <a:rPr lang="en-US" altLang="zh-TW" sz="2000" dirty="0" smtClean="0">
                <a:solidFill>
                  <a:srgbClr val="FFFFFF"/>
                </a:solidFill>
              </a:rPr>
              <a:t>SSL </a:t>
            </a:r>
            <a:r>
              <a:rPr lang="zh-TW" altLang="en-US" sz="2000" dirty="0" smtClean="0">
                <a:solidFill>
                  <a:srgbClr val="FFFFFF"/>
                </a:solidFill>
              </a:rPr>
              <a:t>進行攻擊</a:t>
            </a:r>
            <a:endParaRPr lang="en-US" sz="2000" dirty="0">
              <a:solidFill>
                <a:srgbClr val="FFFFFF"/>
              </a:solidFill>
            </a:endParaRPr>
          </a:p>
        </p:txBody>
      </p:sp>
      <p:pic>
        <p:nvPicPr>
          <p:cNvPr id="36" name="Picture 35" descr="Security-26.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2648454" y="1988468"/>
            <a:ext cx="667069" cy="667069"/>
          </a:xfrm>
          <a:prstGeom prst="rect">
            <a:avLst/>
          </a:prstGeom>
        </p:spPr>
      </p:pic>
      <p:pic>
        <p:nvPicPr>
          <p:cNvPr id="2" name="Picture 1" descr="Malware-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0667" y="1940300"/>
            <a:ext cx="539980" cy="715237"/>
          </a:xfrm>
          <a:prstGeom prst="rect">
            <a:avLst/>
          </a:prstGeom>
        </p:spPr>
      </p:pic>
      <p:pic>
        <p:nvPicPr>
          <p:cNvPr id="3" name="Picture 2" descr="Malware-0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6631" y="2050123"/>
            <a:ext cx="680340" cy="577823"/>
          </a:xfrm>
          <a:prstGeom prst="rect">
            <a:avLst/>
          </a:prstGeom>
        </p:spPr>
      </p:pic>
      <p:pic>
        <p:nvPicPr>
          <p:cNvPr id="5" name="Picture 4" descr="Malware-0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5094" y="1994559"/>
            <a:ext cx="619115" cy="583150"/>
          </a:xfrm>
          <a:prstGeom prst="rect">
            <a:avLst/>
          </a:prstGeom>
        </p:spPr>
      </p:pic>
    </p:spTree>
    <p:extLst>
      <p:ext uri="{BB962C8B-B14F-4D97-AF65-F5344CB8AC3E}">
        <p14:creationId xmlns:p14="http://schemas.microsoft.com/office/powerpoint/2010/main" val="115646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Rounded Rectangle 4"/>
          <p:cNvSpPr/>
          <p:nvPr/>
        </p:nvSpPr>
        <p:spPr>
          <a:xfrm>
            <a:off x="0" y="1661070"/>
            <a:ext cx="14630400" cy="5688636"/>
          </a:xfrm>
          <a:prstGeom prst="roundRect">
            <a:avLst>
              <a:gd name="adj" fmla="val 0"/>
            </a:avLst>
          </a:prstGeom>
          <a:solidFill>
            <a:schemeClr val="tx1">
              <a:alpha val="38000"/>
            </a:schemeClr>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718371" y="2432649"/>
            <a:ext cx="6285749" cy="4416725"/>
          </a:xfrm>
          <a:prstGeom prst="roundRect">
            <a:avLst>
              <a:gd name="adj" fmla="val 0"/>
            </a:avLst>
          </a:prstGeom>
          <a:solidFill>
            <a:schemeClr val="tx1">
              <a:alpha val="38000"/>
            </a:schemeClr>
          </a:solidFill>
          <a:ln w="28575"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lIns="274320" tIns="274320" rIns="274320" bIns="274320" rtlCol="0" anchor="t"/>
          <a:lstStyle/>
          <a:p>
            <a:pPr lvl="0"/>
            <a:r>
              <a:rPr lang="en-US" sz="2800" dirty="0" smtClean="0">
                <a:solidFill>
                  <a:schemeClr val="accent4"/>
                </a:solidFill>
              </a:rPr>
              <a:t/>
            </a:r>
            <a:br>
              <a:rPr lang="en-US" sz="2800" dirty="0" smtClean="0">
                <a:solidFill>
                  <a:schemeClr val="accent4"/>
                </a:solidFill>
              </a:rPr>
            </a:br>
            <a:r>
              <a:rPr lang="zh-TW" altLang="en-US" sz="2800" dirty="0" smtClean="0">
                <a:solidFill>
                  <a:schemeClr val="accent4"/>
                </a:solidFill>
              </a:rPr>
              <a:t>內部使用者的濫用</a:t>
            </a:r>
            <a:endParaRPr lang="en-US" altLang="zh-TW" sz="2800" dirty="0" smtClean="0">
              <a:solidFill>
                <a:schemeClr val="accent4"/>
              </a:solidFill>
            </a:endParaRPr>
          </a:p>
          <a:p>
            <a:pPr lvl="0"/>
            <a:endParaRPr lang="en-US" sz="2400" dirty="0" smtClean="0">
              <a:solidFill>
                <a:schemeClr val="accent4"/>
              </a:solidFill>
            </a:endParaRPr>
          </a:p>
          <a:p>
            <a:pPr marL="285750" lvl="1" indent="-285750">
              <a:spcBef>
                <a:spcPts val="600"/>
              </a:spcBef>
              <a:buFont typeface="Arial"/>
              <a:buChar char="•"/>
            </a:pPr>
            <a:r>
              <a:rPr lang="zh-TW" altLang="en-US" sz="2400" dirty="0" smtClean="0"/>
              <a:t>內部員工使用外部信箱傳輸機密資料</a:t>
            </a:r>
            <a:r>
              <a:rPr lang="en-US" sz="2000" dirty="0" smtClean="0"/>
              <a:t>Gmail</a:t>
            </a:r>
            <a:r>
              <a:rPr lang="en-US" sz="2000" dirty="0"/>
              <a:t>, Yahoo Mail, MS Live encrypt</a:t>
            </a:r>
          </a:p>
          <a:p>
            <a:pPr marL="285750" lvl="1" indent="-285750">
              <a:spcBef>
                <a:spcPts val="600"/>
              </a:spcBef>
              <a:buFont typeface="Arial"/>
              <a:buChar char="•"/>
            </a:pPr>
            <a:r>
              <a:rPr lang="zh-TW" altLang="en-US" sz="2400" dirty="0"/>
              <a:t>內部員工使用</a:t>
            </a:r>
            <a:r>
              <a:rPr lang="zh-TW" altLang="en-US" sz="2400" dirty="0" smtClean="0"/>
              <a:t>外部免費空間上傳機密資料</a:t>
            </a:r>
            <a:r>
              <a:rPr lang="en-US" sz="2000" dirty="0" smtClean="0"/>
              <a:t> </a:t>
            </a:r>
            <a:r>
              <a:rPr lang="en-US" sz="2000" dirty="0"/>
              <a:t>Dropbox, iCloud, OneDrive encrypt data</a:t>
            </a:r>
          </a:p>
          <a:p>
            <a:pPr marL="1110310" lvl="1" indent="-457200">
              <a:buFont typeface="Arial"/>
              <a:buChar char="•"/>
            </a:pPr>
            <a:endParaRPr lang="en-US" dirty="0"/>
          </a:p>
        </p:txBody>
      </p:sp>
      <p:sp>
        <p:nvSpPr>
          <p:cNvPr id="12" name="Rounded Rectangle 11"/>
          <p:cNvSpPr/>
          <p:nvPr/>
        </p:nvSpPr>
        <p:spPr>
          <a:xfrm>
            <a:off x="7607038" y="2432649"/>
            <a:ext cx="6285749" cy="4416725"/>
          </a:xfrm>
          <a:prstGeom prst="roundRect">
            <a:avLst>
              <a:gd name="adj" fmla="val 0"/>
            </a:avLst>
          </a:prstGeom>
          <a:solidFill>
            <a:schemeClr val="tx1">
              <a:alpha val="38000"/>
            </a:schemeClr>
          </a:solidFill>
          <a:ln w="28575"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lIns="274320" tIns="274320" rIns="274320" bIns="274320" rtlCol="0" anchor="t"/>
          <a:lstStyle/>
          <a:p>
            <a:endParaRPr lang="en-US" altLang="zh-TW" sz="2800" dirty="0">
              <a:solidFill>
                <a:schemeClr val="accent4"/>
              </a:solidFill>
            </a:endParaRPr>
          </a:p>
          <a:p>
            <a:r>
              <a:rPr lang="en-US" altLang="zh-TW" sz="2800" dirty="0" smtClean="0">
                <a:solidFill>
                  <a:schemeClr val="accent4"/>
                </a:solidFill>
              </a:rPr>
              <a:t>C&amp;C Server</a:t>
            </a:r>
            <a:r>
              <a:rPr lang="zh-TW" altLang="en-US" sz="2800" dirty="0" smtClean="0">
                <a:solidFill>
                  <a:schemeClr val="accent4"/>
                </a:solidFill>
              </a:rPr>
              <a:t>的流量</a:t>
            </a:r>
            <a:endParaRPr lang="en-US" sz="2800" dirty="0">
              <a:solidFill>
                <a:schemeClr val="accent4"/>
              </a:solidFill>
            </a:endParaRPr>
          </a:p>
          <a:p>
            <a:endParaRPr lang="en-US" sz="2400" dirty="0">
              <a:solidFill>
                <a:schemeClr val="accent4"/>
              </a:solidFill>
            </a:endParaRPr>
          </a:p>
          <a:p>
            <a:pPr marL="285750" lvl="1" indent="-285750">
              <a:spcBef>
                <a:spcPts val="600"/>
              </a:spcBef>
              <a:buFont typeface="Arial"/>
              <a:buChar char="•"/>
            </a:pPr>
            <a:r>
              <a:rPr lang="zh-TW" altLang="en-US" sz="2400" dirty="0" smtClean="0"/>
              <a:t>被殭屍網路病毒感染的設備</a:t>
            </a:r>
            <a:r>
              <a:rPr lang="en-US" altLang="zh-TW" sz="2400" dirty="0" smtClean="0"/>
              <a:t>,</a:t>
            </a:r>
            <a:r>
              <a:rPr lang="zh-TW" altLang="en-US" sz="2400" dirty="0" smtClean="0"/>
              <a:t>也透過</a:t>
            </a:r>
            <a:r>
              <a:rPr lang="en-US" altLang="zh-TW" sz="2400" dirty="0" smtClean="0"/>
              <a:t>SSL</a:t>
            </a:r>
            <a:r>
              <a:rPr lang="zh-TW" altLang="en-US" sz="2400" dirty="0" smtClean="0"/>
              <a:t>與</a:t>
            </a:r>
            <a:r>
              <a:rPr lang="en-US" altLang="zh-TW" sz="2400" dirty="0" smtClean="0"/>
              <a:t>C&amp;C Server </a:t>
            </a:r>
            <a:r>
              <a:rPr lang="zh-TW" altLang="en-US" sz="2400" dirty="0" smtClean="0"/>
              <a:t>連線</a:t>
            </a:r>
            <a:endParaRPr lang="en-US" altLang="zh-TW" sz="2400" dirty="0" smtClean="0"/>
          </a:p>
          <a:p>
            <a:pPr marL="285750" lvl="1" indent="-285750">
              <a:spcBef>
                <a:spcPts val="600"/>
              </a:spcBef>
              <a:buFont typeface="Arial"/>
              <a:buChar char="•"/>
            </a:pPr>
            <a:r>
              <a:rPr lang="zh-TW" altLang="en-US" sz="2400" dirty="0" smtClean="0"/>
              <a:t>大多數</a:t>
            </a:r>
            <a:r>
              <a:rPr lang="zh-TW" altLang="en-US" sz="2400" dirty="0"/>
              <a:t>的加密勒索</a:t>
            </a:r>
            <a:r>
              <a:rPr lang="zh-TW" altLang="en-US" sz="2400" dirty="0" smtClean="0"/>
              <a:t>病毒，一般會</a:t>
            </a:r>
            <a:r>
              <a:rPr lang="zh-TW" altLang="en-US" sz="2400" dirty="0"/>
              <a:t>向遠端遙控</a:t>
            </a:r>
            <a:r>
              <a:rPr lang="en-US" altLang="zh-TW" sz="2400" dirty="0"/>
              <a:t>C&amp;C</a:t>
            </a:r>
            <a:r>
              <a:rPr lang="zh-TW" altLang="en-US" sz="2400" dirty="0"/>
              <a:t>主機取得加密金鑰，再暗中加密受害電腦中的檔案</a:t>
            </a:r>
            <a:endParaRPr lang="en-US" sz="1800" dirty="0"/>
          </a:p>
        </p:txBody>
      </p:sp>
      <p:cxnSp>
        <p:nvCxnSpPr>
          <p:cNvPr id="14" name="Straight Connector 13"/>
          <p:cNvCxnSpPr/>
          <p:nvPr/>
        </p:nvCxnSpPr>
        <p:spPr>
          <a:xfrm>
            <a:off x="897964" y="3584356"/>
            <a:ext cx="5849595"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748147" y="3584356"/>
            <a:ext cx="5849595"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685060" y="1557552"/>
            <a:ext cx="0" cy="423346"/>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0753744" y="1538332"/>
            <a:ext cx="0" cy="423346"/>
          </a:xfrm>
          <a:prstGeom prst="line">
            <a:avLst/>
          </a:prstGeom>
          <a:ln w="381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3217437" y="1974294"/>
            <a:ext cx="897964" cy="897964"/>
          </a:xfrm>
          <a:prstGeom prst="ellipse">
            <a:avLst/>
          </a:prstGeom>
          <a:solidFill>
            <a:schemeClr val="accent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0283345" y="1974294"/>
            <a:ext cx="897964" cy="897964"/>
          </a:xfrm>
          <a:prstGeom prst="ellipse">
            <a:avLst/>
          </a:prstGeom>
          <a:solidFill>
            <a:schemeClr val="accent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490" y="2065090"/>
            <a:ext cx="580634" cy="68440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9618" y="2010113"/>
            <a:ext cx="758936" cy="713529"/>
          </a:xfrm>
          <a:prstGeom prst="rect">
            <a:avLst/>
          </a:prstGeom>
        </p:spPr>
      </p:pic>
      <p:sp>
        <p:nvSpPr>
          <p:cNvPr id="7" name="Rounded Rectangle 6"/>
          <p:cNvSpPr/>
          <p:nvPr/>
        </p:nvSpPr>
        <p:spPr>
          <a:xfrm>
            <a:off x="0" y="660435"/>
            <a:ext cx="14630400" cy="872350"/>
          </a:xfrm>
          <a:prstGeom prst="roundRect">
            <a:avLst>
              <a:gd name="adj" fmla="val 0"/>
            </a:avLst>
          </a:prstGeom>
          <a:solidFill>
            <a:schemeClr val="tx1">
              <a:alpha val="38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348707" y="785561"/>
            <a:ext cx="5934638" cy="646331"/>
          </a:xfrm>
          <a:prstGeom prst="rect">
            <a:avLst/>
          </a:prstGeom>
          <a:noFill/>
        </p:spPr>
        <p:txBody>
          <a:bodyPr wrap="none" rtlCol="0">
            <a:spAutoFit/>
          </a:bodyPr>
          <a:lstStyle/>
          <a:p>
            <a:pPr lvl="0"/>
            <a:r>
              <a:rPr lang="zh-TW" altLang="en-US" sz="3600" dirty="0">
                <a:solidFill>
                  <a:schemeClr val="bg1"/>
                </a:solidFill>
              </a:rPr>
              <a:t>資料外洩就隱藏在</a:t>
            </a:r>
            <a:r>
              <a:rPr lang="en-US" altLang="zh-TW" sz="3600" dirty="0" smtClean="0">
                <a:solidFill>
                  <a:schemeClr val="bg1"/>
                </a:solidFill>
              </a:rPr>
              <a:t>SSL</a:t>
            </a:r>
            <a:r>
              <a:rPr lang="zh-TW" altLang="en-US" sz="3600" dirty="0" smtClean="0">
                <a:solidFill>
                  <a:schemeClr val="bg1"/>
                </a:solidFill>
              </a:rPr>
              <a:t>流量中</a:t>
            </a:r>
            <a:endParaRPr lang="en-US" altLang="zh-TW" sz="3600" dirty="0">
              <a:solidFill>
                <a:schemeClr val="bg1"/>
              </a:solidFill>
            </a:endParaRPr>
          </a:p>
        </p:txBody>
      </p:sp>
    </p:spTree>
    <p:extLst>
      <p:ext uri="{BB962C8B-B14F-4D97-AF65-F5344CB8AC3E}">
        <p14:creationId xmlns:p14="http://schemas.microsoft.com/office/powerpoint/2010/main" val="199503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159442"/>
            <a:ext cx="14630400" cy="6760826"/>
          </a:xfrm>
          <a:prstGeom prst="rect">
            <a:avLst/>
          </a:prstGeom>
          <a:gradFill>
            <a:gsLst>
              <a:gs pos="0">
                <a:schemeClr val="bg1"/>
              </a:gs>
              <a:gs pos="54000">
                <a:srgbClr val="BED0D4"/>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28" b="1" dirty="0">
              <a:latin typeface="Century Gothic" panose="020B0502020202020204" pitchFamily="34" charset="0"/>
            </a:endParaRPr>
          </a:p>
        </p:txBody>
      </p:sp>
      <p:sp>
        <p:nvSpPr>
          <p:cNvPr id="2" name="Title 1"/>
          <p:cNvSpPr>
            <a:spLocks noGrp="1"/>
          </p:cNvSpPr>
          <p:nvPr>
            <p:ph type="title"/>
          </p:nvPr>
        </p:nvSpPr>
        <p:spPr/>
        <p:txBody>
          <a:bodyPr anchor="ctr">
            <a:normAutofit/>
          </a:bodyPr>
          <a:lstStyle/>
          <a:p>
            <a:pPr algn="l"/>
            <a:r>
              <a:rPr lang="zh-TW" altLang="en-US" sz="4032" dirty="0" smtClean="0">
                <a:cs typeface="Arial" panose="020B0604020202020204" pitchFamily="34" charset="0"/>
              </a:rPr>
              <a:t>惡意軟體如何利用加密流量？</a:t>
            </a:r>
            <a:endParaRPr lang="en-US" sz="4032" dirty="0">
              <a:cs typeface="Arial" panose="020B0604020202020204" pitchFamily="34" charset="0"/>
            </a:endParaRPr>
          </a:p>
        </p:txBody>
      </p:sp>
      <p:pic>
        <p:nvPicPr>
          <p:cNvPr id="9" name="Picture 8" descr="Attack_BadUser.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9851" y="2177447"/>
            <a:ext cx="892688" cy="1211317"/>
          </a:xfrm>
          <a:prstGeom prst="rect">
            <a:avLst/>
          </a:prstGeom>
        </p:spPr>
      </p:pic>
      <p:sp>
        <p:nvSpPr>
          <p:cNvPr id="13" name="TextBox 12"/>
          <p:cNvSpPr txBox="1"/>
          <p:nvPr/>
        </p:nvSpPr>
        <p:spPr>
          <a:xfrm>
            <a:off x="1474188" y="3448392"/>
            <a:ext cx="1962589" cy="402546"/>
          </a:xfrm>
          <a:prstGeom prst="rect">
            <a:avLst/>
          </a:prstGeom>
          <a:noFill/>
        </p:spPr>
        <p:txBody>
          <a:bodyPr wrap="none" rtlCol="0">
            <a:spAutoFit/>
          </a:bodyPr>
          <a:lstStyle/>
          <a:p>
            <a:pPr>
              <a:lnSpc>
                <a:spcPct val="90000"/>
              </a:lnSpc>
              <a:spcAft>
                <a:spcPts val="864"/>
              </a:spcAft>
            </a:pPr>
            <a:r>
              <a:rPr lang="en-US" sz="2240" b="1" spc="-72" dirty="0">
                <a:solidFill>
                  <a:srgbClr val="000000"/>
                </a:solidFill>
                <a:latin typeface="Century Gothic" panose="020B0502020202020204" pitchFamily="34" charset="0"/>
              </a:rPr>
              <a:t>Botnet Herder</a:t>
            </a:r>
          </a:p>
        </p:txBody>
      </p:sp>
      <p:pic>
        <p:nvPicPr>
          <p:cNvPr id="15" name="Picture 14" descr="Warnning_atten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3849" y="2053427"/>
            <a:ext cx="895322" cy="803155"/>
          </a:xfrm>
          <a:prstGeom prst="rect">
            <a:avLst/>
          </a:prstGeom>
        </p:spPr>
      </p:pic>
      <p:sp>
        <p:nvSpPr>
          <p:cNvPr id="19" name="TextBox 18"/>
          <p:cNvSpPr txBox="1"/>
          <p:nvPr/>
        </p:nvSpPr>
        <p:spPr>
          <a:xfrm>
            <a:off x="10896047" y="4078171"/>
            <a:ext cx="1077026" cy="411459"/>
          </a:xfrm>
          <a:prstGeom prst="rect">
            <a:avLst/>
          </a:prstGeom>
          <a:noFill/>
        </p:spPr>
        <p:txBody>
          <a:bodyPr wrap="none" rtlCol="0">
            <a:spAutoFit/>
          </a:bodyPr>
          <a:lstStyle/>
          <a:p>
            <a:pPr algn="ctr">
              <a:lnSpc>
                <a:spcPct val="90000"/>
              </a:lnSpc>
            </a:pPr>
            <a:r>
              <a:rPr lang="en-US" sz="2304" b="1" spc="-72" dirty="0">
                <a:solidFill>
                  <a:srgbClr val="000000"/>
                </a:solidFill>
                <a:latin typeface="Century Gothic" panose="020B0502020202020204" pitchFamily="34" charset="0"/>
              </a:rPr>
              <a:t>Clients</a:t>
            </a:r>
          </a:p>
        </p:txBody>
      </p:sp>
      <p:pic>
        <p:nvPicPr>
          <p:cNvPr id="20" name="Picture 19" descr="Server.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45267" y="5693423"/>
            <a:ext cx="2275168" cy="576693"/>
          </a:xfrm>
          <a:prstGeom prst="rect">
            <a:avLst/>
          </a:prstGeom>
        </p:spPr>
      </p:pic>
      <p:pic>
        <p:nvPicPr>
          <p:cNvPr id="22" name="Picture 21" descr="Mail.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3694" y="5852911"/>
            <a:ext cx="735198" cy="526290"/>
          </a:xfrm>
          <a:prstGeom prst="rect">
            <a:avLst/>
          </a:prstGeom>
        </p:spPr>
      </p:pic>
      <p:sp>
        <p:nvSpPr>
          <p:cNvPr id="23" name="TextBox 22"/>
          <p:cNvSpPr txBox="1"/>
          <p:nvPr/>
        </p:nvSpPr>
        <p:spPr>
          <a:xfrm>
            <a:off x="6604765" y="6335299"/>
            <a:ext cx="2941062" cy="712759"/>
          </a:xfrm>
          <a:prstGeom prst="rect">
            <a:avLst/>
          </a:prstGeom>
          <a:noFill/>
        </p:spPr>
        <p:txBody>
          <a:bodyPr wrap="none" rtlCol="0">
            <a:spAutoFit/>
          </a:bodyPr>
          <a:lstStyle/>
          <a:p>
            <a:pPr algn="ctr">
              <a:lnSpc>
                <a:spcPct val="90000"/>
              </a:lnSpc>
            </a:pPr>
            <a:r>
              <a:rPr lang="en-US" sz="2240" b="1" spc="-72" dirty="0">
                <a:solidFill>
                  <a:srgbClr val="000000"/>
                </a:solidFill>
                <a:latin typeface="Century Gothic" panose="020B0502020202020204" pitchFamily="34" charset="0"/>
              </a:rPr>
              <a:t>Data exfiltration over </a:t>
            </a:r>
          </a:p>
          <a:p>
            <a:pPr algn="ctr">
              <a:lnSpc>
                <a:spcPct val="90000"/>
              </a:lnSpc>
            </a:pPr>
            <a:r>
              <a:rPr lang="en-US" sz="2240" b="1" spc="-72" dirty="0">
                <a:solidFill>
                  <a:srgbClr val="000000"/>
                </a:solidFill>
                <a:latin typeface="Century Gothic" panose="020B0502020202020204" pitchFamily="34" charset="0"/>
              </a:rPr>
              <a:t>SSL channels</a:t>
            </a:r>
          </a:p>
        </p:txBody>
      </p:sp>
      <p:pic>
        <p:nvPicPr>
          <p:cNvPr id="10" name="Picture 9" descr="Mail.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58502" y="1708533"/>
            <a:ext cx="735198" cy="526290"/>
          </a:xfrm>
          <a:prstGeom prst="rect">
            <a:avLst/>
          </a:prstGeom>
        </p:spPr>
      </p:pic>
      <p:sp>
        <p:nvSpPr>
          <p:cNvPr id="26" name="TextBox 25"/>
          <p:cNvSpPr txBox="1"/>
          <p:nvPr/>
        </p:nvSpPr>
        <p:spPr>
          <a:xfrm>
            <a:off x="10169592" y="6540812"/>
            <a:ext cx="2168378" cy="1022972"/>
          </a:xfrm>
          <a:prstGeom prst="rect">
            <a:avLst/>
          </a:prstGeom>
          <a:noFill/>
        </p:spPr>
        <p:txBody>
          <a:bodyPr wrap="square" rtlCol="0">
            <a:spAutoFit/>
          </a:bodyPr>
          <a:lstStyle/>
          <a:p>
            <a:pPr algn="ctr">
              <a:lnSpc>
                <a:spcPct val="90000"/>
              </a:lnSpc>
            </a:pPr>
            <a:r>
              <a:rPr lang="en-US" sz="2240" b="1" spc="-72" dirty="0">
                <a:solidFill>
                  <a:srgbClr val="000000"/>
                </a:solidFill>
                <a:latin typeface="Century Gothic" panose="020B0502020202020204" pitchFamily="34" charset="0"/>
              </a:rPr>
              <a:t>Command and Control Servers</a:t>
            </a:r>
          </a:p>
        </p:txBody>
      </p:sp>
      <p:pic>
        <p:nvPicPr>
          <p:cNvPr id="27" name="Picture 26" descr="Server_underAttack.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57662" y="5650847"/>
            <a:ext cx="2429216" cy="880838"/>
          </a:xfrm>
          <a:prstGeom prst="rect">
            <a:avLst/>
          </a:prstGeom>
        </p:spPr>
      </p:pic>
      <p:sp>
        <p:nvSpPr>
          <p:cNvPr id="33" name="TextBox 32"/>
          <p:cNvSpPr txBox="1"/>
          <p:nvPr/>
        </p:nvSpPr>
        <p:spPr>
          <a:xfrm>
            <a:off x="12269494" y="4961031"/>
            <a:ext cx="904735" cy="411459"/>
          </a:xfrm>
          <a:prstGeom prst="rect">
            <a:avLst/>
          </a:prstGeom>
          <a:noFill/>
        </p:spPr>
        <p:txBody>
          <a:bodyPr wrap="none" rtlCol="0">
            <a:spAutoFit/>
          </a:bodyPr>
          <a:lstStyle/>
          <a:p>
            <a:pPr algn="ctr">
              <a:lnSpc>
                <a:spcPct val="90000"/>
              </a:lnSpc>
            </a:pPr>
            <a:r>
              <a:rPr lang="en-US" sz="2304" b="1" spc="-72" dirty="0">
                <a:solidFill>
                  <a:srgbClr val="000000"/>
                </a:solidFill>
                <a:latin typeface="Century Gothic" panose="020B0502020202020204" pitchFamily="34" charset="0"/>
              </a:rPr>
              <a:t>HTTPS</a:t>
            </a:r>
          </a:p>
        </p:txBody>
      </p:sp>
      <p:pic>
        <p:nvPicPr>
          <p:cNvPr id="1026" name="Picture 2" descr="http://www.lexingtonprosecutor.com/wp-content/uploads/2014/01/large.png"/>
          <p:cNvPicPr>
            <a:picLocks noChangeAspect="1" noChangeArrowheads="1"/>
          </p:cNvPicPr>
          <p:nvPr/>
        </p:nvPicPr>
        <p:blipFill>
          <a:blip r:embed="rId8"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20001081">
            <a:off x="7672477" y="4716843"/>
            <a:ext cx="1154666" cy="106241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Laptop.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93700" y="3987426"/>
            <a:ext cx="1176206" cy="833878"/>
          </a:xfrm>
          <a:prstGeom prst="rect">
            <a:avLst/>
          </a:prstGeom>
        </p:spPr>
      </p:pic>
      <p:pic>
        <p:nvPicPr>
          <p:cNvPr id="37" name="Picture 2" descr="http://www.lexingtonprosecutor.com/wp-content/uploads/2014/01/large.png"/>
          <p:cNvPicPr>
            <a:picLocks noChangeAspect="1" noChangeArrowheads="1"/>
          </p:cNvPicPr>
          <p:nvPr/>
        </p:nvPicPr>
        <p:blipFill>
          <a:blip r:embed="rId10"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8097232">
            <a:off x="9936479" y="4625985"/>
            <a:ext cx="897141" cy="82546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Desktop.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700883" y="3573793"/>
            <a:ext cx="1127930" cy="871182"/>
          </a:xfrm>
          <a:prstGeom prst="rect">
            <a:avLst/>
          </a:prstGeom>
        </p:spPr>
      </p:pic>
      <p:pic>
        <p:nvPicPr>
          <p:cNvPr id="38" name="Picture 2" descr="http://www.lexingtonprosecutor.com/wp-content/uploads/2014/01/large.png"/>
          <p:cNvPicPr>
            <a:picLocks noChangeAspect="1" noChangeArrowheads="1"/>
          </p:cNvPicPr>
          <p:nvPr/>
        </p:nvPicPr>
        <p:blipFill>
          <a:blip r:embed="rId1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7812253">
            <a:off x="11075443" y="4239804"/>
            <a:ext cx="1850826" cy="106241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Tablet.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1576223" y="3135435"/>
            <a:ext cx="627717" cy="833878"/>
          </a:xfrm>
          <a:prstGeom prst="rect">
            <a:avLst/>
          </a:prstGeom>
        </p:spPr>
      </p:pic>
      <p:pic>
        <p:nvPicPr>
          <p:cNvPr id="41" name="Picture 2" descr="http://www.lexingtonprosecutor.com/wp-content/uploads/2014/01/large.png"/>
          <p:cNvPicPr>
            <a:picLocks noChangeAspect="1" noChangeArrowheads="1"/>
          </p:cNvPicPr>
          <p:nvPr/>
        </p:nvPicPr>
        <p:blipFill>
          <a:blip r:embed="rId14" cstate="email">
            <a:duotone>
              <a:prstClr val="black"/>
              <a:srgbClr val="FFFFFF">
                <a:tint val="45000"/>
                <a:satMod val="400000"/>
              </a:srgbClr>
            </a:duotone>
            <a:extLst>
              <a:ext uri="{BEBA8EAE-BF5A-486C-A8C5-ECC9F3942E4B}">
                <a14:imgProps xmlns:a14="http://schemas.microsoft.com/office/drawing/2010/main">
                  <a14:imgLayer r:embed="rId15">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rot="13403924">
            <a:off x="6294416" y="2985670"/>
            <a:ext cx="1833345" cy="1310011"/>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 descr="http://www.lexingtonprosecutor.com/wp-content/uploads/2014/01/large.png"/>
          <p:cNvPicPr>
            <a:picLocks noChangeAspect="1" noChangeArrowheads="1"/>
          </p:cNvPicPr>
          <p:nvPr/>
        </p:nvPicPr>
        <p:blipFill>
          <a:blip r:embed="rId16" cstate="email">
            <a:duotone>
              <a:prstClr val="black"/>
              <a:srgbClr val="FFFFFF">
                <a:tint val="45000"/>
                <a:satMod val="400000"/>
              </a:srgbClr>
            </a:duotone>
            <a:extLst>
              <a:ext uri="{BEBA8EAE-BF5A-486C-A8C5-ECC9F3942E4B}">
                <a14:imgProps xmlns:a14="http://schemas.microsoft.com/office/drawing/2010/main">
                  <a14:imgLayer r:embed="rId17">
                    <a14:imgEffect>
                      <a14:brightnessContrast bright="-10000"/>
                    </a14:imgEffect>
                  </a14:imgLayer>
                </a14:imgProps>
              </a:ext>
              <a:ext uri="{28A0092B-C50C-407E-A947-70E740481C1C}">
                <a14:useLocalDpi xmlns:a14="http://schemas.microsoft.com/office/drawing/2010/main"/>
              </a:ext>
            </a:extLst>
          </a:blip>
          <a:srcRect/>
          <a:stretch>
            <a:fillRect/>
          </a:stretch>
        </p:blipFill>
        <p:spPr bwMode="auto">
          <a:xfrm rot="16200000">
            <a:off x="11467813" y="2589683"/>
            <a:ext cx="522512" cy="699783"/>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p:cNvSpPr txBox="1"/>
          <p:nvPr/>
        </p:nvSpPr>
        <p:spPr>
          <a:xfrm>
            <a:off x="9087480" y="2101132"/>
            <a:ext cx="2528384" cy="712759"/>
          </a:xfrm>
          <a:prstGeom prst="rect">
            <a:avLst/>
          </a:prstGeom>
          <a:noFill/>
        </p:spPr>
        <p:txBody>
          <a:bodyPr wrap="none" rtlCol="0">
            <a:spAutoFit/>
          </a:bodyPr>
          <a:lstStyle/>
          <a:p>
            <a:pPr algn="ctr">
              <a:lnSpc>
                <a:spcPct val="90000"/>
              </a:lnSpc>
            </a:pPr>
            <a:r>
              <a:rPr lang="en-US" sz="2240" b="1" spc="-72" dirty="0">
                <a:solidFill>
                  <a:srgbClr val="000000"/>
                </a:solidFill>
                <a:latin typeface="Century Gothic" panose="020B0502020202020204" pitchFamily="34" charset="0"/>
              </a:rPr>
              <a:t>Malicious file in</a:t>
            </a:r>
          </a:p>
          <a:p>
            <a:pPr algn="ctr">
              <a:lnSpc>
                <a:spcPct val="90000"/>
              </a:lnSpc>
            </a:pPr>
            <a:r>
              <a:rPr lang="en-US" sz="2240" b="1" spc="-72" dirty="0">
                <a:solidFill>
                  <a:srgbClr val="000000"/>
                </a:solidFill>
                <a:latin typeface="Century Gothic" panose="020B0502020202020204" pitchFamily="34" charset="0"/>
              </a:rPr>
              <a:t>instant messaging</a:t>
            </a:r>
          </a:p>
        </p:txBody>
      </p:sp>
      <p:pic>
        <p:nvPicPr>
          <p:cNvPr id="8" name="Picture 7" descr="Doc_Data.pn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903430" y="1515150"/>
            <a:ext cx="506845" cy="581418"/>
          </a:xfrm>
          <a:prstGeom prst="rect">
            <a:avLst/>
          </a:prstGeom>
        </p:spPr>
      </p:pic>
      <p:sp>
        <p:nvSpPr>
          <p:cNvPr id="14" name="TextBox 13"/>
          <p:cNvSpPr txBox="1"/>
          <p:nvPr/>
        </p:nvSpPr>
        <p:spPr>
          <a:xfrm>
            <a:off x="3757229" y="2889225"/>
            <a:ext cx="2696700" cy="712759"/>
          </a:xfrm>
          <a:prstGeom prst="rect">
            <a:avLst/>
          </a:prstGeom>
          <a:noFill/>
        </p:spPr>
        <p:txBody>
          <a:bodyPr wrap="none" rtlCol="0">
            <a:spAutoFit/>
          </a:bodyPr>
          <a:lstStyle/>
          <a:p>
            <a:pPr algn="ctr">
              <a:lnSpc>
                <a:spcPct val="90000"/>
              </a:lnSpc>
            </a:pPr>
            <a:r>
              <a:rPr lang="en-US" sz="2240" b="1" spc="-72" dirty="0">
                <a:solidFill>
                  <a:srgbClr val="000000"/>
                </a:solidFill>
                <a:latin typeface="Century Gothic" panose="020B0502020202020204" pitchFamily="34" charset="0"/>
              </a:rPr>
              <a:t>Drive-by download</a:t>
            </a:r>
          </a:p>
          <a:p>
            <a:pPr algn="ctr">
              <a:lnSpc>
                <a:spcPct val="90000"/>
              </a:lnSpc>
            </a:pPr>
            <a:r>
              <a:rPr lang="en-US" sz="2240" b="1" spc="-72" dirty="0">
                <a:solidFill>
                  <a:srgbClr val="000000"/>
                </a:solidFill>
                <a:latin typeface="Century Gothic" panose="020B0502020202020204" pitchFamily="34" charset="0"/>
              </a:rPr>
              <a:t>from an HTTPS site</a:t>
            </a:r>
          </a:p>
        </p:txBody>
      </p:sp>
      <p:pic>
        <p:nvPicPr>
          <p:cNvPr id="43" name="Picture 2" descr="http://www.lexingtonprosecutor.com/wp-content/uploads/2014/01/large.png"/>
          <p:cNvPicPr>
            <a:picLocks noChangeAspect="1" noChangeArrowheads="1"/>
          </p:cNvPicPr>
          <p:nvPr/>
        </p:nvPicPr>
        <p:blipFill>
          <a:blip r:embed="rId19" cstate="email">
            <a:duotone>
              <a:prstClr val="black"/>
              <a:srgbClr val="FFFFFF">
                <a:tint val="45000"/>
                <a:satMod val="400000"/>
              </a:srgbClr>
            </a:duotone>
            <a:extLst>
              <a:ext uri="{BEBA8EAE-BF5A-486C-A8C5-ECC9F3942E4B}">
                <a14:imgProps xmlns:a14="http://schemas.microsoft.com/office/drawing/2010/main">
                  <a14:imgLayer r:embed="rId20">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rot="13954399">
            <a:off x="8654845" y="2809180"/>
            <a:ext cx="1418120" cy="748483"/>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6131306" y="2213531"/>
            <a:ext cx="3024866" cy="712759"/>
          </a:xfrm>
          <a:prstGeom prst="rect">
            <a:avLst/>
          </a:prstGeom>
          <a:noFill/>
        </p:spPr>
        <p:txBody>
          <a:bodyPr wrap="none" rtlCol="0">
            <a:spAutoFit/>
          </a:bodyPr>
          <a:lstStyle/>
          <a:p>
            <a:pPr algn="ctr">
              <a:lnSpc>
                <a:spcPct val="90000"/>
              </a:lnSpc>
            </a:pPr>
            <a:r>
              <a:rPr lang="en-US" sz="2240" b="1" spc="-72" dirty="0">
                <a:solidFill>
                  <a:srgbClr val="000000"/>
                </a:solidFill>
                <a:latin typeface="Century Gothic" panose="020B0502020202020204" pitchFamily="34" charset="0"/>
              </a:rPr>
              <a:t>Malicious attachment</a:t>
            </a:r>
          </a:p>
          <a:p>
            <a:pPr algn="ctr">
              <a:lnSpc>
                <a:spcPct val="90000"/>
              </a:lnSpc>
            </a:pPr>
            <a:r>
              <a:rPr lang="en-US" sz="2240" b="1" spc="-72" dirty="0">
                <a:solidFill>
                  <a:srgbClr val="000000"/>
                </a:solidFill>
                <a:latin typeface="Century Gothic" panose="020B0502020202020204" pitchFamily="34" charset="0"/>
              </a:rPr>
              <a:t>sent over SMTPS</a:t>
            </a:r>
          </a:p>
        </p:txBody>
      </p:sp>
      <p:sp>
        <p:nvSpPr>
          <p:cNvPr id="39" name="TextBox 38"/>
          <p:cNvSpPr txBox="1"/>
          <p:nvPr/>
        </p:nvSpPr>
        <p:spPr>
          <a:xfrm>
            <a:off x="713135" y="4440348"/>
            <a:ext cx="5335115" cy="2366545"/>
          </a:xfrm>
          <a:prstGeom prst="rect">
            <a:avLst/>
          </a:prstGeom>
          <a:noFill/>
        </p:spPr>
        <p:txBody>
          <a:bodyPr wrap="none" rtlCol="0">
            <a:spAutoFit/>
          </a:bodyPr>
          <a:lstStyle/>
          <a:p>
            <a:pPr marL="411480" indent="-411480">
              <a:lnSpc>
                <a:spcPct val="90000"/>
              </a:lnSpc>
              <a:spcAft>
                <a:spcPts val="864"/>
              </a:spcAft>
              <a:buFont typeface="Arial" panose="020B0604020202020204" pitchFamily="34" charset="0"/>
              <a:buChar char="•"/>
            </a:pPr>
            <a:r>
              <a:rPr lang="en-US" sz="3840" spc="-72" dirty="0">
                <a:solidFill>
                  <a:srgbClr val="000000"/>
                </a:solidFill>
                <a:latin typeface="Century Gothic" panose="020B0502020202020204" pitchFamily="34" charset="0"/>
              </a:rPr>
              <a:t>Encryption obscures:</a:t>
            </a:r>
          </a:p>
          <a:p>
            <a:pPr marL="816102" lvl="1" indent="-397765">
              <a:lnSpc>
                <a:spcPct val="90000"/>
              </a:lnSpc>
              <a:spcAft>
                <a:spcPts val="864"/>
              </a:spcAft>
              <a:buFont typeface="Arial" panose="020B0604020202020204" pitchFamily="34" charset="0"/>
              <a:buChar char="–"/>
            </a:pPr>
            <a:r>
              <a:rPr lang="zh-TW" altLang="en-US" sz="3360" spc="-72" dirty="0" smtClean="0">
                <a:solidFill>
                  <a:srgbClr val="000000"/>
                </a:solidFill>
                <a:latin typeface="Century Gothic" panose="020B0502020202020204" pitchFamily="34" charset="0"/>
              </a:rPr>
              <a:t>殭屍網路</a:t>
            </a:r>
            <a:endParaRPr lang="en-US" altLang="zh-TW" sz="3360" spc="-72" dirty="0" smtClean="0">
              <a:solidFill>
                <a:srgbClr val="000000"/>
              </a:solidFill>
              <a:latin typeface="Century Gothic" panose="020B0502020202020204" pitchFamily="34" charset="0"/>
            </a:endParaRPr>
          </a:p>
          <a:p>
            <a:pPr marL="816102" lvl="1" indent="-397765">
              <a:lnSpc>
                <a:spcPct val="90000"/>
              </a:lnSpc>
              <a:spcAft>
                <a:spcPts val="864"/>
              </a:spcAft>
              <a:buFont typeface="Arial" panose="020B0604020202020204" pitchFamily="34" charset="0"/>
              <a:buChar char="–"/>
            </a:pPr>
            <a:r>
              <a:rPr lang="en-US" sz="3360" spc="-72" dirty="0" smtClean="0">
                <a:solidFill>
                  <a:srgbClr val="000000"/>
                </a:solidFill>
                <a:latin typeface="Century Gothic" panose="020B0502020202020204" pitchFamily="34" charset="0"/>
              </a:rPr>
              <a:t>C&amp;C </a:t>
            </a:r>
            <a:r>
              <a:rPr lang="zh-TW" altLang="en-US" sz="3360" spc="-72" dirty="0" smtClean="0">
                <a:solidFill>
                  <a:srgbClr val="000000"/>
                </a:solidFill>
                <a:latin typeface="Century Gothic" panose="020B0502020202020204" pitchFamily="34" charset="0"/>
              </a:rPr>
              <a:t>連線</a:t>
            </a:r>
            <a:endParaRPr lang="en-US" altLang="zh-TW" sz="3360" spc="-72" dirty="0" smtClean="0">
              <a:solidFill>
                <a:srgbClr val="000000"/>
              </a:solidFill>
              <a:latin typeface="Century Gothic" panose="020B0502020202020204" pitchFamily="34" charset="0"/>
            </a:endParaRPr>
          </a:p>
          <a:p>
            <a:pPr marL="816102" lvl="1" indent="-397765">
              <a:lnSpc>
                <a:spcPct val="90000"/>
              </a:lnSpc>
              <a:spcAft>
                <a:spcPts val="864"/>
              </a:spcAft>
              <a:buFont typeface="Arial" panose="020B0604020202020204" pitchFamily="34" charset="0"/>
              <a:buChar char="–"/>
            </a:pPr>
            <a:r>
              <a:rPr lang="zh-TW" altLang="en-US" sz="3360" spc="-72" dirty="0" smtClean="0">
                <a:solidFill>
                  <a:srgbClr val="000000"/>
                </a:solidFill>
                <a:latin typeface="Century Gothic" panose="020B0502020202020204" pitchFamily="34" charset="0"/>
              </a:rPr>
              <a:t>資料外洩</a:t>
            </a:r>
            <a:endParaRPr lang="en-US" sz="3360" spc="-72"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10246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p:nvPr/>
        </p:nvSpPr>
        <p:spPr>
          <a:xfrm>
            <a:off x="551834" y="3783026"/>
            <a:ext cx="1682008" cy="393954"/>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dirty="0" smtClean="0">
                <a:solidFill>
                  <a:schemeClr val="bg1">
                    <a:lumMod val="50000"/>
                  </a:schemeClr>
                </a:solidFill>
                <a:latin typeface="Century Gothic" panose="020B0502020202020204" pitchFamily="34" charset="0"/>
              </a:rPr>
              <a:t>Client</a:t>
            </a:r>
            <a:endParaRPr lang="en-US" dirty="0">
              <a:solidFill>
                <a:schemeClr val="bg1">
                  <a:lumMod val="50000"/>
                </a:schemeClr>
              </a:solidFill>
              <a:latin typeface="Century Gothic" panose="020B0502020202020204" pitchFamily="34" charset="0"/>
            </a:endParaRPr>
          </a:p>
        </p:txBody>
      </p:sp>
      <p:sp>
        <p:nvSpPr>
          <p:cNvPr id="5" name="TextBox 11"/>
          <p:cNvSpPr txBox="1"/>
          <p:nvPr/>
        </p:nvSpPr>
        <p:spPr>
          <a:xfrm>
            <a:off x="5917084" y="3783026"/>
            <a:ext cx="2071277" cy="393954"/>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dirty="0" smtClean="0">
                <a:solidFill>
                  <a:schemeClr val="bg1">
                    <a:lumMod val="50000"/>
                  </a:schemeClr>
                </a:solidFill>
                <a:latin typeface="Century Gothic" panose="020B0502020202020204" pitchFamily="34" charset="0"/>
              </a:rPr>
              <a:t>Security Device</a:t>
            </a:r>
            <a:endParaRPr lang="en-US" dirty="0">
              <a:solidFill>
                <a:schemeClr val="bg1">
                  <a:lumMod val="50000"/>
                </a:schemeClr>
              </a:solidFill>
              <a:latin typeface="Century Gothic" panose="020B0502020202020204" pitchFamily="34" charset="0"/>
            </a:endParaRPr>
          </a:p>
        </p:txBody>
      </p:sp>
      <p:sp>
        <p:nvSpPr>
          <p:cNvPr id="6" name="TextBox 12"/>
          <p:cNvSpPr txBox="1"/>
          <p:nvPr/>
        </p:nvSpPr>
        <p:spPr>
          <a:xfrm>
            <a:off x="11604662" y="3783026"/>
            <a:ext cx="1826247" cy="393954"/>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dirty="0" smtClean="0">
                <a:solidFill>
                  <a:schemeClr val="bg1">
                    <a:lumMod val="50000"/>
                  </a:schemeClr>
                </a:solidFill>
                <a:latin typeface="Century Gothic" panose="020B0502020202020204" pitchFamily="34" charset="0"/>
              </a:rPr>
              <a:t>Remote Server</a:t>
            </a:r>
            <a:endParaRPr lang="en-US" dirty="0">
              <a:solidFill>
                <a:schemeClr val="bg1">
                  <a:lumMod val="50000"/>
                </a:schemeClr>
              </a:solidFill>
              <a:latin typeface="Century Gothic" panose="020B0502020202020204" pitchFamily="34" charset="0"/>
            </a:endParaRPr>
          </a:p>
        </p:txBody>
      </p:sp>
      <p:pic>
        <p:nvPicPr>
          <p:cNvPr id="7" name="Picture 13" descr="A10 Thunder_AD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140871" y="2492867"/>
            <a:ext cx="2425377" cy="636662"/>
          </a:xfrm>
          <a:prstGeom prst="rect">
            <a:avLst/>
          </a:prstGeom>
        </p:spPr>
      </p:pic>
      <p:pic>
        <p:nvPicPr>
          <p:cNvPr id="8" name="Picture 14" descr="A10 Thunder_AD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374534" y="2492867"/>
            <a:ext cx="2425377" cy="636662"/>
          </a:xfrm>
          <a:prstGeom prst="rect">
            <a:avLst/>
          </a:prstGeom>
        </p:spPr>
      </p:pic>
      <p:sp>
        <p:nvSpPr>
          <p:cNvPr id="9" name="Right Arrow 15"/>
          <p:cNvSpPr/>
          <p:nvPr/>
        </p:nvSpPr>
        <p:spPr>
          <a:xfrm>
            <a:off x="2260752" y="2528070"/>
            <a:ext cx="1691640" cy="310896"/>
          </a:xfrm>
          <a:prstGeom prst="rightArrow">
            <a:avLst/>
          </a:prstGeom>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bg1">
                  <a:lumMod val="50000"/>
                </a:schemeClr>
              </a:solidFill>
            </a:endParaRPr>
          </a:p>
        </p:txBody>
      </p:sp>
      <p:sp>
        <p:nvSpPr>
          <p:cNvPr id="10" name="Right Arrow 16"/>
          <p:cNvSpPr/>
          <p:nvPr/>
        </p:nvSpPr>
        <p:spPr>
          <a:xfrm>
            <a:off x="9953247" y="2528070"/>
            <a:ext cx="1691640" cy="310896"/>
          </a:xfrm>
          <a:prstGeom prst="rightArrow">
            <a:avLst/>
          </a:prstGeom>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bg1">
                  <a:lumMod val="50000"/>
                </a:schemeClr>
              </a:solidFill>
            </a:endParaRPr>
          </a:p>
        </p:txBody>
      </p:sp>
      <p:sp>
        <p:nvSpPr>
          <p:cNvPr id="12" name="Right Arrow 19"/>
          <p:cNvSpPr/>
          <p:nvPr/>
        </p:nvSpPr>
        <p:spPr>
          <a:xfrm>
            <a:off x="4776419" y="2528070"/>
            <a:ext cx="1689820" cy="3108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3" name="Right Arrow 20"/>
          <p:cNvSpPr/>
          <p:nvPr/>
        </p:nvSpPr>
        <p:spPr>
          <a:xfrm>
            <a:off x="7546413" y="2528070"/>
            <a:ext cx="1689820" cy="3108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16" name="TextBox 23"/>
          <p:cNvSpPr txBox="1"/>
          <p:nvPr/>
        </p:nvSpPr>
        <p:spPr>
          <a:xfrm>
            <a:off x="2614243" y="1873357"/>
            <a:ext cx="1305771" cy="517065"/>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sz="2400" dirty="0" smtClean="0">
                <a:solidFill>
                  <a:schemeClr val="bg1">
                    <a:lumMod val="50000"/>
                  </a:schemeClr>
                </a:solidFill>
                <a:latin typeface="Century Gothic" panose="020B0502020202020204" pitchFamily="34" charset="0"/>
              </a:rPr>
              <a:t>SSL</a:t>
            </a:r>
            <a:endParaRPr lang="en-US" sz="2400" dirty="0">
              <a:solidFill>
                <a:schemeClr val="bg1">
                  <a:lumMod val="50000"/>
                </a:schemeClr>
              </a:solidFill>
              <a:latin typeface="Century Gothic" panose="020B0502020202020204" pitchFamily="34" charset="0"/>
            </a:endParaRPr>
          </a:p>
        </p:txBody>
      </p:sp>
      <p:sp>
        <p:nvSpPr>
          <p:cNvPr id="17" name="TextBox 24"/>
          <p:cNvSpPr txBox="1"/>
          <p:nvPr/>
        </p:nvSpPr>
        <p:spPr>
          <a:xfrm>
            <a:off x="5015606" y="1873357"/>
            <a:ext cx="1305771" cy="517065"/>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sz="2400" dirty="0" smtClean="0">
                <a:solidFill>
                  <a:schemeClr val="bg1">
                    <a:lumMod val="50000"/>
                  </a:schemeClr>
                </a:solidFill>
                <a:latin typeface="Century Gothic" panose="020B0502020202020204" pitchFamily="34" charset="0"/>
              </a:rPr>
              <a:t>HTTP</a:t>
            </a:r>
            <a:endParaRPr lang="en-US" sz="2400" dirty="0">
              <a:solidFill>
                <a:schemeClr val="bg1">
                  <a:lumMod val="50000"/>
                </a:schemeClr>
              </a:solidFill>
              <a:latin typeface="Century Gothic" panose="020B0502020202020204" pitchFamily="34" charset="0"/>
            </a:endParaRPr>
          </a:p>
        </p:txBody>
      </p:sp>
      <p:sp>
        <p:nvSpPr>
          <p:cNvPr id="18" name="TextBox 25"/>
          <p:cNvSpPr txBox="1"/>
          <p:nvPr/>
        </p:nvSpPr>
        <p:spPr>
          <a:xfrm>
            <a:off x="7688539" y="1873357"/>
            <a:ext cx="1305771" cy="517065"/>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sz="2400" dirty="0" smtClean="0">
                <a:solidFill>
                  <a:schemeClr val="bg1">
                    <a:lumMod val="50000"/>
                  </a:schemeClr>
                </a:solidFill>
                <a:latin typeface="Century Gothic" panose="020B0502020202020204" pitchFamily="34" charset="0"/>
              </a:rPr>
              <a:t>HTTP</a:t>
            </a:r>
            <a:endParaRPr lang="en-US" sz="2400" dirty="0">
              <a:solidFill>
                <a:schemeClr val="bg1">
                  <a:lumMod val="50000"/>
                </a:schemeClr>
              </a:solidFill>
              <a:latin typeface="Century Gothic" panose="020B0502020202020204" pitchFamily="34" charset="0"/>
            </a:endParaRPr>
          </a:p>
        </p:txBody>
      </p:sp>
      <p:sp>
        <p:nvSpPr>
          <p:cNvPr id="19" name="TextBox 26"/>
          <p:cNvSpPr txBox="1"/>
          <p:nvPr/>
        </p:nvSpPr>
        <p:spPr>
          <a:xfrm>
            <a:off x="10218434" y="1873357"/>
            <a:ext cx="1305771" cy="517065"/>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sz="2400" dirty="0" smtClean="0">
                <a:solidFill>
                  <a:schemeClr val="bg1">
                    <a:lumMod val="50000"/>
                  </a:schemeClr>
                </a:solidFill>
                <a:latin typeface="Century Gothic" panose="020B0502020202020204" pitchFamily="34" charset="0"/>
              </a:rPr>
              <a:t>SSL</a:t>
            </a:r>
            <a:endParaRPr lang="en-US" sz="2400" dirty="0">
              <a:solidFill>
                <a:schemeClr val="bg1">
                  <a:lumMod val="50000"/>
                </a:schemeClr>
              </a:solidFill>
              <a:latin typeface="Century Gothic" panose="020B0502020202020204" pitchFamily="34" charset="0"/>
            </a:endParaRPr>
          </a:p>
        </p:txBody>
      </p:sp>
      <p:pic>
        <p:nvPicPr>
          <p:cNvPr id="20" name="Picture 29" descr="Cloud Datacen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4278" y="1901492"/>
            <a:ext cx="2174421" cy="1819413"/>
          </a:xfrm>
          <a:prstGeom prst="rect">
            <a:avLst/>
          </a:prstGeom>
        </p:spPr>
      </p:pic>
      <p:grpSp>
        <p:nvGrpSpPr>
          <p:cNvPr id="22" name="Group 35"/>
          <p:cNvGrpSpPr/>
          <p:nvPr/>
        </p:nvGrpSpPr>
        <p:grpSpPr>
          <a:xfrm rot="16200000">
            <a:off x="6057236" y="2412904"/>
            <a:ext cx="1804575" cy="796588"/>
            <a:chOff x="6687494" y="1121266"/>
            <a:chExt cx="1542490" cy="515254"/>
          </a:xfrm>
        </p:grpSpPr>
        <p:pic>
          <p:nvPicPr>
            <p:cNvPr id="23" name="Picture 36" descr="ADC_3rd Par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7494" y="1121266"/>
              <a:ext cx="1542490" cy="515254"/>
            </a:xfrm>
            <a:prstGeom prst="rect">
              <a:avLst/>
            </a:prstGeom>
          </p:spPr>
        </p:pic>
        <p:sp>
          <p:nvSpPr>
            <p:cNvPr id="24" name="TextBox 37"/>
            <p:cNvSpPr txBox="1"/>
            <p:nvPr/>
          </p:nvSpPr>
          <p:spPr>
            <a:xfrm>
              <a:off x="6709548" y="1125760"/>
              <a:ext cx="1442113" cy="230832"/>
            </a:xfrm>
            <a:prstGeom prst="rect">
              <a:avLst/>
            </a:prstGeom>
            <a:noFill/>
          </p:spPr>
          <p:txBody>
            <a:bodyPr wrap="square" rtlCol="0">
              <a:spAutoFit/>
            </a:bodyPr>
            <a:lstStyle/>
            <a:p>
              <a:pPr algn="ctr"/>
              <a:r>
                <a:rPr lang="en-US" sz="900" dirty="0" smtClean="0">
                  <a:solidFill>
                    <a:schemeClr val="bg1"/>
                  </a:solidFill>
                </a:rPr>
                <a:t>Security Device</a:t>
              </a:r>
              <a:endParaRPr lang="en-US" sz="900" dirty="0">
                <a:solidFill>
                  <a:schemeClr val="bg1"/>
                </a:solidFill>
              </a:endParaRPr>
            </a:p>
          </p:txBody>
        </p:sp>
      </p:grpSp>
      <p:sp>
        <p:nvSpPr>
          <p:cNvPr id="25" name="Line Callout 2 (Accent Bar) 3"/>
          <p:cNvSpPr/>
          <p:nvPr/>
        </p:nvSpPr>
        <p:spPr>
          <a:xfrm flipH="1">
            <a:off x="1196909" y="5424765"/>
            <a:ext cx="2167128" cy="1127990"/>
          </a:xfrm>
          <a:prstGeom prst="accentCallout2">
            <a:avLst>
              <a:gd name="adj1" fmla="val 20121"/>
              <a:gd name="adj2" fmla="val -5296"/>
              <a:gd name="adj3" fmla="val 18750"/>
              <a:gd name="adj4" fmla="val -16667"/>
              <a:gd name="adj5" fmla="val -127931"/>
              <a:gd name="adj6" fmla="val -367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rgbClr val="005FAA"/>
                </a:solidFill>
              </a:rPr>
              <a:t>Inside </a:t>
            </a:r>
            <a:r>
              <a:rPr lang="en-US" sz="2400" dirty="0" smtClean="0">
                <a:solidFill>
                  <a:srgbClr val="005FAA"/>
                </a:solidFill>
              </a:rPr>
              <a:t>Device</a:t>
            </a:r>
            <a:endParaRPr lang="en-US" sz="2400" dirty="0">
              <a:solidFill>
                <a:srgbClr val="005FAA"/>
              </a:solidFill>
            </a:endParaRPr>
          </a:p>
          <a:p>
            <a:pPr algn="r"/>
            <a:endParaRPr lang="en-US" sz="1800" dirty="0" smtClean="0">
              <a:solidFill>
                <a:srgbClr val="005FAA"/>
              </a:solidFill>
            </a:endParaRPr>
          </a:p>
          <a:p>
            <a:pPr algn="r"/>
            <a:r>
              <a:rPr lang="en-US" sz="1800" dirty="0" smtClean="0">
                <a:solidFill>
                  <a:srgbClr val="005FAA"/>
                </a:solidFill>
              </a:rPr>
              <a:t>Decrypt</a:t>
            </a:r>
            <a:endParaRPr lang="en-US" sz="2400" dirty="0">
              <a:solidFill>
                <a:srgbClr val="005FAA"/>
              </a:solidFill>
            </a:endParaRPr>
          </a:p>
        </p:txBody>
      </p:sp>
      <p:sp>
        <p:nvSpPr>
          <p:cNvPr id="26" name="Line Callout 2 (Accent Bar) 31"/>
          <p:cNvSpPr/>
          <p:nvPr/>
        </p:nvSpPr>
        <p:spPr>
          <a:xfrm>
            <a:off x="10606131" y="5424765"/>
            <a:ext cx="2824777" cy="1127990"/>
          </a:xfrm>
          <a:prstGeom prst="accentCallout2">
            <a:avLst>
              <a:gd name="adj1" fmla="val 20121"/>
              <a:gd name="adj2" fmla="val -5296"/>
              <a:gd name="adj3" fmla="val 18750"/>
              <a:gd name="adj4" fmla="val -16667"/>
              <a:gd name="adj5" fmla="val -130826"/>
              <a:gd name="adj6" fmla="val -372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5FAA"/>
                </a:solidFill>
              </a:rPr>
              <a:t>Outside </a:t>
            </a:r>
            <a:r>
              <a:rPr lang="en-US" sz="2400" smtClean="0">
                <a:solidFill>
                  <a:srgbClr val="005FAA"/>
                </a:solidFill>
              </a:rPr>
              <a:t>Device</a:t>
            </a:r>
            <a:endParaRPr lang="en-US" sz="2400" dirty="0">
              <a:solidFill>
                <a:srgbClr val="005FAA"/>
              </a:solidFill>
            </a:endParaRPr>
          </a:p>
          <a:p>
            <a:endParaRPr lang="en-US" sz="1800" dirty="0" smtClean="0">
              <a:solidFill>
                <a:srgbClr val="005FAA"/>
              </a:solidFill>
            </a:endParaRPr>
          </a:p>
          <a:p>
            <a:r>
              <a:rPr lang="en-US" sz="1800" dirty="0" smtClean="0">
                <a:solidFill>
                  <a:srgbClr val="005FAA"/>
                </a:solidFill>
              </a:rPr>
              <a:t>Re-encrypt</a:t>
            </a:r>
            <a:endParaRPr lang="en-US" sz="1800" dirty="0">
              <a:solidFill>
                <a:srgbClr val="005FAA"/>
              </a:solidFill>
            </a:endParaRPr>
          </a:p>
        </p:txBody>
      </p:sp>
      <p:pic>
        <p:nvPicPr>
          <p:cNvPr id="27" name="Picture 34" descr="Lapto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217" y="1880044"/>
            <a:ext cx="2060919" cy="1461100"/>
          </a:xfrm>
          <a:prstGeom prst="rect">
            <a:avLst/>
          </a:prstGeom>
        </p:spPr>
      </p:pic>
    </p:spTree>
    <p:extLst>
      <p:ext uri="{BB962C8B-B14F-4D97-AF65-F5344CB8AC3E}">
        <p14:creationId xmlns:p14="http://schemas.microsoft.com/office/powerpoint/2010/main" val="189250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6" grpId="0"/>
      <p:bldP spid="17" grpId="0"/>
      <p:bldP spid="18" grpId="0"/>
      <p:bldP spid="19" grpId="0"/>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SSLi Deployments</a:t>
            </a:r>
            <a:endParaRPr lang="en-US" dirty="0"/>
          </a:p>
        </p:txBody>
      </p:sp>
      <p:pic>
        <p:nvPicPr>
          <p:cNvPr id="6" name="Picture 5" descr="Cloud_Intern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3351" y="2770625"/>
            <a:ext cx="1307592" cy="852527"/>
          </a:xfrm>
          <a:prstGeom prst="rect">
            <a:avLst/>
          </a:prstGeom>
        </p:spPr>
      </p:pic>
      <p:sp>
        <p:nvSpPr>
          <p:cNvPr id="12" name="Right Arrow 11"/>
          <p:cNvSpPr/>
          <p:nvPr/>
        </p:nvSpPr>
        <p:spPr>
          <a:xfrm>
            <a:off x="2687048" y="3031166"/>
            <a:ext cx="2660053" cy="310896"/>
          </a:xfrm>
          <a:prstGeom prst="rightArrow">
            <a:avLst/>
          </a:prstGeom>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bg1">
                  <a:lumMod val="50000"/>
                </a:schemeClr>
              </a:solidFill>
            </a:endParaRPr>
          </a:p>
        </p:txBody>
      </p:sp>
      <p:sp>
        <p:nvSpPr>
          <p:cNvPr id="13" name="Right Arrow 12"/>
          <p:cNvSpPr/>
          <p:nvPr/>
        </p:nvSpPr>
        <p:spPr>
          <a:xfrm>
            <a:off x="9289963" y="3031166"/>
            <a:ext cx="2653388" cy="310896"/>
          </a:xfrm>
          <a:prstGeom prst="rightArrow">
            <a:avLst/>
          </a:prstGeom>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bg1">
                  <a:lumMod val="50000"/>
                </a:schemeClr>
              </a:solidFill>
            </a:endParaRPr>
          </a:p>
        </p:txBody>
      </p:sp>
      <p:sp>
        <p:nvSpPr>
          <p:cNvPr id="16" name="TextBox 15"/>
          <p:cNvSpPr txBox="1"/>
          <p:nvPr/>
        </p:nvSpPr>
        <p:spPr>
          <a:xfrm>
            <a:off x="3273623" y="2376671"/>
            <a:ext cx="1305771" cy="393954"/>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dirty="0" smtClean="0">
                <a:solidFill>
                  <a:schemeClr val="bg1">
                    <a:lumMod val="50000"/>
                  </a:schemeClr>
                </a:solidFill>
                <a:latin typeface="Century Gothic" panose="020B0502020202020204" pitchFamily="34" charset="0"/>
              </a:rPr>
              <a:t>SSL</a:t>
            </a:r>
            <a:endParaRPr lang="en-US" dirty="0">
              <a:solidFill>
                <a:schemeClr val="bg1">
                  <a:lumMod val="50000"/>
                </a:schemeClr>
              </a:solidFill>
              <a:latin typeface="Century Gothic" panose="020B0502020202020204" pitchFamily="34" charset="0"/>
            </a:endParaRPr>
          </a:p>
        </p:txBody>
      </p:sp>
      <p:sp>
        <p:nvSpPr>
          <p:cNvPr id="17" name="TextBox 16"/>
          <p:cNvSpPr txBox="1"/>
          <p:nvPr/>
        </p:nvSpPr>
        <p:spPr>
          <a:xfrm>
            <a:off x="6646310" y="2376671"/>
            <a:ext cx="1305771" cy="393954"/>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dirty="0" smtClean="0">
                <a:solidFill>
                  <a:schemeClr val="bg1">
                    <a:lumMod val="50000"/>
                  </a:schemeClr>
                </a:solidFill>
                <a:latin typeface="Century Gothic" panose="020B0502020202020204" pitchFamily="34" charset="0"/>
              </a:rPr>
              <a:t>HTTP</a:t>
            </a:r>
            <a:endParaRPr lang="en-US" dirty="0">
              <a:solidFill>
                <a:schemeClr val="bg1">
                  <a:lumMod val="50000"/>
                </a:schemeClr>
              </a:solidFill>
              <a:latin typeface="Century Gothic" panose="020B0502020202020204" pitchFamily="34" charset="0"/>
            </a:endParaRPr>
          </a:p>
        </p:txBody>
      </p:sp>
      <p:sp>
        <p:nvSpPr>
          <p:cNvPr id="19" name="TextBox 18"/>
          <p:cNvSpPr txBox="1"/>
          <p:nvPr/>
        </p:nvSpPr>
        <p:spPr>
          <a:xfrm>
            <a:off x="9790000" y="2376671"/>
            <a:ext cx="1305771" cy="393954"/>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dirty="0" smtClean="0">
                <a:solidFill>
                  <a:schemeClr val="bg1">
                    <a:lumMod val="50000"/>
                  </a:schemeClr>
                </a:solidFill>
                <a:latin typeface="Century Gothic" panose="020B0502020202020204" pitchFamily="34" charset="0"/>
              </a:rPr>
              <a:t>SSL</a:t>
            </a:r>
            <a:endParaRPr lang="en-US" dirty="0">
              <a:solidFill>
                <a:schemeClr val="bg1">
                  <a:lumMod val="50000"/>
                </a:schemeClr>
              </a:solidFill>
              <a:latin typeface="Century Gothic" panose="020B0502020202020204" pitchFamily="34" charset="0"/>
            </a:endParaRPr>
          </a:p>
        </p:txBody>
      </p:sp>
      <p:grpSp>
        <p:nvGrpSpPr>
          <p:cNvPr id="30" name="Group 29"/>
          <p:cNvGrpSpPr/>
          <p:nvPr/>
        </p:nvGrpSpPr>
        <p:grpSpPr>
          <a:xfrm>
            <a:off x="5400809" y="2723349"/>
            <a:ext cx="3828782" cy="926531"/>
            <a:chOff x="5473592" y="2500557"/>
            <a:chExt cx="3828782" cy="926531"/>
          </a:xfrm>
        </p:grpSpPr>
        <p:sp>
          <p:nvSpPr>
            <p:cNvPr id="5" name="Rounded Rectangle 4"/>
            <p:cNvSpPr/>
            <p:nvPr/>
          </p:nvSpPr>
          <p:spPr>
            <a:xfrm>
              <a:off x="5473592" y="2500557"/>
              <a:ext cx="3828782" cy="92653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b"/>
            <a:lstStyle/>
            <a:p>
              <a:pPr algn="ctr"/>
              <a:endParaRPr lang="en-US" sz="1100" dirty="0"/>
            </a:p>
          </p:txBody>
        </p:sp>
        <p:pic>
          <p:nvPicPr>
            <p:cNvPr id="10" name="Picture 9" descr="A10 Thunder_A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4902" y="2752710"/>
              <a:ext cx="1593255" cy="418230"/>
            </a:xfrm>
            <a:prstGeom prst="rect">
              <a:avLst/>
            </a:prstGeom>
          </p:spPr>
        </p:pic>
        <p:pic>
          <p:nvPicPr>
            <p:cNvPr id="24" name="Picture 23" descr="A10 Thunder_A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918" y="2752710"/>
              <a:ext cx="1593255" cy="418230"/>
            </a:xfrm>
            <a:prstGeom prst="rect">
              <a:avLst/>
            </a:prstGeom>
          </p:spPr>
        </p:pic>
        <p:sp>
          <p:nvSpPr>
            <p:cNvPr id="27" name="TextBox 26"/>
            <p:cNvSpPr txBox="1"/>
            <p:nvPr/>
          </p:nvSpPr>
          <p:spPr>
            <a:xfrm>
              <a:off x="6249248" y="2817695"/>
              <a:ext cx="801346" cy="169277"/>
            </a:xfrm>
            <a:prstGeom prst="rect">
              <a:avLst/>
            </a:prstGeom>
            <a:solidFill>
              <a:schemeClr val="bg1"/>
            </a:solidFill>
          </p:spPr>
          <p:txBody>
            <a:bodyPr wrap="square" lIns="0" tIns="0" rIns="0" bIns="0" rtlCol="0">
              <a:spAutoFit/>
            </a:bodyPr>
            <a:lstStyle>
              <a:defPPr>
                <a:defRPr lang="en-US"/>
              </a:defPPr>
              <a:lvl1pPr algn="ctr">
                <a:defRPr sz="1600">
                  <a:latin typeface="Myriad Pro" pitchFamily="34" charset="0"/>
                </a:defRPr>
              </a:lvl1pPr>
            </a:lstStyle>
            <a:p>
              <a:r>
                <a:rPr lang="en-US" sz="1100" dirty="0" smtClean="0">
                  <a:solidFill>
                    <a:schemeClr val="bg1">
                      <a:lumMod val="50000"/>
                    </a:schemeClr>
                  </a:solidFill>
                  <a:latin typeface="Century Gothic" panose="020B0502020202020204" pitchFamily="34" charset="0"/>
                </a:rPr>
                <a:t>Internal</a:t>
              </a:r>
              <a:endParaRPr lang="en-US" sz="1100" dirty="0">
                <a:solidFill>
                  <a:schemeClr val="bg1">
                    <a:lumMod val="50000"/>
                  </a:schemeClr>
                </a:solidFill>
                <a:latin typeface="Century Gothic" panose="020B0502020202020204" pitchFamily="34" charset="0"/>
              </a:endParaRPr>
            </a:p>
          </p:txBody>
        </p:sp>
        <p:sp>
          <p:nvSpPr>
            <p:cNvPr id="28" name="TextBox 27"/>
            <p:cNvSpPr txBox="1"/>
            <p:nvPr/>
          </p:nvSpPr>
          <p:spPr>
            <a:xfrm>
              <a:off x="8056488" y="2817695"/>
              <a:ext cx="801346" cy="169277"/>
            </a:xfrm>
            <a:prstGeom prst="rect">
              <a:avLst/>
            </a:prstGeom>
            <a:solidFill>
              <a:schemeClr val="bg1"/>
            </a:solidFill>
          </p:spPr>
          <p:txBody>
            <a:bodyPr wrap="square" lIns="0" tIns="0" rIns="0" bIns="0" rtlCol="0">
              <a:spAutoFit/>
            </a:bodyPr>
            <a:lstStyle>
              <a:defPPr>
                <a:defRPr lang="en-US"/>
              </a:defPPr>
              <a:lvl1pPr algn="ctr">
                <a:defRPr sz="1600">
                  <a:latin typeface="Myriad Pro" pitchFamily="34" charset="0"/>
                </a:defRPr>
              </a:lvl1pPr>
            </a:lstStyle>
            <a:p>
              <a:r>
                <a:rPr lang="en-US" sz="1100" dirty="0" smtClean="0">
                  <a:solidFill>
                    <a:schemeClr val="bg1">
                      <a:lumMod val="50000"/>
                    </a:schemeClr>
                  </a:solidFill>
                  <a:latin typeface="Century Gothic" panose="020B0502020202020204" pitchFamily="34" charset="0"/>
                </a:rPr>
                <a:t>External</a:t>
              </a:r>
              <a:endParaRPr lang="en-US" sz="1100" dirty="0">
                <a:solidFill>
                  <a:schemeClr val="bg1">
                    <a:lumMod val="50000"/>
                  </a:schemeClr>
                </a:solidFill>
                <a:latin typeface="Century Gothic" panose="020B0502020202020204" pitchFamily="34" charset="0"/>
              </a:endParaRPr>
            </a:p>
          </p:txBody>
        </p:sp>
      </p:grpSp>
      <p:grpSp>
        <p:nvGrpSpPr>
          <p:cNvPr id="8" name="Group 7"/>
          <p:cNvGrpSpPr/>
          <p:nvPr/>
        </p:nvGrpSpPr>
        <p:grpSpPr>
          <a:xfrm>
            <a:off x="1400830" y="2723349"/>
            <a:ext cx="1306896" cy="926531"/>
            <a:chOff x="1400830" y="2723349"/>
            <a:chExt cx="1306896" cy="926531"/>
          </a:xfrm>
        </p:grpSpPr>
        <p:pic>
          <p:nvPicPr>
            <p:cNvPr id="20" name="Picture 19" descr="Lapto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0830" y="2723349"/>
              <a:ext cx="1306896" cy="926531"/>
            </a:xfrm>
            <a:prstGeom prst="rect">
              <a:avLst/>
            </a:prstGeom>
          </p:spPr>
        </p:pic>
        <p:sp>
          <p:nvSpPr>
            <p:cNvPr id="29" name="TextBox 28"/>
            <p:cNvSpPr txBox="1"/>
            <p:nvPr/>
          </p:nvSpPr>
          <p:spPr>
            <a:xfrm>
              <a:off x="1585906" y="2880249"/>
              <a:ext cx="928669" cy="393954"/>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dirty="0" smtClean="0">
                  <a:solidFill>
                    <a:schemeClr val="bg1"/>
                  </a:solidFill>
                  <a:latin typeface="Century Gothic" panose="020B0502020202020204" pitchFamily="34" charset="0"/>
                </a:rPr>
                <a:t>Client</a:t>
              </a:r>
              <a:endParaRPr lang="en-US" dirty="0">
                <a:solidFill>
                  <a:schemeClr val="bg1"/>
                </a:solidFill>
                <a:latin typeface="Century Gothic" panose="020B0502020202020204" pitchFamily="34" charset="0"/>
              </a:endParaRPr>
            </a:p>
          </p:txBody>
        </p:sp>
      </p:grpSp>
      <p:pic>
        <p:nvPicPr>
          <p:cNvPr id="40" name="Picture 39"/>
          <p:cNvPicPr>
            <a:picLocks noChangeAspect="1"/>
          </p:cNvPicPr>
          <p:nvPr/>
        </p:nvPicPr>
        <p:blipFill>
          <a:blip r:embed="rId6"/>
          <a:stretch>
            <a:fillRect/>
          </a:stretch>
        </p:blipFill>
        <p:spPr>
          <a:xfrm>
            <a:off x="6661404" y="1357257"/>
            <a:ext cx="1307592" cy="1112977"/>
          </a:xfrm>
          <a:prstGeom prst="rect">
            <a:avLst/>
          </a:prstGeom>
        </p:spPr>
      </p:pic>
      <p:cxnSp>
        <p:nvCxnSpPr>
          <p:cNvPr id="31" name="Straight Arrow Connector 30"/>
          <p:cNvCxnSpPr/>
          <p:nvPr/>
        </p:nvCxnSpPr>
        <p:spPr>
          <a:xfrm flipV="1">
            <a:off x="5602119" y="3688285"/>
            <a:ext cx="586772" cy="154521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a:xfrm flipH="1" flipV="1">
            <a:off x="8409174" y="3699884"/>
            <a:ext cx="585216" cy="154533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nvGrpSpPr>
          <p:cNvPr id="23" name="Group 22"/>
          <p:cNvGrpSpPr/>
          <p:nvPr/>
        </p:nvGrpSpPr>
        <p:grpSpPr>
          <a:xfrm>
            <a:off x="4973987" y="5245221"/>
            <a:ext cx="4760728" cy="2308324"/>
            <a:chOff x="4927269" y="4891292"/>
            <a:chExt cx="4999471" cy="2308324"/>
          </a:xfrm>
        </p:grpSpPr>
        <p:sp>
          <p:nvSpPr>
            <p:cNvPr id="25" name="TextBox 24"/>
            <p:cNvSpPr txBox="1"/>
            <p:nvPr/>
          </p:nvSpPr>
          <p:spPr>
            <a:xfrm>
              <a:off x="4927269" y="4891292"/>
              <a:ext cx="4999471" cy="2308324"/>
            </a:xfrm>
            <a:prstGeom prst="rect">
              <a:avLst/>
            </a:prstGeom>
            <a:noFill/>
          </p:spPr>
          <p:txBody>
            <a:bodyPr wrap="square" rtlCol="0">
              <a:spAutoFit/>
            </a:bodyPr>
            <a:lstStyle/>
            <a:p>
              <a:r>
                <a:rPr lang="en-US" sz="2400" dirty="0" smtClean="0">
                  <a:solidFill>
                    <a:srgbClr val="005FAA"/>
                  </a:solidFill>
                  <a:latin typeface="Century Gothic" panose="020B0502020202020204" pitchFamily="34" charset="0"/>
                </a:rPr>
                <a:t>Dual-ADP </a:t>
              </a:r>
              <a:r>
                <a:rPr lang="en-US" sz="2400" dirty="0">
                  <a:solidFill>
                    <a:srgbClr val="005FAA"/>
                  </a:solidFill>
                  <a:latin typeface="Century Gothic" panose="020B0502020202020204" pitchFamily="34" charset="0"/>
                </a:rPr>
                <a:t>Inline Deployment</a:t>
              </a:r>
            </a:p>
            <a:p>
              <a:pPr marL="457200" indent="-457200">
                <a:buFont typeface="Arial"/>
                <a:buChar char="•"/>
              </a:pPr>
              <a:r>
                <a:rPr lang="en-US" sz="2000" dirty="0">
                  <a:solidFill>
                    <a:srgbClr val="005FAA"/>
                  </a:solidFill>
                  <a:latin typeface="Century Gothic" panose="020B0502020202020204" pitchFamily="34" charset="0"/>
                </a:rPr>
                <a:t>Port count n</a:t>
              </a:r>
              <a:r>
                <a:rPr lang="en-US" sz="2000" dirty="0" smtClean="0">
                  <a:solidFill>
                    <a:srgbClr val="005FAA"/>
                  </a:solidFill>
                  <a:latin typeface="Century Gothic" panose="020B0502020202020204" pitchFamily="34" charset="0"/>
                </a:rPr>
                <a:t>eeds </a:t>
              </a:r>
              <a:r>
                <a:rPr lang="en-US" sz="2000" dirty="0">
                  <a:solidFill>
                    <a:srgbClr val="005FAA"/>
                  </a:solidFill>
                  <a:latin typeface="Century Gothic" panose="020B0502020202020204" pitchFamily="34" charset="0"/>
                </a:rPr>
                <a:t>to </a:t>
              </a:r>
              <a:r>
                <a:rPr lang="en-US" sz="2000" dirty="0" smtClean="0">
                  <a:solidFill>
                    <a:srgbClr val="005FAA"/>
                  </a:solidFill>
                  <a:latin typeface="Century Gothic" panose="020B0502020202020204" pitchFamily="34" charset="0"/>
                </a:rPr>
                <a:t>be considered</a:t>
              </a:r>
              <a:endParaRPr lang="en-US" sz="2000" dirty="0">
                <a:solidFill>
                  <a:srgbClr val="005FAA"/>
                </a:solidFill>
                <a:latin typeface="Century Gothic" panose="020B0502020202020204" pitchFamily="34" charset="0"/>
              </a:endParaRPr>
            </a:p>
            <a:p>
              <a:pPr marL="457200" indent="-457200">
                <a:buFont typeface="Arial"/>
                <a:buChar char="•"/>
              </a:pPr>
              <a:r>
                <a:rPr lang="en-US" sz="2000" dirty="0">
                  <a:solidFill>
                    <a:srgbClr val="005FAA"/>
                  </a:solidFill>
                  <a:latin typeface="Century Gothic" panose="020B0502020202020204" pitchFamily="34" charset="0"/>
                </a:rPr>
                <a:t>Performance is </a:t>
              </a:r>
              <a:r>
                <a:rPr lang="en-US" sz="2000" dirty="0" smtClean="0">
                  <a:solidFill>
                    <a:srgbClr val="005FAA"/>
                  </a:solidFill>
                  <a:latin typeface="Century Gothic" panose="020B0502020202020204" pitchFamily="34" charset="0"/>
                </a:rPr>
                <a:t>halved</a:t>
              </a:r>
            </a:p>
            <a:p>
              <a:pPr marL="457200" indent="-457200">
                <a:buFont typeface="Arial"/>
                <a:buChar char="•"/>
              </a:pPr>
              <a:r>
                <a:rPr lang="en-US" sz="2000" dirty="0">
                  <a:solidFill>
                    <a:srgbClr val="005FAA"/>
                  </a:solidFill>
                  <a:latin typeface="Century Gothic" panose="020B0502020202020204" pitchFamily="34" charset="0"/>
                </a:rPr>
                <a:t>Explicit Proxy &amp; Implicit Proxy</a:t>
              </a:r>
            </a:p>
            <a:p>
              <a:pPr marL="457200" indent="-457200">
                <a:buFont typeface="Arial"/>
                <a:buChar char="•"/>
              </a:pPr>
              <a:r>
                <a:rPr lang="en-US" sz="2000" dirty="0" err="1" smtClean="0">
                  <a:solidFill>
                    <a:srgbClr val="005FAA"/>
                  </a:solidFill>
                  <a:latin typeface="Century Gothic" panose="020B0502020202020204" pitchFamily="34" charset="0"/>
                </a:rPr>
                <a:t>vWire</a:t>
              </a:r>
              <a:r>
                <a:rPr lang="en-US" sz="2000" dirty="0" smtClean="0">
                  <a:solidFill>
                    <a:srgbClr val="005FAA"/>
                  </a:solidFill>
                  <a:latin typeface="Century Gothic" panose="020B0502020202020204" pitchFamily="34" charset="0"/>
                </a:rPr>
                <a:t>, L2, &amp; L3 security devices supported</a:t>
              </a:r>
              <a:endParaRPr lang="en-US" sz="2000" dirty="0">
                <a:solidFill>
                  <a:srgbClr val="005FAA"/>
                </a:solidFill>
                <a:latin typeface="Century Gothic" panose="020B0502020202020204" pitchFamily="34" charset="0"/>
              </a:endParaRPr>
            </a:p>
          </p:txBody>
        </p:sp>
        <p:cxnSp>
          <p:nvCxnSpPr>
            <p:cNvPr id="26" name="Straight Connector 25"/>
            <p:cNvCxnSpPr/>
            <p:nvPr/>
          </p:nvCxnSpPr>
          <p:spPr>
            <a:xfrm>
              <a:off x="5007268" y="4891292"/>
              <a:ext cx="4637274"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7" name="Bent Arrow 6"/>
          <p:cNvSpPr/>
          <p:nvPr/>
        </p:nvSpPr>
        <p:spPr>
          <a:xfrm>
            <a:off x="6176465" y="1856522"/>
            <a:ext cx="562660" cy="866828"/>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7" name="Bent Arrow 36"/>
          <p:cNvSpPr/>
          <p:nvPr/>
        </p:nvSpPr>
        <p:spPr>
          <a:xfrm rot="5400000">
            <a:off x="7785304" y="2039306"/>
            <a:ext cx="778871" cy="566928"/>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933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dissolve">
                                      <p:cBhvr>
                                        <p:cTn id="30" dur="500"/>
                                        <p:tgtEl>
                                          <p:spTgt spid="1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p:bldP spid="17" grpId="0"/>
      <p:bldP spid="19" grpId="0"/>
      <p:bldP spid="7"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305" y="2277881"/>
            <a:ext cx="8222296" cy="783058"/>
          </a:xfrm>
        </p:spPr>
        <p:txBody>
          <a:bodyPr/>
          <a:lstStyle/>
          <a:p>
            <a:r>
              <a:rPr lang="en-US" dirty="0" smtClean="0"/>
              <a:t>The SSL/TLS </a:t>
            </a:r>
            <a:r>
              <a:rPr lang="en-US" dirty="0"/>
              <a:t>Protocol</a:t>
            </a:r>
          </a:p>
        </p:txBody>
      </p:sp>
    </p:spTree>
    <p:extLst>
      <p:ext uri="{BB962C8B-B14F-4D97-AF65-F5344CB8AC3E}">
        <p14:creationId xmlns:p14="http://schemas.microsoft.com/office/powerpoint/2010/main" val="162980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SSLi Ladder Diagram: New Site</a:t>
            </a:r>
            <a:endParaRPr lang="en-US" dirty="0"/>
          </a:p>
        </p:txBody>
      </p:sp>
      <p:grpSp>
        <p:nvGrpSpPr>
          <p:cNvPr id="65" name="Group 64"/>
          <p:cNvGrpSpPr/>
          <p:nvPr/>
        </p:nvGrpSpPr>
        <p:grpSpPr>
          <a:xfrm>
            <a:off x="1693282" y="1349632"/>
            <a:ext cx="11527844" cy="6462949"/>
            <a:chOff x="1693282" y="1636519"/>
            <a:chExt cx="11527844" cy="6167779"/>
          </a:xfrm>
        </p:grpSpPr>
        <p:sp>
          <p:nvSpPr>
            <p:cNvPr id="11" name="Rectangle 10"/>
            <p:cNvSpPr/>
            <p:nvPr/>
          </p:nvSpPr>
          <p:spPr>
            <a:xfrm>
              <a:off x="1693282" y="1636519"/>
              <a:ext cx="1906699" cy="6167779"/>
            </a:xfrm>
            <a:prstGeom prst="rect">
              <a:avLst/>
            </a:prstGeom>
            <a:solidFill>
              <a:schemeClr val="bg1"/>
            </a:solidFill>
            <a:ln>
              <a:solidFill>
                <a:schemeClr val="bg1">
                  <a:lumMod val="85000"/>
                </a:schemeClr>
              </a:solidFill>
              <a:prstDash val="dash"/>
            </a:ln>
            <a:effectLst/>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dirty="0" smtClean="0"/>
            </a:p>
            <a:p>
              <a:pPr algn="ctr"/>
              <a:endParaRPr lang="en-US" sz="1600" dirty="0" smtClean="0"/>
            </a:p>
            <a:p>
              <a:pPr algn="ctr"/>
              <a:r>
                <a:rPr lang="en-US" sz="1600" dirty="0" smtClean="0"/>
                <a:t>Encrypted Zone</a:t>
              </a:r>
              <a:endParaRPr lang="en-US" sz="1600" dirty="0"/>
            </a:p>
          </p:txBody>
        </p:sp>
        <p:sp>
          <p:nvSpPr>
            <p:cNvPr id="8" name="Rectangle 7"/>
            <p:cNvSpPr/>
            <p:nvPr/>
          </p:nvSpPr>
          <p:spPr>
            <a:xfrm>
              <a:off x="3599982" y="1636519"/>
              <a:ext cx="1706767" cy="6167779"/>
            </a:xfrm>
            <a:prstGeom prst="rect">
              <a:avLst/>
            </a:prstGeom>
            <a:solidFill>
              <a:schemeClr val="bg2">
                <a:lumMod val="20000"/>
                <a:lumOff val="80000"/>
              </a:schemeClr>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306749" y="1636519"/>
              <a:ext cx="4354391" cy="6167779"/>
            </a:xfrm>
            <a:prstGeom prst="rect">
              <a:avLst/>
            </a:prstGeom>
            <a:solidFill>
              <a:schemeClr val="bg1"/>
            </a:solidFill>
            <a:ln>
              <a:noFill/>
            </a:ln>
            <a:effectLst/>
          </p:spPr>
          <p:style>
            <a:lnRef idx="1">
              <a:schemeClr val="accent6"/>
            </a:lnRef>
            <a:fillRef idx="3">
              <a:schemeClr val="accent6"/>
            </a:fillRef>
            <a:effectRef idx="2">
              <a:schemeClr val="accent6"/>
            </a:effectRef>
            <a:fontRef idx="minor">
              <a:schemeClr val="lt1"/>
            </a:fontRef>
          </p:style>
          <p:txBody>
            <a:bodyPr rtlCol="0" anchor="t"/>
            <a:lstStyle/>
            <a:p>
              <a:pPr algn="ctr"/>
              <a:endParaRPr lang="en-US" sz="1600" dirty="0">
                <a:solidFill>
                  <a:schemeClr val="tx1"/>
                </a:solidFill>
              </a:endParaRPr>
            </a:p>
            <a:p>
              <a:pPr algn="ctr"/>
              <a:endParaRPr lang="en-US" sz="1600" dirty="0">
                <a:solidFill>
                  <a:schemeClr val="tx1"/>
                </a:solidFill>
              </a:endParaRPr>
            </a:p>
            <a:p>
              <a:pPr algn="ctr"/>
              <a:r>
                <a:rPr lang="en-US" sz="1600" dirty="0" smtClean="0">
                  <a:solidFill>
                    <a:srgbClr val="000000"/>
                  </a:solidFill>
                </a:rPr>
                <a:t>Clear-text Zone</a:t>
              </a:r>
              <a:endParaRPr lang="en-US" sz="1600" dirty="0">
                <a:solidFill>
                  <a:srgbClr val="000000"/>
                </a:solidFill>
              </a:endParaRPr>
            </a:p>
          </p:txBody>
        </p:sp>
        <p:sp>
          <p:nvSpPr>
            <p:cNvPr id="31" name="Rectangle 30"/>
            <p:cNvSpPr/>
            <p:nvPr/>
          </p:nvSpPr>
          <p:spPr>
            <a:xfrm>
              <a:off x="11310030" y="1636519"/>
              <a:ext cx="1911096" cy="6167779"/>
            </a:xfrm>
            <a:prstGeom prst="rect">
              <a:avLst/>
            </a:prstGeom>
            <a:solidFill>
              <a:schemeClr val="bg1"/>
            </a:solidFill>
            <a:ln>
              <a:solidFill>
                <a:schemeClr val="bg1">
                  <a:lumMod val="85000"/>
                </a:schemeClr>
              </a:solidFill>
              <a:prstDash val="dash"/>
            </a:ln>
            <a:effectLst/>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dirty="0"/>
            </a:p>
            <a:p>
              <a:pPr algn="ctr"/>
              <a:endParaRPr lang="en-US" sz="1600" dirty="0"/>
            </a:p>
            <a:p>
              <a:pPr algn="ctr"/>
              <a:r>
                <a:rPr lang="en-US" sz="1600" dirty="0" smtClean="0"/>
                <a:t>Encrypted Zone</a:t>
              </a:r>
              <a:endParaRPr lang="en-US" sz="1600" dirty="0"/>
            </a:p>
          </p:txBody>
        </p:sp>
        <p:sp>
          <p:nvSpPr>
            <p:cNvPr id="30" name="Rectangle 29"/>
            <p:cNvSpPr/>
            <p:nvPr/>
          </p:nvSpPr>
          <p:spPr>
            <a:xfrm>
              <a:off x="9620667" y="1636519"/>
              <a:ext cx="1685892" cy="6167779"/>
            </a:xfrm>
            <a:prstGeom prst="rect">
              <a:avLst/>
            </a:prstGeom>
            <a:solidFill>
              <a:schemeClr val="bg2">
                <a:lumMod val="20000"/>
                <a:lumOff val="80000"/>
              </a:schemeClr>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 name="Straight Connector 4"/>
          <p:cNvCxnSpPr/>
          <p:nvPr/>
        </p:nvCxnSpPr>
        <p:spPr>
          <a:xfrm>
            <a:off x="1925102" y="1351921"/>
            <a:ext cx="1807206" cy="0"/>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2" name="Right Arrow 31"/>
          <p:cNvSpPr/>
          <p:nvPr/>
        </p:nvSpPr>
        <p:spPr>
          <a:xfrm flipH="1">
            <a:off x="1509473" y="4241629"/>
            <a:ext cx="2103120"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dirty="0" smtClean="0"/>
              <a:t>Server Hello</a:t>
            </a:r>
            <a:endParaRPr lang="en-US" sz="1600" dirty="0"/>
          </a:p>
        </p:txBody>
      </p:sp>
      <p:sp>
        <p:nvSpPr>
          <p:cNvPr id="38" name="Right Arrow 37"/>
          <p:cNvSpPr/>
          <p:nvPr/>
        </p:nvSpPr>
        <p:spPr>
          <a:xfrm>
            <a:off x="5306747" y="2793409"/>
            <a:ext cx="8097239"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Client Hello</a:t>
            </a:r>
            <a:endParaRPr lang="en-US" sz="1600" dirty="0"/>
          </a:p>
        </p:txBody>
      </p:sp>
      <p:sp>
        <p:nvSpPr>
          <p:cNvPr id="45" name="Left-Right Arrow 44"/>
          <p:cNvSpPr/>
          <p:nvPr/>
        </p:nvSpPr>
        <p:spPr>
          <a:xfrm>
            <a:off x="1509474" y="2060650"/>
            <a:ext cx="2276423" cy="363255"/>
          </a:xfrm>
          <a:prstGeom prst="lef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SYN|SYN-ACK|ACK</a:t>
            </a:r>
            <a:endParaRPr lang="en-US" sz="1400" dirty="0"/>
          </a:p>
        </p:txBody>
      </p:sp>
      <p:sp>
        <p:nvSpPr>
          <p:cNvPr id="47" name="Left-Right Arrow 46"/>
          <p:cNvSpPr/>
          <p:nvPr/>
        </p:nvSpPr>
        <p:spPr>
          <a:xfrm>
            <a:off x="5124893" y="2432554"/>
            <a:ext cx="8277355" cy="363255"/>
          </a:xfrm>
          <a:prstGeom prst="lef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SYN|SYN-ACK|ACK</a:t>
            </a:r>
            <a:endParaRPr lang="en-US" sz="1400" dirty="0"/>
          </a:p>
        </p:txBody>
      </p:sp>
      <p:sp>
        <p:nvSpPr>
          <p:cNvPr id="48" name="Left-Right Arrow 47"/>
          <p:cNvSpPr/>
          <p:nvPr/>
        </p:nvSpPr>
        <p:spPr>
          <a:xfrm>
            <a:off x="5124893" y="3517519"/>
            <a:ext cx="8277355" cy="363255"/>
          </a:xfrm>
          <a:prstGeom prst="lef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SSL Handshake Messages</a:t>
            </a:r>
            <a:endParaRPr lang="en-US" sz="1400" dirty="0"/>
          </a:p>
        </p:txBody>
      </p:sp>
      <p:sp>
        <p:nvSpPr>
          <p:cNvPr id="49" name="Right Arrow 48"/>
          <p:cNvSpPr/>
          <p:nvPr/>
        </p:nvSpPr>
        <p:spPr>
          <a:xfrm flipH="1">
            <a:off x="5124892" y="3878374"/>
            <a:ext cx="8110327"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dirty="0" smtClean="0"/>
              <a:t>SSL Handshake Finished</a:t>
            </a:r>
            <a:endParaRPr lang="en-US" sz="1600" dirty="0"/>
          </a:p>
        </p:txBody>
      </p:sp>
      <p:sp>
        <p:nvSpPr>
          <p:cNvPr id="50" name="Right Arrow 49"/>
          <p:cNvSpPr/>
          <p:nvPr/>
        </p:nvSpPr>
        <p:spPr>
          <a:xfrm>
            <a:off x="5306747" y="4607643"/>
            <a:ext cx="8097239"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RST</a:t>
            </a:r>
            <a:endParaRPr lang="en-US" sz="1600" dirty="0"/>
          </a:p>
        </p:txBody>
      </p:sp>
      <p:sp>
        <p:nvSpPr>
          <p:cNvPr id="51" name="Left-Right Arrow 50"/>
          <p:cNvSpPr/>
          <p:nvPr/>
        </p:nvSpPr>
        <p:spPr>
          <a:xfrm>
            <a:off x="1509474" y="4602911"/>
            <a:ext cx="2276423" cy="363255"/>
          </a:xfrm>
          <a:prstGeom prst="lef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SSL Handshake Messages</a:t>
            </a:r>
          </a:p>
        </p:txBody>
      </p:sp>
      <p:sp>
        <p:nvSpPr>
          <p:cNvPr id="52" name="Right Arrow 51"/>
          <p:cNvSpPr/>
          <p:nvPr/>
        </p:nvSpPr>
        <p:spPr>
          <a:xfrm flipH="1">
            <a:off x="1509473" y="4966166"/>
            <a:ext cx="2103120"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t>SSL Handshake Finished</a:t>
            </a:r>
          </a:p>
        </p:txBody>
      </p:sp>
      <p:sp>
        <p:nvSpPr>
          <p:cNvPr id="53" name="Right Arrow 52"/>
          <p:cNvSpPr/>
          <p:nvPr/>
        </p:nvSpPr>
        <p:spPr>
          <a:xfrm>
            <a:off x="1682777" y="5323092"/>
            <a:ext cx="2103120"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50" dirty="0" smtClean="0"/>
              <a:t>Encrypted Application Data</a:t>
            </a:r>
            <a:endParaRPr lang="en-US" sz="1050" dirty="0"/>
          </a:p>
        </p:txBody>
      </p:sp>
      <p:sp>
        <p:nvSpPr>
          <p:cNvPr id="54" name="Right Arrow 53"/>
          <p:cNvSpPr/>
          <p:nvPr/>
        </p:nvSpPr>
        <p:spPr>
          <a:xfrm>
            <a:off x="5300488" y="5690205"/>
            <a:ext cx="4492979" cy="363255"/>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Clear-Text Application Data</a:t>
            </a:r>
            <a:endParaRPr lang="en-US" sz="1600" dirty="0"/>
          </a:p>
        </p:txBody>
      </p:sp>
      <p:sp>
        <p:nvSpPr>
          <p:cNvPr id="55" name="Right Arrow 54"/>
          <p:cNvSpPr/>
          <p:nvPr/>
        </p:nvSpPr>
        <p:spPr>
          <a:xfrm>
            <a:off x="11299128" y="6048371"/>
            <a:ext cx="2103120"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Client Hello</a:t>
            </a:r>
            <a:endParaRPr lang="en-US" sz="1600" dirty="0"/>
          </a:p>
        </p:txBody>
      </p:sp>
      <p:sp>
        <p:nvSpPr>
          <p:cNvPr id="56" name="Left-Right Arrow 55"/>
          <p:cNvSpPr/>
          <p:nvPr/>
        </p:nvSpPr>
        <p:spPr>
          <a:xfrm>
            <a:off x="11128415" y="5685116"/>
            <a:ext cx="2276423" cy="363255"/>
          </a:xfrm>
          <a:prstGeom prst="lef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SYN|SYN-ACK|ACK</a:t>
            </a:r>
            <a:endParaRPr lang="en-US" sz="1400" dirty="0"/>
          </a:p>
        </p:txBody>
      </p:sp>
      <p:sp>
        <p:nvSpPr>
          <p:cNvPr id="57" name="Left-Right Arrow 56"/>
          <p:cNvSpPr/>
          <p:nvPr/>
        </p:nvSpPr>
        <p:spPr>
          <a:xfrm>
            <a:off x="11128415" y="6411206"/>
            <a:ext cx="2276423" cy="363255"/>
          </a:xfrm>
          <a:prstGeom prst="lef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SSL Handshake Messages</a:t>
            </a:r>
          </a:p>
        </p:txBody>
      </p:sp>
      <p:sp>
        <p:nvSpPr>
          <p:cNvPr id="58" name="Right Arrow 57"/>
          <p:cNvSpPr/>
          <p:nvPr/>
        </p:nvSpPr>
        <p:spPr>
          <a:xfrm flipH="1">
            <a:off x="11122063" y="6774461"/>
            <a:ext cx="2108035"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t>SSL Handshake Finished</a:t>
            </a:r>
          </a:p>
        </p:txBody>
      </p:sp>
      <p:sp>
        <p:nvSpPr>
          <p:cNvPr id="59" name="Right Arrow 58"/>
          <p:cNvSpPr/>
          <p:nvPr/>
        </p:nvSpPr>
        <p:spPr>
          <a:xfrm>
            <a:off x="11306559" y="7131387"/>
            <a:ext cx="2098279"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50" dirty="0" smtClean="0"/>
              <a:t>Encrypted Application Data</a:t>
            </a:r>
            <a:endParaRPr lang="en-US" sz="1050" dirty="0"/>
          </a:p>
        </p:txBody>
      </p:sp>
      <p:sp>
        <p:nvSpPr>
          <p:cNvPr id="60" name="Right Arrow 59"/>
          <p:cNvSpPr/>
          <p:nvPr/>
        </p:nvSpPr>
        <p:spPr>
          <a:xfrm flipH="1">
            <a:off x="11130469" y="7488313"/>
            <a:ext cx="2103120"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t>Encrypted Application </a:t>
            </a:r>
            <a:r>
              <a:rPr lang="en-US" sz="900" dirty="0" smtClean="0"/>
              <a:t>Response</a:t>
            </a:r>
            <a:endParaRPr lang="en-US" sz="900" dirty="0"/>
          </a:p>
        </p:txBody>
      </p:sp>
      <p:sp>
        <p:nvSpPr>
          <p:cNvPr id="61" name="Right Arrow 60"/>
          <p:cNvSpPr/>
          <p:nvPr/>
        </p:nvSpPr>
        <p:spPr>
          <a:xfrm flipH="1">
            <a:off x="5124893" y="7488313"/>
            <a:ext cx="4487276" cy="363255"/>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dirty="0" smtClean="0"/>
              <a:t>Clear-Text Application Response</a:t>
            </a:r>
            <a:endParaRPr lang="en-US" sz="1600" dirty="0"/>
          </a:p>
        </p:txBody>
      </p:sp>
      <p:sp>
        <p:nvSpPr>
          <p:cNvPr id="64" name="Right Arrow 63"/>
          <p:cNvSpPr/>
          <p:nvPr/>
        </p:nvSpPr>
        <p:spPr>
          <a:xfrm flipH="1">
            <a:off x="1509473" y="7488313"/>
            <a:ext cx="2103120"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t>Encrypted Application </a:t>
            </a:r>
            <a:r>
              <a:rPr lang="en-US" sz="900" dirty="0" smtClean="0"/>
              <a:t>Response</a:t>
            </a:r>
            <a:endParaRPr lang="en-US" sz="900" dirty="0"/>
          </a:p>
        </p:txBody>
      </p:sp>
      <p:sp>
        <p:nvSpPr>
          <p:cNvPr id="66" name="Right Arrow 65"/>
          <p:cNvSpPr/>
          <p:nvPr/>
        </p:nvSpPr>
        <p:spPr>
          <a:xfrm>
            <a:off x="1682777" y="2431967"/>
            <a:ext cx="2103120"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Client Hello</a:t>
            </a:r>
            <a:endParaRPr lang="en-US" sz="1600" dirty="0"/>
          </a:p>
        </p:txBody>
      </p:sp>
      <p:grpSp>
        <p:nvGrpSpPr>
          <p:cNvPr id="76" name="Group 75"/>
          <p:cNvGrpSpPr/>
          <p:nvPr/>
        </p:nvGrpSpPr>
        <p:grpSpPr>
          <a:xfrm>
            <a:off x="1354384" y="1118801"/>
            <a:ext cx="631951" cy="517718"/>
            <a:chOff x="1354384" y="1118801"/>
            <a:chExt cx="631951" cy="517718"/>
          </a:xfrm>
        </p:grpSpPr>
        <p:pic>
          <p:nvPicPr>
            <p:cNvPr id="20" name="Picture 19" descr="Lapt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384" y="1118801"/>
              <a:ext cx="631951" cy="517718"/>
            </a:xfrm>
            <a:prstGeom prst="rect">
              <a:avLst/>
            </a:prstGeom>
          </p:spPr>
        </p:pic>
        <p:sp>
          <p:nvSpPr>
            <p:cNvPr id="67" name="TextBox 66"/>
            <p:cNvSpPr txBox="1"/>
            <p:nvPr/>
          </p:nvSpPr>
          <p:spPr>
            <a:xfrm>
              <a:off x="1415615" y="1212435"/>
              <a:ext cx="509487" cy="230832"/>
            </a:xfrm>
            <a:prstGeom prst="rect">
              <a:avLst/>
            </a:prstGeom>
            <a:noFill/>
          </p:spPr>
          <p:txBody>
            <a:bodyPr wrap="square" rtlCol="0">
              <a:spAutoFit/>
            </a:bodyPr>
            <a:lstStyle/>
            <a:p>
              <a:r>
                <a:rPr lang="en-US" sz="900" dirty="0" smtClean="0">
                  <a:solidFill>
                    <a:schemeClr val="bg1"/>
                  </a:solidFill>
                </a:rPr>
                <a:t>Client</a:t>
              </a:r>
              <a:endParaRPr lang="en-US" sz="900" dirty="0">
                <a:solidFill>
                  <a:schemeClr val="bg1"/>
                </a:solidFill>
              </a:endParaRPr>
            </a:p>
          </p:txBody>
        </p:sp>
      </p:grpSp>
      <p:grpSp>
        <p:nvGrpSpPr>
          <p:cNvPr id="75" name="Group 74"/>
          <p:cNvGrpSpPr/>
          <p:nvPr/>
        </p:nvGrpSpPr>
        <p:grpSpPr>
          <a:xfrm>
            <a:off x="3599983" y="1095165"/>
            <a:ext cx="1706766" cy="541355"/>
            <a:chOff x="3599983" y="1095165"/>
            <a:chExt cx="1706766" cy="541355"/>
          </a:xfrm>
        </p:grpSpPr>
        <p:pic>
          <p:nvPicPr>
            <p:cNvPr id="13" name="Picture 12" descr="A10 Thunder_A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9983" y="1118801"/>
              <a:ext cx="1706766" cy="517719"/>
            </a:xfrm>
            <a:prstGeom prst="rect">
              <a:avLst/>
            </a:prstGeom>
          </p:spPr>
        </p:pic>
        <p:sp>
          <p:nvSpPr>
            <p:cNvPr id="68" name="TextBox 67"/>
            <p:cNvSpPr txBox="1"/>
            <p:nvPr/>
          </p:nvSpPr>
          <p:spPr>
            <a:xfrm>
              <a:off x="3732308" y="1095165"/>
              <a:ext cx="1442113" cy="230832"/>
            </a:xfrm>
            <a:prstGeom prst="rect">
              <a:avLst/>
            </a:prstGeom>
            <a:noFill/>
          </p:spPr>
          <p:txBody>
            <a:bodyPr wrap="square" rtlCol="0">
              <a:spAutoFit/>
            </a:bodyPr>
            <a:lstStyle/>
            <a:p>
              <a:pPr algn="ctr"/>
              <a:r>
                <a:rPr lang="en-US" sz="900" dirty="0" smtClean="0">
                  <a:solidFill>
                    <a:schemeClr val="bg1"/>
                  </a:solidFill>
                </a:rPr>
                <a:t>Inside Thunder ADC</a:t>
              </a:r>
              <a:endParaRPr lang="en-US" sz="900" dirty="0">
                <a:solidFill>
                  <a:schemeClr val="bg1"/>
                </a:solidFill>
              </a:endParaRPr>
            </a:p>
          </p:txBody>
        </p:sp>
      </p:grpSp>
      <p:grpSp>
        <p:nvGrpSpPr>
          <p:cNvPr id="73" name="Group 72"/>
          <p:cNvGrpSpPr/>
          <p:nvPr/>
        </p:nvGrpSpPr>
        <p:grpSpPr>
          <a:xfrm>
            <a:off x="9623256" y="1095165"/>
            <a:ext cx="1706766" cy="541355"/>
            <a:chOff x="9623256" y="1095165"/>
            <a:chExt cx="1706766" cy="541355"/>
          </a:xfrm>
        </p:grpSpPr>
        <p:pic>
          <p:nvPicPr>
            <p:cNvPr id="14" name="Picture 13" descr="A10 Thunder_A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3256" y="1118801"/>
              <a:ext cx="1706766" cy="517719"/>
            </a:xfrm>
            <a:prstGeom prst="rect">
              <a:avLst/>
            </a:prstGeom>
          </p:spPr>
        </p:pic>
        <p:sp>
          <p:nvSpPr>
            <p:cNvPr id="69" name="TextBox 68"/>
            <p:cNvSpPr txBox="1"/>
            <p:nvPr/>
          </p:nvSpPr>
          <p:spPr>
            <a:xfrm>
              <a:off x="9793467" y="1095165"/>
              <a:ext cx="1442113" cy="230832"/>
            </a:xfrm>
            <a:prstGeom prst="rect">
              <a:avLst/>
            </a:prstGeom>
            <a:noFill/>
          </p:spPr>
          <p:txBody>
            <a:bodyPr wrap="square" rtlCol="0">
              <a:spAutoFit/>
            </a:bodyPr>
            <a:lstStyle/>
            <a:p>
              <a:pPr algn="ctr"/>
              <a:r>
                <a:rPr lang="en-US" sz="900" dirty="0" smtClean="0">
                  <a:solidFill>
                    <a:schemeClr val="bg1"/>
                  </a:solidFill>
                </a:rPr>
                <a:t>Outside Thunder ADC</a:t>
              </a:r>
              <a:endParaRPr lang="en-US" sz="900" dirty="0">
                <a:solidFill>
                  <a:schemeClr val="bg1"/>
                </a:solidFill>
              </a:endParaRPr>
            </a:p>
          </p:txBody>
        </p:sp>
      </p:grpSp>
      <p:grpSp>
        <p:nvGrpSpPr>
          <p:cNvPr id="74" name="Group 73"/>
          <p:cNvGrpSpPr/>
          <p:nvPr/>
        </p:nvGrpSpPr>
        <p:grpSpPr>
          <a:xfrm>
            <a:off x="6687494" y="1095165"/>
            <a:ext cx="1542490" cy="541355"/>
            <a:chOff x="6687494" y="1095165"/>
            <a:chExt cx="1542490" cy="541355"/>
          </a:xfrm>
        </p:grpSpPr>
        <p:pic>
          <p:nvPicPr>
            <p:cNvPr id="15" name="Picture 14" descr="ADC_3rd Part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7494" y="1121266"/>
              <a:ext cx="1542490" cy="515254"/>
            </a:xfrm>
            <a:prstGeom prst="rect">
              <a:avLst/>
            </a:prstGeom>
          </p:spPr>
        </p:pic>
        <p:sp>
          <p:nvSpPr>
            <p:cNvPr id="70" name="TextBox 69"/>
            <p:cNvSpPr txBox="1"/>
            <p:nvPr/>
          </p:nvSpPr>
          <p:spPr>
            <a:xfrm>
              <a:off x="6763451" y="1095165"/>
              <a:ext cx="1442113" cy="230832"/>
            </a:xfrm>
            <a:prstGeom prst="rect">
              <a:avLst/>
            </a:prstGeom>
            <a:noFill/>
          </p:spPr>
          <p:txBody>
            <a:bodyPr wrap="square" rtlCol="0">
              <a:spAutoFit/>
            </a:bodyPr>
            <a:lstStyle/>
            <a:p>
              <a:pPr algn="ctr"/>
              <a:r>
                <a:rPr lang="en-US" sz="900" dirty="0" smtClean="0">
                  <a:solidFill>
                    <a:schemeClr val="bg1"/>
                  </a:solidFill>
                </a:rPr>
                <a:t>Security Device</a:t>
              </a:r>
              <a:endParaRPr lang="en-US" sz="900" dirty="0">
                <a:solidFill>
                  <a:schemeClr val="bg1"/>
                </a:solidFill>
              </a:endParaRPr>
            </a:p>
          </p:txBody>
        </p:sp>
      </p:grpSp>
      <p:grpSp>
        <p:nvGrpSpPr>
          <p:cNvPr id="72" name="Group 71"/>
          <p:cNvGrpSpPr/>
          <p:nvPr/>
        </p:nvGrpSpPr>
        <p:grpSpPr>
          <a:xfrm>
            <a:off x="12843613" y="1024112"/>
            <a:ext cx="809231" cy="612407"/>
            <a:chOff x="12723294" y="1024112"/>
            <a:chExt cx="809231" cy="612407"/>
          </a:xfrm>
        </p:grpSpPr>
        <p:pic>
          <p:nvPicPr>
            <p:cNvPr id="19" name="Picture 18" descr="Datacent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23294" y="1024112"/>
              <a:ext cx="809231" cy="612407"/>
            </a:xfrm>
            <a:prstGeom prst="rect">
              <a:avLst/>
            </a:prstGeom>
          </p:spPr>
        </p:pic>
        <p:sp>
          <p:nvSpPr>
            <p:cNvPr id="71" name="TextBox 70"/>
            <p:cNvSpPr txBox="1"/>
            <p:nvPr/>
          </p:nvSpPr>
          <p:spPr>
            <a:xfrm>
              <a:off x="12830875" y="1250013"/>
              <a:ext cx="639020" cy="138499"/>
            </a:xfrm>
            <a:prstGeom prst="rect">
              <a:avLst/>
            </a:prstGeom>
            <a:solidFill>
              <a:srgbClr val="706F6F"/>
            </a:solidFill>
          </p:spPr>
          <p:txBody>
            <a:bodyPr wrap="square" lIns="0" tIns="0" rIns="0" bIns="0" rtlCol="0">
              <a:spAutoFit/>
            </a:bodyPr>
            <a:lstStyle/>
            <a:p>
              <a:pPr algn="ctr"/>
              <a:r>
                <a:rPr lang="en-US" sz="900" dirty="0" smtClean="0">
                  <a:solidFill>
                    <a:schemeClr val="bg1"/>
                  </a:solidFill>
                </a:rPr>
                <a:t>Server</a:t>
              </a:r>
              <a:endParaRPr lang="en-US" sz="900" dirty="0">
                <a:solidFill>
                  <a:schemeClr val="bg1"/>
                </a:solidFill>
              </a:endParaRPr>
            </a:p>
          </p:txBody>
        </p:sp>
      </p:grpSp>
      <p:sp>
        <p:nvSpPr>
          <p:cNvPr id="42" name="Right Arrow 41"/>
          <p:cNvSpPr/>
          <p:nvPr/>
        </p:nvSpPr>
        <p:spPr>
          <a:xfrm flipH="1">
            <a:off x="5124892" y="3156664"/>
            <a:ext cx="8110327"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dirty="0" smtClean="0"/>
              <a:t>Server Hello</a:t>
            </a:r>
            <a:endParaRPr lang="en-US" sz="1600" dirty="0"/>
          </a:p>
        </p:txBody>
      </p:sp>
      <p:sp>
        <p:nvSpPr>
          <p:cNvPr id="2" name="10-Point Star 1"/>
          <p:cNvSpPr/>
          <p:nvPr/>
        </p:nvSpPr>
        <p:spPr>
          <a:xfrm>
            <a:off x="13279001" y="2814287"/>
            <a:ext cx="1351399" cy="1066931"/>
          </a:xfrm>
          <a:prstGeom prst="star10">
            <a:avLst/>
          </a:prstGeom>
          <a:solidFill>
            <a:schemeClr val="accent4">
              <a:lumMod val="60000"/>
              <a:lumOff val="40000"/>
            </a:schemeClr>
          </a:solidFill>
          <a:ln>
            <a:noFill/>
          </a:ln>
          <a:effectLst>
            <a:softEdge rad="63500"/>
          </a:effectLst>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100" dirty="0"/>
              <a:t>Server </a:t>
            </a:r>
            <a:r>
              <a:rPr lang="en-US" sz="1100" dirty="0" smtClean="0"/>
              <a:t>Cert + Public </a:t>
            </a:r>
            <a:r>
              <a:rPr lang="en-US" sz="1100" dirty="0"/>
              <a:t>Key,  Signed by well-known CA</a:t>
            </a:r>
          </a:p>
        </p:txBody>
      </p:sp>
      <p:sp>
        <p:nvSpPr>
          <p:cNvPr id="46" name="Oval 45"/>
          <p:cNvSpPr/>
          <p:nvPr/>
        </p:nvSpPr>
        <p:spPr>
          <a:xfrm>
            <a:off x="3481628" y="3951771"/>
            <a:ext cx="1917206" cy="841186"/>
          </a:xfrm>
          <a:prstGeom prst="ellipse">
            <a:avLst/>
          </a:prstGeom>
          <a:ln>
            <a:noFill/>
          </a:ln>
          <a:effectLst>
            <a:softEdge rad="63500"/>
          </a:effectLst>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100" dirty="0" smtClean="0"/>
              <a:t>Forged Server Cert </a:t>
            </a:r>
            <a:r>
              <a:rPr lang="en-US" sz="1100" dirty="0"/>
              <a:t>+ Local Public Key, </a:t>
            </a:r>
            <a:br>
              <a:rPr lang="en-US" sz="1100" dirty="0"/>
            </a:br>
            <a:r>
              <a:rPr lang="en-US" sz="1100" dirty="0"/>
              <a:t>Signed by Local CA</a:t>
            </a:r>
          </a:p>
        </p:txBody>
      </p:sp>
      <p:pic>
        <p:nvPicPr>
          <p:cNvPr id="62" name="Picture 61"/>
          <p:cNvPicPr>
            <a:picLocks noChangeAspect="1"/>
          </p:cNvPicPr>
          <p:nvPr/>
        </p:nvPicPr>
        <p:blipFill rotWithShape="1">
          <a:blip r:embed="rId7">
            <a:extLst>
              <a:ext uri="{28A0092B-C50C-407E-A947-70E740481C1C}">
                <a14:useLocalDpi xmlns:a14="http://schemas.microsoft.com/office/drawing/2010/main" val="0"/>
              </a:ext>
            </a:extLst>
          </a:blip>
          <a:srcRect l="22964" t="17650" r="23995" b="15819"/>
          <a:stretch/>
        </p:blipFill>
        <p:spPr>
          <a:xfrm>
            <a:off x="4267938" y="1273264"/>
            <a:ext cx="291035" cy="321670"/>
          </a:xfrm>
          <a:prstGeom prst="rect">
            <a:avLst/>
          </a:prstGeom>
        </p:spPr>
      </p:pic>
      <p:sp>
        <p:nvSpPr>
          <p:cNvPr id="7" name="Striped Right Arrow 6"/>
          <p:cNvSpPr/>
          <p:nvPr/>
        </p:nvSpPr>
        <p:spPr>
          <a:xfrm rot="16200000">
            <a:off x="3193143" y="2433619"/>
            <a:ext cx="2483772" cy="806397"/>
          </a:xfrm>
          <a:prstGeom prst="stripedRightArrow">
            <a:avLst>
              <a:gd name="adj1" fmla="val 55838"/>
              <a:gd name="adj2"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rPr>
              <a:t>Cache</a:t>
            </a:r>
            <a:endParaRPr lang="en-US" sz="1600" dirty="0">
              <a:solidFill>
                <a:srgbClr val="000000"/>
              </a:solidFill>
            </a:endParaRPr>
          </a:p>
        </p:txBody>
      </p:sp>
      <p:grpSp>
        <p:nvGrpSpPr>
          <p:cNvPr id="16" name="Group 15"/>
          <p:cNvGrpSpPr/>
          <p:nvPr/>
        </p:nvGrpSpPr>
        <p:grpSpPr>
          <a:xfrm>
            <a:off x="33769" y="1608920"/>
            <a:ext cx="1655120" cy="678739"/>
            <a:chOff x="33769" y="1608920"/>
            <a:chExt cx="1655120" cy="678739"/>
          </a:xfrm>
        </p:grpSpPr>
        <p:sp>
          <p:nvSpPr>
            <p:cNvPr id="9" name="Cloud Callout 8"/>
            <p:cNvSpPr/>
            <p:nvPr/>
          </p:nvSpPr>
          <p:spPr>
            <a:xfrm>
              <a:off x="33769" y="1716052"/>
              <a:ext cx="1655120" cy="571607"/>
            </a:xfrm>
            <a:prstGeom prst="cloudCallout">
              <a:avLst>
                <a:gd name="adj1" fmla="val 27213"/>
                <a:gd name="adj2" fmla="val -11395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dirty="0" smtClean="0"/>
                <a:t>Https://example.com/</a:t>
              </a:r>
              <a:endParaRPr lang="en-US" sz="800" dirty="0"/>
            </a:p>
          </p:txBody>
        </p:sp>
        <p:pic>
          <p:nvPicPr>
            <p:cNvPr id="78" name="Picture 77" descr="Window.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444" y="1608920"/>
              <a:ext cx="308727" cy="275580"/>
            </a:xfrm>
            <a:prstGeom prst="rect">
              <a:avLst/>
            </a:prstGeom>
          </p:spPr>
        </p:pic>
      </p:grpSp>
      <p:grpSp>
        <p:nvGrpSpPr>
          <p:cNvPr id="12" name="Group 11"/>
          <p:cNvGrpSpPr/>
          <p:nvPr/>
        </p:nvGrpSpPr>
        <p:grpSpPr>
          <a:xfrm>
            <a:off x="56961" y="6731119"/>
            <a:ext cx="1452309" cy="1081462"/>
            <a:chOff x="483770" y="7112035"/>
            <a:chExt cx="759511" cy="677965"/>
          </a:xfrm>
        </p:grpSpPr>
        <p:pic>
          <p:nvPicPr>
            <p:cNvPr id="79" name="Picture 78" descr="Window.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3770" y="7112035"/>
              <a:ext cx="759511" cy="677965"/>
            </a:xfrm>
            <a:prstGeom prst="rect">
              <a:avLst/>
            </a:prstGeom>
          </p:spPr>
        </p:pic>
        <p:pic>
          <p:nvPicPr>
            <p:cNvPr id="80" name="Picture 79" descr="Certified.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8680" y="7112035"/>
              <a:ext cx="246817" cy="282787"/>
            </a:xfrm>
            <a:prstGeom prst="rect">
              <a:avLst/>
            </a:prstGeom>
          </p:spPr>
        </p:pic>
      </p:grpSp>
      <p:sp>
        <p:nvSpPr>
          <p:cNvPr id="63" name="Left-Right Arrow 62"/>
          <p:cNvSpPr/>
          <p:nvPr/>
        </p:nvSpPr>
        <p:spPr>
          <a:xfrm>
            <a:off x="5120833" y="5323092"/>
            <a:ext cx="4670695" cy="363255"/>
          </a:xfrm>
          <a:prstGeom prst="lef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SYN|SYN-ACK|ACK</a:t>
            </a:r>
            <a:endParaRPr lang="en-US" sz="1400" dirty="0"/>
          </a:p>
        </p:txBody>
      </p:sp>
      <p:sp>
        <p:nvSpPr>
          <p:cNvPr id="77" name="Oval 76"/>
          <p:cNvSpPr/>
          <p:nvPr/>
        </p:nvSpPr>
        <p:spPr>
          <a:xfrm>
            <a:off x="3788932" y="2043286"/>
            <a:ext cx="432262" cy="397982"/>
          </a:xfrm>
          <a:prstGeom prst="ellipse">
            <a:avLst/>
          </a:prstGeom>
          <a:solidFill>
            <a:srgbClr val="FF0000"/>
          </a:solidFill>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en-US" sz="1400" dirty="0" smtClean="0">
                <a:solidFill>
                  <a:schemeClr val="bg1"/>
                </a:solidFill>
              </a:rPr>
              <a:t>443</a:t>
            </a:r>
            <a:endParaRPr lang="en-US" sz="1400" dirty="0">
              <a:solidFill>
                <a:schemeClr val="bg1"/>
              </a:solidFill>
            </a:endParaRPr>
          </a:p>
        </p:txBody>
      </p:sp>
      <p:sp>
        <p:nvSpPr>
          <p:cNvPr id="81" name="Oval 80"/>
          <p:cNvSpPr/>
          <p:nvPr/>
        </p:nvSpPr>
        <p:spPr>
          <a:xfrm>
            <a:off x="9841502" y="5304716"/>
            <a:ext cx="545569" cy="397982"/>
          </a:xfrm>
          <a:prstGeom prst="ellipse">
            <a:avLst/>
          </a:prstGeom>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200" dirty="0" smtClean="0">
                <a:solidFill>
                  <a:schemeClr val="bg1"/>
                </a:solidFill>
              </a:rPr>
              <a:t>8080</a:t>
            </a:r>
            <a:endParaRPr lang="en-US" sz="1200" dirty="0">
              <a:solidFill>
                <a:schemeClr val="bg1"/>
              </a:solidFill>
            </a:endParaRPr>
          </a:p>
        </p:txBody>
      </p:sp>
      <p:sp>
        <p:nvSpPr>
          <p:cNvPr id="82" name="Oval 81"/>
          <p:cNvSpPr/>
          <p:nvPr/>
        </p:nvSpPr>
        <p:spPr>
          <a:xfrm>
            <a:off x="13440131" y="5667752"/>
            <a:ext cx="432262" cy="397982"/>
          </a:xfrm>
          <a:prstGeom prst="ellipse">
            <a:avLst/>
          </a:prstGeom>
          <a:solidFill>
            <a:srgbClr val="FF0000"/>
          </a:solidFill>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en-US" sz="1400" dirty="0" smtClean="0">
                <a:solidFill>
                  <a:schemeClr val="bg1"/>
                </a:solidFill>
              </a:rPr>
              <a:t>443</a:t>
            </a:r>
            <a:endParaRPr lang="en-US" sz="1400" dirty="0">
              <a:solidFill>
                <a:schemeClr val="bg1"/>
              </a:solidFill>
            </a:endParaRPr>
          </a:p>
        </p:txBody>
      </p:sp>
      <p:cxnSp>
        <p:nvCxnSpPr>
          <p:cNvPr id="85" name="Straight Connector 84"/>
          <p:cNvCxnSpPr/>
          <p:nvPr/>
        </p:nvCxnSpPr>
        <p:spPr>
          <a:xfrm>
            <a:off x="5300488" y="1351921"/>
            <a:ext cx="1387006" cy="0"/>
          </a:xfrm>
          <a:prstGeom prst="line">
            <a:avLst/>
          </a:prstGeom>
          <a:ln w="762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8229984" y="1351921"/>
            <a:ext cx="1393272" cy="0"/>
          </a:xfrm>
          <a:prstGeom prst="line">
            <a:avLst/>
          </a:prstGeom>
          <a:ln w="762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11330022" y="1351921"/>
            <a:ext cx="1513591" cy="0"/>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3" name="Oval 82"/>
          <p:cNvSpPr/>
          <p:nvPr/>
        </p:nvSpPr>
        <p:spPr>
          <a:xfrm>
            <a:off x="13440131" y="2410571"/>
            <a:ext cx="432262" cy="397982"/>
          </a:xfrm>
          <a:prstGeom prst="ellipse">
            <a:avLst/>
          </a:prstGeom>
          <a:solidFill>
            <a:srgbClr val="FF0000"/>
          </a:solidFill>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en-US" sz="1400" dirty="0" smtClean="0">
                <a:solidFill>
                  <a:schemeClr val="bg1"/>
                </a:solidFill>
              </a:rPr>
              <a:t>443</a:t>
            </a:r>
            <a:endParaRPr lang="en-US" sz="1400" dirty="0">
              <a:solidFill>
                <a:schemeClr val="bg1"/>
              </a:solidFill>
            </a:endParaRPr>
          </a:p>
        </p:txBody>
      </p:sp>
      <p:sp>
        <p:nvSpPr>
          <p:cNvPr id="84" name="Oval 83"/>
          <p:cNvSpPr/>
          <p:nvPr/>
        </p:nvSpPr>
        <p:spPr>
          <a:xfrm>
            <a:off x="3464698" y="3968707"/>
            <a:ext cx="1917206" cy="841186"/>
          </a:xfrm>
          <a:prstGeom prst="ellipse">
            <a:avLst/>
          </a:prstGeom>
          <a:ln>
            <a:noFill/>
          </a:ln>
          <a:effectLst>
            <a:softEdge rad="63500"/>
          </a:effectLst>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100" dirty="0" err="1" smtClean="0"/>
              <a:t>Proxied</a:t>
            </a:r>
            <a:r>
              <a:rPr lang="en-US" sz="1100" dirty="0" smtClean="0"/>
              <a:t> Server Cert </a:t>
            </a:r>
            <a:r>
              <a:rPr lang="en-US" sz="1100" dirty="0"/>
              <a:t>+ Local Public Key, </a:t>
            </a:r>
            <a:br>
              <a:rPr lang="en-US" sz="1100" dirty="0"/>
            </a:br>
            <a:r>
              <a:rPr lang="en-US" sz="1100" dirty="0"/>
              <a:t>Signed by Local CA</a:t>
            </a:r>
          </a:p>
        </p:txBody>
      </p:sp>
    </p:spTree>
    <p:extLst>
      <p:ext uri="{BB962C8B-B14F-4D97-AF65-F5344CB8AC3E}">
        <p14:creationId xmlns:p14="http://schemas.microsoft.com/office/powerpoint/2010/main" val="25519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left)">
                                      <p:cBhvr>
                                        <p:cTn id="18" dur="500"/>
                                        <p:tgtEl>
                                          <p:spTgt spid="6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83"/>
                                        </p:tgtEl>
                                        <p:attrNameLst>
                                          <p:attrName>style.visibility</p:attrName>
                                        </p:attrNameLst>
                                      </p:cBhvr>
                                      <p:to>
                                        <p:strVal val="visible"/>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par>
                          <p:cTn id="30" fill="hold">
                            <p:stCondLst>
                              <p:cond delay="1000"/>
                            </p:stCondLst>
                            <p:childTnLst>
                              <p:par>
                                <p:cTn id="31" presetID="6" presetClass="entr" presetSubtype="32"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circle(out)">
                                      <p:cBhvr>
                                        <p:cTn id="33" dur="1000"/>
                                        <p:tgtEl>
                                          <p:spTgt spid="2"/>
                                        </p:tgtEl>
                                      </p:cBhvr>
                                    </p:animEffect>
                                  </p:childTnLst>
                                </p:cTn>
                              </p:par>
                              <p:par>
                                <p:cTn id="34" presetID="22" presetClass="entr" presetSubtype="2" fill="hold" grpId="0" nodeType="withEffect">
                                  <p:stCondLst>
                                    <p:cond delay="1000"/>
                                  </p:stCondLst>
                                  <p:childTnLst>
                                    <p:set>
                                      <p:cBhvr>
                                        <p:cTn id="35" dur="1" fill="hold">
                                          <p:stCondLst>
                                            <p:cond delay="0"/>
                                          </p:stCondLst>
                                        </p:cTn>
                                        <p:tgtEl>
                                          <p:spTgt spid="42"/>
                                        </p:tgtEl>
                                        <p:attrNameLst>
                                          <p:attrName>style.visibility</p:attrName>
                                        </p:attrNameLst>
                                      </p:cBhvr>
                                      <p:to>
                                        <p:strVal val="visible"/>
                                      </p:to>
                                    </p:set>
                                    <p:animEffect transition="in" filter="wipe(right)">
                                      <p:cBhvr>
                                        <p:cTn id="36" dur="500"/>
                                        <p:tgtEl>
                                          <p:spTgt spid="42"/>
                                        </p:tgtEl>
                                      </p:cBhvr>
                                    </p:animEffect>
                                  </p:childTnLst>
                                </p:cTn>
                              </p:par>
                            </p:childTnLst>
                          </p:cTn>
                        </p:par>
                        <p:par>
                          <p:cTn id="37" fill="hold">
                            <p:stCondLst>
                              <p:cond delay="2500"/>
                            </p:stCondLst>
                            <p:childTnLst>
                              <p:par>
                                <p:cTn id="38" presetID="16" presetClass="entr" presetSubtype="37"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barn(outVertical)">
                                      <p:cBhvr>
                                        <p:cTn id="40" dur="500"/>
                                        <p:tgtEl>
                                          <p:spTgt spid="48"/>
                                        </p:tgtEl>
                                      </p:cBhvr>
                                    </p:animEffect>
                                  </p:childTnLst>
                                </p:cTn>
                              </p:par>
                            </p:childTnLst>
                          </p:cTn>
                        </p:par>
                        <p:par>
                          <p:cTn id="41" fill="hold">
                            <p:stCondLst>
                              <p:cond delay="3000"/>
                            </p:stCondLst>
                            <p:childTnLst>
                              <p:par>
                                <p:cTn id="42" presetID="22" presetClass="entr" presetSubtype="2"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right)">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circle(in)">
                                      <p:cBhvr>
                                        <p:cTn id="49" dur="1000"/>
                                        <p:tgtEl>
                                          <p:spTgt spid="46"/>
                                        </p:tgtEl>
                                      </p:cBhvr>
                                    </p:animEffect>
                                  </p:childTnLst>
                                </p:cTn>
                              </p:par>
                            </p:childTnLst>
                          </p:cTn>
                        </p:par>
                        <p:par>
                          <p:cTn id="50" fill="hold">
                            <p:stCondLst>
                              <p:cond delay="1000"/>
                            </p:stCondLst>
                            <p:childTnLst>
                              <p:par>
                                <p:cTn id="51" presetID="2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down)">
                                      <p:cBhvr>
                                        <p:cTn id="53" dur="500"/>
                                        <p:tgtEl>
                                          <p:spTgt spid="7"/>
                                        </p:tgtEl>
                                      </p:cBhvr>
                                    </p:animEffect>
                                  </p:childTnLst>
                                </p:cTn>
                              </p:par>
                            </p:childTnLst>
                          </p:cTn>
                        </p:par>
                        <p:par>
                          <p:cTn id="54" fill="hold">
                            <p:stCondLst>
                              <p:cond delay="1500"/>
                            </p:stCondLst>
                            <p:childTnLst>
                              <p:par>
                                <p:cTn id="55" presetID="22" presetClass="exit" presetSubtype="4" fill="hold" grpId="1" nodeType="afterEffect">
                                  <p:stCondLst>
                                    <p:cond delay="1000"/>
                                  </p:stCondLst>
                                  <p:childTnLst>
                                    <p:animEffect transition="out" filter="wipe(down)">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par>
                                <p:cTn id="58" presetID="42" presetClass="path" presetSubtype="0" accel="50000" decel="50000" fill="hold" grpId="1" nodeType="withEffect">
                                  <p:stCondLst>
                                    <p:cond delay="1000"/>
                                  </p:stCondLst>
                                  <p:childTnLst>
                                    <p:animMotion origin="layout" path="M -3.92361E-6 0 L -0.00032 -0.30285 " pathEditMode="relative" rAng="0" ptsTypes="AA">
                                      <p:cBhvr>
                                        <p:cTn id="59" dur="2000" fill="hold"/>
                                        <p:tgtEl>
                                          <p:spTgt spid="46"/>
                                        </p:tgtEl>
                                        <p:attrNameLst>
                                          <p:attrName>ppt_x</p:attrName>
                                          <p:attrName>ppt_y</p:attrName>
                                        </p:attrNameLst>
                                      </p:cBhvr>
                                      <p:rCtr x="-22" y="-15143"/>
                                    </p:animMotion>
                                  </p:childTnLst>
                                </p:cTn>
                              </p:par>
                            </p:childTnLst>
                          </p:cTn>
                        </p:par>
                        <p:par>
                          <p:cTn id="60" fill="hold">
                            <p:stCondLst>
                              <p:cond delay="4500"/>
                            </p:stCondLst>
                            <p:childTnLst>
                              <p:par>
                                <p:cTn id="61" presetID="22" presetClass="exit" presetSubtype="4" fill="hold" grpId="2" nodeType="afterEffect">
                                  <p:stCondLst>
                                    <p:cond delay="0"/>
                                  </p:stCondLst>
                                  <p:childTnLst>
                                    <p:animEffect transition="out" filter="wipe(down)">
                                      <p:cBhvr>
                                        <p:cTn id="62" dur="500"/>
                                        <p:tgtEl>
                                          <p:spTgt spid="46"/>
                                        </p:tgtEl>
                                      </p:cBhvr>
                                    </p:animEffect>
                                    <p:set>
                                      <p:cBhvr>
                                        <p:cTn id="63" dur="1" fill="hold">
                                          <p:stCondLst>
                                            <p:cond delay="499"/>
                                          </p:stCondLst>
                                        </p:cTn>
                                        <p:tgtEl>
                                          <p:spTgt spid="46"/>
                                        </p:tgtEl>
                                        <p:attrNameLst>
                                          <p:attrName>style.visibility</p:attrName>
                                        </p:attrNameLst>
                                      </p:cBhvr>
                                      <p:to>
                                        <p:strVal val="hidden"/>
                                      </p:to>
                                    </p:set>
                                  </p:childTnLst>
                                </p:cTn>
                              </p:par>
                            </p:childTnLst>
                          </p:cTn>
                        </p:par>
                        <p:par>
                          <p:cTn id="64" fill="hold">
                            <p:stCondLst>
                              <p:cond delay="5000"/>
                            </p:stCondLst>
                            <p:childTnLst>
                              <p:par>
                                <p:cTn id="65" presetID="1" presetClass="entr" presetSubtype="0"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4"/>
                                        </p:tgtEl>
                                        <p:attrNameLst>
                                          <p:attrName>style.visibility</p:attrName>
                                        </p:attrNameLst>
                                      </p:cBhvr>
                                      <p:to>
                                        <p:strVal val="visible"/>
                                      </p:to>
                                    </p:set>
                                  </p:childTnLst>
                                </p:cTn>
                              </p:par>
                            </p:childTnLst>
                          </p:cTn>
                        </p:par>
                        <p:par>
                          <p:cTn id="71" fill="hold">
                            <p:stCondLst>
                              <p:cond delay="0"/>
                            </p:stCondLst>
                            <p:childTnLst>
                              <p:par>
                                <p:cTn id="72" presetID="22" presetClass="entr" presetSubtype="2"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right)">
                                      <p:cBhvr>
                                        <p:cTn id="74" dur="500"/>
                                        <p:tgtEl>
                                          <p:spTgt spid="32"/>
                                        </p:tgtEl>
                                      </p:cBhvr>
                                    </p:animEffect>
                                  </p:childTnLst>
                                </p:cTn>
                              </p:par>
                            </p:childTnLst>
                          </p:cTn>
                        </p:par>
                        <p:par>
                          <p:cTn id="75" fill="hold">
                            <p:stCondLst>
                              <p:cond delay="500"/>
                            </p:stCondLst>
                            <p:childTnLst>
                              <p:par>
                                <p:cTn id="76" presetID="16" presetClass="entr" presetSubtype="37"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barn(outVertical)">
                                      <p:cBhvr>
                                        <p:cTn id="78" dur="500"/>
                                        <p:tgtEl>
                                          <p:spTgt spid="5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500"/>
                                        <p:tgtEl>
                                          <p:spTgt spid="50"/>
                                        </p:tgtEl>
                                      </p:cBhvr>
                                    </p:animEffect>
                                  </p:childTnLst>
                                </p:cTn>
                              </p:par>
                            </p:childTnLst>
                          </p:cTn>
                        </p:par>
                        <p:par>
                          <p:cTn id="82" fill="hold">
                            <p:stCondLst>
                              <p:cond delay="1000"/>
                            </p:stCondLst>
                            <p:childTnLst>
                              <p:par>
                                <p:cTn id="83" presetID="22" presetClass="entr" presetSubtype="2"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right)">
                                      <p:cBhvr>
                                        <p:cTn id="85" dur="500"/>
                                        <p:tgtEl>
                                          <p:spTgt spid="52"/>
                                        </p:tgtEl>
                                      </p:cBhvr>
                                    </p:animEffect>
                                  </p:childTnLst>
                                </p:cTn>
                              </p:par>
                            </p:childTnLst>
                          </p:cTn>
                        </p:par>
                        <p:par>
                          <p:cTn id="86" fill="hold">
                            <p:stCondLst>
                              <p:cond delay="1500"/>
                            </p:stCondLst>
                            <p:childTnLst>
                              <p:par>
                                <p:cTn id="87" presetID="22" presetClass="entr" presetSubtype="8"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left)">
                                      <p:cBhvr>
                                        <p:cTn id="89" dur="500"/>
                                        <p:tgtEl>
                                          <p:spTgt spid="53"/>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500"/>
                                        <p:tgtEl>
                                          <p:spTgt spid="63"/>
                                        </p:tgtEl>
                                      </p:cBhvr>
                                    </p:animEffect>
                                  </p:childTnLst>
                                </p:cTn>
                              </p:par>
                              <p:par>
                                <p:cTn id="95" presetID="1" presetClass="entr" presetSubtype="0" fill="hold" grpId="0" nodeType="withEffect">
                                  <p:stCondLst>
                                    <p:cond delay="0"/>
                                  </p:stCondLst>
                                  <p:childTnLst>
                                    <p:set>
                                      <p:cBhvr>
                                        <p:cTn id="96" dur="1" fill="hold">
                                          <p:stCondLst>
                                            <p:cond delay="0"/>
                                          </p:stCondLst>
                                        </p:cTn>
                                        <p:tgtEl>
                                          <p:spTgt spid="81"/>
                                        </p:tgtEl>
                                        <p:attrNameLst>
                                          <p:attrName>style.visibility</p:attrName>
                                        </p:attrNameLst>
                                      </p:cBhvr>
                                      <p:to>
                                        <p:strVal val="visible"/>
                                      </p:to>
                                    </p:se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54"/>
                                        </p:tgtEl>
                                        <p:attrNameLst>
                                          <p:attrName>style.visibility</p:attrName>
                                        </p:attrNameLst>
                                      </p:cBhvr>
                                      <p:to>
                                        <p:strVal val="visible"/>
                                      </p:to>
                                    </p:set>
                                    <p:animEffect transition="in" filter="wipe(left)">
                                      <p:cBhvr>
                                        <p:cTn id="100" dur="500"/>
                                        <p:tgtEl>
                                          <p:spTgt spid="5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childTnLst>
                                </p:cTn>
                              </p:par>
                              <p:par>
                                <p:cTn id="106" presetID="1" presetClass="entr" presetSubtype="0" fill="hold" grpId="0" nodeType="withEffect">
                                  <p:stCondLst>
                                    <p:cond delay="0"/>
                                  </p:stCondLst>
                                  <p:childTnLst>
                                    <p:set>
                                      <p:cBhvr>
                                        <p:cTn id="107" dur="1" fill="hold">
                                          <p:stCondLst>
                                            <p:cond delay="0"/>
                                          </p:stCondLst>
                                        </p:cTn>
                                        <p:tgtEl>
                                          <p:spTgt spid="82"/>
                                        </p:tgtEl>
                                        <p:attrNameLst>
                                          <p:attrName>style.visibility</p:attrName>
                                        </p:attrNameLst>
                                      </p:cBhvr>
                                      <p:to>
                                        <p:strVal val="visible"/>
                                      </p:to>
                                    </p:se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wipe(left)">
                                      <p:cBhvr>
                                        <p:cTn id="111" dur="500"/>
                                        <p:tgtEl>
                                          <p:spTgt spid="55"/>
                                        </p:tgtEl>
                                      </p:cBhvr>
                                    </p:animEffect>
                                  </p:childTnLst>
                                </p:cTn>
                              </p:par>
                            </p:childTnLst>
                          </p:cTn>
                        </p:par>
                        <p:par>
                          <p:cTn id="112" fill="hold">
                            <p:stCondLst>
                              <p:cond delay="1000"/>
                            </p:stCondLst>
                            <p:childTnLst>
                              <p:par>
                                <p:cTn id="113" presetID="16" presetClass="entr" presetSubtype="37" fill="hold" grpId="0" nodeType="afterEffect">
                                  <p:stCondLst>
                                    <p:cond delay="0"/>
                                  </p:stCondLst>
                                  <p:childTnLst>
                                    <p:set>
                                      <p:cBhvr>
                                        <p:cTn id="114" dur="1" fill="hold">
                                          <p:stCondLst>
                                            <p:cond delay="0"/>
                                          </p:stCondLst>
                                        </p:cTn>
                                        <p:tgtEl>
                                          <p:spTgt spid="57"/>
                                        </p:tgtEl>
                                        <p:attrNameLst>
                                          <p:attrName>style.visibility</p:attrName>
                                        </p:attrNameLst>
                                      </p:cBhvr>
                                      <p:to>
                                        <p:strVal val="visible"/>
                                      </p:to>
                                    </p:set>
                                    <p:animEffect transition="in" filter="barn(outVertical)">
                                      <p:cBhvr>
                                        <p:cTn id="115" dur="500"/>
                                        <p:tgtEl>
                                          <p:spTgt spid="57"/>
                                        </p:tgtEl>
                                      </p:cBhvr>
                                    </p:animEffect>
                                  </p:childTnLst>
                                </p:cTn>
                              </p:par>
                            </p:childTnLst>
                          </p:cTn>
                        </p:par>
                        <p:par>
                          <p:cTn id="116" fill="hold">
                            <p:stCondLst>
                              <p:cond delay="1500"/>
                            </p:stCondLst>
                            <p:childTnLst>
                              <p:par>
                                <p:cTn id="117" presetID="22" presetClass="entr" presetSubtype="2" fill="hold" grpId="0" nodeType="afterEffect">
                                  <p:stCondLst>
                                    <p:cond delay="0"/>
                                  </p:stCondLst>
                                  <p:childTnLst>
                                    <p:set>
                                      <p:cBhvr>
                                        <p:cTn id="118" dur="1" fill="hold">
                                          <p:stCondLst>
                                            <p:cond delay="0"/>
                                          </p:stCondLst>
                                        </p:cTn>
                                        <p:tgtEl>
                                          <p:spTgt spid="58"/>
                                        </p:tgtEl>
                                        <p:attrNameLst>
                                          <p:attrName>style.visibility</p:attrName>
                                        </p:attrNameLst>
                                      </p:cBhvr>
                                      <p:to>
                                        <p:strVal val="visible"/>
                                      </p:to>
                                    </p:set>
                                    <p:animEffect transition="in" filter="wipe(right)">
                                      <p:cBhvr>
                                        <p:cTn id="119" dur="500"/>
                                        <p:tgtEl>
                                          <p:spTgt spid="58"/>
                                        </p:tgtEl>
                                      </p:cBhvr>
                                    </p:animEffect>
                                  </p:childTnLst>
                                </p:cTn>
                              </p:par>
                            </p:childTnLst>
                          </p:cTn>
                        </p:par>
                        <p:par>
                          <p:cTn id="120" fill="hold">
                            <p:stCondLst>
                              <p:cond delay="2000"/>
                            </p:stCondLst>
                            <p:childTnLst>
                              <p:par>
                                <p:cTn id="121" presetID="22" presetClass="entr" presetSubtype="8" fill="hold" grpId="0" nodeType="after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wipe(left)">
                                      <p:cBhvr>
                                        <p:cTn id="123" dur="500"/>
                                        <p:tgtEl>
                                          <p:spTgt spid="59"/>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2" fill="hold" grpId="0" nodeType="clickEffect">
                                  <p:stCondLst>
                                    <p:cond delay="0"/>
                                  </p:stCondLst>
                                  <p:childTnLst>
                                    <p:set>
                                      <p:cBhvr>
                                        <p:cTn id="127" dur="1" fill="hold">
                                          <p:stCondLst>
                                            <p:cond delay="0"/>
                                          </p:stCondLst>
                                        </p:cTn>
                                        <p:tgtEl>
                                          <p:spTgt spid="60"/>
                                        </p:tgtEl>
                                        <p:attrNameLst>
                                          <p:attrName>style.visibility</p:attrName>
                                        </p:attrNameLst>
                                      </p:cBhvr>
                                      <p:to>
                                        <p:strVal val="visible"/>
                                      </p:to>
                                    </p:set>
                                    <p:animEffect transition="in" filter="wipe(right)">
                                      <p:cBhvr>
                                        <p:cTn id="128" dur="500"/>
                                        <p:tgtEl>
                                          <p:spTgt spid="60"/>
                                        </p:tgtEl>
                                      </p:cBhvr>
                                    </p:animEffect>
                                  </p:childTnLst>
                                </p:cTn>
                              </p:par>
                            </p:childTnLst>
                          </p:cTn>
                        </p:par>
                        <p:par>
                          <p:cTn id="129" fill="hold">
                            <p:stCondLst>
                              <p:cond delay="500"/>
                            </p:stCondLst>
                            <p:childTnLst>
                              <p:par>
                                <p:cTn id="130" presetID="22" presetClass="entr" presetSubtype="2" fill="hold" grpId="0" nodeType="afterEffect">
                                  <p:stCondLst>
                                    <p:cond delay="0"/>
                                  </p:stCondLst>
                                  <p:childTnLst>
                                    <p:set>
                                      <p:cBhvr>
                                        <p:cTn id="131" dur="1" fill="hold">
                                          <p:stCondLst>
                                            <p:cond delay="0"/>
                                          </p:stCondLst>
                                        </p:cTn>
                                        <p:tgtEl>
                                          <p:spTgt spid="61"/>
                                        </p:tgtEl>
                                        <p:attrNameLst>
                                          <p:attrName>style.visibility</p:attrName>
                                        </p:attrNameLst>
                                      </p:cBhvr>
                                      <p:to>
                                        <p:strVal val="visible"/>
                                      </p:to>
                                    </p:set>
                                    <p:animEffect transition="in" filter="wipe(right)">
                                      <p:cBhvr>
                                        <p:cTn id="132" dur="500"/>
                                        <p:tgtEl>
                                          <p:spTgt spid="61"/>
                                        </p:tgtEl>
                                      </p:cBhvr>
                                    </p:animEffect>
                                  </p:childTnLst>
                                </p:cTn>
                              </p:par>
                            </p:childTnLst>
                          </p:cTn>
                        </p:par>
                        <p:par>
                          <p:cTn id="133" fill="hold">
                            <p:stCondLst>
                              <p:cond delay="1000"/>
                            </p:stCondLst>
                            <p:childTnLst>
                              <p:par>
                                <p:cTn id="134" presetID="22" presetClass="entr" presetSubtype="2"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Effect transition="in" filter="wipe(right)">
                                      <p:cBhvr>
                                        <p:cTn id="136" dur="500"/>
                                        <p:tgtEl>
                                          <p:spTgt spid="64"/>
                                        </p:tgtEl>
                                      </p:cBhvr>
                                    </p:animEffect>
                                  </p:childTnLst>
                                </p:cTn>
                              </p:par>
                            </p:childTnLst>
                          </p:cTn>
                        </p:par>
                        <p:par>
                          <p:cTn id="137" fill="hold">
                            <p:stCondLst>
                              <p:cond delay="1500"/>
                            </p:stCondLst>
                            <p:childTnLst>
                              <p:par>
                                <p:cTn id="138" presetID="22" presetClass="entr" presetSubtype="2" fill="hold" nodeType="afterEffect">
                                  <p:stCondLst>
                                    <p:cond delay="0"/>
                                  </p:stCondLst>
                                  <p:childTnLst>
                                    <p:set>
                                      <p:cBhvr>
                                        <p:cTn id="139" dur="1" fill="hold">
                                          <p:stCondLst>
                                            <p:cond delay="0"/>
                                          </p:stCondLst>
                                        </p:cTn>
                                        <p:tgtEl>
                                          <p:spTgt spid="12"/>
                                        </p:tgtEl>
                                        <p:attrNameLst>
                                          <p:attrName>style.visibility</p:attrName>
                                        </p:attrNameLst>
                                      </p:cBhvr>
                                      <p:to>
                                        <p:strVal val="visible"/>
                                      </p:to>
                                    </p:set>
                                    <p:animEffect transition="in" filter="wipe(right)">
                                      <p:cBhvr>
                                        <p:cTn id="1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8" grpId="0" animBg="1"/>
      <p:bldP spid="45"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4" grpId="0" animBg="1"/>
      <p:bldP spid="66" grpId="0" animBg="1"/>
      <p:bldP spid="42" grpId="0" animBg="1"/>
      <p:bldP spid="2" grpId="0" animBg="1"/>
      <p:bldP spid="46" grpId="0" animBg="1"/>
      <p:bldP spid="46" grpId="1" animBg="1"/>
      <p:bldP spid="46" grpId="2" animBg="1"/>
      <p:bldP spid="7" grpId="0" animBg="1"/>
      <p:bldP spid="7" grpId="1" animBg="1"/>
      <p:bldP spid="63" grpId="0" animBg="1"/>
      <p:bldP spid="77" grpId="0" animBg="1"/>
      <p:bldP spid="81" grpId="0" animBg="1"/>
      <p:bldP spid="82" grpId="0" animBg="1"/>
      <p:bldP spid="83"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SSLi Ladder Diagram: Previously visited site</a:t>
            </a:r>
            <a:endParaRPr lang="en-US" dirty="0"/>
          </a:p>
        </p:txBody>
      </p:sp>
      <p:grpSp>
        <p:nvGrpSpPr>
          <p:cNvPr id="65" name="Group 64"/>
          <p:cNvGrpSpPr/>
          <p:nvPr/>
        </p:nvGrpSpPr>
        <p:grpSpPr>
          <a:xfrm>
            <a:off x="1693282" y="1349632"/>
            <a:ext cx="11550994" cy="6457937"/>
            <a:chOff x="1693282" y="1636519"/>
            <a:chExt cx="11550994" cy="6167779"/>
          </a:xfrm>
        </p:grpSpPr>
        <p:sp>
          <p:nvSpPr>
            <p:cNvPr id="11" name="Rectangle 10"/>
            <p:cNvSpPr/>
            <p:nvPr/>
          </p:nvSpPr>
          <p:spPr>
            <a:xfrm>
              <a:off x="1693282" y="1636519"/>
              <a:ext cx="1906699" cy="6167779"/>
            </a:xfrm>
            <a:prstGeom prst="rect">
              <a:avLst/>
            </a:prstGeom>
            <a:noFill/>
            <a:ln>
              <a:solidFill>
                <a:schemeClr val="bg1">
                  <a:lumMod val="85000"/>
                </a:schemeClr>
              </a:solidFill>
              <a:prstDash val="dash"/>
            </a:ln>
            <a:effectLst/>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dirty="0" smtClean="0"/>
            </a:p>
            <a:p>
              <a:pPr algn="ctr"/>
              <a:endParaRPr lang="en-US" sz="1600" dirty="0"/>
            </a:p>
            <a:p>
              <a:pPr algn="ctr"/>
              <a:r>
                <a:rPr lang="en-US" sz="1600" dirty="0" smtClean="0"/>
                <a:t>Encrypted Zone</a:t>
              </a:r>
              <a:endParaRPr lang="en-US" sz="1600" dirty="0"/>
            </a:p>
          </p:txBody>
        </p:sp>
        <p:sp>
          <p:nvSpPr>
            <p:cNvPr id="8" name="Rectangle 7"/>
            <p:cNvSpPr/>
            <p:nvPr/>
          </p:nvSpPr>
          <p:spPr>
            <a:xfrm>
              <a:off x="3599982" y="1636519"/>
              <a:ext cx="1706767" cy="6167779"/>
            </a:xfrm>
            <a:prstGeom prst="rect">
              <a:avLst/>
            </a:prstGeom>
            <a:solidFill>
              <a:schemeClr val="bg2">
                <a:lumMod val="20000"/>
                <a:lumOff val="80000"/>
              </a:schemeClr>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306749" y="1636519"/>
              <a:ext cx="4354391" cy="6167779"/>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rtlCol="0" anchor="t"/>
            <a:lstStyle/>
            <a:p>
              <a:pPr algn="ctr"/>
              <a:endParaRPr lang="en-US" sz="1600" dirty="0">
                <a:solidFill>
                  <a:schemeClr val="tx1"/>
                </a:solidFill>
              </a:endParaRPr>
            </a:p>
            <a:p>
              <a:pPr algn="ctr"/>
              <a:endParaRPr lang="en-US" sz="1600" dirty="0">
                <a:solidFill>
                  <a:schemeClr val="tx1"/>
                </a:solidFill>
              </a:endParaRPr>
            </a:p>
            <a:p>
              <a:pPr algn="ctr"/>
              <a:r>
                <a:rPr lang="en-US" sz="1600" dirty="0" smtClean="0">
                  <a:solidFill>
                    <a:srgbClr val="000000"/>
                  </a:solidFill>
                </a:rPr>
                <a:t>Clear-text Zone</a:t>
              </a:r>
              <a:endParaRPr lang="en-US" sz="1600" dirty="0">
                <a:solidFill>
                  <a:srgbClr val="000000"/>
                </a:solidFill>
              </a:endParaRPr>
            </a:p>
          </p:txBody>
        </p:sp>
        <p:sp>
          <p:nvSpPr>
            <p:cNvPr id="30" name="Rectangle 29"/>
            <p:cNvSpPr/>
            <p:nvPr/>
          </p:nvSpPr>
          <p:spPr>
            <a:xfrm>
              <a:off x="9626416" y="1636519"/>
              <a:ext cx="1706767" cy="6167779"/>
            </a:xfrm>
            <a:prstGeom prst="rect">
              <a:avLst/>
            </a:prstGeom>
            <a:solidFill>
              <a:schemeClr val="bg2">
                <a:lumMod val="20000"/>
                <a:lumOff val="80000"/>
              </a:schemeClr>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11333180" y="1636519"/>
              <a:ext cx="1911096" cy="6167779"/>
            </a:xfrm>
            <a:prstGeom prst="rect">
              <a:avLst/>
            </a:prstGeom>
            <a:noFill/>
            <a:ln>
              <a:solidFill>
                <a:schemeClr val="bg1">
                  <a:lumMod val="85000"/>
                </a:schemeClr>
              </a:solidFill>
              <a:prstDash val="dash"/>
            </a:ln>
            <a:effectLst/>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600" dirty="0"/>
            </a:p>
            <a:p>
              <a:pPr algn="ctr"/>
              <a:endParaRPr lang="en-US" sz="1600" dirty="0"/>
            </a:p>
            <a:p>
              <a:pPr algn="ctr"/>
              <a:r>
                <a:rPr lang="en-US" sz="1600" dirty="0" smtClean="0"/>
                <a:t>Encrypted Zone</a:t>
              </a:r>
              <a:endParaRPr lang="en-US" sz="1600" dirty="0"/>
            </a:p>
          </p:txBody>
        </p:sp>
      </p:grpSp>
      <p:sp>
        <p:nvSpPr>
          <p:cNvPr id="32" name="Right Arrow 31"/>
          <p:cNvSpPr/>
          <p:nvPr/>
        </p:nvSpPr>
        <p:spPr>
          <a:xfrm flipH="1">
            <a:off x="1509472" y="2959111"/>
            <a:ext cx="2103120"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dirty="0" smtClean="0"/>
              <a:t>Server Hello</a:t>
            </a:r>
            <a:endParaRPr lang="en-US" sz="1600" dirty="0"/>
          </a:p>
        </p:txBody>
      </p:sp>
      <p:sp>
        <p:nvSpPr>
          <p:cNvPr id="45" name="Left-Right Arrow 44"/>
          <p:cNvSpPr/>
          <p:nvPr/>
        </p:nvSpPr>
        <p:spPr>
          <a:xfrm>
            <a:off x="1509473" y="2210275"/>
            <a:ext cx="2276423" cy="363255"/>
          </a:xfrm>
          <a:prstGeom prst="lef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SYN|SYN-ACK|ACK</a:t>
            </a:r>
            <a:endParaRPr lang="en-US" sz="1400" dirty="0"/>
          </a:p>
        </p:txBody>
      </p:sp>
      <p:sp>
        <p:nvSpPr>
          <p:cNvPr id="51" name="Left-Right Arrow 50"/>
          <p:cNvSpPr/>
          <p:nvPr/>
        </p:nvSpPr>
        <p:spPr>
          <a:xfrm>
            <a:off x="1509473" y="3320393"/>
            <a:ext cx="2276423" cy="363255"/>
          </a:xfrm>
          <a:prstGeom prst="lef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SSL Handshake Messages</a:t>
            </a:r>
          </a:p>
        </p:txBody>
      </p:sp>
      <p:sp>
        <p:nvSpPr>
          <p:cNvPr id="52" name="Right Arrow 51"/>
          <p:cNvSpPr/>
          <p:nvPr/>
        </p:nvSpPr>
        <p:spPr>
          <a:xfrm flipH="1">
            <a:off x="1509472" y="3683648"/>
            <a:ext cx="2103120"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t>SSL Handshake Finished</a:t>
            </a:r>
          </a:p>
        </p:txBody>
      </p:sp>
      <p:sp>
        <p:nvSpPr>
          <p:cNvPr id="53" name="Right Arrow 52"/>
          <p:cNvSpPr/>
          <p:nvPr/>
        </p:nvSpPr>
        <p:spPr>
          <a:xfrm>
            <a:off x="1682776" y="4040574"/>
            <a:ext cx="2103120"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50" dirty="0" smtClean="0"/>
              <a:t>Encrypted Application Data</a:t>
            </a:r>
            <a:endParaRPr lang="en-US" sz="1050" dirty="0"/>
          </a:p>
        </p:txBody>
      </p:sp>
      <p:sp>
        <p:nvSpPr>
          <p:cNvPr id="54" name="Right Arrow 53"/>
          <p:cNvSpPr/>
          <p:nvPr/>
        </p:nvSpPr>
        <p:spPr>
          <a:xfrm>
            <a:off x="5300488" y="4404463"/>
            <a:ext cx="4514092" cy="363255"/>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Clear-Text Application Data</a:t>
            </a:r>
            <a:endParaRPr lang="en-US" sz="1600" dirty="0"/>
          </a:p>
        </p:txBody>
      </p:sp>
      <p:sp>
        <p:nvSpPr>
          <p:cNvPr id="55" name="Right Arrow 54"/>
          <p:cNvSpPr/>
          <p:nvPr/>
        </p:nvSpPr>
        <p:spPr>
          <a:xfrm>
            <a:off x="11322277" y="4762629"/>
            <a:ext cx="2103120"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Client Hello</a:t>
            </a:r>
            <a:endParaRPr lang="en-US" sz="1600" dirty="0"/>
          </a:p>
        </p:txBody>
      </p:sp>
      <p:sp>
        <p:nvSpPr>
          <p:cNvPr id="56" name="Left-Right Arrow 55"/>
          <p:cNvSpPr/>
          <p:nvPr/>
        </p:nvSpPr>
        <p:spPr>
          <a:xfrm>
            <a:off x="11151564" y="4399374"/>
            <a:ext cx="2276423" cy="363255"/>
          </a:xfrm>
          <a:prstGeom prst="lef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SYN|SYN-ACK|ACK</a:t>
            </a:r>
            <a:endParaRPr lang="en-US" sz="1400" dirty="0"/>
          </a:p>
        </p:txBody>
      </p:sp>
      <p:sp>
        <p:nvSpPr>
          <p:cNvPr id="57" name="Left-Right Arrow 56"/>
          <p:cNvSpPr/>
          <p:nvPr/>
        </p:nvSpPr>
        <p:spPr>
          <a:xfrm>
            <a:off x="11151564" y="5125464"/>
            <a:ext cx="2276423" cy="363255"/>
          </a:xfrm>
          <a:prstGeom prst="lef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SSL Handshake Messages</a:t>
            </a:r>
          </a:p>
        </p:txBody>
      </p:sp>
      <p:sp>
        <p:nvSpPr>
          <p:cNvPr id="58" name="Right Arrow 57"/>
          <p:cNvSpPr/>
          <p:nvPr/>
        </p:nvSpPr>
        <p:spPr>
          <a:xfrm flipH="1">
            <a:off x="11145212" y="5488719"/>
            <a:ext cx="2108035"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a:t>SSL Handshake Finished</a:t>
            </a:r>
          </a:p>
        </p:txBody>
      </p:sp>
      <p:sp>
        <p:nvSpPr>
          <p:cNvPr id="59" name="Right Arrow 58"/>
          <p:cNvSpPr/>
          <p:nvPr/>
        </p:nvSpPr>
        <p:spPr>
          <a:xfrm>
            <a:off x="11329708" y="5845645"/>
            <a:ext cx="2098279"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50" dirty="0" smtClean="0"/>
              <a:t>Encrypted Application Data</a:t>
            </a:r>
            <a:endParaRPr lang="en-US" sz="1050" dirty="0"/>
          </a:p>
        </p:txBody>
      </p:sp>
      <p:sp>
        <p:nvSpPr>
          <p:cNvPr id="60" name="Right Arrow 59"/>
          <p:cNvSpPr/>
          <p:nvPr/>
        </p:nvSpPr>
        <p:spPr>
          <a:xfrm flipH="1">
            <a:off x="11153618" y="6202571"/>
            <a:ext cx="2103120"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t>Encrypted Application </a:t>
            </a:r>
            <a:r>
              <a:rPr lang="en-US" sz="900" dirty="0" smtClean="0"/>
              <a:t>Response</a:t>
            </a:r>
            <a:endParaRPr lang="en-US" sz="900" dirty="0"/>
          </a:p>
        </p:txBody>
      </p:sp>
      <p:sp>
        <p:nvSpPr>
          <p:cNvPr id="61" name="Right Arrow 60"/>
          <p:cNvSpPr/>
          <p:nvPr/>
        </p:nvSpPr>
        <p:spPr>
          <a:xfrm flipH="1">
            <a:off x="5124892" y="6202571"/>
            <a:ext cx="4508362" cy="363255"/>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1600" dirty="0" smtClean="0"/>
              <a:t>Clear-Text Application Response</a:t>
            </a:r>
            <a:endParaRPr lang="en-US" sz="1600" dirty="0"/>
          </a:p>
        </p:txBody>
      </p:sp>
      <p:sp>
        <p:nvSpPr>
          <p:cNvPr id="64" name="Right Arrow 63"/>
          <p:cNvSpPr/>
          <p:nvPr/>
        </p:nvSpPr>
        <p:spPr>
          <a:xfrm flipH="1">
            <a:off x="1509472" y="6202571"/>
            <a:ext cx="2103120"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900" dirty="0"/>
              <a:t>Encrypted Application </a:t>
            </a:r>
            <a:r>
              <a:rPr lang="en-US" sz="900" dirty="0" smtClean="0"/>
              <a:t>Response</a:t>
            </a:r>
            <a:endParaRPr lang="en-US" sz="900" dirty="0"/>
          </a:p>
        </p:txBody>
      </p:sp>
      <p:sp>
        <p:nvSpPr>
          <p:cNvPr id="66" name="Right Arrow 65"/>
          <p:cNvSpPr/>
          <p:nvPr/>
        </p:nvSpPr>
        <p:spPr>
          <a:xfrm>
            <a:off x="1682776" y="2581592"/>
            <a:ext cx="2103120" cy="363255"/>
          </a:xfrm>
          <a:prstGeom prst="rightArrow">
            <a:avLst/>
          </a:prstGeom>
          <a:solidFill>
            <a:srgbClr val="FF000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Client Hello</a:t>
            </a:r>
            <a:endParaRPr lang="en-US" sz="1600" dirty="0"/>
          </a:p>
        </p:txBody>
      </p:sp>
      <p:grpSp>
        <p:nvGrpSpPr>
          <p:cNvPr id="76" name="Group 75"/>
          <p:cNvGrpSpPr/>
          <p:nvPr/>
        </p:nvGrpSpPr>
        <p:grpSpPr>
          <a:xfrm>
            <a:off x="1354384" y="1118801"/>
            <a:ext cx="631951" cy="517718"/>
            <a:chOff x="1354384" y="1118801"/>
            <a:chExt cx="631951" cy="517718"/>
          </a:xfrm>
        </p:grpSpPr>
        <p:pic>
          <p:nvPicPr>
            <p:cNvPr id="20" name="Picture 19" descr="Lapt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384" y="1118801"/>
              <a:ext cx="631951" cy="517718"/>
            </a:xfrm>
            <a:prstGeom prst="rect">
              <a:avLst/>
            </a:prstGeom>
          </p:spPr>
        </p:pic>
        <p:sp>
          <p:nvSpPr>
            <p:cNvPr id="67" name="TextBox 66"/>
            <p:cNvSpPr txBox="1"/>
            <p:nvPr/>
          </p:nvSpPr>
          <p:spPr>
            <a:xfrm>
              <a:off x="1415615" y="1212435"/>
              <a:ext cx="509487" cy="230832"/>
            </a:xfrm>
            <a:prstGeom prst="rect">
              <a:avLst/>
            </a:prstGeom>
            <a:noFill/>
          </p:spPr>
          <p:txBody>
            <a:bodyPr wrap="square" rtlCol="0">
              <a:spAutoFit/>
            </a:bodyPr>
            <a:lstStyle/>
            <a:p>
              <a:r>
                <a:rPr lang="en-US" sz="900" dirty="0" smtClean="0">
                  <a:solidFill>
                    <a:schemeClr val="bg1"/>
                  </a:solidFill>
                </a:rPr>
                <a:t>Client</a:t>
              </a:r>
              <a:endParaRPr lang="en-US" sz="900" dirty="0">
                <a:solidFill>
                  <a:schemeClr val="bg1"/>
                </a:solidFill>
              </a:endParaRPr>
            </a:p>
          </p:txBody>
        </p:sp>
      </p:grpSp>
      <p:grpSp>
        <p:nvGrpSpPr>
          <p:cNvPr id="72" name="Group 71"/>
          <p:cNvGrpSpPr/>
          <p:nvPr/>
        </p:nvGrpSpPr>
        <p:grpSpPr>
          <a:xfrm>
            <a:off x="12843613" y="1024112"/>
            <a:ext cx="809231" cy="612407"/>
            <a:chOff x="12723294" y="1024112"/>
            <a:chExt cx="809231" cy="612407"/>
          </a:xfrm>
        </p:grpSpPr>
        <p:pic>
          <p:nvPicPr>
            <p:cNvPr id="19" name="Picture 18" descr="Datacen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3294" y="1024112"/>
              <a:ext cx="809231" cy="612407"/>
            </a:xfrm>
            <a:prstGeom prst="rect">
              <a:avLst/>
            </a:prstGeom>
          </p:spPr>
        </p:pic>
        <p:sp>
          <p:nvSpPr>
            <p:cNvPr id="71" name="TextBox 70"/>
            <p:cNvSpPr txBox="1"/>
            <p:nvPr/>
          </p:nvSpPr>
          <p:spPr>
            <a:xfrm>
              <a:off x="12830875" y="1250013"/>
              <a:ext cx="639020" cy="138499"/>
            </a:xfrm>
            <a:prstGeom prst="rect">
              <a:avLst/>
            </a:prstGeom>
            <a:solidFill>
              <a:srgbClr val="706F6F"/>
            </a:solidFill>
          </p:spPr>
          <p:txBody>
            <a:bodyPr wrap="square" lIns="0" tIns="0" rIns="0" bIns="0" rtlCol="0">
              <a:spAutoFit/>
            </a:bodyPr>
            <a:lstStyle/>
            <a:p>
              <a:pPr algn="ctr"/>
              <a:r>
                <a:rPr lang="en-US" sz="900" dirty="0" smtClean="0">
                  <a:solidFill>
                    <a:schemeClr val="bg1"/>
                  </a:solidFill>
                </a:rPr>
                <a:t>Server</a:t>
              </a:r>
              <a:endParaRPr lang="en-US" sz="900" dirty="0">
                <a:solidFill>
                  <a:schemeClr val="bg1"/>
                </a:solidFill>
              </a:endParaRPr>
            </a:p>
          </p:txBody>
        </p:sp>
      </p:grpSp>
      <p:sp>
        <p:nvSpPr>
          <p:cNvPr id="46" name="Oval 45"/>
          <p:cNvSpPr/>
          <p:nvPr/>
        </p:nvSpPr>
        <p:spPr>
          <a:xfrm>
            <a:off x="3481627" y="2718168"/>
            <a:ext cx="1917206" cy="841186"/>
          </a:xfrm>
          <a:prstGeom prst="ellipse">
            <a:avLst/>
          </a:prstGeom>
          <a:ln>
            <a:noFill/>
          </a:ln>
          <a:effectLst>
            <a:softEdge rad="63500"/>
          </a:effectLst>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100" dirty="0" err="1" smtClean="0"/>
              <a:t>Proxied</a:t>
            </a:r>
            <a:r>
              <a:rPr lang="en-US" sz="1100" dirty="0" smtClean="0"/>
              <a:t> Server Cert </a:t>
            </a:r>
            <a:r>
              <a:rPr lang="en-US" sz="1100" dirty="0"/>
              <a:t>+ Local Public Key, </a:t>
            </a:r>
            <a:br>
              <a:rPr lang="en-US" sz="1100" dirty="0"/>
            </a:br>
            <a:r>
              <a:rPr lang="en-US" sz="1100" dirty="0"/>
              <a:t>Signed by Local CA</a:t>
            </a:r>
          </a:p>
        </p:txBody>
      </p:sp>
      <p:sp>
        <p:nvSpPr>
          <p:cNvPr id="7" name="Striped Right Arrow 6"/>
          <p:cNvSpPr/>
          <p:nvPr/>
        </p:nvSpPr>
        <p:spPr>
          <a:xfrm rot="5400000">
            <a:off x="3864122" y="1804226"/>
            <a:ext cx="1141808" cy="806397"/>
          </a:xfrm>
          <a:prstGeom prst="stripedRightArrow">
            <a:avLst>
              <a:gd name="adj1" fmla="val 55838"/>
              <a:gd name="adj2"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Cache</a:t>
            </a:r>
            <a:endParaRPr lang="en-US" sz="1400" dirty="0">
              <a:solidFill>
                <a:srgbClr val="000000"/>
              </a:solidFill>
            </a:endParaRPr>
          </a:p>
        </p:txBody>
      </p:sp>
      <p:grpSp>
        <p:nvGrpSpPr>
          <p:cNvPr id="77" name="Group 76"/>
          <p:cNvGrpSpPr/>
          <p:nvPr/>
        </p:nvGrpSpPr>
        <p:grpSpPr>
          <a:xfrm>
            <a:off x="33769" y="1564217"/>
            <a:ext cx="1655120" cy="723442"/>
            <a:chOff x="33769" y="1564217"/>
            <a:chExt cx="1783000" cy="723442"/>
          </a:xfrm>
        </p:grpSpPr>
        <p:sp>
          <p:nvSpPr>
            <p:cNvPr id="78" name="Cloud Callout 77"/>
            <p:cNvSpPr/>
            <p:nvPr/>
          </p:nvSpPr>
          <p:spPr>
            <a:xfrm>
              <a:off x="33769" y="1716052"/>
              <a:ext cx="1783000" cy="571607"/>
            </a:xfrm>
            <a:prstGeom prst="cloudCallout">
              <a:avLst>
                <a:gd name="adj1" fmla="val 27213"/>
                <a:gd name="adj2" fmla="val -11395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 dirty="0" smtClean="0"/>
                <a:t>Https://example.com/</a:t>
              </a:r>
              <a:endParaRPr lang="en-US" sz="800" dirty="0"/>
            </a:p>
          </p:txBody>
        </p:sp>
        <p:pic>
          <p:nvPicPr>
            <p:cNvPr id="79" name="Picture 78" descr="Wind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418" y="1564217"/>
              <a:ext cx="327741" cy="292552"/>
            </a:xfrm>
            <a:prstGeom prst="rect">
              <a:avLst/>
            </a:prstGeom>
          </p:spPr>
        </p:pic>
      </p:grpSp>
      <p:sp>
        <p:nvSpPr>
          <p:cNvPr id="48" name="Left-Right Arrow 47"/>
          <p:cNvSpPr/>
          <p:nvPr/>
        </p:nvSpPr>
        <p:spPr>
          <a:xfrm>
            <a:off x="5120833" y="4040574"/>
            <a:ext cx="4692643" cy="363255"/>
          </a:xfrm>
          <a:prstGeom prst="lef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SYN|SYN-ACK|ACK</a:t>
            </a:r>
            <a:endParaRPr lang="en-US" sz="1400" dirty="0"/>
          </a:p>
        </p:txBody>
      </p:sp>
      <p:sp>
        <p:nvSpPr>
          <p:cNvPr id="49" name="Oval 48"/>
          <p:cNvSpPr/>
          <p:nvPr/>
        </p:nvSpPr>
        <p:spPr>
          <a:xfrm>
            <a:off x="3807990" y="2187032"/>
            <a:ext cx="432262" cy="397982"/>
          </a:xfrm>
          <a:prstGeom prst="ellipse">
            <a:avLst/>
          </a:prstGeom>
          <a:solidFill>
            <a:srgbClr val="FF0000"/>
          </a:solidFill>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en-US" sz="1400" dirty="0" smtClean="0">
                <a:solidFill>
                  <a:schemeClr val="bg1"/>
                </a:solidFill>
              </a:rPr>
              <a:t>443</a:t>
            </a:r>
            <a:endParaRPr lang="en-US" sz="1400" dirty="0">
              <a:solidFill>
                <a:schemeClr val="bg1"/>
              </a:solidFill>
            </a:endParaRPr>
          </a:p>
        </p:txBody>
      </p:sp>
      <p:sp>
        <p:nvSpPr>
          <p:cNvPr id="50" name="Oval 49"/>
          <p:cNvSpPr/>
          <p:nvPr/>
        </p:nvSpPr>
        <p:spPr>
          <a:xfrm>
            <a:off x="9840702" y="4023210"/>
            <a:ext cx="545569" cy="397982"/>
          </a:xfrm>
          <a:prstGeom prst="ellipse">
            <a:avLst/>
          </a:prstGeom>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200" dirty="0" smtClean="0">
                <a:solidFill>
                  <a:schemeClr val="bg1"/>
                </a:solidFill>
              </a:rPr>
              <a:t>8080</a:t>
            </a:r>
            <a:endParaRPr lang="en-US" sz="1200" dirty="0">
              <a:solidFill>
                <a:schemeClr val="bg1"/>
              </a:solidFill>
            </a:endParaRPr>
          </a:p>
        </p:txBody>
      </p:sp>
      <p:sp>
        <p:nvSpPr>
          <p:cNvPr id="63" name="Oval 62"/>
          <p:cNvSpPr/>
          <p:nvPr/>
        </p:nvSpPr>
        <p:spPr>
          <a:xfrm>
            <a:off x="13486245" y="4381514"/>
            <a:ext cx="432262" cy="397982"/>
          </a:xfrm>
          <a:prstGeom prst="ellipse">
            <a:avLst/>
          </a:prstGeom>
          <a:solidFill>
            <a:srgbClr val="FF0000"/>
          </a:solidFill>
          <a:ln/>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en-US" sz="1400" dirty="0" smtClean="0">
                <a:solidFill>
                  <a:schemeClr val="bg1"/>
                </a:solidFill>
              </a:rPr>
              <a:t>443</a:t>
            </a:r>
            <a:endParaRPr lang="en-US" sz="1400" dirty="0">
              <a:solidFill>
                <a:schemeClr val="bg1"/>
              </a:solidFill>
            </a:endParaRPr>
          </a:p>
        </p:txBody>
      </p:sp>
      <p:grpSp>
        <p:nvGrpSpPr>
          <p:cNvPr id="83" name="Group 82"/>
          <p:cNvGrpSpPr/>
          <p:nvPr/>
        </p:nvGrpSpPr>
        <p:grpSpPr>
          <a:xfrm>
            <a:off x="56961" y="6202571"/>
            <a:ext cx="1452309" cy="1081462"/>
            <a:chOff x="483770" y="7112035"/>
            <a:chExt cx="759511" cy="677965"/>
          </a:xfrm>
        </p:grpSpPr>
        <p:pic>
          <p:nvPicPr>
            <p:cNvPr id="84" name="Picture 83" descr="Windo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770" y="7112035"/>
              <a:ext cx="759511" cy="677965"/>
            </a:xfrm>
            <a:prstGeom prst="rect">
              <a:avLst/>
            </a:prstGeom>
          </p:spPr>
        </p:pic>
        <p:pic>
          <p:nvPicPr>
            <p:cNvPr id="85" name="Picture 84" descr="Certifi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680" y="7112035"/>
              <a:ext cx="246817" cy="282787"/>
            </a:xfrm>
            <a:prstGeom prst="rect">
              <a:avLst/>
            </a:prstGeom>
          </p:spPr>
        </p:pic>
      </p:grpSp>
      <p:grpSp>
        <p:nvGrpSpPr>
          <p:cNvPr id="75" name="Group 74"/>
          <p:cNvGrpSpPr/>
          <p:nvPr/>
        </p:nvGrpSpPr>
        <p:grpSpPr>
          <a:xfrm>
            <a:off x="3599983" y="1095165"/>
            <a:ext cx="1706766" cy="541355"/>
            <a:chOff x="3599983" y="1095165"/>
            <a:chExt cx="1706766" cy="541355"/>
          </a:xfrm>
        </p:grpSpPr>
        <p:pic>
          <p:nvPicPr>
            <p:cNvPr id="13" name="Picture 12" descr="A10 Thunder_ADC.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9983" y="1118801"/>
              <a:ext cx="1706766" cy="517719"/>
            </a:xfrm>
            <a:prstGeom prst="rect">
              <a:avLst/>
            </a:prstGeom>
          </p:spPr>
        </p:pic>
        <p:sp>
          <p:nvSpPr>
            <p:cNvPr id="68" name="TextBox 67"/>
            <p:cNvSpPr txBox="1"/>
            <p:nvPr/>
          </p:nvSpPr>
          <p:spPr>
            <a:xfrm>
              <a:off x="3732308" y="1095165"/>
              <a:ext cx="1442113" cy="230832"/>
            </a:xfrm>
            <a:prstGeom prst="rect">
              <a:avLst/>
            </a:prstGeom>
            <a:noFill/>
          </p:spPr>
          <p:txBody>
            <a:bodyPr wrap="square" rtlCol="0">
              <a:spAutoFit/>
            </a:bodyPr>
            <a:lstStyle/>
            <a:p>
              <a:pPr algn="ctr"/>
              <a:r>
                <a:rPr lang="en-US" sz="900" dirty="0" smtClean="0">
                  <a:solidFill>
                    <a:schemeClr val="bg1"/>
                  </a:solidFill>
                </a:rPr>
                <a:t>Inside Thunder ADC</a:t>
              </a:r>
              <a:endParaRPr lang="en-US" sz="900" dirty="0">
                <a:solidFill>
                  <a:schemeClr val="bg1"/>
                </a:solidFill>
              </a:endParaRPr>
            </a:p>
          </p:txBody>
        </p:sp>
      </p:grpSp>
      <p:pic>
        <p:nvPicPr>
          <p:cNvPr id="62" name="Picture 61"/>
          <p:cNvPicPr>
            <a:picLocks noChangeAspect="1"/>
          </p:cNvPicPr>
          <p:nvPr/>
        </p:nvPicPr>
        <p:blipFill rotWithShape="1">
          <a:blip r:embed="rId8">
            <a:extLst>
              <a:ext uri="{28A0092B-C50C-407E-A947-70E740481C1C}">
                <a14:useLocalDpi xmlns:a14="http://schemas.microsoft.com/office/drawing/2010/main" val="0"/>
              </a:ext>
            </a:extLst>
          </a:blip>
          <a:srcRect l="22964" t="17650" r="23995" b="15819"/>
          <a:stretch/>
        </p:blipFill>
        <p:spPr>
          <a:xfrm>
            <a:off x="4267938" y="1273264"/>
            <a:ext cx="291035" cy="321670"/>
          </a:xfrm>
          <a:prstGeom prst="rect">
            <a:avLst/>
          </a:prstGeom>
        </p:spPr>
      </p:pic>
      <p:grpSp>
        <p:nvGrpSpPr>
          <p:cNvPr id="74" name="Group 73"/>
          <p:cNvGrpSpPr/>
          <p:nvPr/>
        </p:nvGrpSpPr>
        <p:grpSpPr>
          <a:xfrm>
            <a:off x="6687494" y="1095165"/>
            <a:ext cx="1542490" cy="541355"/>
            <a:chOff x="6687494" y="1095165"/>
            <a:chExt cx="1542490" cy="541355"/>
          </a:xfrm>
        </p:grpSpPr>
        <p:pic>
          <p:nvPicPr>
            <p:cNvPr id="15" name="Picture 14" descr="ADC_3rd Party.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87494" y="1121266"/>
              <a:ext cx="1542490" cy="515254"/>
            </a:xfrm>
            <a:prstGeom prst="rect">
              <a:avLst/>
            </a:prstGeom>
          </p:spPr>
        </p:pic>
        <p:sp>
          <p:nvSpPr>
            <p:cNvPr id="70" name="TextBox 69"/>
            <p:cNvSpPr txBox="1"/>
            <p:nvPr/>
          </p:nvSpPr>
          <p:spPr>
            <a:xfrm>
              <a:off x="6763451" y="1095165"/>
              <a:ext cx="1442113" cy="230832"/>
            </a:xfrm>
            <a:prstGeom prst="rect">
              <a:avLst/>
            </a:prstGeom>
            <a:noFill/>
          </p:spPr>
          <p:txBody>
            <a:bodyPr wrap="square" rtlCol="0">
              <a:spAutoFit/>
            </a:bodyPr>
            <a:lstStyle/>
            <a:p>
              <a:pPr algn="ctr"/>
              <a:r>
                <a:rPr lang="en-US" sz="900" dirty="0" smtClean="0">
                  <a:solidFill>
                    <a:schemeClr val="bg1"/>
                  </a:solidFill>
                </a:rPr>
                <a:t>Security Device</a:t>
              </a:r>
              <a:endParaRPr lang="en-US" sz="900" dirty="0">
                <a:solidFill>
                  <a:schemeClr val="bg1"/>
                </a:solidFill>
              </a:endParaRPr>
            </a:p>
          </p:txBody>
        </p:sp>
      </p:grpSp>
      <p:grpSp>
        <p:nvGrpSpPr>
          <p:cNvPr id="73" name="Group 72"/>
          <p:cNvGrpSpPr/>
          <p:nvPr/>
        </p:nvGrpSpPr>
        <p:grpSpPr>
          <a:xfrm>
            <a:off x="9623256" y="1095165"/>
            <a:ext cx="1706766" cy="541355"/>
            <a:chOff x="9623256" y="1095165"/>
            <a:chExt cx="1706766" cy="541355"/>
          </a:xfrm>
        </p:grpSpPr>
        <p:pic>
          <p:nvPicPr>
            <p:cNvPr id="14" name="Picture 13" descr="A10 Thunder_ADC.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23256" y="1118801"/>
              <a:ext cx="1706766" cy="517719"/>
            </a:xfrm>
            <a:prstGeom prst="rect">
              <a:avLst/>
            </a:prstGeom>
          </p:spPr>
        </p:pic>
        <p:sp>
          <p:nvSpPr>
            <p:cNvPr id="69" name="TextBox 68"/>
            <p:cNvSpPr txBox="1"/>
            <p:nvPr/>
          </p:nvSpPr>
          <p:spPr>
            <a:xfrm>
              <a:off x="9793467" y="1095165"/>
              <a:ext cx="1442113" cy="230832"/>
            </a:xfrm>
            <a:prstGeom prst="rect">
              <a:avLst/>
            </a:prstGeom>
            <a:noFill/>
          </p:spPr>
          <p:txBody>
            <a:bodyPr wrap="square" rtlCol="0">
              <a:spAutoFit/>
            </a:bodyPr>
            <a:lstStyle/>
            <a:p>
              <a:pPr algn="ctr"/>
              <a:r>
                <a:rPr lang="en-US" sz="900" dirty="0" smtClean="0">
                  <a:solidFill>
                    <a:schemeClr val="bg1"/>
                  </a:solidFill>
                </a:rPr>
                <a:t>Outside Thunder ADC</a:t>
              </a:r>
              <a:endParaRPr lang="en-US" sz="900" dirty="0">
                <a:solidFill>
                  <a:schemeClr val="bg1"/>
                </a:solidFill>
              </a:endParaRPr>
            </a:p>
          </p:txBody>
        </p:sp>
      </p:grpSp>
      <p:cxnSp>
        <p:nvCxnSpPr>
          <p:cNvPr id="80" name="Straight Connector 79"/>
          <p:cNvCxnSpPr/>
          <p:nvPr/>
        </p:nvCxnSpPr>
        <p:spPr>
          <a:xfrm flipV="1">
            <a:off x="1925102" y="1349632"/>
            <a:ext cx="1674879" cy="2289"/>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5300488" y="1351921"/>
            <a:ext cx="1387006" cy="0"/>
          </a:xfrm>
          <a:prstGeom prst="line">
            <a:avLst/>
          </a:prstGeom>
          <a:ln w="762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8229984" y="1351921"/>
            <a:ext cx="1393272" cy="0"/>
          </a:xfrm>
          <a:prstGeom prst="line">
            <a:avLst/>
          </a:prstGeom>
          <a:ln w="762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11330022" y="1351921"/>
            <a:ext cx="1513591" cy="0"/>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160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49"/>
                                        </p:tgtEl>
                                        <p:attrNameLst>
                                          <p:attrName>style.visibility</p:attrName>
                                        </p:attrNameLst>
                                      </p:cBhvr>
                                      <p:to>
                                        <p:strVal val="visible"/>
                                      </p:to>
                                    </p:se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1500"/>
                            </p:stCondLst>
                            <p:childTnLst>
                              <p:par>
                                <p:cTn id="19" presetID="1" presetClass="entr" presetSubtype="0" fill="hold" nodeType="after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par>
                          <p:cTn id="25" fill="hold">
                            <p:stCondLst>
                              <p:cond delay="2000"/>
                            </p:stCondLst>
                            <p:childTnLst>
                              <p:par>
                                <p:cTn id="26" presetID="6" presetClass="entr" presetSubtype="32"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circle(out)">
                                      <p:cBhvr>
                                        <p:cTn id="28" dur="1000"/>
                                        <p:tgtEl>
                                          <p:spTgt spid="46"/>
                                        </p:tgtEl>
                                      </p:cBhvr>
                                    </p:animEffect>
                                  </p:childTnLst>
                                </p:cTn>
                              </p:par>
                            </p:childTnLst>
                          </p:cTn>
                        </p:par>
                        <p:par>
                          <p:cTn id="29" fill="hold">
                            <p:stCondLst>
                              <p:cond delay="3000"/>
                            </p:stCondLst>
                            <p:childTnLst>
                              <p:par>
                                <p:cTn id="30" presetID="22" presetClass="exit" presetSubtype="1" fill="hold" grpId="1" nodeType="afterEffect">
                                  <p:stCondLst>
                                    <p:cond delay="0"/>
                                  </p:stCondLst>
                                  <p:childTnLst>
                                    <p:animEffect transition="out" filter="wipe(up)">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3500"/>
                            </p:stCondLst>
                            <p:childTnLst>
                              <p:par>
                                <p:cTn id="34" presetID="22" presetClass="entr" presetSubtype="2"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right)">
                                      <p:cBhvr>
                                        <p:cTn id="36" dur="500"/>
                                        <p:tgtEl>
                                          <p:spTgt spid="32"/>
                                        </p:tgtEl>
                                      </p:cBhvr>
                                    </p:animEffect>
                                  </p:childTnLst>
                                </p:cTn>
                              </p:par>
                            </p:childTnLst>
                          </p:cTn>
                        </p:par>
                        <p:par>
                          <p:cTn id="37" fill="hold">
                            <p:stCondLst>
                              <p:cond delay="4000"/>
                            </p:stCondLst>
                            <p:childTnLst>
                              <p:par>
                                <p:cTn id="38" presetID="16" presetClass="entr" presetSubtype="37"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barn(outVertical)">
                                      <p:cBhvr>
                                        <p:cTn id="40" dur="500"/>
                                        <p:tgtEl>
                                          <p:spTgt spid="51"/>
                                        </p:tgtEl>
                                      </p:cBhvr>
                                    </p:animEffect>
                                  </p:childTnLst>
                                </p:cTn>
                              </p:par>
                            </p:childTnLst>
                          </p:cTn>
                        </p:par>
                        <p:par>
                          <p:cTn id="41" fill="hold">
                            <p:stCondLst>
                              <p:cond delay="4500"/>
                            </p:stCondLst>
                            <p:childTnLst>
                              <p:par>
                                <p:cTn id="42" presetID="22" presetClass="entr" presetSubtype="2"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wipe(right)">
                                      <p:cBhvr>
                                        <p:cTn id="44" dur="500"/>
                                        <p:tgtEl>
                                          <p:spTgt spid="52"/>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left)">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left)">
                                      <p:cBhvr>
                                        <p:cTn id="59" dur="500"/>
                                        <p:tgtEl>
                                          <p:spTgt spid="5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500"/>
                                        <p:tgtEl>
                                          <p:spTgt spid="56"/>
                                        </p:tgtEl>
                                      </p:cBhvr>
                                    </p:animEffect>
                                  </p:childTnLst>
                                </p:cTn>
                              </p:par>
                              <p:par>
                                <p:cTn id="65" presetID="1"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left)">
                                      <p:cBhvr>
                                        <p:cTn id="70" dur="500"/>
                                        <p:tgtEl>
                                          <p:spTgt spid="55"/>
                                        </p:tgtEl>
                                      </p:cBhvr>
                                    </p:animEffect>
                                  </p:childTnLst>
                                </p:cTn>
                              </p:par>
                            </p:childTnLst>
                          </p:cTn>
                        </p:par>
                        <p:par>
                          <p:cTn id="71" fill="hold">
                            <p:stCondLst>
                              <p:cond delay="1000"/>
                            </p:stCondLst>
                            <p:childTnLst>
                              <p:par>
                                <p:cTn id="72" presetID="16" presetClass="entr" presetSubtype="37"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barn(outVertical)">
                                      <p:cBhvr>
                                        <p:cTn id="74" dur="500"/>
                                        <p:tgtEl>
                                          <p:spTgt spid="57"/>
                                        </p:tgtEl>
                                      </p:cBhvr>
                                    </p:animEffect>
                                  </p:childTnLst>
                                </p:cTn>
                              </p:par>
                            </p:childTnLst>
                          </p:cTn>
                        </p:par>
                        <p:par>
                          <p:cTn id="75" fill="hold">
                            <p:stCondLst>
                              <p:cond delay="1500"/>
                            </p:stCondLst>
                            <p:childTnLst>
                              <p:par>
                                <p:cTn id="76" presetID="22" presetClass="entr" presetSubtype="2"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right)">
                                      <p:cBhvr>
                                        <p:cTn id="78" dur="500"/>
                                        <p:tgtEl>
                                          <p:spTgt spid="58"/>
                                        </p:tgtEl>
                                      </p:cBhvr>
                                    </p:animEffect>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wipe(left)">
                                      <p:cBhvr>
                                        <p:cTn id="82" dur="500"/>
                                        <p:tgtEl>
                                          <p:spTgt spid="59"/>
                                        </p:tgtEl>
                                      </p:cBhvr>
                                    </p:animEffect>
                                  </p:childTnLst>
                                </p:cTn>
                              </p:par>
                            </p:childTnLst>
                          </p:cTn>
                        </p:par>
                        <p:par>
                          <p:cTn id="83" fill="hold">
                            <p:stCondLst>
                              <p:cond delay="2500"/>
                            </p:stCondLst>
                            <p:childTnLst>
                              <p:par>
                                <p:cTn id="84" presetID="22" presetClass="entr" presetSubtype="2" fill="hold" grpId="0"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right)">
                                      <p:cBhvr>
                                        <p:cTn id="86" dur="500"/>
                                        <p:tgtEl>
                                          <p:spTgt spid="60"/>
                                        </p:tgtEl>
                                      </p:cBhvr>
                                    </p:animEffect>
                                  </p:childTnLst>
                                </p:cTn>
                              </p:par>
                            </p:childTnLst>
                          </p:cTn>
                        </p:par>
                        <p:par>
                          <p:cTn id="87" fill="hold">
                            <p:stCondLst>
                              <p:cond delay="3000"/>
                            </p:stCondLst>
                            <p:childTnLst>
                              <p:par>
                                <p:cTn id="88" presetID="22" presetClass="entr" presetSubtype="2" fill="hold" grpId="0" nodeType="after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wipe(right)">
                                      <p:cBhvr>
                                        <p:cTn id="90" dur="500"/>
                                        <p:tgtEl>
                                          <p:spTgt spid="61"/>
                                        </p:tgtEl>
                                      </p:cBhvr>
                                    </p:animEffect>
                                  </p:childTnLst>
                                </p:cTn>
                              </p:par>
                            </p:childTnLst>
                          </p:cTn>
                        </p:par>
                        <p:par>
                          <p:cTn id="91" fill="hold">
                            <p:stCondLst>
                              <p:cond delay="3500"/>
                            </p:stCondLst>
                            <p:childTnLst>
                              <p:par>
                                <p:cTn id="92" presetID="22" presetClass="entr" presetSubtype="2" fill="hold" grpId="0" nodeType="after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wipe(right)">
                                      <p:cBhvr>
                                        <p:cTn id="94" dur="500"/>
                                        <p:tgtEl>
                                          <p:spTgt spid="64"/>
                                        </p:tgtEl>
                                      </p:cBhvr>
                                    </p:animEffect>
                                  </p:childTnLst>
                                </p:cTn>
                              </p:par>
                            </p:childTnLst>
                          </p:cTn>
                        </p:par>
                        <p:par>
                          <p:cTn id="95" fill="hold">
                            <p:stCondLst>
                              <p:cond delay="4000"/>
                            </p:stCondLst>
                            <p:childTnLst>
                              <p:par>
                                <p:cTn id="96" presetID="22" presetClass="entr" presetSubtype="2" fill="hold" nodeType="afterEffect">
                                  <p:stCondLst>
                                    <p:cond delay="0"/>
                                  </p:stCondLst>
                                  <p:childTnLst>
                                    <p:set>
                                      <p:cBhvr>
                                        <p:cTn id="97" dur="1" fill="hold">
                                          <p:stCondLst>
                                            <p:cond delay="0"/>
                                          </p:stCondLst>
                                        </p:cTn>
                                        <p:tgtEl>
                                          <p:spTgt spid="83"/>
                                        </p:tgtEl>
                                        <p:attrNameLst>
                                          <p:attrName>style.visibility</p:attrName>
                                        </p:attrNameLst>
                                      </p:cBhvr>
                                      <p:to>
                                        <p:strVal val="visible"/>
                                      </p:to>
                                    </p:set>
                                    <p:animEffect transition="in" filter="wipe(right)">
                                      <p:cBhvr>
                                        <p:cTn id="9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5"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4" grpId="0" animBg="1"/>
      <p:bldP spid="66" grpId="0" animBg="1"/>
      <p:bldP spid="46" grpId="0" animBg="1"/>
      <p:bldP spid="7" grpId="0" animBg="1"/>
      <p:bldP spid="7" grpId="1" animBg="1"/>
      <p:bldP spid="48" grpId="0" animBg="1"/>
      <p:bldP spid="49" grpId="0" animBg="1"/>
      <p:bldP spid="50"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2352448" y="2084417"/>
            <a:ext cx="1305771" cy="609398"/>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sz="1800" dirty="0" smtClean="0">
                <a:solidFill>
                  <a:schemeClr val="bg1">
                    <a:lumMod val="50000"/>
                  </a:schemeClr>
                </a:solidFill>
                <a:latin typeface="Century Gothic" panose="020B0502020202020204" pitchFamily="34" charset="0"/>
              </a:rPr>
              <a:t>SSL</a:t>
            </a:r>
          </a:p>
          <a:p>
            <a:r>
              <a:rPr lang="en-US" sz="1200" dirty="0" smtClean="0">
                <a:solidFill>
                  <a:schemeClr val="bg1">
                    <a:lumMod val="50000"/>
                  </a:schemeClr>
                </a:solidFill>
                <a:latin typeface="Century Gothic" panose="020B0502020202020204" pitchFamily="34" charset="0"/>
              </a:rPr>
              <a:t>(EP)</a:t>
            </a:r>
            <a:endParaRPr lang="en-US" sz="1200" dirty="0">
              <a:solidFill>
                <a:schemeClr val="bg1">
                  <a:lumMod val="50000"/>
                </a:schemeClr>
              </a:solidFill>
              <a:latin typeface="Century Gothic" panose="020B0502020202020204" pitchFamily="34" charset="0"/>
            </a:endParaRPr>
          </a:p>
        </p:txBody>
      </p:sp>
      <p:sp>
        <p:nvSpPr>
          <p:cNvPr id="53" name="TextBox 52"/>
          <p:cNvSpPr txBox="1"/>
          <p:nvPr/>
        </p:nvSpPr>
        <p:spPr>
          <a:xfrm>
            <a:off x="4865817" y="2084417"/>
            <a:ext cx="1305771" cy="424732"/>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sz="1800" dirty="0" smtClean="0">
                <a:solidFill>
                  <a:schemeClr val="bg1">
                    <a:lumMod val="50000"/>
                  </a:schemeClr>
                </a:solidFill>
                <a:latin typeface="Century Gothic" panose="020B0502020202020204" pitchFamily="34" charset="0"/>
              </a:rPr>
              <a:t>HTTP</a:t>
            </a:r>
            <a:endParaRPr lang="en-US" sz="1800" dirty="0">
              <a:solidFill>
                <a:schemeClr val="bg1">
                  <a:lumMod val="50000"/>
                </a:schemeClr>
              </a:solidFill>
              <a:latin typeface="Century Gothic" panose="020B0502020202020204" pitchFamily="34" charset="0"/>
            </a:endParaRPr>
          </a:p>
        </p:txBody>
      </p:sp>
      <p:sp>
        <p:nvSpPr>
          <p:cNvPr id="54" name="TextBox 53"/>
          <p:cNvSpPr txBox="1"/>
          <p:nvPr/>
        </p:nvSpPr>
        <p:spPr>
          <a:xfrm>
            <a:off x="8059940" y="2084417"/>
            <a:ext cx="1305771" cy="424732"/>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sz="1800" dirty="0" smtClean="0">
                <a:solidFill>
                  <a:schemeClr val="bg1">
                    <a:lumMod val="50000"/>
                  </a:schemeClr>
                </a:solidFill>
                <a:latin typeface="Century Gothic" panose="020B0502020202020204" pitchFamily="34" charset="0"/>
              </a:rPr>
              <a:t>HTTP</a:t>
            </a:r>
            <a:endParaRPr lang="en-US" sz="1800" dirty="0">
              <a:solidFill>
                <a:schemeClr val="bg1">
                  <a:lumMod val="50000"/>
                </a:schemeClr>
              </a:solidFill>
              <a:latin typeface="Century Gothic" panose="020B0502020202020204" pitchFamily="34" charset="0"/>
            </a:endParaRPr>
          </a:p>
        </p:txBody>
      </p:sp>
      <p:sp>
        <p:nvSpPr>
          <p:cNvPr id="55" name="TextBox 54"/>
          <p:cNvSpPr txBox="1"/>
          <p:nvPr/>
        </p:nvSpPr>
        <p:spPr>
          <a:xfrm>
            <a:off x="10580689" y="2084417"/>
            <a:ext cx="1305771" cy="424732"/>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sz="1800" dirty="0" smtClean="0">
                <a:solidFill>
                  <a:schemeClr val="bg1">
                    <a:lumMod val="50000"/>
                  </a:schemeClr>
                </a:solidFill>
                <a:latin typeface="Century Gothic" panose="020B0502020202020204" pitchFamily="34" charset="0"/>
              </a:rPr>
              <a:t>SSL</a:t>
            </a:r>
            <a:endParaRPr lang="en-US" sz="1800" dirty="0">
              <a:solidFill>
                <a:schemeClr val="bg1">
                  <a:lumMod val="50000"/>
                </a:schemeClr>
              </a:solidFill>
              <a:latin typeface="Century Gothic" panose="020B0502020202020204" pitchFamily="34" charset="0"/>
            </a:endParaRPr>
          </a:p>
        </p:txBody>
      </p:sp>
      <p:sp>
        <p:nvSpPr>
          <p:cNvPr id="70" name="TextBox 69"/>
          <p:cNvSpPr txBox="1"/>
          <p:nvPr/>
        </p:nvSpPr>
        <p:spPr>
          <a:xfrm>
            <a:off x="2667399" y="4449770"/>
            <a:ext cx="2804361" cy="393954"/>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dirty="0">
                <a:solidFill>
                  <a:schemeClr val="bg1">
                    <a:lumMod val="50000"/>
                  </a:schemeClr>
                </a:solidFill>
                <a:latin typeface="Century Gothic" panose="020B0502020202020204" pitchFamily="34" charset="0"/>
              </a:rPr>
              <a:t>Explicit Proxy + SSLi Inside</a:t>
            </a:r>
          </a:p>
        </p:txBody>
      </p:sp>
      <p:sp>
        <p:nvSpPr>
          <p:cNvPr id="72" name="TextBox 71"/>
          <p:cNvSpPr txBox="1"/>
          <p:nvPr/>
        </p:nvSpPr>
        <p:spPr>
          <a:xfrm>
            <a:off x="9434398" y="4449770"/>
            <a:ext cx="1536200" cy="393954"/>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dirty="0" smtClean="0">
                <a:solidFill>
                  <a:schemeClr val="bg1">
                    <a:lumMod val="50000"/>
                  </a:schemeClr>
                </a:solidFill>
                <a:latin typeface="Century Gothic" panose="020B0502020202020204" pitchFamily="34" charset="0"/>
              </a:rPr>
              <a:t>SSLi Outside</a:t>
            </a:r>
            <a:endParaRPr lang="en-US" dirty="0">
              <a:solidFill>
                <a:schemeClr val="bg1">
                  <a:lumMod val="50000"/>
                </a:schemeClr>
              </a:solidFill>
              <a:latin typeface="Century Gothic" panose="020B0502020202020204" pitchFamily="34" charset="0"/>
            </a:endParaRPr>
          </a:p>
        </p:txBody>
      </p:sp>
      <p:pic>
        <p:nvPicPr>
          <p:cNvPr id="38" name="Picture 37" descr="A10 Thunder_A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057425" y="2858478"/>
            <a:ext cx="2425377" cy="636662"/>
          </a:xfrm>
          <a:prstGeom prst="rect">
            <a:avLst/>
          </a:prstGeom>
        </p:spPr>
      </p:pic>
      <p:pic>
        <p:nvPicPr>
          <p:cNvPr id="41" name="Picture 40" descr="A10 Thunder_A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989810" y="2858478"/>
            <a:ext cx="2425377" cy="636662"/>
          </a:xfrm>
          <a:prstGeom prst="rect">
            <a:avLst/>
          </a:prstGeom>
        </p:spPr>
      </p:pic>
      <p:sp>
        <p:nvSpPr>
          <p:cNvPr id="50" name="Right Arrow 49"/>
          <p:cNvSpPr/>
          <p:nvPr/>
        </p:nvSpPr>
        <p:spPr>
          <a:xfrm>
            <a:off x="2580174" y="3021361"/>
            <a:ext cx="1371600" cy="3108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51" name="Right Arrow 50"/>
          <p:cNvSpPr/>
          <p:nvPr/>
        </p:nvSpPr>
        <p:spPr>
          <a:xfrm>
            <a:off x="10553389" y="3021361"/>
            <a:ext cx="1371600" cy="3108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73" name="Right Arrow 72"/>
          <p:cNvSpPr/>
          <p:nvPr/>
        </p:nvSpPr>
        <p:spPr>
          <a:xfrm>
            <a:off x="4650635" y="3021361"/>
            <a:ext cx="2011680" cy="3108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75" name="Right Arrow 74"/>
          <p:cNvSpPr/>
          <p:nvPr/>
        </p:nvSpPr>
        <p:spPr>
          <a:xfrm>
            <a:off x="7814465" y="3021361"/>
            <a:ext cx="2011680" cy="3108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2" name="Title 1"/>
          <p:cNvSpPr>
            <a:spLocks noGrp="1"/>
          </p:cNvSpPr>
          <p:nvPr>
            <p:ph type="title"/>
          </p:nvPr>
        </p:nvSpPr>
        <p:spPr/>
        <p:txBody>
          <a:bodyPr/>
          <a:lstStyle/>
          <a:p>
            <a:r>
              <a:rPr lang="en-US" dirty="0" smtClean="0"/>
              <a:t>SSLi + Explicit </a:t>
            </a:r>
            <a:r>
              <a:rPr lang="en-US" dirty="0" smtClean="0"/>
              <a:t>Proxy</a:t>
            </a:r>
            <a:endParaRPr lang="en-US" dirty="0"/>
          </a:p>
        </p:txBody>
      </p:sp>
      <p:grpSp>
        <p:nvGrpSpPr>
          <p:cNvPr id="3" name="Group 2"/>
          <p:cNvGrpSpPr/>
          <p:nvPr/>
        </p:nvGrpSpPr>
        <p:grpSpPr>
          <a:xfrm>
            <a:off x="209462" y="6050759"/>
            <a:ext cx="4586183" cy="1846671"/>
            <a:chOff x="209462" y="6050759"/>
            <a:chExt cx="4586183" cy="1846671"/>
          </a:xfrm>
        </p:grpSpPr>
        <p:sp>
          <p:nvSpPr>
            <p:cNvPr id="30" name="Line Callout 2 (Accent Bar) 29"/>
            <p:cNvSpPr/>
            <p:nvPr/>
          </p:nvSpPr>
          <p:spPr>
            <a:xfrm rot="5400000">
              <a:off x="1607272" y="4709057"/>
              <a:ext cx="1806551" cy="4570195"/>
            </a:xfrm>
            <a:prstGeom prst="accentCallout2">
              <a:avLst>
                <a:gd name="adj1" fmla="val 50359"/>
                <a:gd name="adj2" fmla="val -1186"/>
                <a:gd name="adj3" fmla="val 50279"/>
                <a:gd name="adj4" fmla="val -21445"/>
                <a:gd name="adj5" fmla="val 16875"/>
                <a:gd name="adj6" fmla="val -725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005FAA"/>
                </a:solidFill>
              </a:endParaRPr>
            </a:p>
          </p:txBody>
        </p:sp>
        <p:sp>
          <p:nvSpPr>
            <p:cNvPr id="31" name="TextBox 30"/>
            <p:cNvSpPr txBox="1"/>
            <p:nvPr/>
          </p:nvSpPr>
          <p:spPr>
            <a:xfrm>
              <a:off x="209462" y="6050759"/>
              <a:ext cx="4570193" cy="1501950"/>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sz="2400" dirty="0">
                  <a:solidFill>
                    <a:srgbClr val="005FAA"/>
                  </a:solidFill>
                </a:rPr>
                <a:t>First </a:t>
              </a:r>
              <a:r>
                <a:rPr lang="en-US" sz="2400" dirty="0" smtClean="0">
                  <a:solidFill>
                    <a:srgbClr val="005FAA"/>
                  </a:solidFill>
                </a:rPr>
                <a:t>Partition</a:t>
              </a:r>
              <a:endParaRPr lang="en-US" sz="2400" dirty="0">
                <a:solidFill>
                  <a:srgbClr val="005FAA"/>
                </a:solidFill>
              </a:endParaRPr>
            </a:p>
            <a:p>
              <a:r>
                <a:rPr lang="en-US" dirty="0" smtClean="0">
                  <a:solidFill>
                    <a:srgbClr val="005FAA"/>
                  </a:solidFill>
                </a:rPr>
                <a:t>Accepts </a:t>
              </a:r>
              <a:r>
                <a:rPr lang="en-US" dirty="0">
                  <a:solidFill>
                    <a:srgbClr val="005FAA"/>
                  </a:solidFill>
                </a:rPr>
                <a:t>Explicit Proxy </a:t>
              </a:r>
              <a:r>
                <a:rPr lang="en-US" dirty="0" smtClean="0">
                  <a:solidFill>
                    <a:srgbClr val="005FAA"/>
                  </a:solidFill>
                </a:rPr>
                <a:t>Traffic</a:t>
              </a:r>
            </a:p>
            <a:p>
              <a:r>
                <a:rPr lang="en-US" dirty="0" smtClean="0">
                  <a:solidFill>
                    <a:srgbClr val="005FAA"/>
                  </a:solidFill>
                </a:rPr>
                <a:t>Connect </a:t>
              </a:r>
              <a:r>
                <a:rPr lang="en-US" dirty="0">
                  <a:solidFill>
                    <a:srgbClr val="005FAA"/>
                  </a:solidFill>
                </a:rPr>
                <a:t>Header is removed</a:t>
              </a:r>
            </a:p>
            <a:p>
              <a:r>
                <a:rPr lang="en-US" dirty="0">
                  <a:solidFill>
                    <a:srgbClr val="005FAA"/>
                  </a:solidFill>
                </a:rPr>
                <a:t>Dest IP is </a:t>
              </a:r>
              <a:r>
                <a:rPr lang="en-US" dirty="0" smtClean="0">
                  <a:solidFill>
                    <a:srgbClr val="005FAA"/>
                  </a:solidFill>
                </a:rPr>
                <a:t>changed</a:t>
              </a:r>
            </a:p>
            <a:p>
              <a:r>
                <a:rPr lang="en-US" dirty="0" smtClean="0">
                  <a:solidFill>
                    <a:srgbClr val="005FAA"/>
                  </a:solidFill>
                </a:rPr>
                <a:t>Converts SSL </a:t>
              </a:r>
              <a:r>
                <a:rPr lang="en-US" dirty="0">
                  <a:solidFill>
                    <a:srgbClr val="005FAA"/>
                  </a:solidFill>
                </a:rPr>
                <a:t>traffic to HTTP</a:t>
              </a:r>
            </a:p>
          </p:txBody>
        </p:sp>
      </p:grpSp>
      <p:grpSp>
        <p:nvGrpSpPr>
          <p:cNvPr id="5" name="Group 4"/>
          <p:cNvGrpSpPr/>
          <p:nvPr/>
        </p:nvGrpSpPr>
        <p:grpSpPr>
          <a:xfrm>
            <a:off x="9868991" y="6050759"/>
            <a:ext cx="4570861" cy="1846671"/>
            <a:chOff x="9868991" y="6050759"/>
            <a:chExt cx="4570861" cy="1846671"/>
          </a:xfrm>
        </p:grpSpPr>
        <p:sp>
          <p:nvSpPr>
            <p:cNvPr id="29" name="Line Callout 2 (Accent Bar) 28"/>
            <p:cNvSpPr/>
            <p:nvPr/>
          </p:nvSpPr>
          <p:spPr>
            <a:xfrm rot="5400000">
              <a:off x="11250813" y="4709057"/>
              <a:ext cx="1806551" cy="4570195"/>
            </a:xfrm>
            <a:prstGeom prst="accentCallout2">
              <a:avLst>
                <a:gd name="adj1" fmla="val 50359"/>
                <a:gd name="adj2" fmla="val -1186"/>
                <a:gd name="adj3" fmla="val 50279"/>
                <a:gd name="adj4" fmla="val -21445"/>
                <a:gd name="adj5" fmla="val 86020"/>
                <a:gd name="adj6" fmla="val -737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005FAA"/>
                </a:solidFill>
              </a:endParaRPr>
            </a:p>
          </p:txBody>
        </p:sp>
        <p:sp>
          <p:nvSpPr>
            <p:cNvPr id="32" name="TextBox 31"/>
            <p:cNvSpPr txBox="1"/>
            <p:nvPr/>
          </p:nvSpPr>
          <p:spPr>
            <a:xfrm>
              <a:off x="9869659" y="6050759"/>
              <a:ext cx="4570193" cy="763286"/>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sz="2400" dirty="0" smtClean="0">
                  <a:solidFill>
                    <a:srgbClr val="005FAA"/>
                  </a:solidFill>
                </a:rPr>
                <a:t>Second </a:t>
              </a:r>
              <a:r>
                <a:rPr lang="en-US" sz="2400" dirty="0" smtClean="0">
                  <a:solidFill>
                    <a:srgbClr val="005FAA"/>
                  </a:solidFill>
                </a:rPr>
                <a:t>Partition</a:t>
              </a:r>
              <a:endParaRPr lang="en-US" sz="2400" dirty="0">
                <a:solidFill>
                  <a:srgbClr val="005FAA"/>
                </a:solidFill>
              </a:endParaRPr>
            </a:p>
            <a:p>
              <a:r>
                <a:rPr lang="en-US" dirty="0">
                  <a:solidFill>
                    <a:srgbClr val="005FAA"/>
                  </a:solidFill>
                </a:rPr>
                <a:t>Converts HTTP Back to SSL</a:t>
              </a:r>
            </a:p>
          </p:txBody>
        </p:sp>
      </p:grpSp>
      <p:pic>
        <p:nvPicPr>
          <p:cNvPr id="36" name="Picture 35" descr="Cloud_Intern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47863" y="2755370"/>
            <a:ext cx="1307592" cy="852527"/>
          </a:xfrm>
          <a:prstGeom prst="rect">
            <a:avLst/>
          </a:prstGeom>
        </p:spPr>
      </p:pic>
      <p:grpSp>
        <p:nvGrpSpPr>
          <p:cNvPr id="37" name="Group 36"/>
          <p:cNvGrpSpPr/>
          <p:nvPr/>
        </p:nvGrpSpPr>
        <p:grpSpPr>
          <a:xfrm>
            <a:off x="1394997" y="2712881"/>
            <a:ext cx="1306896" cy="926531"/>
            <a:chOff x="1394997" y="2712881"/>
            <a:chExt cx="1306896" cy="926531"/>
          </a:xfrm>
        </p:grpSpPr>
        <p:pic>
          <p:nvPicPr>
            <p:cNvPr id="39" name="Picture 38" descr="Lapto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4997" y="2712881"/>
              <a:ext cx="1306896" cy="926531"/>
            </a:xfrm>
            <a:prstGeom prst="rect">
              <a:avLst/>
            </a:prstGeom>
          </p:spPr>
        </p:pic>
        <p:sp>
          <p:nvSpPr>
            <p:cNvPr id="40" name="TextBox 39"/>
            <p:cNvSpPr txBox="1"/>
            <p:nvPr/>
          </p:nvSpPr>
          <p:spPr>
            <a:xfrm>
              <a:off x="1585906" y="2869781"/>
              <a:ext cx="928669" cy="393954"/>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dirty="0" smtClean="0">
                  <a:solidFill>
                    <a:schemeClr val="bg1"/>
                  </a:solidFill>
                  <a:latin typeface="Century Gothic" panose="020B0502020202020204" pitchFamily="34" charset="0"/>
                </a:rPr>
                <a:t>Client</a:t>
              </a:r>
              <a:endParaRPr lang="en-US" dirty="0">
                <a:solidFill>
                  <a:schemeClr val="bg1"/>
                </a:solidFill>
                <a:latin typeface="Century Gothic" panose="020B0502020202020204" pitchFamily="34" charset="0"/>
              </a:endParaRPr>
            </a:p>
          </p:txBody>
        </p:sp>
      </p:grpSp>
      <p:pic>
        <p:nvPicPr>
          <p:cNvPr id="42" name="Picture 41"/>
          <p:cNvPicPr>
            <a:picLocks noChangeAspect="1"/>
          </p:cNvPicPr>
          <p:nvPr/>
        </p:nvPicPr>
        <p:blipFill>
          <a:blip r:embed="rId6"/>
          <a:stretch>
            <a:fillRect/>
          </a:stretch>
        </p:blipFill>
        <p:spPr>
          <a:xfrm>
            <a:off x="6661404" y="2619657"/>
            <a:ext cx="1307592" cy="1112977"/>
          </a:xfrm>
          <a:prstGeom prst="rect">
            <a:avLst/>
          </a:prstGeom>
        </p:spPr>
      </p:pic>
      <p:sp>
        <p:nvSpPr>
          <p:cNvPr id="6" name="Double Bracket 5"/>
          <p:cNvSpPr/>
          <p:nvPr/>
        </p:nvSpPr>
        <p:spPr>
          <a:xfrm>
            <a:off x="5320165" y="4998115"/>
            <a:ext cx="3990069" cy="2170544"/>
          </a:xfrm>
          <a:prstGeom prst="bracketPair">
            <a:avLst>
              <a:gd name="adj" fmla="val 3659"/>
            </a:avLst>
          </a:prstGeom>
        </p:spPr>
        <p:style>
          <a:lnRef idx="1">
            <a:schemeClr val="accent1"/>
          </a:lnRef>
          <a:fillRef idx="0">
            <a:schemeClr val="accent1"/>
          </a:fillRef>
          <a:effectRef idx="0">
            <a:schemeClr val="accent1"/>
          </a:effectRef>
          <a:fontRef idx="minor">
            <a:schemeClr val="tx1"/>
          </a:fontRef>
        </p:style>
        <p:txBody>
          <a:bodyPr rtlCol="0" anchor="ctr"/>
          <a:lstStyle/>
          <a:p>
            <a:pPr marL="457200" indent="-457200">
              <a:buFont typeface="Arial" panose="020B0604020202020204" pitchFamily="34" charset="0"/>
              <a:buChar char="•"/>
            </a:pPr>
            <a:r>
              <a:rPr lang="en-US" sz="1800" dirty="0" smtClean="0">
                <a:solidFill>
                  <a:srgbClr val="005FAA"/>
                </a:solidFill>
              </a:rPr>
              <a:t>Source Class-Lists</a:t>
            </a:r>
          </a:p>
          <a:p>
            <a:pPr marL="457200" indent="-457200">
              <a:buFont typeface="Arial" panose="020B0604020202020204" pitchFamily="34" charset="0"/>
              <a:buChar char="•"/>
            </a:pPr>
            <a:r>
              <a:rPr lang="en-US" sz="1800" dirty="0" smtClean="0">
                <a:solidFill>
                  <a:srgbClr val="005FAA"/>
                </a:solidFill>
              </a:rPr>
              <a:t>Destination Class-Lists</a:t>
            </a:r>
          </a:p>
          <a:p>
            <a:pPr marL="457200" indent="-457200">
              <a:buFont typeface="Arial" panose="020B0604020202020204" pitchFamily="34" charset="0"/>
              <a:buChar char="•"/>
            </a:pPr>
            <a:r>
              <a:rPr lang="en-US" sz="1800" dirty="0" smtClean="0">
                <a:solidFill>
                  <a:srgbClr val="005FAA"/>
                </a:solidFill>
              </a:rPr>
              <a:t>BrightCloud URL Categories</a:t>
            </a:r>
          </a:p>
          <a:p>
            <a:pPr marL="457200" indent="-457200">
              <a:buFont typeface="Arial" panose="020B0604020202020204" pitchFamily="34" charset="0"/>
              <a:buChar char="•"/>
            </a:pPr>
            <a:r>
              <a:rPr lang="en-US" sz="1800" dirty="0" smtClean="0">
                <a:solidFill>
                  <a:srgbClr val="005FAA"/>
                </a:solidFill>
              </a:rPr>
              <a:t>DNS Lookup</a:t>
            </a:r>
          </a:p>
          <a:p>
            <a:pPr marL="457200" indent="-457200">
              <a:buFont typeface="Arial" panose="020B0604020202020204" pitchFamily="34" charset="0"/>
              <a:buChar char="•"/>
            </a:pPr>
            <a:r>
              <a:rPr lang="en-US" sz="1800" dirty="0" smtClean="0">
                <a:solidFill>
                  <a:srgbClr val="005FAA"/>
                </a:solidFill>
              </a:rPr>
              <a:t>Source NAT</a:t>
            </a:r>
          </a:p>
          <a:p>
            <a:pPr marL="457200" indent="-457200">
              <a:buFont typeface="Arial" panose="020B0604020202020204" pitchFamily="34" charset="0"/>
              <a:buChar char="•"/>
            </a:pPr>
            <a:r>
              <a:rPr lang="en-US" sz="1800" dirty="0" smtClean="0">
                <a:solidFill>
                  <a:srgbClr val="005FAA"/>
                </a:solidFill>
              </a:rPr>
              <a:t>Fall-back Service- Group</a:t>
            </a:r>
          </a:p>
          <a:p>
            <a:pPr marL="457200" indent="-457200">
              <a:buFont typeface="Arial" panose="020B0604020202020204" pitchFamily="34" charset="0"/>
              <a:buChar char="•"/>
            </a:pPr>
            <a:r>
              <a:rPr lang="en-US" sz="1800" dirty="0" smtClean="0">
                <a:solidFill>
                  <a:srgbClr val="005FAA"/>
                </a:solidFill>
              </a:rPr>
              <a:t>Proxy-Chaining</a:t>
            </a:r>
          </a:p>
        </p:txBody>
      </p:sp>
    </p:spTree>
    <p:extLst>
      <p:ext uri="{BB962C8B-B14F-4D97-AF65-F5344CB8AC3E}">
        <p14:creationId xmlns:p14="http://schemas.microsoft.com/office/powerpoint/2010/main" val="105249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500"/>
                                        <p:tgtEl>
                                          <p:spTgt spid="5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down)">
                                      <p:cBhvr>
                                        <p:cTn id="21" dur="500"/>
                                        <p:tgtEl>
                                          <p:spTgt spid="53"/>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left)">
                                      <p:cBhvr>
                                        <p:cTn id="25" dur="500"/>
                                        <p:tgtEl>
                                          <p:spTgt spid="7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down)">
                                      <p:cBhvr>
                                        <p:cTn id="28" dur="500"/>
                                        <p:tgtEl>
                                          <p:spTgt spid="54"/>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down)">
                                      <p:cBhvr>
                                        <p:cTn id="35" dur="500"/>
                                        <p:tgtEl>
                                          <p:spTgt spid="55"/>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P spid="50" grpId="0" animBg="1"/>
      <p:bldP spid="51" grpId="0" animBg="1"/>
      <p:bldP spid="73" grpId="0" animBg="1"/>
      <p:bldP spid="7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4281205" y="2322475"/>
            <a:ext cx="1305771" cy="640175"/>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pPr algn="l"/>
            <a:r>
              <a:rPr lang="en-US" dirty="0" err="1" smtClean="0">
                <a:solidFill>
                  <a:schemeClr val="bg1">
                    <a:lumMod val="50000"/>
                  </a:schemeClr>
                </a:solidFill>
                <a:latin typeface="Century Gothic" panose="020B0502020202020204" pitchFamily="34" charset="0"/>
              </a:rPr>
              <a:t>ReqMod</a:t>
            </a:r>
            <a:r>
              <a:rPr lang="en-US" dirty="0" smtClean="0">
                <a:solidFill>
                  <a:schemeClr val="bg1">
                    <a:lumMod val="50000"/>
                  </a:schemeClr>
                </a:solidFill>
                <a:latin typeface="Century Gothic" panose="020B0502020202020204" pitchFamily="34" charset="0"/>
              </a:rPr>
              <a:t> /</a:t>
            </a:r>
            <a:br>
              <a:rPr lang="en-US" dirty="0" smtClean="0">
                <a:solidFill>
                  <a:schemeClr val="bg1">
                    <a:lumMod val="50000"/>
                  </a:schemeClr>
                </a:solidFill>
                <a:latin typeface="Century Gothic" panose="020B0502020202020204" pitchFamily="34" charset="0"/>
              </a:rPr>
            </a:br>
            <a:r>
              <a:rPr lang="en-US" dirty="0" err="1" smtClean="0">
                <a:solidFill>
                  <a:schemeClr val="bg1">
                    <a:lumMod val="50000"/>
                  </a:schemeClr>
                </a:solidFill>
                <a:latin typeface="Century Gothic" panose="020B0502020202020204" pitchFamily="34" charset="0"/>
              </a:rPr>
              <a:t>RespMod</a:t>
            </a:r>
            <a:endParaRPr lang="en-US" dirty="0">
              <a:solidFill>
                <a:schemeClr val="bg1">
                  <a:lumMod val="50000"/>
                </a:schemeClr>
              </a:solidFill>
              <a:latin typeface="Century Gothic" panose="020B0502020202020204" pitchFamily="34" charset="0"/>
            </a:endParaRPr>
          </a:p>
        </p:txBody>
      </p:sp>
      <p:sp>
        <p:nvSpPr>
          <p:cNvPr id="4" name="Content Placeholder 3"/>
          <p:cNvSpPr>
            <a:spLocks noGrp="1"/>
          </p:cNvSpPr>
          <p:nvPr>
            <p:ph sz="half" idx="2"/>
          </p:nvPr>
        </p:nvSpPr>
        <p:spPr/>
        <p:txBody>
          <a:bodyPr/>
          <a:lstStyle/>
          <a:p>
            <a:pPr lvl="1"/>
            <a:r>
              <a:rPr lang="en-US" dirty="0"/>
              <a:t>Provides SSL visibility to ICAP enabled DLP &amp; AV systems </a:t>
            </a:r>
          </a:p>
          <a:p>
            <a:pPr lvl="1"/>
            <a:r>
              <a:rPr lang="en-US" dirty="0"/>
              <a:t>ICAP </a:t>
            </a:r>
            <a:r>
              <a:rPr lang="en-US" dirty="0" err="1"/>
              <a:t>ReqMod</a:t>
            </a:r>
            <a:r>
              <a:rPr lang="en-US" dirty="0"/>
              <a:t> and </a:t>
            </a:r>
            <a:r>
              <a:rPr lang="en-US" dirty="0" err="1"/>
              <a:t>RespMod</a:t>
            </a:r>
            <a:r>
              <a:rPr lang="en-US" dirty="0"/>
              <a:t> Support</a:t>
            </a:r>
          </a:p>
          <a:p>
            <a:pPr lvl="1"/>
            <a:r>
              <a:rPr lang="en-US" dirty="0"/>
              <a:t>Secure ICAP Support</a:t>
            </a:r>
          </a:p>
          <a:p>
            <a:pPr lvl="1"/>
            <a:r>
              <a:rPr lang="en-US" dirty="0"/>
              <a:t>Advanced ICAP logging</a:t>
            </a:r>
          </a:p>
          <a:p>
            <a:pPr lvl="1"/>
            <a:r>
              <a:rPr lang="en-US" dirty="0"/>
              <a:t>Conforms to ICAP client recommendations in  RFC </a:t>
            </a:r>
            <a:r>
              <a:rPr lang="en-US" dirty="0" smtClean="0"/>
              <a:t>3507</a:t>
            </a:r>
            <a:endParaRPr lang="en-US" dirty="0"/>
          </a:p>
        </p:txBody>
      </p:sp>
      <p:sp>
        <p:nvSpPr>
          <p:cNvPr id="3" name="Title 2"/>
          <p:cNvSpPr>
            <a:spLocks noGrp="1"/>
          </p:cNvSpPr>
          <p:nvPr>
            <p:ph type="title"/>
          </p:nvPr>
        </p:nvSpPr>
        <p:spPr/>
        <p:txBody>
          <a:bodyPr/>
          <a:lstStyle/>
          <a:p>
            <a:r>
              <a:rPr lang="en-US" dirty="0" smtClean="0"/>
              <a:t>ICAP support</a:t>
            </a:r>
            <a:endParaRPr lang="en-US" dirty="0"/>
          </a:p>
        </p:txBody>
      </p:sp>
      <p:pic>
        <p:nvPicPr>
          <p:cNvPr id="6" name="Picture 5" descr="Cloud_Intern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3351" y="2770625"/>
            <a:ext cx="1307592" cy="852527"/>
          </a:xfrm>
          <a:prstGeom prst="rect">
            <a:avLst/>
          </a:prstGeom>
        </p:spPr>
      </p:pic>
      <p:sp>
        <p:nvSpPr>
          <p:cNvPr id="12" name="Right Arrow 11"/>
          <p:cNvSpPr/>
          <p:nvPr/>
        </p:nvSpPr>
        <p:spPr>
          <a:xfrm>
            <a:off x="2687048" y="3031166"/>
            <a:ext cx="2660053" cy="310896"/>
          </a:xfrm>
          <a:prstGeom prst="rightArrow">
            <a:avLst/>
          </a:prstGeom>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bg1">
                  <a:lumMod val="50000"/>
                </a:schemeClr>
              </a:solidFill>
            </a:endParaRPr>
          </a:p>
        </p:txBody>
      </p:sp>
      <p:sp>
        <p:nvSpPr>
          <p:cNvPr id="13" name="Right Arrow 12"/>
          <p:cNvSpPr/>
          <p:nvPr/>
        </p:nvSpPr>
        <p:spPr>
          <a:xfrm>
            <a:off x="9289963" y="3031166"/>
            <a:ext cx="2653388" cy="310896"/>
          </a:xfrm>
          <a:prstGeom prst="rightArrow">
            <a:avLst/>
          </a:prstGeom>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bg1">
                  <a:lumMod val="50000"/>
                </a:schemeClr>
              </a:solidFill>
            </a:endParaRPr>
          </a:p>
        </p:txBody>
      </p:sp>
      <p:sp>
        <p:nvSpPr>
          <p:cNvPr id="16" name="TextBox 15"/>
          <p:cNvSpPr txBox="1"/>
          <p:nvPr/>
        </p:nvSpPr>
        <p:spPr>
          <a:xfrm>
            <a:off x="3205864" y="2338266"/>
            <a:ext cx="1305771" cy="393954"/>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dirty="0" smtClean="0">
                <a:solidFill>
                  <a:schemeClr val="bg1">
                    <a:lumMod val="50000"/>
                  </a:schemeClr>
                </a:solidFill>
                <a:latin typeface="Century Gothic" panose="020B0502020202020204" pitchFamily="34" charset="0"/>
              </a:rPr>
              <a:t>SSL</a:t>
            </a:r>
            <a:endParaRPr lang="en-US" dirty="0">
              <a:solidFill>
                <a:schemeClr val="bg1">
                  <a:lumMod val="50000"/>
                </a:schemeClr>
              </a:solidFill>
              <a:latin typeface="Century Gothic" panose="020B0502020202020204" pitchFamily="34" charset="0"/>
            </a:endParaRPr>
          </a:p>
        </p:txBody>
      </p:sp>
      <p:sp>
        <p:nvSpPr>
          <p:cNvPr id="17" name="TextBox 16"/>
          <p:cNvSpPr txBox="1"/>
          <p:nvPr/>
        </p:nvSpPr>
        <p:spPr>
          <a:xfrm>
            <a:off x="6646310" y="2338266"/>
            <a:ext cx="1305771" cy="393954"/>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dirty="0" smtClean="0">
                <a:solidFill>
                  <a:schemeClr val="bg1">
                    <a:lumMod val="50000"/>
                  </a:schemeClr>
                </a:solidFill>
                <a:latin typeface="Century Gothic" panose="020B0502020202020204" pitchFamily="34" charset="0"/>
              </a:rPr>
              <a:t>HTTP</a:t>
            </a:r>
            <a:endParaRPr lang="en-US" dirty="0">
              <a:solidFill>
                <a:schemeClr val="bg1">
                  <a:lumMod val="50000"/>
                </a:schemeClr>
              </a:solidFill>
              <a:latin typeface="Century Gothic" panose="020B0502020202020204" pitchFamily="34" charset="0"/>
            </a:endParaRPr>
          </a:p>
        </p:txBody>
      </p:sp>
      <p:sp>
        <p:nvSpPr>
          <p:cNvPr id="19" name="TextBox 18"/>
          <p:cNvSpPr txBox="1"/>
          <p:nvPr/>
        </p:nvSpPr>
        <p:spPr>
          <a:xfrm>
            <a:off x="9790000" y="2338266"/>
            <a:ext cx="1305771" cy="393954"/>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dirty="0" smtClean="0">
                <a:solidFill>
                  <a:schemeClr val="bg1">
                    <a:lumMod val="50000"/>
                  </a:schemeClr>
                </a:solidFill>
                <a:latin typeface="Century Gothic" panose="020B0502020202020204" pitchFamily="34" charset="0"/>
              </a:rPr>
              <a:t>SSL</a:t>
            </a:r>
            <a:endParaRPr lang="en-US" dirty="0">
              <a:solidFill>
                <a:schemeClr val="bg1">
                  <a:lumMod val="50000"/>
                </a:schemeClr>
              </a:solidFill>
              <a:latin typeface="Century Gothic" panose="020B0502020202020204" pitchFamily="34" charset="0"/>
            </a:endParaRPr>
          </a:p>
        </p:txBody>
      </p:sp>
      <p:grpSp>
        <p:nvGrpSpPr>
          <p:cNvPr id="30" name="Group 29"/>
          <p:cNvGrpSpPr/>
          <p:nvPr/>
        </p:nvGrpSpPr>
        <p:grpSpPr>
          <a:xfrm>
            <a:off x="5400809" y="2723349"/>
            <a:ext cx="3828782" cy="926531"/>
            <a:chOff x="5473592" y="2500557"/>
            <a:chExt cx="3828782" cy="926531"/>
          </a:xfrm>
        </p:grpSpPr>
        <p:sp>
          <p:nvSpPr>
            <p:cNvPr id="5" name="Rounded Rectangle 4"/>
            <p:cNvSpPr/>
            <p:nvPr/>
          </p:nvSpPr>
          <p:spPr>
            <a:xfrm>
              <a:off x="5473592" y="2500557"/>
              <a:ext cx="3828782" cy="92653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b"/>
            <a:lstStyle/>
            <a:p>
              <a:pPr algn="ctr"/>
              <a:endParaRPr lang="en-US" sz="1100" dirty="0"/>
            </a:p>
          </p:txBody>
        </p:sp>
        <p:pic>
          <p:nvPicPr>
            <p:cNvPr id="10" name="Picture 9" descr="A10 Thunder_A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4902" y="2752710"/>
              <a:ext cx="1593255" cy="418230"/>
            </a:xfrm>
            <a:prstGeom prst="rect">
              <a:avLst/>
            </a:prstGeom>
          </p:spPr>
        </p:pic>
        <p:pic>
          <p:nvPicPr>
            <p:cNvPr id="24" name="Picture 23" descr="A10 Thunder_A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918" y="2752710"/>
              <a:ext cx="1593255" cy="418230"/>
            </a:xfrm>
            <a:prstGeom prst="rect">
              <a:avLst/>
            </a:prstGeom>
          </p:spPr>
        </p:pic>
        <p:sp>
          <p:nvSpPr>
            <p:cNvPr id="27" name="TextBox 26"/>
            <p:cNvSpPr txBox="1"/>
            <p:nvPr/>
          </p:nvSpPr>
          <p:spPr>
            <a:xfrm>
              <a:off x="6249248" y="2817695"/>
              <a:ext cx="801346" cy="169277"/>
            </a:xfrm>
            <a:prstGeom prst="rect">
              <a:avLst/>
            </a:prstGeom>
            <a:solidFill>
              <a:schemeClr val="bg1"/>
            </a:solidFill>
          </p:spPr>
          <p:txBody>
            <a:bodyPr wrap="square" lIns="0" tIns="0" rIns="0" bIns="0" rtlCol="0">
              <a:spAutoFit/>
            </a:bodyPr>
            <a:lstStyle>
              <a:defPPr>
                <a:defRPr lang="en-US"/>
              </a:defPPr>
              <a:lvl1pPr algn="ctr">
                <a:defRPr sz="1600">
                  <a:latin typeface="Myriad Pro" pitchFamily="34" charset="0"/>
                </a:defRPr>
              </a:lvl1pPr>
            </a:lstStyle>
            <a:p>
              <a:r>
                <a:rPr lang="en-US" sz="1100" dirty="0" smtClean="0">
                  <a:solidFill>
                    <a:schemeClr val="bg1">
                      <a:lumMod val="50000"/>
                    </a:schemeClr>
                  </a:solidFill>
                  <a:latin typeface="Century Gothic" panose="020B0502020202020204" pitchFamily="34" charset="0"/>
                </a:rPr>
                <a:t>Internal</a:t>
              </a:r>
              <a:endParaRPr lang="en-US" sz="1100" dirty="0">
                <a:solidFill>
                  <a:schemeClr val="bg1">
                    <a:lumMod val="50000"/>
                  </a:schemeClr>
                </a:solidFill>
                <a:latin typeface="Century Gothic" panose="020B0502020202020204" pitchFamily="34" charset="0"/>
              </a:endParaRPr>
            </a:p>
          </p:txBody>
        </p:sp>
        <p:sp>
          <p:nvSpPr>
            <p:cNvPr id="28" name="TextBox 27"/>
            <p:cNvSpPr txBox="1"/>
            <p:nvPr/>
          </p:nvSpPr>
          <p:spPr>
            <a:xfrm>
              <a:off x="8056488" y="2817695"/>
              <a:ext cx="801346" cy="169277"/>
            </a:xfrm>
            <a:prstGeom prst="rect">
              <a:avLst/>
            </a:prstGeom>
            <a:solidFill>
              <a:schemeClr val="bg1"/>
            </a:solidFill>
          </p:spPr>
          <p:txBody>
            <a:bodyPr wrap="square" lIns="0" tIns="0" rIns="0" bIns="0" rtlCol="0">
              <a:spAutoFit/>
            </a:bodyPr>
            <a:lstStyle>
              <a:defPPr>
                <a:defRPr lang="en-US"/>
              </a:defPPr>
              <a:lvl1pPr algn="ctr">
                <a:defRPr sz="1600">
                  <a:latin typeface="Myriad Pro" pitchFamily="34" charset="0"/>
                </a:defRPr>
              </a:lvl1pPr>
            </a:lstStyle>
            <a:p>
              <a:r>
                <a:rPr lang="en-US" sz="1100" dirty="0" smtClean="0">
                  <a:solidFill>
                    <a:schemeClr val="bg1">
                      <a:lumMod val="50000"/>
                    </a:schemeClr>
                  </a:solidFill>
                  <a:latin typeface="Century Gothic" panose="020B0502020202020204" pitchFamily="34" charset="0"/>
                </a:rPr>
                <a:t>External</a:t>
              </a:r>
              <a:endParaRPr lang="en-US" sz="1100" dirty="0">
                <a:solidFill>
                  <a:schemeClr val="bg1">
                    <a:lumMod val="50000"/>
                  </a:schemeClr>
                </a:solidFill>
                <a:latin typeface="Century Gothic" panose="020B0502020202020204" pitchFamily="34" charset="0"/>
              </a:endParaRPr>
            </a:p>
          </p:txBody>
        </p:sp>
      </p:grpSp>
      <p:grpSp>
        <p:nvGrpSpPr>
          <p:cNvPr id="8" name="Group 7"/>
          <p:cNvGrpSpPr/>
          <p:nvPr/>
        </p:nvGrpSpPr>
        <p:grpSpPr>
          <a:xfrm>
            <a:off x="1400830" y="2723349"/>
            <a:ext cx="1306896" cy="926531"/>
            <a:chOff x="1400830" y="2723349"/>
            <a:chExt cx="1306896" cy="926531"/>
          </a:xfrm>
        </p:grpSpPr>
        <p:pic>
          <p:nvPicPr>
            <p:cNvPr id="20" name="Picture 19" descr="Lapto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0830" y="2723349"/>
              <a:ext cx="1306896" cy="926531"/>
            </a:xfrm>
            <a:prstGeom prst="rect">
              <a:avLst/>
            </a:prstGeom>
          </p:spPr>
        </p:pic>
        <p:sp>
          <p:nvSpPr>
            <p:cNvPr id="29" name="TextBox 28"/>
            <p:cNvSpPr txBox="1"/>
            <p:nvPr/>
          </p:nvSpPr>
          <p:spPr>
            <a:xfrm>
              <a:off x="1585906" y="2880249"/>
              <a:ext cx="928669" cy="393954"/>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dirty="0" smtClean="0">
                  <a:solidFill>
                    <a:schemeClr val="bg1"/>
                  </a:solidFill>
                  <a:latin typeface="Century Gothic" panose="020B0502020202020204" pitchFamily="34" charset="0"/>
                </a:rPr>
                <a:t>Client</a:t>
              </a:r>
              <a:endParaRPr lang="en-US" dirty="0">
                <a:solidFill>
                  <a:schemeClr val="bg1"/>
                </a:solidFill>
                <a:latin typeface="Century Gothic" panose="020B0502020202020204" pitchFamily="34" charset="0"/>
              </a:endParaRPr>
            </a:p>
          </p:txBody>
        </p:sp>
      </p:grpSp>
      <p:pic>
        <p:nvPicPr>
          <p:cNvPr id="40" name="Picture 39"/>
          <p:cNvPicPr>
            <a:picLocks noChangeAspect="1"/>
          </p:cNvPicPr>
          <p:nvPr/>
        </p:nvPicPr>
        <p:blipFill>
          <a:blip r:embed="rId6"/>
          <a:stretch>
            <a:fillRect/>
          </a:stretch>
        </p:blipFill>
        <p:spPr>
          <a:xfrm>
            <a:off x="6661404" y="1357257"/>
            <a:ext cx="1307592" cy="1112977"/>
          </a:xfrm>
          <a:prstGeom prst="rect">
            <a:avLst/>
          </a:prstGeom>
        </p:spPr>
      </p:pic>
      <p:sp>
        <p:nvSpPr>
          <p:cNvPr id="7" name="Bent Arrow 6"/>
          <p:cNvSpPr/>
          <p:nvPr/>
        </p:nvSpPr>
        <p:spPr>
          <a:xfrm>
            <a:off x="6176465" y="1856522"/>
            <a:ext cx="562660" cy="866828"/>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7" name="Bent Arrow 36"/>
          <p:cNvSpPr/>
          <p:nvPr/>
        </p:nvSpPr>
        <p:spPr>
          <a:xfrm rot="5400000">
            <a:off x="7785304" y="2039306"/>
            <a:ext cx="778871" cy="566928"/>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2" name="Group 1"/>
          <p:cNvGrpSpPr/>
          <p:nvPr/>
        </p:nvGrpSpPr>
        <p:grpSpPr>
          <a:xfrm>
            <a:off x="5446770" y="1876040"/>
            <a:ext cx="635424" cy="856180"/>
            <a:chOff x="5446770" y="1856026"/>
            <a:chExt cx="635424" cy="856180"/>
          </a:xfrm>
        </p:grpSpPr>
        <p:sp>
          <p:nvSpPr>
            <p:cNvPr id="36" name="Bent Arrow 35"/>
            <p:cNvSpPr/>
            <p:nvPr/>
          </p:nvSpPr>
          <p:spPr>
            <a:xfrm rot="5400000">
              <a:off x="5409294" y="2039307"/>
              <a:ext cx="778871" cy="566928"/>
            </a:xfrm>
            <a:prstGeom prst="bentArrow">
              <a:avLst/>
            </a:prstGeom>
            <a:solidFill>
              <a:srgbClr val="005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flipH="1">
              <a:off x="5446770" y="1856026"/>
              <a:ext cx="562660" cy="710240"/>
            </a:xfrm>
            <a:prstGeom prst="bentArrow">
              <a:avLst/>
            </a:prstGeom>
            <a:solidFill>
              <a:srgbClr val="005F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pic>
        <p:nvPicPr>
          <p:cNvPr id="33" name="Picture 32" descr="-_blad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3748470" y="639715"/>
            <a:ext cx="551182" cy="2741778"/>
          </a:xfrm>
          <a:prstGeom prst="rect">
            <a:avLst/>
          </a:prstGeom>
        </p:spPr>
      </p:pic>
      <p:sp>
        <p:nvSpPr>
          <p:cNvPr id="34" name="TextBox 33"/>
          <p:cNvSpPr txBox="1"/>
          <p:nvPr/>
        </p:nvSpPr>
        <p:spPr>
          <a:xfrm>
            <a:off x="4119502" y="1752071"/>
            <a:ext cx="686223" cy="517065"/>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sz="1200" b="1" dirty="0" smtClean="0">
                <a:solidFill>
                  <a:srgbClr val="6D6E71"/>
                </a:solidFill>
                <a:latin typeface="Century Gothic" panose="020B0502020202020204" pitchFamily="34" charset="0"/>
              </a:rPr>
              <a:t>DLP / AV</a:t>
            </a:r>
          </a:p>
        </p:txBody>
      </p:sp>
    </p:spTree>
    <p:extLst>
      <p:ext uri="{BB962C8B-B14F-4D97-AF65-F5344CB8AC3E}">
        <p14:creationId xmlns:p14="http://schemas.microsoft.com/office/powerpoint/2010/main" val="180970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right)">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ssolve">
                                      <p:cBhvr>
                                        <p:cTn id="26" dur="500"/>
                                        <p:tgtEl>
                                          <p:spTgt spid="1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2" grpId="0" animBg="1"/>
      <p:bldP spid="13" grpId="0" animBg="1"/>
      <p:bldP spid="16" grpId="0"/>
      <p:bldP spid="17" grpId="0"/>
      <p:bldP spid="19" grpId="0"/>
      <p:bldP spid="7"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78" y="625281"/>
            <a:ext cx="12404813" cy="1108409"/>
          </a:xfrm>
        </p:spPr>
        <p:txBody>
          <a:bodyPr/>
          <a:lstStyle/>
          <a:p>
            <a:r>
              <a:rPr lang="en-US" dirty="0" smtClean="0"/>
              <a:t/>
            </a:r>
            <a:br>
              <a:rPr lang="en-US" dirty="0" smtClean="0"/>
            </a:br>
            <a:r>
              <a:rPr lang="en-US" dirty="0" err="1" smtClean="0"/>
              <a:t>SSLi</a:t>
            </a:r>
            <a:r>
              <a:rPr lang="en-US" dirty="0" smtClean="0"/>
              <a:t> Gateway - </a:t>
            </a:r>
            <a:r>
              <a:rPr lang="zh-TW" altLang="en-US" b="1" dirty="0" smtClean="0">
                <a:solidFill>
                  <a:srgbClr val="FF0000"/>
                </a:solidFill>
              </a:rPr>
              <a:t>重新定義</a:t>
            </a:r>
            <a:r>
              <a:rPr lang="en-US" b="1" dirty="0" smtClean="0">
                <a:solidFill>
                  <a:srgbClr val="FF0000"/>
                </a:solidFill>
              </a:rPr>
              <a:t> DMZ/Security Zone</a:t>
            </a:r>
            <a:endParaRPr lang="en-US" b="1" dirty="0">
              <a:solidFill>
                <a:srgbClr val="FF0000"/>
              </a:solidFill>
            </a:endParaRPr>
          </a:p>
        </p:txBody>
      </p:sp>
      <p:pic>
        <p:nvPicPr>
          <p:cNvPr id="15" name="Picture 14" descr="twitte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5169" y="-834411"/>
            <a:ext cx="10658007" cy="10658007"/>
          </a:xfrm>
          <a:prstGeom prst="rect">
            <a:avLst/>
          </a:prstGeom>
        </p:spPr>
      </p:pic>
      <p:pic>
        <p:nvPicPr>
          <p:cNvPr id="16" name="Picture 15"/>
          <p:cNvPicPr>
            <a:picLocks noChangeAspect="1"/>
          </p:cNvPicPr>
          <p:nvPr/>
        </p:nvPicPr>
        <p:blipFill rotWithShape="1">
          <a:blip r:embed="rId3"/>
          <a:srcRect l="1" r="2900" b="7642"/>
          <a:stretch/>
        </p:blipFill>
        <p:spPr>
          <a:xfrm>
            <a:off x="4611005" y="4728880"/>
            <a:ext cx="1422185" cy="1352727"/>
          </a:xfrm>
          <a:prstGeom prst="rect">
            <a:avLst/>
          </a:prstGeom>
        </p:spPr>
      </p:pic>
      <p:pic>
        <p:nvPicPr>
          <p:cNvPr id="17" name="Picture 16" descr="4759_150212132134g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7405" y="2271360"/>
            <a:ext cx="1623983" cy="1420985"/>
          </a:xfrm>
          <a:prstGeom prst="rect">
            <a:avLst/>
          </a:prstGeom>
        </p:spPr>
      </p:pic>
      <p:pic>
        <p:nvPicPr>
          <p:cNvPr id="18" name="Picture 17"/>
          <p:cNvPicPr>
            <a:picLocks noChangeAspect="1"/>
          </p:cNvPicPr>
          <p:nvPr/>
        </p:nvPicPr>
        <p:blipFill>
          <a:blip r:embed="rId5"/>
          <a:stretch>
            <a:fillRect/>
          </a:stretch>
        </p:blipFill>
        <p:spPr>
          <a:xfrm>
            <a:off x="3858749" y="3577129"/>
            <a:ext cx="1574605" cy="1574605"/>
          </a:xfrm>
          <a:prstGeom prst="rect">
            <a:avLst/>
          </a:prstGeom>
        </p:spPr>
      </p:pic>
      <p:pic>
        <p:nvPicPr>
          <p:cNvPr id="19" name="Picture 18"/>
          <p:cNvPicPr>
            <a:picLocks noChangeAspect="1"/>
          </p:cNvPicPr>
          <p:nvPr/>
        </p:nvPicPr>
        <p:blipFill>
          <a:blip r:embed="rId6"/>
          <a:stretch>
            <a:fillRect/>
          </a:stretch>
        </p:blipFill>
        <p:spPr>
          <a:xfrm>
            <a:off x="8798040" y="3117582"/>
            <a:ext cx="1435100" cy="1435100"/>
          </a:xfrm>
          <a:prstGeom prst="rect">
            <a:avLst/>
          </a:prstGeom>
        </p:spPr>
      </p:pic>
      <p:pic>
        <p:nvPicPr>
          <p:cNvPr id="20" name="Picture 19"/>
          <p:cNvPicPr>
            <a:picLocks noChangeAspect="1"/>
          </p:cNvPicPr>
          <p:nvPr/>
        </p:nvPicPr>
        <p:blipFill rotWithShape="1">
          <a:blip r:embed="rId7"/>
          <a:srcRect l="16755" t="19102" r="16119" b="12953"/>
          <a:stretch/>
        </p:blipFill>
        <p:spPr>
          <a:xfrm>
            <a:off x="6810953" y="3907449"/>
            <a:ext cx="1498238" cy="1311992"/>
          </a:xfrm>
          <a:prstGeom prst="rect">
            <a:avLst/>
          </a:prstGeom>
        </p:spPr>
      </p:pic>
      <p:pic>
        <p:nvPicPr>
          <p:cNvPr id="21" name="Picture 20" descr="fortinet-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4241" y="5685107"/>
            <a:ext cx="4032525" cy="467539"/>
          </a:xfrm>
          <a:prstGeom prst="rect">
            <a:avLst/>
          </a:prstGeom>
        </p:spPr>
      </p:pic>
      <p:sp>
        <p:nvSpPr>
          <p:cNvPr id="25" name="Rectangle 24"/>
          <p:cNvSpPr/>
          <p:nvPr/>
        </p:nvSpPr>
        <p:spPr>
          <a:xfrm>
            <a:off x="0" y="293408"/>
            <a:ext cx="5572664" cy="864348"/>
          </a:xfrm>
          <a:prstGeom prst="rect">
            <a:avLst/>
          </a:prstGeom>
          <a:gradFill flip="none" rotWithShape="1">
            <a:gsLst>
              <a:gs pos="38000">
                <a:schemeClr val="bg2">
                  <a:alpha val="75000"/>
                </a:schemeClr>
              </a:gs>
              <a:gs pos="75000">
                <a:srgbClr val="2DB4EB">
                  <a:alpha val="38000"/>
                </a:srgbClr>
              </a:gs>
              <a:gs pos="61000">
                <a:schemeClr val="bg2">
                  <a:alpha val="50000"/>
                </a:schemeClr>
              </a:gs>
              <a:gs pos="0">
                <a:srgbClr val="1B89B6"/>
              </a:gs>
              <a:gs pos="97000">
                <a:schemeClr val="bg2">
                  <a:alpha val="7000"/>
                </a:schemeClr>
              </a:gs>
              <a:gs pos="89000">
                <a:schemeClr val="bg2">
                  <a:alpha val="1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2"/>
              </a:solidFill>
            </a:endParaRPr>
          </a:p>
        </p:txBody>
      </p:sp>
      <p:sp>
        <p:nvSpPr>
          <p:cNvPr id="26" name="Title 1"/>
          <p:cNvSpPr txBox="1">
            <a:spLocks/>
          </p:cNvSpPr>
          <p:nvPr/>
        </p:nvSpPr>
        <p:spPr bwMode="black">
          <a:xfrm>
            <a:off x="762453" y="273343"/>
            <a:ext cx="12366409" cy="729694"/>
          </a:xfrm>
          <a:prstGeom prst="rect">
            <a:avLst/>
          </a:prstGeom>
        </p:spPr>
        <p:txBody>
          <a:bodyPr vert="horz" lIns="0" tIns="0" rIns="0" bIns="0" rtlCol="0" anchor="b" anchorCtr="0">
            <a:noAutofit/>
          </a:bodyPr>
          <a:lstStyle>
            <a:lvl1pPr algn="l" defTabSz="1306220" rtl="0" eaLnBrk="1" latinLnBrk="0" hangingPunct="1">
              <a:lnSpc>
                <a:spcPct val="95000"/>
              </a:lnSpc>
              <a:spcBef>
                <a:spcPct val="0"/>
              </a:spcBef>
              <a:spcAft>
                <a:spcPts val="200"/>
              </a:spcAft>
              <a:buNone/>
              <a:defRPr kumimoji="0" lang="en-US" sz="3600" b="0" i="0" u="none" strike="noStrike" kern="1200" cap="none" spc="0" normalizeH="0" baseline="0" noProof="0" dirty="0" smtClean="0">
                <a:ln>
                  <a:noFill/>
                </a:ln>
                <a:solidFill>
                  <a:schemeClr val="bg1"/>
                </a:solidFill>
                <a:effectLst/>
                <a:uLnTx/>
                <a:uFillTx/>
                <a:latin typeface="Century Gothic" panose="020B0502020202020204" pitchFamily="34" charset="0"/>
                <a:ea typeface="+mj-ea"/>
                <a:cs typeface="+mj-cs"/>
              </a:defRPr>
            </a:lvl1pPr>
          </a:lstStyle>
          <a:p>
            <a:r>
              <a:rPr lang="en-US" altLang="zh-TW" b="1" dirty="0" err="1" smtClean="0">
                <a:effectLst>
                  <a:outerShdw blurRad="50800" dist="76200" dir="2700000" algn="tl" rotWithShape="0">
                    <a:prstClr val="black">
                      <a:alpha val="40000"/>
                    </a:prstClr>
                  </a:outerShdw>
                </a:effectLst>
              </a:rPr>
              <a:t>SSLi</a:t>
            </a:r>
            <a:r>
              <a:rPr lang="zh-TW" altLang="en-US" b="1" dirty="0" smtClean="0">
                <a:effectLst>
                  <a:outerShdw blurRad="50800" dist="76200" dir="2700000" algn="tl" rotWithShape="0">
                    <a:prstClr val="black">
                      <a:alpha val="40000"/>
                    </a:prstClr>
                  </a:outerShdw>
                </a:effectLst>
              </a:rPr>
              <a:t>解決</a:t>
            </a:r>
            <a:r>
              <a:rPr lang="zh-TW" altLang="en-US" b="1" dirty="0" smtClean="0">
                <a:effectLst>
                  <a:outerShdw blurRad="50800" dist="76200" dir="2700000" algn="tl" rotWithShape="0">
                    <a:prstClr val="black">
                      <a:alpha val="40000"/>
                    </a:prstClr>
                  </a:outerShdw>
                </a:effectLst>
              </a:rPr>
              <a:t>方案</a:t>
            </a:r>
            <a:endParaRPr lang="en-US" b="1" dirty="0">
              <a:effectLst>
                <a:outerShdw blurRad="50800" dist="76200" dir="2700000" algn="tl" rotWithShape="0">
                  <a:prstClr val="black">
                    <a:alpha val="40000"/>
                  </a:prstClr>
                </a:outerShdw>
              </a:effectLst>
            </a:endParaRPr>
          </a:p>
        </p:txBody>
      </p:sp>
      <p:pic>
        <p:nvPicPr>
          <p:cNvPr id="23" name="Picture 13" descr="A10 Thunder_ADC.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164492" y="4183698"/>
            <a:ext cx="3013799" cy="791123"/>
          </a:xfrm>
          <a:prstGeom prst="rect">
            <a:avLst/>
          </a:prstGeom>
        </p:spPr>
      </p:pic>
      <p:pic>
        <p:nvPicPr>
          <p:cNvPr id="24" name="Picture 13" descr="A10 Thunder_ADC.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6200000">
            <a:off x="10968156" y="4171646"/>
            <a:ext cx="2985125" cy="783596"/>
          </a:xfrm>
          <a:prstGeom prst="rect">
            <a:avLst/>
          </a:prstGeom>
        </p:spPr>
      </p:pic>
    </p:spTree>
    <p:extLst>
      <p:ext uri="{BB962C8B-B14F-4D97-AF65-F5344CB8AC3E}">
        <p14:creationId xmlns:p14="http://schemas.microsoft.com/office/powerpoint/2010/main" val="1212897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82"/>
          <p:cNvSpPr/>
          <p:nvPr/>
        </p:nvSpPr>
        <p:spPr>
          <a:xfrm>
            <a:off x="363895" y="3024482"/>
            <a:ext cx="13936897" cy="2874094"/>
          </a:xfrm>
          <a:prstGeom prst="roundRect">
            <a:avLst/>
          </a:prstGeom>
          <a:solidFill>
            <a:srgbClr val="D7F4FF">
              <a:alpha val="49000"/>
            </a:srgbClr>
          </a:solidFill>
          <a:ln>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7" name="Picture 146" descr="Swit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355" y="4187530"/>
            <a:ext cx="641287" cy="641287"/>
          </a:xfrm>
          <a:prstGeom prst="rect">
            <a:avLst/>
          </a:prstGeom>
        </p:spPr>
      </p:pic>
      <p:pic>
        <p:nvPicPr>
          <p:cNvPr id="148" name="Picture 147" descr="Datacen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669" y="4170268"/>
            <a:ext cx="645322" cy="675811"/>
          </a:xfrm>
          <a:prstGeom prst="rect">
            <a:avLst/>
          </a:prstGeom>
        </p:spPr>
      </p:pic>
      <p:pic>
        <p:nvPicPr>
          <p:cNvPr id="150" name="Picture 1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9523" y="4152752"/>
            <a:ext cx="932201" cy="710842"/>
          </a:xfrm>
          <a:prstGeom prst="rect">
            <a:avLst/>
          </a:prstGeom>
        </p:spPr>
      </p:pic>
      <p:pic>
        <p:nvPicPr>
          <p:cNvPr id="151" name="Picture 150" descr="Us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355" y="6171009"/>
            <a:ext cx="531187" cy="705088"/>
          </a:xfrm>
          <a:prstGeom prst="rect">
            <a:avLst/>
          </a:prstGeom>
        </p:spPr>
      </p:pic>
      <p:pic>
        <p:nvPicPr>
          <p:cNvPr id="153" name="Picture 152" descr="Serv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0232" y="3650792"/>
            <a:ext cx="1021939" cy="259033"/>
          </a:xfrm>
          <a:prstGeom prst="rect">
            <a:avLst/>
          </a:prstGeom>
        </p:spPr>
      </p:pic>
      <p:pic>
        <p:nvPicPr>
          <p:cNvPr id="155" name="Picture 154" descr="Firewal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2603" y="4223097"/>
            <a:ext cx="676800" cy="570153"/>
          </a:xfrm>
          <a:prstGeom prst="rect">
            <a:avLst/>
          </a:prstGeom>
        </p:spPr>
      </p:pic>
      <p:pic>
        <p:nvPicPr>
          <p:cNvPr id="157" name="Picture 156" descr="Firewal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1610" y="4223097"/>
            <a:ext cx="676800" cy="570153"/>
          </a:xfrm>
          <a:prstGeom prst="rect">
            <a:avLst/>
          </a:prstGeom>
        </p:spPr>
      </p:pic>
      <p:pic>
        <p:nvPicPr>
          <p:cNvPr id="158" name="Picture 157" descr="Firewal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75061" y="4223097"/>
            <a:ext cx="676800" cy="570153"/>
          </a:xfrm>
          <a:prstGeom prst="rect">
            <a:avLst/>
          </a:prstGeom>
        </p:spPr>
      </p:pic>
      <p:pic>
        <p:nvPicPr>
          <p:cNvPr id="159" name="Picture 1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4078" y="4152752"/>
            <a:ext cx="932201" cy="710842"/>
          </a:xfrm>
          <a:prstGeom prst="rect">
            <a:avLst/>
          </a:prstGeom>
        </p:spPr>
      </p:pic>
      <p:sp>
        <p:nvSpPr>
          <p:cNvPr id="160" name="TextBox 159"/>
          <p:cNvSpPr txBox="1"/>
          <p:nvPr/>
        </p:nvSpPr>
        <p:spPr>
          <a:xfrm>
            <a:off x="649261" y="4884792"/>
            <a:ext cx="1133781" cy="523220"/>
          </a:xfrm>
          <a:prstGeom prst="rect">
            <a:avLst/>
          </a:prstGeom>
          <a:noFill/>
        </p:spPr>
        <p:txBody>
          <a:bodyPr wrap="square" rtlCol="0">
            <a:spAutoFit/>
          </a:bodyPr>
          <a:lstStyle/>
          <a:p>
            <a:pPr algn="ctr"/>
            <a:r>
              <a:rPr lang="en-US" sz="1400" kern="1200" dirty="0" smtClean="0"/>
              <a:t>Packet Broker</a:t>
            </a:r>
            <a:endParaRPr lang="en-US" sz="1400" kern="1200" dirty="0"/>
          </a:p>
        </p:txBody>
      </p:sp>
      <p:sp>
        <p:nvSpPr>
          <p:cNvPr id="161" name="TextBox 160"/>
          <p:cNvSpPr txBox="1"/>
          <p:nvPr/>
        </p:nvSpPr>
        <p:spPr>
          <a:xfrm>
            <a:off x="2305641" y="4920223"/>
            <a:ext cx="1133781" cy="307777"/>
          </a:xfrm>
          <a:prstGeom prst="rect">
            <a:avLst/>
          </a:prstGeom>
          <a:noFill/>
        </p:spPr>
        <p:txBody>
          <a:bodyPr wrap="square" rtlCol="0">
            <a:spAutoFit/>
          </a:bodyPr>
          <a:lstStyle/>
          <a:p>
            <a:pPr algn="ctr"/>
            <a:r>
              <a:rPr lang="en-US" sz="1400" kern="1200" dirty="0" smtClean="0"/>
              <a:t>SSLi</a:t>
            </a:r>
            <a:endParaRPr lang="en-US" sz="1400" kern="1200" dirty="0"/>
          </a:p>
        </p:txBody>
      </p:sp>
      <p:sp>
        <p:nvSpPr>
          <p:cNvPr id="162" name="TextBox 161"/>
          <p:cNvSpPr txBox="1"/>
          <p:nvPr/>
        </p:nvSpPr>
        <p:spPr>
          <a:xfrm>
            <a:off x="4277530" y="4936934"/>
            <a:ext cx="1133781" cy="738664"/>
          </a:xfrm>
          <a:prstGeom prst="rect">
            <a:avLst/>
          </a:prstGeom>
          <a:noFill/>
        </p:spPr>
        <p:txBody>
          <a:bodyPr wrap="square" rtlCol="0">
            <a:spAutoFit/>
          </a:bodyPr>
          <a:lstStyle/>
          <a:p>
            <a:pPr algn="ctr"/>
            <a:r>
              <a:rPr lang="en-US" sz="1400" kern="1200" dirty="0" smtClean="0"/>
              <a:t>Secure Web</a:t>
            </a:r>
          </a:p>
          <a:p>
            <a:pPr algn="ctr"/>
            <a:r>
              <a:rPr lang="en-US" sz="1400" dirty="0" smtClean="0"/>
              <a:t>Gateway</a:t>
            </a:r>
            <a:endParaRPr lang="en-US" sz="1400" kern="1200" dirty="0"/>
          </a:p>
        </p:txBody>
      </p:sp>
      <p:sp>
        <p:nvSpPr>
          <p:cNvPr id="163" name="TextBox 162"/>
          <p:cNvSpPr txBox="1"/>
          <p:nvPr/>
        </p:nvSpPr>
        <p:spPr>
          <a:xfrm>
            <a:off x="5697957" y="3900924"/>
            <a:ext cx="1133781" cy="307777"/>
          </a:xfrm>
          <a:prstGeom prst="rect">
            <a:avLst/>
          </a:prstGeom>
          <a:noFill/>
        </p:spPr>
        <p:txBody>
          <a:bodyPr wrap="square" rtlCol="0">
            <a:spAutoFit/>
          </a:bodyPr>
          <a:lstStyle/>
          <a:p>
            <a:pPr algn="ctr"/>
            <a:r>
              <a:rPr lang="en-US" sz="1400" kern="1200" dirty="0" smtClean="0"/>
              <a:t>AV / DLP</a:t>
            </a:r>
            <a:endParaRPr lang="en-US" sz="1400" kern="1200" dirty="0"/>
          </a:p>
        </p:txBody>
      </p:sp>
      <p:pic>
        <p:nvPicPr>
          <p:cNvPr id="164" name="Picture 163" descr="Serv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2234" y="3352026"/>
            <a:ext cx="1021939" cy="259033"/>
          </a:xfrm>
          <a:prstGeom prst="rect">
            <a:avLst/>
          </a:prstGeom>
        </p:spPr>
      </p:pic>
      <p:sp>
        <p:nvSpPr>
          <p:cNvPr id="166" name="TextBox 165"/>
          <p:cNvSpPr txBox="1"/>
          <p:nvPr/>
        </p:nvSpPr>
        <p:spPr>
          <a:xfrm>
            <a:off x="7488026" y="4888817"/>
            <a:ext cx="1133781" cy="307777"/>
          </a:xfrm>
          <a:prstGeom prst="rect">
            <a:avLst/>
          </a:prstGeom>
          <a:noFill/>
        </p:spPr>
        <p:txBody>
          <a:bodyPr wrap="square" rtlCol="0">
            <a:spAutoFit/>
          </a:bodyPr>
          <a:lstStyle/>
          <a:p>
            <a:pPr algn="ctr"/>
            <a:r>
              <a:rPr lang="en-US" sz="1400" kern="1200" dirty="0" smtClean="0"/>
              <a:t>APT</a:t>
            </a:r>
            <a:endParaRPr lang="en-US" sz="1400" kern="1200" dirty="0"/>
          </a:p>
        </p:txBody>
      </p:sp>
      <p:sp>
        <p:nvSpPr>
          <p:cNvPr id="167" name="TextBox 166"/>
          <p:cNvSpPr txBox="1"/>
          <p:nvPr/>
        </p:nvSpPr>
        <p:spPr>
          <a:xfrm>
            <a:off x="8893744" y="4907538"/>
            <a:ext cx="1133781" cy="307777"/>
          </a:xfrm>
          <a:prstGeom prst="rect">
            <a:avLst/>
          </a:prstGeom>
          <a:noFill/>
        </p:spPr>
        <p:txBody>
          <a:bodyPr wrap="square" rtlCol="0">
            <a:spAutoFit/>
          </a:bodyPr>
          <a:lstStyle/>
          <a:p>
            <a:pPr algn="ctr"/>
            <a:r>
              <a:rPr lang="en-US" sz="1400" kern="1200" dirty="0" smtClean="0"/>
              <a:t>IPS</a:t>
            </a:r>
            <a:endParaRPr lang="en-US" sz="1400" kern="1200" dirty="0"/>
          </a:p>
        </p:txBody>
      </p:sp>
      <p:sp>
        <p:nvSpPr>
          <p:cNvPr id="168" name="TextBox 167"/>
          <p:cNvSpPr txBox="1"/>
          <p:nvPr/>
        </p:nvSpPr>
        <p:spPr>
          <a:xfrm>
            <a:off x="10249329" y="4909550"/>
            <a:ext cx="1133781" cy="307777"/>
          </a:xfrm>
          <a:prstGeom prst="rect">
            <a:avLst/>
          </a:prstGeom>
          <a:noFill/>
        </p:spPr>
        <p:txBody>
          <a:bodyPr wrap="square" rtlCol="0">
            <a:spAutoFit/>
          </a:bodyPr>
          <a:lstStyle/>
          <a:p>
            <a:pPr algn="ctr"/>
            <a:r>
              <a:rPr lang="en-US" sz="1400" kern="1200" dirty="0" smtClean="0"/>
              <a:t>NGFW</a:t>
            </a:r>
            <a:endParaRPr lang="en-US" sz="1400" kern="1200" dirty="0"/>
          </a:p>
        </p:txBody>
      </p:sp>
      <p:sp>
        <p:nvSpPr>
          <p:cNvPr id="169" name="TextBox 168"/>
          <p:cNvSpPr txBox="1"/>
          <p:nvPr/>
        </p:nvSpPr>
        <p:spPr>
          <a:xfrm>
            <a:off x="11665752" y="4905525"/>
            <a:ext cx="930527" cy="307777"/>
          </a:xfrm>
          <a:prstGeom prst="rect">
            <a:avLst/>
          </a:prstGeom>
          <a:noFill/>
        </p:spPr>
        <p:txBody>
          <a:bodyPr wrap="square" rtlCol="0">
            <a:spAutoFit/>
          </a:bodyPr>
          <a:lstStyle/>
          <a:p>
            <a:pPr algn="ctr"/>
            <a:r>
              <a:rPr lang="en-US" sz="1400" kern="1200" dirty="0" smtClean="0"/>
              <a:t>SSLi</a:t>
            </a:r>
            <a:endParaRPr lang="en-US" sz="1400" kern="1200" dirty="0"/>
          </a:p>
        </p:txBody>
      </p:sp>
      <p:sp>
        <p:nvSpPr>
          <p:cNvPr id="171" name="TextBox 170"/>
          <p:cNvSpPr txBox="1"/>
          <p:nvPr/>
        </p:nvSpPr>
        <p:spPr>
          <a:xfrm>
            <a:off x="13008631" y="4911562"/>
            <a:ext cx="1133781" cy="307777"/>
          </a:xfrm>
          <a:prstGeom prst="rect">
            <a:avLst/>
          </a:prstGeom>
          <a:noFill/>
        </p:spPr>
        <p:txBody>
          <a:bodyPr wrap="square" rtlCol="0">
            <a:spAutoFit/>
          </a:bodyPr>
          <a:lstStyle/>
          <a:p>
            <a:pPr algn="ctr"/>
            <a:r>
              <a:rPr lang="en-US" sz="1400" kern="1200" dirty="0" smtClean="0"/>
              <a:t>FW</a:t>
            </a:r>
            <a:endParaRPr lang="en-US" sz="1400" kern="1200" dirty="0"/>
          </a:p>
        </p:txBody>
      </p:sp>
      <p:pic>
        <p:nvPicPr>
          <p:cNvPr id="172" name="Picture 171" descr="Cloud_Interne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64580" y="6028969"/>
            <a:ext cx="1465910" cy="955748"/>
          </a:xfrm>
          <a:prstGeom prst="rect">
            <a:avLst/>
          </a:prstGeom>
        </p:spPr>
      </p:pic>
      <p:sp>
        <p:nvSpPr>
          <p:cNvPr id="13" name="Right Arrow 12"/>
          <p:cNvSpPr/>
          <p:nvPr/>
        </p:nvSpPr>
        <p:spPr>
          <a:xfrm>
            <a:off x="1667346" y="6272904"/>
            <a:ext cx="10527871" cy="594843"/>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Enterprise Traffic : User to Internet</a:t>
            </a:r>
            <a:endParaRPr lang="en-US" sz="1600" dirty="0"/>
          </a:p>
        </p:txBody>
      </p:sp>
      <p:pic>
        <p:nvPicPr>
          <p:cNvPr id="173" name="Picture 172" descr="Firewal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17652" y="4223097"/>
            <a:ext cx="676800" cy="570153"/>
          </a:xfrm>
          <a:prstGeom prst="rect">
            <a:avLst/>
          </a:prstGeom>
        </p:spPr>
      </p:pic>
      <p:cxnSp>
        <p:nvCxnSpPr>
          <p:cNvPr id="25" name="Straight Arrow Connector 24"/>
          <p:cNvCxnSpPr/>
          <p:nvPr/>
        </p:nvCxnSpPr>
        <p:spPr>
          <a:xfrm>
            <a:off x="1633924" y="4529374"/>
            <a:ext cx="635014" cy="0"/>
          </a:xfrm>
          <a:prstGeom prst="straightConnector1">
            <a:avLst/>
          </a:prstGeom>
          <a:ln w="38100" cmpd="sng">
            <a:solidFill>
              <a:srgbClr val="0D0D0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4" name="Straight Arrow Connector 173"/>
          <p:cNvCxnSpPr/>
          <p:nvPr/>
        </p:nvCxnSpPr>
        <p:spPr>
          <a:xfrm flipV="1">
            <a:off x="3357149" y="4528369"/>
            <a:ext cx="1017364" cy="2011"/>
          </a:xfrm>
          <a:prstGeom prst="straightConnector1">
            <a:avLst/>
          </a:prstGeom>
          <a:ln w="38100" cmpd="sng">
            <a:solidFill>
              <a:srgbClr val="0D0D0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p:nvPr/>
        </p:nvCxnSpPr>
        <p:spPr>
          <a:xfrm flipV="1">
            <a:off x="5214062" y="4527363"/>
            <a:ext cx="2419078" cy="4023"/>
          </a:xfrm>
          <a:prstGeom prst="straightConnector1">
            <a:avLst/>
          </a:prstGeom>
          <a:ln w="38100" cmpd="sng">
            <a:solidFill>
              <a:srgbClr val="0D0D0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6" name="Straight Arrow Connector 175"/>
          <p:cNvCxnSpPr/>
          <p:nvPr/>
        </p:nvCxnSpPr>
        <p:spPr>
          <a:xfrm flipV="1">
            <a:off x="8506110" y="4527363"/>
            <a:ext cx="480613" cy="4023"/>
          </a:xfrm>
          <a:prstGeom prst="straightConnector1">
            <a:avLst/>
          </a:prstGeom>
          <a:ln w="38100" cmpd="sng">
            <a:solidFill>
              <a:srgbClr val="0D0D0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p:nvPr/>
        </p:nvCxnSpPr>
        <p:spPr>
          <a:xfrm flipV="1">
            <a:off x="9911828" y="4527363"/>
            <a:ext cx="480613" cy="4023"/>
          </a:xfrm>
          <a:prstGeom prst="straightConnector1">
            <a:avLst/>
          </a:prstGeom>
          <a:ln w="38100" cmpd="sng">
            <a:solidFill>
              <a:srgbClr val="0D0D0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p:nvPr/>
        </p:nvCxnSpPr>
        <p:spPr>
          <a:xfrm flipV="1">
            <a:off x="11198568" y="4527363"/>
            <a:ext cx="480613" cy="4023"/>
          </a:xfrm>
          <a:prstGeom prst="straightConnector1">
            <a:avLst/>
          </a:prstGeom>
          <a:ln w="38100" cmpd="sng">
            <a:solidFill>
              <a:srgbClr val="0D0D0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flipV="1">
            <a:off x="12618995" y="4527363"/>
            <a:ext cx="480613" cy="4023"/>
          </a:xfrm>
          <a:prstGeom prst="straightConnector1">
            <a:avLst/>
          </a:prstGeom>
          <a:ln w="38100" cmpd="sng">
            <a:solidFill>
              <a:srgbClr val="0D0D0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Elbow Connector 54"/>
          <p:cNvCxnSpPr/>
          <p:nvPr/>
        </p:nvCxnSpPr>
        <p:spPr>
          <a:xfrm flipV="1">
            <a:off x="4808996" y="3609328"/>
            <a:ext cx="818835" cy="451165"/>
          </a:xfrm>
          <a:prstGeom prst="bentConnector3">
            <a:avLst>
              <a:gd name="adj1" fmla="val -1020"/>
            </a:avLst>
          </a:prstGeom>
          <a:ln w="38100" cmpd="sng">
            <a:solidFill>
              <a:srgbClr val="0D0D0D"/>
            </a:solidFill>
            <a:tailEnd type="arrow"/>
          </a:ln>
          <a:effectLst/>
        </p:spPr>
        <p:style>
          <a:lnRef idx="2">
            <a:schemeClr val="accent1"/>
          </a:lnRef>
          <a:fillRef idx="0">
            <a:schemeClr val="accent1"/>
          </a:fillRef>
          <a:effectRef idx="1">
            <a:schemeClr val="accent1"/>
          </a:effectRef>
          <a:fontRef idx="minor">
            <a:schemeClr val="tx1"/>
          </a:fontRef>
        </p:style>
      </p:cxnSp>
      <p:sp>
        <p:nvSpPr>
          <p:cNvPr id="200" name="Title 2"/>
          <p:cNvSpPr>
            <a:spLocks noGrp="1"/>
          </p:cNvSpPr>
          <p:nvPr>
            <p:ph type="title"/>
          </p:nvPr>
        </p:nvSpPr>
        <p:spPr>
          <a:xfrm>
            <a:off x="440705" y="120680"/>
            <a:ext cx="13426710" cy="729694"/>
          </a:xfrm>
        </p:spPr>
        <p:txBody>
          <a:bodyPr/>
          <a:lstStyle/>
          <a:p>
            <a:r>
              <a:rPr lang="en-US" altLang="zh-TW" dirty="0" err="1" smtClean="0"/>
              <a:t>SSLi</a:t>
            </a:r>
            <a:r>
              <a:rPr lang="zh-TW" altLang="en-US" dirty="0" smtClean="0"/>
              <a:t>解決你的資安設備困境</a:t>
            </a:r>
            <a:endParaRPr lang="en-US" dirty="0"/>
          </a:p>
        </p:txBody>
      </p:sp>
      <p:sp>
        <p:nvSpPr>
          <p:cNvPr id="34" name="Explosion 1 33"/>
          <p:cNvSpPr/>
          <p:nvPr/>
        </p:nvSpPr>
        <p:spPr>
          <a:xfrm>
            <a:off x="3244270" y="1580070"/>
            <a:ext cx="1805034" cy="998530"/>
          </a:xfrm>
          <a:prstGeom prst="irregularSeal1">
            <a:avLst/>
          </a:prstGeom>
          <a:solidFill>
            <a:schemeClr val="bg1">
              <a:lumMod val="5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Performance Hit</a:t>
            </a:r>
            <a:endParaRPr lang="en-US" sz="1000" dirty="0"/>
          </a:p>
        </p:txBody>
      </p:sp>
      <p:sp>
        <p:nvSpPr>
          <p:cNvPr id="35" name="Explosion 1 34"/>
          <p:cNvSpPr/>
          <p:nvPr/>
        </p:nvSpPr>
        <p:spPr>
          <a:xfrm>
            <a:off x="5586975" y="1196020"/>
            <a:ext cx="1805034" cy="998530"/>
          </a:xfrm>
          <a:prstGeom prst="irregularSeal1">
            <a:avLst/>
          </a:prstGeom>
          <a:solidFill>
            <a:schemeClr val="bg1">
              <a:lumMod val="5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Performance Hit</a:t>
            </a:r>
            <a:endParaRPr lang="en-US" sz="1000" dirty="0"/>
          </a:p>
        </p:txBody>
      </p:sp>
      <p:cxnSp>
        <p:nvCxnSpPr>
          <p:cNvPr id="36" name="Straight Arrow Connector 35"/>
          <p:cNvCxnSpPr/>
          <p:nvPr/>
        </p:nvCxnSpPr>
        <p:spPr>
          <a:xfrm>
            <a:off x="4319610" y="2540195"/>
            <a:ext cx="345645" cy="14209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6278265" y="2002525"/>
            <a:ext cx="153620" cy="12289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Explosion 1 37"/>
          <p:cNvSpPr/>
          <p:nvPr/>
        </p:nvSpPr>
        <p:spPr>
          <a:xfrm>
            <a:off x="7737655" y="1541665"/>
            <a:ext cx="1805034" cy="998530"/>
          </a:xfrm>
          <a:prstGeom prst="irregularSeal1">
            <a:avLst/>
          </a:prstGeom>
          <a:solidFill>
            <a:schemeClr val="bg1">
              <a:lumMod val="5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Performance Hit</a:t>
            </a:r>
            <a:endParaRPr lang="en-US" sz="1000" dirty="0"/>
          </a:p>
        </p:txBody>
      </p:sp>
      <p:cxnSp>
        <p:nvCxnSpPr>
          <p:cNvPr id="39" name="Straight Arrow Connector 38"/>
          <p:cNvCxnSpPr/>
          <p:nvPr/>
        </p:nvCxnSpPr>
        <p:spPr>
          <a:xfrm flipH="1">
            <a:off x="8160111" y="2540195"/>
            <a:ext cx="345644" cy="14977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Explosion 1 39"/>
          <p:cNvSpPr/>
          <p:nvPr/>
        </p:nvSpPr>
        <p:spPr>
          <a:xfrm>
            <a:off x="9235450" y="1003995"/>
            <a:ext cx="1805034" cy="998530"/>
          </a:xfrm>
          <a:prstGeom prst="irregularSeal1">
            <a:avLst/>
          </a:prstGeom>
          <a:solidFill>
            <a:schemeClr val="bg1">
              <a:lumMod val="5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Performance Hit</a:t>
            </a:r>
            <a:endParaRPr lang="en-US" sz="1000" dirty="0"/>
          </a:p>
        </p:txBody>
      </p:sp>
      <p:cxnSp>
        <p:nvCxnSpPr>
          <p:cNvPr id="41" name="Straight Arrow Connector 40"/>
          <p:cNvCxnSpPr/>
          <p:nvPr/>
        </p:nvCxnSpPr>
        <p:spPr>
          <a:xfrm flipH="1">
            <a:off x="9581095" y="1810500"/>
            <a:ext cx="614479" cy="2304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Explosion 1 41"/>
          <p:cNvSpPr/>
          <p:nvPr/>
        </p:nvSpPr>
        <p:spPr>
          <a:xfrm>
            <a:off x="10733245" y="1656880"/>
            <a:ext cx="1805034" cy="998530"/>
          </a:xfrm>
          <a:prstGeom prst="irregularSeal1">
            <a:avLst/>
          </a:prstGeom>
          <a:solidFill>
            <a:schemeClr val="bg1">
              <a:lumMod val="5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Performance Hit</a:t>
            </a:r>
            <a:endParaRPr lang="en-US" sz="1000" dirty="0"/>
          </a:p>
        </p:txBody>
      </p:sp>
      <p:cxnSp>
        <p:nvCxnSpPr>
          <p:cNvPr id="43" name="Straight Arrow Connector 42"/>
          <p:cNvCxnSpPr/>
          <p:nvPr/>
        </p:nvCxnSpPr>
        <p:spPr>
          <a:xfrm flipH="1">
            <a:off x="10963675" y="2617005"/>
            <a:ext cx="345644" cy="14977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628321" y="1119210"/>
            <a:ext cx="691290" cy="461665"/>
          </a:xfrm>
          <a:prstGeom prst="rect">
            <a:avLst/>
          </a:prstGeom>
          <a:noFill/>
        </p:spPr>
        <p:txBody>
          <a:bodyPr wrap="square" rtlCol="0">
            <a:spAutoFit/>
          </a:bodyPr>
          <a:lstStyle/>
          <a:p>
            <a:pPr algn="ctr"/>
            <a:r>
              <a:rPr lang="en-US" sz="2400" kern="1200" dirty="0" smtClean="0">
                <a:solidFill>
                  <a:srgbClr val="FF6600"/>
                </a:solidFill>
              </a:rPr>
              <a:t>$$</a:t>
            </a:r>
            <a:endParaRPr lang="en-US" sz="2400" kern="1200" dirty="0">
              <a:solidFill>
                <a:srgbClr val="FF6600"/>
              </a:solidFill>
            </a:endParaRPr>
          </a:p>
        </p:txBody>
      </p:sp>
      <p:sp>
        <p:nvSpPr>
          <p:cNvPr id="45" name="TextBox 44"/>
          <p:cNvSpPr txBox="1"/>
          <p:nvPr/>
        </p:nvSpPr>
        <p:spPr>
          <a:xfrm>
            <a:off x="6163050" y="850375"/>
            <a:ext cx="691290" cy="461665"/>
          </a:xfrm>
          <a:prstGeom prst="rect">
            <a:avLst/>
          </a:prstGeom>
          <a:noFill/>
        </p:spPr>
        <p:txBody>
          <a:bodyPr wrap="square" rtlCol="0">
            <a:spAutoFit/>
          </a:bodyPr>
          <a:lstStyle/>
          <a:p>
            <a:pPr algn="ctr"/>
            <a:r>
              <a:rPr lang="en-US" sz="2400" kern="1200" dirty="0" smtClean="0">
                <a:solidFill>
                  <a:srgbClr val="FF6600"/>
                </a:solidFill>
              </a:rPr>
              <a:t>$$</a:t>
            </a:r>
            <a:endParaRPr lang="en-US" sz="2400" kern="1200" dirty="0">
              <a:solidFill>
                <a:srgbClr val="FF6600"/>
              </a:solidFill>
            </a:endParaRPr>
          </a:p>
        </p:txBody>
      </p:sp>
      <p:sp>
        <p:nvSpPr>
          <p:cNvPr id="46" name="TextBox 45"/>
          <p:cNvSpPr txBox="1"/>
          <p:nvPr/>
        </p:nvSpPr>
        <p:spPr>
          <a:xfrm>
            <a:off x="8160110" y="1196020"/>
            <a:ext cx="691290" cy="461665"/>
          </a:xfrm>
          <a:prstGeom prst="rect">
            <a:avLst/>
          </a:prstGeom>
          <a:noFill/>
        </p:spPr>
        <p:txBody>
          <a:bodyPr wrap="square" rtlCol="0">
            <a:spAutoFit/>
          </a:bodyPr>
          <a:lstStyle/>
          <a:p>
            <a:pPr algn="ctr"/>
            <a:r>
              <a:rPr lang="en-US" sz="2400" kern="1200" dirty="0" smtClean="0">
                <a:solidFill>
                  <a:srgbClr val="FF6600"/>
                </a:solidFill>
              </a:rPr>
              <a:t>$$</a:t>
            </a:r>
            <a:endParaRPr lang="en-US" sz="2400" kern="1200" dirty="0">
              <a:solidFill>
                <a:srgbClr val="FF6600"/>
              </a:solidFill>
            </a:endParaRPr>
          </a:p>
        </p:txBody>
      </p:sp>
      <p:sp>
        <p:nvSpPr>
          <p:cNvPr id="47" name="TextBox 46"/>
          <p:cNvSpPr txBox="1"/>
          <p:nvPr/>
        </p:nvSpPr>
        <p:spPr>
          <a:xfrm>
            <a:off x="11424535" y="1234425"/>
            <a:ext cx="691290" cy="461665"/>
          </a:xfrm>
          <a:prstGeom prst="rect">
            <a:avLst/>
          </a:prstGeom>
          <a:noFill/>
        </p:spPr>
        <p:txBody>
          <a:bodyPr wrap="square" rtlCol="0">
            <a:spAutoFit/>
          </a:bodyPr>
          <a:lstStyle/>
          <a:p>
            <a:pPr algn="ctr"/>
            <a:r>
              <a:rPr lang="en-US" sz="2400" kern="1200" dirty="0" smtClean="0">
                <a:solidFill>
                  <a:srgbClr val="FF6600"/>
                </a:solidFill>
              </a:rPr>
              <a:t>$$</a:t>
            </a:r>
            <a:endParaRPr lang="en-US" sz="2400" kern="1200" dirty="0">
              <a:solidFill>
                <a:srgbClr val="FF6600"/>
              </a:solidFill>
            </a:endParaRPr>
          </a:p>
        </p:txBody>
      </p:sp>
      <p:sp>
        <p:nvSpPr>
          <p:cNvPr id="48" name="TextBox 47"/>
          <p:cNvSpPr txBox="1"/>
          <p:nvPr/>
        </p:nvSpPr>
        <p:spPr>
          <a:xfrm>
            <a:off x="10349195" y="581540"/>
            <a:ext cx="691290" cy="461665"/>
          </a:xfrm>
          <a:prstGeom prst="rect">
            <a:avLst/>
          </a:prstGeom>
          <a:noFill/>
        </p:spPr>
        <p:txBody>
          <a:bodyPr wrap="square" rtlCol="0">
            <a:spAutoFit/>
          </a:bodyPr>
          <a:lstStyle/>
          <a:p>
            <a:pPr algn="ctr"/>
            <a:r>
              <a:rPr lang="en-US" sz="2400" kern="1200" dirty="0" smtClean="0">
                <a:solidFill>
                  <a:srgbClr val="FF6600"/>
                </a:solidFill>
              </a:rPr>
              <a:t>$$</a:t>
            </a:r>
            <a:endParaRPr lang="en-US" sz="2400" kern="1200" dirty="0">
              <a:solidFill>
                <a:srgbClr val="FF6600"/>
              </a:solidFill>
            </a:endParaRPr>
          </a:p>
        </p:txBody>
      </p:sp>
      <p:cxnSp>
        <p:nvCxnSpPr>
          <p:cNvPr id="49" name="Straight Arrow Connector 48"/>
          <p:cNvCxnSpPr/>
          <p:nvPr/>
        </p:nvCxnSpPr>
        <p:spPr>
          <a:xfrm>
            <a:off x="1631260" y="4460445"/>
            <a:ext cx="2726755" cy="0"/>
          </a:xfrm>
          <a:prstGeom prst="straightConnector1">
            <a:avLst/>
          </a:prstGeom>
          <a:ln w="38100" cmpd="sng">
            <a:solidFill>
              <a:srgbClr val="0D0D0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11194105" y="4460445"/>
            <a:ext cx="1881845" cy="4024"/>
          </a:xfrm>
          <a:prstGeom prst="straightConnector1">
            <a:avLst/>
          </a:prstGeom>
          <a:ln w="38100" cmpd="sng">
            <a:solidFill>
              <a:srgbClr val="0D0D0D"/>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93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ssolve">
                                      <p:cBhvr>
                                        <p:cTn id="10" dur="500"/>
                                        <p:tgtEl>
                                          <p:spTgt spid="3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dissolve">
                                      <p:cBhvr>
                                        <p:cTn id="13" dur="500"/>
                                        <p:tgtEl>
                                          <p:spTgt spid="4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dissolve">
                                      <p:cBhvr>
                                        <p:cTn id="16" dur="500"/>
                                        <p:tgtEl>
                                          <p:spTgt spid="4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dissolve">
                                      <p:cBhvr>
                                        <p:cTn id="19" dur="500"/>
                                        <p:tgtEl>
                                          <p:spTgt spid="35"/>
                                        </p:tgtEl>
                                      </p:cBhvr>
                                    </p:animEffect>
                                  </p:childTnLst>
                                </p:cTn>
                              </p:par>
                              <p:par>
                                <p:cTn id="20" presetID="9"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dissolve">
                                      <p:cBhvr>
                                        <p:cTn id="22" dur="500"/>
                                        <p:tgtEl>
                                          <p:spTgt spid="37"/>
                                        </p:tgtEl>
                                      </p:cBhvr>
                                    </p:animEffect>
                                  </p:childTnLst>
                                </p:cTn>
                              </p:par>
                              <p:par>
                                <p:cTn id="23" presetID="9"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ssolve">
                                      <p:cBhvr>
                                        <p:cTn id="25" dur="500"/>
                                        <p:tgtEl>
                                          <p:spTgt spid="3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dissolve">
                                      <p:cBhvr>
                                        <p:cTn id="28" dur="500"/>
                                        <p:tgtEl>
                                          <p:spTgt spid="3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dissolve">
                                      <p:cBhvr>
                                        <p:cTn id="31" dur="500"/>
                                        <p:tgtEl>
                                          <p:spTgt spid="4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dissolve">
                                      <p:cBhvr>
                                        <p:cTn id="34" dur="500"/>
                                        <p:tgtEl>
                                          <p:spTgt spid="40"/>
                                        </p:tgtEl>
                                      </p:cBhvr>
                                    </p:animEffect>
                                  </p:childTnLst>
                                </p:cTn>
                              </p:par>
                              <p:par>
                                <p:cTn id="35" presetID="9"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dissolve">
                                      <p:cBhvr>
                                        <p:cTn id="37" dur="500"/>
                                        <p:tgtEl>
                                          <p:spTgt spid="4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dissolve">
                                      <p:cBhvr>
                                        <p:cTn id="40" dur="500"/>
                                        <p:tgtEl>
                                          <p:spTgt spid="4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dissolve">
                                      <p:cBhvr>
                                        <p:cTn id="43" dur="500"/>
                                        <p:tgtEl>
                                          <p:spTgt spid="42"/>
                                        </p:tgtEl>
                                      </p:cBhvr>
                                    </p:animEffect>
                                  </p:childTnLst>
                                </p:cTn>
                              </p:par>
                              <p:par>
                                <p:cTn id="44" presetID="9"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dissolve">
                                      <p:cBhvr>
                                        <p:cTn id="46" dur="500"/>
                                        <p:tgtEl>
                                          <p:spTgt spid="43"/>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dissolve">
                                      <p:cBhvr>
                                        <p:cTn id="49" dur="500"/>
                                        <p:tgtEl>
                                          <p:spTgt spid="48"/>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1" nodeType="clickEffect">
                                  <p:stCondLst>
                                    <p:cond delay="0"/>
                                  </p:stCondLst>
                                  <p:childTnLst>
                                    <p:animEffect transition="out" filter="dissolve">
                                      <p:cBhvr>
                                        <p:cTn id="53" dur="500"/>
                                        <p:tgtEl>
                                          <p:spTgt spid="34"/>
                                        </p:tgtEl>
                                      </p:cBhvr>
                                    </p:animEffect>
                                    <p:set>
                                      <p:cBhvr>
                                        <p:cTn id="54" dur="1" fill="hold">
                                          <p:stCondLst>
                                            <p:cond delay="499"/>
                                          </p:stCondLst>
                                        </p:cTn>
                                        <p:tgtEl>
                                          <p:spTgt spid="34"/>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35"/>
                                        </p:tgtEl>
                                      </p:cBhvr>
                                    </p:animEffect>
                                    <p:set>
                                      <p:cBhvr>
                                        <p:cTn id="57" dur="1" fill="hold">
                                          <p:stCondLst>
                                            <p:cond delay="499"/>
                                          </p:stCondLst>
                                        </p:cTn>
                                        <p:tgtEl>
                                          <p:spTgt spid="35"/>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500"/>
                                        <p:tgtEl>
                                          <p:spTgt spid="40"/>
                                        </p:tgtEl>
                                      </p:cBhvr>
                                    </p:animEffect>
                                    <p:set>
                                      <p:cBhvr>
                                        <p:cTn id="63" dur="1" fill="hold">
                                          <p:stCondLst>
                                            <p:cond delay="499"/>
                                          </p:stCondLst>
                                        </p:cTn>
                                        <p:tgtEl>
                                          <p:spTgt spid="40"/>
                                        </p:tgtEl>
                                        <p:attrNameLst>
                                          <p:attrName>style.visibility</p:attrName>
                                        </p:attrNameLst>
                                      </p:cBhvr>
                                      <p:to>
                                        <p:strVal val="hidden"/>
                                      </p:to>
                                    </p:set>
                                  </p:childTnLst>
                                </p:cTn>
                              </p:par>
                              <p:par>
                                <p:cTn id="64" presetID="9" presetClass="exit" presetSubtype="0" fill="hold" grpId="1" nodeType="withEffect">
                                  <p:stCondLst>
                                    <p:cond delay="0"/>
                                  </p:stCondLst>
                                  <p:childTnLst>
                                    <p:animEffect transition="out" filter="dissolve">
                                      <p:cBhvr>
                                        <p:cTn id="65" dur="500"/>
                                        <p:tgtEl>
                                          <p:spTgt spid="42"/>
                                        </p:tgtEl>
                                      </p:cBhvr>
                                    </p:animEffect>
                                    <p:set>
                                      <p:cBhvr>
                                        <p:cTn id="66" dur="1" fill="hold">
                                          <p:stCondLst>
                                            <p:cond delay="499"/>
                                          </p:stCondLst>
                                        </p:cTn>
                                        <p:tgtEl>
                                          <p:spTgt spid="42"/>
                                        </p:tgtEl>
                                        <p:attrNameLst>
                                          <p:attrName>style.visibility</p:attrName>
                                        </p:attrNameLst>
                                      </p:cBhvr>
                                      <p:to>
                                        <p:strVal val="hidden"/>
                                      </p:to>
                                    </p:set>
                                  </p:childTnLst>
                                </p:cTn>
                              </p:par>
                              <p:par>
                                <p:cTn id="67" presetID="9" presetClass="exit" presetSubtype="0" fill="hold" grpId="1" nodeType="withEffect">
                                  <p:stCondLst>
                                    <p:cond delay="0"/>
                                  </p:stCondLst>
                                  <p:childTnLst>
                                    <p:animEffect transition="out" filter="dissolve">
                                      <p:cBhvr>
                                        <p:cTn id="68" dur="500"/>
                                        <p:tgtEl>
                                          <p:spTgt spid="44"/>
                                        </p:tgtEl>
                                      </p:cBhvr>
                                    </p:animEffect>
                                    <p:set>
                                      <p:cBhvr>
                                        <p:cTn id="69" dur="1" fill="hold">
                                          <p:stCondLst>
                                            <p:cond delay="499"/>
                                          </p:stCondLst>
                                        </p:cTn>
                                        <p:tgtEl>
                                          <p:spTgt spid="44"/>
                                        </p:tgtEl>
                                        <p:attrNameLst>
                                          <p:attrName>style.visibility</p:attrName>
                                        </p:attrNameLst>
                                      </p:cBhvr>
                                      <p:to>
                                        <p:strVal val="hidden"/>
                                      </p:to>
                                    </p:set>
                                  </p:childTnLst>
                                </p:cTn>
                              </p:par>
                              <p:par>
                                <p:cTn id="70" presetID="9" presetClass="exit" presetSubtype="0" fill="hold" grpId="1" nodeType="withEffect">
                                  <p:stCondLst>
                                    <p:cond delay="0"/>
                                  </p:stCondLst>
                                  <p:childTnLst>
                                    <p:animEffect transition="out" filter="dissolve">
                                      <p:cBhvr>
                                        <p:cTn id="71" dur="500"/>
                                        <p:tgtEl>
                                          <p:spTgt spid="46"/>
                                        </p:tgtEl>
                                      </p:cBhvr>
                                    </p:animEffect>
                                    <p:set>
                                      <p:cBhvr>
                                        <p:cTn id="72" dur="1" fill="hold">
                                          <p:stCondLst>
                                            <p:cond delay="499"/>
                                          </p:stCondLst>
                                        </p:cTn>
                                        <p:tgtEl>
                                          <p:spTgt spid="46"/>
                                        </p:tgtEl>
                                        <p:attrNameLst>
                                          <p:attrName>style.visibility</p:attrName>
                                        </p:attrNameLst>
                                      </p:cBhvr>
                                      <p:to>
                                        <p:strVal val="hidden"/>
                                      </p:to>
                                    </p:set>
                                  </p:childTnLst>
                                </p:cTn>
                              </p:par>
                              <p:par>
                                <p:cTn id="73" presetID="9" presetClass="exit" presetSubtype="0" fill="hold" grpId="1" nodeType="withEffect">
                                  <p:stCondLst>
                                    <p:cond delay="0"/>
                                  </p:stCondLst>
                                  <p:childTnLst>
                                    <p:animEffect transition="out" filter="dissolve">
                                      <p:cBhvr>
                                        <p:cTn id="74" dur="500"/>
                                        <p:tgtEl>
                                          <p:spTgt spid="47"/>
                                        </p:tgtEl>
                                      </p:cBhvr>
                                    </p:animEffect>
                                    <p:set>
                                      <p:cBhvr>
                                        <p:cTn id="75" dur="1" fill="hold">
                                          <p:stCondLst>
                                            <p:cond delay="499"/>
                                          </p:stCondLst>
                                        </p:cTn>
                                        <p:tgtEl>
                                          <p:spTgt spid="47"/>
                                        </p:tgtEl>
                                        <p:attrNameLst>
                                          <p:attrName>style.visibility</p:attrName>
                                        </p:attrNameLst>
                                      </p:cBhvr>
                                      <p:to>
                                        <p:strVal val="hidden"/>
                                      </p:to>
                                    </p:set>
                                  </p:childTnLst>
                                </p:cTn>
                              </p:par>
                              <p:par>
                                <p:cTn id="76" presetID="9" presetClass="exit" presetSubtype="0" fill="hold" grpId="1" nodeType="withEffect">
                                  <p:stCondLst>
                                    <p:cond delay="0"/>
                                  </p:stCondLst>
                                  <p:childTnLst>
                                    <p:animEffect transition="out" filter="dissolve">
                                      <p:cBhvr>
                                        <p:cTn id="77" dur="500"/>
                                        <p:tgtEl>
                                          <p:spTgt spid="45"/>
                                        </p:tgtEl>
                                      </p:cBhvr>
                                    </p:animEffect>
                                    <p:set>
                                      <p:cBhvr>
                                        <p:cTn id="78" dur="1" fill="hold">
                                          <p:stCondLst>
                                            <p:cond delay="499"/>
                                          </p:stCondLst>
                                        </p:cTn>
                                        <p:tgtEl>
                                          <p:spTgt spid="45"/>
                                        </p:tgtEl>
                                        <p:attrNameLst>
                                          <p:attrName>style.visibility</p:attrName>
                                        </p:attrNameLst>
                                      </p:cBhvr>
                                      <p:to>
                                        <p:strVal val="hidden"/>
                                      </p:to>
                                    </p:set>
                                  </p:childTnLst>
                                </p:cTn>
                              </p:par>
                              <p:par>
                                <p:cTn id="79" presetID="9" presetClass="exit" presetSubtype="0" fill="hold" grpId="1" nodeType="withEffect">
                                  <p:stCondLst>
                                    <p:cond delay="0"/>
                                  </p:stCondLst>
                                  <p:childTnLst>
                                    <p:animEffect transition="out" filter="dissolve">
                                      <p:cBhvr>
                                        <p:cTn id="80" dur="500"/>
                                        <p:tgtEl>
                                          <p:spTgt spid="48"/>
                                        </p:tgtEl>
                                      </p:cBhvr>
                                    </p:animEffect>
                                    <p:set>
                                      <p:cBhvr>
                                        <p:cTn id="81" dur="1" fill="hold">
                                          <p:stCondLst>
                                            <p:cond delay="499"/>
                                          </p:stCondLst>
                                        </p:cTn>
                                        <p:tgtEl>
                                          <p:spTgt spid="48"/>
                                        </p:tgtEl>
                                        <p:attrNameLst>
                                          <p:attrName>style.visibility</p:attrName>
                                        </p:attrNameLst>
                                      </p:cBhvr>
                                      <p:to>
                                        <p:strVal val="hidden"/>
                                      </p:to>
                                    </p:set>
                                  </p:childTnLst>
                                </p:cTn>
                              </p:par>
                              <p:par>
                                <p:cTn id="82" presetID="9" presetClass="exit" presetSubtype="0" fill="hold" nodeType="withEffect">
                                  <p:stCondLst>
                                    <p:cond delay="0"/>
                                  </p:stCondLst>
                                  <p:childTnLst>
                                    <p:animEffect transition="out" filter="dissolve">
                                      <p:cBhvr>
                                        <p:cTn id="83" dur="500"/>
                                        <p:tgtEl>
                                          <p:spTgt spid="37"/>
                                        </p:tgtEl>
                                      </p:cBhvr>
                                    </p:animEffect>
                                    <p:set>
                                      <p:cBhvr>
                                        <p:cTn id="84" dur="1" fill="hold">
                                          <p:stCondLst>
                                            <p:cond delay="499"/>
                                          </p:stCondLst>
                                        </p:cTn>
                                        <p:tgtEl>
                                          <p:spTgt spid="37"/>
                                        </p:tgtEl>
                                        <p:attrNameLst>
                                          <p:attrName>style.visibility</p:attrName>
                                        </p:attrNameLst>
                                      </p:cBhvr>
                                      <p:to>
                                        <p:strVal val="hidden"/>
                                      </p:to>
                                    </p:set>
                                  </p:childTnLst>
                                </p:cTn>
                              </p:par>
                              <p:par>
                                <p:cTn id="85" presetID="9" presetClass="exit" presetSubtype="0" fill="hold" nodeType="withEffect">
                                  <p:stCondLst>
                                    <p:cond delay="0"/>
                                  </p:stCondLst>
                                  <p:childTnLst>
                                    <p:animEffect transition="out" filter="dissolve">
                                      <p:cBhvr>
                                        <p:cTn id="86" dur="500"/>
                                        <p:tgtEl>
                                          <p:spTgt spid="36"/>
                                        </p:tgtEl>
                                      </p:cBhvr>
                                    </p:animEffect>
                                    <p:set>
                                      <p:cBhvr>
                                        <p:cTn id="87" dur="1" fill="hold">
                                          <p:stCondLst>
                                            <p:cond delay="499"/>
                                          </p:stCondLst>
                                        </p:cTn>
                                        <p:tgtEl>
                                          <p:spTgt spid="36"/>
                                        </p:tgtEl>
                                        <p:attrNameLst>
                                          <p:attrName>style.visibility</p:attrName>
                                        </p:attrNameLst>
                                      </p:cBhvr>
                                      <p:to>
                                        <p:strVal val="hidden"/>
                                      </p:to>
                                    </p:set>
                                  </p:childTnLst>
                                </p:cTn>
                              </p:par>
                              <p:par>
                                <p:cTn id="88" presetID="9" presetClass="exit" presetSubtype="0" fill="hold" nodeType="withEffect">
                                  <p:stCondLst>
                                    <p:cond delay="0"/>
                                  </p:stCondLst>
                                  <p:childTnLst>
                                    <p:animEffect transition="out" filter="dissolve">
                                      <p:cBhvr>
                                        <p:cTn id="89" dur="500"/>
                                        <p:tgtEl>
                                          <p:spTgt spid="39"/>
                                        </p:tgtEl>
                                      </p:cBhvr>
                                    </p:animEffect>
                                    <p:set>
                                      <p:cBhvr>
                                        <p:cTn id="90" dur="1" fill="hold">
                                          <p:stCondLst>
                                            <p:cond delay="499"/>
                                          </p:stCondLst>
                                        </p:cTn>
                                        <p:tgtEl>
                                          <p:spTgt spid="39"/>
                                        </p:tgtEl>
                                        <p:attrNameLst>
                                          <p:attrName>style.visibility</p:attrName>
                                        </p:attrNameLst>
                                      </p:cBhvr>
                                      <p:to>
                                        <p:strVal val="hidden"/>
                                      </p:to>
                                    </p:set>
                                  </p:childTnLst>
                                </p:cTn>
                              </p:par>
                              <p:par>
                                <p:cTn id="91" presetID="9" presetClass="exit" presetSubtype="0" fill="hold" nodeType="withEffect">
                                  <p:stCondLst>
                                    <p:cond delay="0"/>
                                  </p:stCondLst>
                                  <p:childTnLst>
                                    <p:animEffect transition="out" filter="dissolve">
                                      <p:cBhvr>
                                        <p:cTn id="92" dur="500"/>
                                        <p:tgtEl>
                                          <p:spTgt spid="41"/>
                                        </p:tgtEl>
                                      </p:cBhvr>
                                    </p:animEffect>
                                    <p:set>
                                      <p:cBhvr>
                                        <p:cTn id="93" dur="1" fill="hold">
                                          <p:stCondLst>
                                            <p:cond delay="499"/>
                                          </p:stCondLst>
                                        </p:cTn>
                                        <p:tgtEl>
                                          <p:spTgt spid="41"/>
                                        </p:tgtEl>
                                        <p:attrNameLst>
                                          <p:attrName>style.visibility</p:attrName>
                                        </p:attrNameLst>
                                      </p:cBhvr>
                                      <p:to>
                                        <p:strVal val="hidden"/>
                                      </p:to>
                                    </p:set>
                                  </p:childTnLst>
                                </p:cTn>
                              </p:par>
                              <p:par>
                                <p:cTn id="94" presetID="9" presetClass="exit" presetSubtype="0" fill="hold" nodeType="withEffect">
                                  <p:stCondLst>
                                    <p:cond delay="0"/>
                                  </p:stCondLst>
                                  <p:childTnLst>
                                    <p:animEffect transition="out" filter="dissolve">
                                      <p:cBhvr>
                                        <p:cTn id="95" dur="500"/>
                                        <p:tgtEl>
                                          <p:spTgt spid="43"/>
                                        </p:tgtEl>
                                      </p:cBhvr>
                                    </p:animEffect>
                                    <p:set>
                                      <p:cBhvr>
                                        <p:cTn id="96" dur="1" fill="hold">
                                          <p:stCondLst>
                                            <p:cond delay="499"/>
                                          </p:stCondLst>
                                        </p:cTn>
                                        <p:tgtEl>
                                          <p:spTgt spid="43"/>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9" presetClass="exit" presetSubtype="0" fill="hold" nodeType="clickEffect">
                                  <p:stCondLst>
                                    <p:cond delay="0"/>
                                  </p:stCondLst>
                                  <p:childTnLst>
                                    <p:animEffect transition="out" filter="dissolve">
                                      <p:cBhvr>
                                        <p:cTn id="100" dur="500"/>
                                        <p:tgtEl>
                                          <p:spTgt spid="49"/>
                                        </p:tgtEl>
                                      </p:cBhvr>
                                    </p:animEffect>
                                    <p:set>
                                      <p:cBhvr>
                                        <p:cTn id="101" dur="1" fill="hold">
                                          <p:stCondLst>
                                            <p:cond delay="499"/>
                                          </p:stCondLst>
                                        </p:cTn>
                                        <p:tgtEl>
                                          <p:spTgt spid="49"/>
                                        </p:tgtEl>
                                        <p:attrNameLst>
                                          <p:attrName>style.visibility</p:attrName>
                                        </p:attrNameLst>
                                      </p:cBhvr>
                                      <p:to>
                                        <p:strVal val="hidden"/>
                                      </p:to>
                                    </p:set>
                                  </p:childTnLst>
                                </p:cTn>
                              </p:par>
                              <p:par>
                                <p:cTn id="102" presetID="9" presetClass="exit" presetSubtype="0" fill="hold" nodeType="withEffect">
                                  <p:stCondLst>
                                    <p:cond delay="0"/>
                                  </p:stCondLst>
                                  <p:childTnLst>
                                    <p:animEffect transition="out" filter="dissolve">
                                      <p:cBhvr>
                                        <p:cTn id="103" dur="500"/>
                                        <p:tgtEl>
                                          <p:spTgt spid="51"/>
                                        </p:tgtEl>
                                      </p:cBhvr>
                                    </p:animEffect>
                                    <p:set>
                                      <p:cBhvr>
                                        <p:cTn id="104" dur="1" fill="hold">
                                          <p:stCondLst>
                                            <p:cond delay="499"/>
                                          </p:stCondLst>
                                        </p:cTn>
                                        <p:tgtEl>
                                          <p:spTgt spid="51"/>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9" presetClass="entr" presetSubtype="0" fill="hold" nodeType="click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dissolve">
                                      <p:cBhvr>
                                        <p:cTn id="109" dur="500"/>
                                        <p:tgtEl>
                                          <p:spTgt spid="25"/>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161"/>
                                        </p:tgtEl>
                                        <p:attrNameLst>
                                          <p:attrName>style.visibility</p:attrName>
                                        </p:attrNameLst>
                                      </p:cBhvr>
                                      <p:to>
                                        <p:strVal val="visible"/>
                                      </p:to>
                                    </p:set>
                                    <p:animEffect transition="in" filter="dissolve">
                                      <p:cBhvr>
                                        <p:cTn id="112" dur="500"/>
                                        <p:tgtEl>
                                          <p:spTgt spid="161"/>
                                        </p:tgtEl>
                                      </p:cBhvr>
                                    </p:animEffect>
                                  </p:childTnLst>
                                </p:cTn>
                              </p:par>
                              <p:par>
                                <p:cTn id="113" presetID="9" presetClass="entr" presetSubtype="0" fill="hold" nodeType="withEffect">
                                  <p:stCondLst>
                                    <p:cond delay="0"/>
                                  </p:stCondLst>
                                  <p:childTnLst>
                                    <p:set>
                                      <p:cBhvr>
                                        <p:cTn id="114" dur="1" fill="hold">
                                          <p:stCondLst>
                                            <p:cond delay="0"/>
                                          </p:stCondLst>
                                        </p:cTn>
                                        <p:tgtEl>
                                          <p:spTgt spid="150"/>
                                        </p:tgtEl>
                                        <p:attrNameLst>
                                          <p:attrName>style.visibility</p:attrName>
                                        </p:attrNameLst>
                                      </p:cBhvr>
                                      <p:to>
                                        <p:strVal val="visible"/>
                                      </p:to>
                                    </p:set>
                                    <p:animEffect transition="in" filter="dissolve">
                                      <p:cBhvr>
                                        <p:cTn id="115" dur="500"/>
                                        <p:tgtEl>
                                          <p:spTgt spid="150"/>
                                        </p:tgtEl>
                                      </p:cBhvr>
                                    </p:animEffect>
                                  </p:childTnLst>
                                </p:cTn>
                              </p:par>
                              <p:par>
                                <p:cTn id="116" presetID="9" presetClass="entr" presetSubtype="0" fill="hold" nodeType="withEffect">
                                  <p:stCondLst>
                                    <p:cond delay="0"/>
                                  </p:stCondLst>
                                  <p:childTnLst>
                                    <p:set>
                                      <p:cBhvr>
                                        <p:cTn id="117" dur="1" fill="hold">
                                          <p:stCondLst>
                                            <p:cond delay="0"/>
                                          </p:stCondLst>
                                        </p:cTn>
                                        <p:tgtEl>
                                          <p:spTgt spid="174"/>
                                        </p:tgtEl>
                                        <p:attrNameLst>
                                          <p:attrName>style.visibility</p:attrName>
                                        </p:attrNameLst>
                                      </p:cBhvr>
                                      <p:to>
                                        <p:strVal val="visible"/>
                                      </p:to>
                                    </p:set>
                                    <p:animEffect transition="in" filter="dissolve">
                                      <p:cBhvr>
                                        <p:cTn id="118" dur="500"/>
                                        <p:tgtEl>
                                          <p:spTgt spid="174"/>
                                        </p:tgtEl>
                                      </p:cBhvr>
                                    </p:animEffect>
                                  </p:childTnLst>
                                </p:cTn>
                              </p:par>
                              <p:par>
                                <p:cTn id="119" presetID="9" presetClass="entr" presetSubtype="0" fill="hold" nodeType="withEffect">
                                  <p:stCondLst>
                                    <p:cond delay="0"/>
                                  </p:stCondLst>
                                  <p:childTnLst>
                                    <p:set>
                                      <p:cBhvr>
                                        <p:cTn id="120" dur="1" fill="hold">
                                          <p:stCondLst>
                                            <p:cond delay="0"/>
                                          </p:stCondLst>
                                        </p:cTn>
                                        <p:tgtEl>
                                          <p:spTgt spid="178"/>
                                        </p:tgtEl>
                                        <p:attrNameLst>
                                          <p:attrName>style.visibility</p:attrName>
                                        </p:attrNameLst>
                                      </p:cBhvr>
                                      <p:to>
                                        <p:strVal val="visible"/>
                                      </p:to>
                                    </p:set>
                                    <p:animEffect transition="in" filter="dissolve">
                                      <p:cBhvr>
                                        <p:cTn id="121" dur="500"/>
                                        <p:tgtEl>
                                          <p:spTgt spid="178"/>
                                        </p:tgtEl>
                                      </p:cBhvr>
                                    </p:animEffect>
                                  </p:childTnLst>
                                </p:cTn>
                              </p:par>
                              <p:par>
                                <p:cTn id="122" presetID="9" presetClass="entr" presetSubtype="0" fill="hold" nodeType="withEffect">
                                  <p:stCondLst>
                                    <p:cond delay="0"/>
                                  </p:stCondLst>
                                  <p:childTnLst>
                                    <p:set>
                                      <p:cBhvr>
                                        <p:cTn id="123" dur="1" fill="hold">
                                          <p:stCondLst>
                                            <p:cond delay="0"/>
                                          </p:stCondLst>
                                        </p:cTn>
                                        <p:tgtEl>
                                          <p:spTgt spid="159"/>
                                        </p:tgtEl>
                                        <p:attrNameLst>
                                          <p:attrName>style.visibility</p:attrName>
                                        </p:attrNameLst>
                                      </p:cBhvr>
                                      <p:to>
                                        <p:strVal val="visible"/>
                                      </p:to>
                                    </p:set>
                                    <p:animEffect transition="in" filter="dissolve">
                                      <p:cBhvr>
                                        <p:cTn id="124" dur="500"/>
                                        <p:tgtEl>
                                          <p:spTgt spid="159"/>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169"/>
                                        </p:tgtEl>
                                        <p:attrNameLst>
                                          <p:attrName>style.visibility</p:attrName>
                                        </p:attrNameLst>
                                      </p:cBhvr>
                                      <p:to>
                                        <p:strVal val="visible"/>
                                      </p:to>
                                    </p:set>
                                    <p:animEffect transition="in" filter="dissolve">
                                      <p:cBhvr>
                                        <p:cTn id="127" dur="500"/>
                                        <p:tgtEl>
                                          <p:spTgt spid="169"/>
                                        </p:tgtEl>
                                      </p:cBhvr>
                                    </p:animEffect>
                                  </p:childTnLst>
                                </p:cTn>
                              </p:par>
                              <p:par>
                                <p:cTn id="128" presetID="9" presetClass="entr" presetSubtype="0" fill="hold" nodeType="withEffect">
                                  <p:stCondLst>
                                    <p:cond delay="0"/>
                                  </p:stCondLst>
                                  <p:childTnLst>
                                    <p:set>
                                      <p:cBhvr>
                                        <p:cTn id="129" dur="1" fill="hold">
                                          <p:stCondLst>
                                            <p:cond delay="0"/>
                                          </p:stCondLst>
                                        </p:cTn>
                                        <p:tgtEl>
                                          <p:spTgt spid="179"/>
                                        </p:tgtEl>
                                        <p:attrNameLst>
                                          <p:attrName>style.visibility</p:attrName>
                                        </p:attrNameLst>
                                      </p:cBhvr>
                                      <p:to>
                                        <p:strVal val="visible"/>
                                      </p:to>
                                    </p:set>
                                    <p:animEffect transition="in" filter="dissolve">
                                      <p:cBhvr>
                                        <p:cTn id="130"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9" grpId="0"/>
      <p:bldP spid="34" grpId="0" animBg="1"/>
      <p:bldP spid="34" grpId="1" animBg="1"/>
      <p:bldP spid="35" grpId="0" animBg="1"/>
      <p:bldP spid="35" grpId="1" animBg="1"/>
      <p:bldP spid="38" grpId="0" animBg="1"/>
      <p:bldP spid="38" grpId="1" animBg="1"/>
      <p:bldP spid="40" grpId="0" animBg="1"/>
      <p:bldP spid="40" grpId="1" animBg="1"/>
      <p:bldP spid="42" grpId="0" animBg="1"/>
      <p:bldP spid="42" grpId="1" animBg="1"/>
      <p:bldP spid="44" grpId="0"/>
      <p:bldP spid="44" grpId="1"/>
      <p:bldP spid="45" grpId="0"/>
      <p:bldP spid="45" grpId="1"/>
      <p:bldP spid="46" grpId="0"/>
      <p:bldP spid="46" grpId="1"/>
      <p:bldP spid="47" grpId="0"/>
      <p:bldP spid="47" grpId="1"/>
      <p:bldP spid="48" grpId="0"/>
      <p:bldP spid="4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ounded Rectangle 82"/>
          <p:cNvSpPr/>
          <p:nvPr/>
        </p:nvSpPr>
        <p:spPr>
          <a:xfrm>
            <a:off x="363895" y="3024482"/>
            <a:ext cx="13936897" cy="2874094"/>
          </a:xfrm>
          <a:prstGeom prst="roundRect">
            <a:avLst/>
          </a:prstGeom>
          <a:solidFill>
            <a:srgbClr val="D7F4FF">
              <a:alpha val="49000"/>
            </a:srgbClr>
          </a:solidFill>
          <a:ln>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7" name="Picture 146" descr="Switc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355" y="4187530"/>
            <a:ext cx="641287" cy="641287"/>
          </a:xfrm>
          <a:prstGeom prst="rect">
            <a:avLst/>
          </a:prstGeom>
        </p:spPr>
      </p:pic>
      <p:pic>
        <p:nvPicPr>
          <p:cNvPr id="148" name="Picture 147" descr="Datacen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669" y="4170268"/>
            <a:ext cx="645322" cy="675811"/>
          </a:xfrm>
          <a:prstGeom prst="rect">
            <a:avLst/>
          </a:prstGeom>
        </p:spPr>
      </p:pic>
      <p:pic>
        <p:nvPicPr>
          <p:cNvPr id="150" name="Picture 1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9523" y="4152752"/>
            <a:ext cx="932201" cy="710842"/>
          </a:xfrm>
          <a:prstGeom prst="rect">
            <a:avLst/>
          </a:prstGeom>
        </p:spPr>
      </p:pic>
      <p:pic>
        <p:nvPicPr>
          <p:cNvPr id="151" name="Picture 150" descr="Us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355" y="6171009"/>
            <a:ext cx="531187" cy="705088"/>
          </a:xfrm>
          <a:prstGeom prst="rect">
            <a:avLst/>
          </a:prstGeom>
        </p:spPr>
      </p:pic>
      <p:pic>
        <p:nvPicPr>
          <p:cNvPr id="153" name="Picture 152" descr="Serv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0232" y="3650792"/>
            <a:ext cx="1021939" cy="259033"/>
          </a:xfrm>
          <a:prstGeom prst="rect">
            <a:avLst/>
          </a:prstGeom>
        </p:spPr>
      </p:pic>
      <p:pic>
        <p:nvPicPr>
          <p:cNvPr id="155" name="Picture 154" descr="Firewal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2603" y="4223097"/>
            <a:ext cx="676800" cy="570153"/>
          </a:xfrm>
          <a:prstGeom prst="rect">
            <a:avLst/>
          </a:prstGeom>
        </p:spPr>
      </p:pic>
      <p:pic>
        <p:nvPicPr>
          <p:cNvPr id="157" name="Picture 156" descr="Firewal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1610" y="4223097"/>
            <a:ext cx="676800" cy="570153"/>
          </a:xfrm>
          <a:prstGeom prst="rect">
            <a:avLst/>
          </a:prstGeom>
        </p:spPr>
      </p:pic>
      <p:pic>
        <p:nvPicPr>
          <p:cNvPr id="158" name="Picture 157" descr="Firewal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75061" y="4223097"/>
            <a:ext cx="676800" cy="570153"/>
          </a:xfrm>
          <a:prstGeom prst="rect">
            <a:avLst/>
          </a:prstGeom>
        </p:spPr>
      </p:pic>
      <p:pic>
        <p:nvPicPr>
          <p:cNvPr id="159" name="Picture 1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4078" y="4152752"/>
            <a:ext cx="932201" cy="710842"/>
          </a:xfrm>
          <a:prstGeom prst="rect">
            <a:avLst/>
          </a:prstGeom>
        </p:spPr>
      </p:pic>
      <p:sp>
        <p:nvSpPr>
          <p:cNvPr id="160" name="TextBox 159"/>
          <p:cNvSpPr txBox="1"/>
          <p:nvPr/>
        </p:nvSpPr>
        <p:spPr>
          <a:xfrm>
            <a:off x="649261" y="4884792"/>
            <a:ext cx="1133781" cy="523220"/>
          </a:xfrm>
          <a:prstGeom prst="rect">
            <a:avLst/>
          </a:prstGeom>
          <a:noFill/>
        </p:spPr>
        <p:txBody>
          <a:bodyPr wrap="square" rtlCol="0">
            <a:spAutoFit/>
          </a:bodyPr>
          <a:lstStyle/>
          <a:p>
            <a:pPr algn="ctr"/>
            <a:r>
              <a:rPr lang="en-US" sz="1400" kern="1200" dirty="0" smtClean="0"/>
              <a:t>Packet Broker</a:t>
            </a:r>
            <a:endParaRPr lang="en-US" sz="1400" kern="1200" dirty="0"/>
          </a:p>
        </p:txBody>
      </p:sp>
      <p:sp>
        <p:nvSpPr>
          <p:cNvPr id="161" name="TextBox 160"/>
          <p:cNvSpPr txBox="1"/>
          <p:nvPr/>
        </p:nvSpPr>
        <p:spPr>
          <a:xfrm>
            <a:off x="2305641" y="4920223"/>
            <a:ext cx="1133781" cy="307777"/>
          </a:xfrm>
          <a:prstGeom prst="rect">
            <a:avLst/>
          </a:prstGeom>
          <a:noFill/>
        </p:spPr>
        <p:txBody>
          <a:bodyPr wrap="square" rtlCol="0">
            <a:spAutoFit/>
          </a:bodyPr>
          <a:lstStyle/>
          <a:p>
            <a:pPr algn="ctr"/>
            <a:r>
              <a:rPr lang="en-US" sz="1400" kern="1200" dirty="0" smtClean="0"/>
              <a:t>SSLi</a:t>
            </a:r>
            <a:endParaRPr lang="en-US" sz="1400" kern="1200" dirty="0"/>
          </a:p>
        </p:txBody>
      </p:sp>
      <p:sp>
        <p:nvSpPr>
          <p:cNvPr id="162" name="TextBox 161"/>
          <p:cNvSpPr txBox="1"/>
          <p:nvPr/>
        </p:nvSpPr>
        <p:spPr>
          <a:xfrm>
            <a:off x="4277530" y="4936934"/>
            <a:ext cx="1133781" cy="738664"/>
          </a:xfrm>
          <a:prstGeom prst="rect">
            <a:avLst/>
          </a:prstGeom>
          <a:noFill/>
        </p:spPr>
        <p:txBody>
          <a:bodyPr wrap="square" rtlCol="0">
            <a:spAutoFit/>
          </a:bodyPr>
          <a:lstStyle/>
          <a:p>
            <a:pPr algn="ctr"/>
            <a:r>
              <a:rPr lang="en-US" sz="1400" kern="1200" dirty="0" smtClean="0"/>
              <a:t>Secure Web</a:t>
            </a:r>
          </a:p>
          <a:p>
            <a:pPr algn="ctr"/>
            <a:r>
              <a:rPr lang="en-US" sz="1400" dirty="0" smtClean="0"/>
              <a:t>Gateway</a:t>
            </a:r>
            <a:endParaRPr lang="en-US" sz="1400" kern="1200" dirty="0"/>
          </a:p>
        </p:txBody>
      </p:sp>
      <p:sp>
        <p:nvSpPr>
          <p:cNvPr id="163" name="TextBox 162"/>
          <p:cNvSpPr txBox="1"/>
          <p:nvPr/>
        </p:nvSpPr>
        <p:spPr>
          <a:xfrm>
            <a:off x="5697957" y="3900924"/>
            <a:ext cx="1133781" cy="307777"/>
          </a:xfrm>
          <a:prstGeom prst="rect">
            <a:avLst/>
          </a:prstGeom>
          <a:noFill/>
        </p:spPr>
        <p:txBody>
          <a:bodyPr wrap="square" rtlCol="0">
            <a:spAutoFit/>
          </a:bodyPr>
          <a:lstStyle/>
          <a:p>
            <a:pPr algn="ctr"/>
            <a:r>
              <a:rPr lang="en-US" sz="1400" kern="1200" dirty="0" smtClean="0"/>
              <a:t>AV / DLP</a:t>
            </a:r>
            <a:endParaRPr lang="en-US" sz="1400" kern="1200" dirty="0"/>
          </a:p>
        </p:txBody>
      </p:sp>
      <p:pic>
        <p:nvPicPr>
          <p:cNvPr id="164" name="Picture 163" descr="Serv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2234" y="3352026"/>
            <a:ext cx="1021939" cy="259033"/>
          </a:xfrm>
          <a:prstGeom prst="rect">
            <a:avLst/>
          </a:prstGeom>
        </p:spPr>
      </p:pic>
      <p:sp>
        <p:nvSpPr>
          <p:cNvPr id="166" name="TextBox 165"/>
          <p:cNvSpPr txBox="1"/>
          <p:nvPr/>
        </p:nvSpPr>
        <p:spPr>
          <a:xfrm>
            <a:off x="7488026" y="4888817"/>
            <a:ext cx="1133781" cy="307777"/>
          </a:xfrm>
          <a:prstGeom prst="rect">
            <a:avLst/>
          </a:prstGeom>
          <a:noFill/>
        </p:spPr>
        <p:txBody>
          <a:bodyPr wrap="square" rtlCol="0">
            <a:spAutoFit/>
          </a:bodyPr>
          <a:lstStyle/>
          <a:p>
            <a:pPr algn="ctr"/>
            <a:r>
              <a:rPr lang="en-US" sz="1400" kern="1200" dirty="0" smtClean="0"/>
              <a:t>APT</a:t>
            </a:r>
            <a:endParaRPr lang="en-US" sz="1400" kern="1200" dirty="0"/>
          </a:p>
        </p:txBody>
      </p:sp>
      <p:sp>
        <p:nvSpPr>
          <p:cNvPr id="167" name="TextBox 166"/>
          <p:cNvSpPr txBox="1"/>
          <p:nvPr/>
        </p:nvSpPr>
        <p:spPr>
          <a:xfrm>
            <a:off x="8893744" y="4907538"/>
            <a:ext cx="1133781" cy="307777"/>
          </a:xfrm>
          <a:prstGeom prst="rect">
            <a:avLst/>
          </a:prstGeom>
          <a:noFill/>
        </p:spPr>
        <p:txBody>
          <a:bodyPr wrap="square" rtlCol="0">
            <a:spAutoFit/>
          </a:bodyPr>
          <a:lstStyle/>
          <a:p>
            <a:pPr algn="ctr"/>
            <a:r>
              <a:rPr lang="en-US" sz="1400" kern="1200" dirty="0" smtClean="0"/>
              <a:t>IPS</a:t>
            </a:r>
            <a:endParaRPr lang="en-US" sz="1400" kern="1200" dirty="0"/>
          </a:p>
        </p:txBody>
      </p:sp>
      <p:sp>
        <p:nvSpPr>
          <p:cNvPr id="168" name="TextBox 167"/>
          <p:cNvSpPr txBox="1"/>
          <p:nvPr/>
        </p:nvSpPr>
        <p:spPr>
          <a:xfrm>
            <a:off x="10249329" y="4909550"/>
            <a:ext cx="1133781" cy="307777"/>
          </a:xfrm>
          <a:prstGeom prst="rect">
            <a:avLst/>
          </a:prstGeom>
          <a:noFill/>
        </p:spPr>
        <p:txBody>
          <a:bodyPr wrap="square" rtlCol="0">
            <a:spAutoFit/>
          </a:bodyPr>
          <a:lstStyle/>
          <a:p>
            <a:pPr algn="ctr"/>
            <a:r>
              <a:rPr lang="en-US" sz="1400" kern="1200" dirty="0" smtClean="0"/>
              <a:t>NGFW</a:t>
            </a:r>
            <a:endParaRPr lang="en-US" sz="1400" kern="1200" dirty="0"/>
          </a:p>
        </p:txBody>
      </p:sp>
      <p:sp>
        <p:nvSpPr>
          <p:cNvPr id="169" name="TextBox 168"/>
          <p:cNvSpPr txBox="1"/>
          <p:nvPr/>
        </p:nvSpPr>
        <p:spPr>
          <a:xfrm>
            <a:off x="11665752" y="4905525"/>
            <a:ext cx="930527" cy="307777"/>
          </a:xfrm>
          <a:prstGeom prst="rect">
            <a:avLst/>
          </a:prstGeom>
          <a:noFill/>
        </p:spPr>
        <p:txBody>
          <a:bodyPr wrap="square" rtlCol="0">
            <a:spAutoFit/>
          </a:bodyPr>
          <a:lstStyle/>
          <a:p>
            <a:pPr algn="ctr"/>
            <a:r>
              <a:rPr lang="en-US" sz="1400" kern="1200" dirty="0" smtClean="0"/>
              <a:t>SSLi</a:t>
            </a:r>
            <a:endParaRPr lang="en-US" sz="1400" kern="1200" dirty="0"/>
          </a:p>
        </p:txBody>
      </p:sp>
      <p:pic>
        <p:nvPicPr>
          <p:cNvPr id="172" name="Picture 171" descr="Cloud_Interne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64580" y="6028969"/>
            <a:ext cx="1465910" cy="955748"/>
          </a:xfrm>
          <a:prstGeom prst="rect">
            <a:avLst/>
          </a:prstGeom>
        </p:spPr>
      </p:pic>
      <p:sp>
        <p:nvSpPr>
          <p:cNvPr id="13" name="Right Arrow 12"/>
          <p:cNvSpPr/>
          <p:nvPr/>
        </p:nvSpPr>
        <p:spPr>
          <a:xfrm>
            <a:off x="1667346" y="6272904"/>
            <a:ext cx="10527871" cy="594843"/>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Enterprise Traffic : User to Internet</a:t>
            </a:r>
            <a:endParaRPr lang="en-US" sz="1600" dirty="0"/>
          </a:p>
        </p:txBody>
      </p:sp>
      <p:cxnSp>
        <p:nvCxnSpPr>
          <p:cNvPr id="25" name="Straight Arrow Connector 24"/>
          <p:cNvCxnSpPr/>
          <p:nvPr/>
        </p:nvCxnSpPr>
        <p:spPr>
          <a:xfrm>
            <a:off x="1633924" y="4529374"/>
            <a:ext cx="635014" cy="0"/>
          </a:xfrm>
          <a:prstGeom prst="straightConnector1">
            <a:avLst/>
          </a:prstGeom>
          <a:ln w="38100" cmpd="sng">
            <a:solidFill>
              <a:srgbClr val="0D0D0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4" name="Straight Arrow Connector 173"/>
          <p:cNvCxnSpPr/>
          <p:nvPr/>
        </p:nvCxnSpPr>
        <p:spPr>
          <a:xfrm flipV="1">
            <a:off x="3357149" y="4528369"/>
            <a:ext cx="1017364" cy="2011"/>
          </a:xfrm>
          <a:prstGeom prst="straightConnector1">
            <a:avLst/>
          </a:prstGeom>
          <a:ln w="38100" cmpd="sng">
            <a:solidFill>
              <a:srgbClr val="0D0D0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5" name="Straight Arrow Connector 174"/>
          <p:cNvCxnSpPr/>
          <p:nvPr/>
        </p:nvCxnSpPr>
        <p:spPr>
          <a:xfrm flipV="1">
            <a:off x="5214062" y="4527363"/>
            <a:ext cx="2419078" cy="4023"/>
          </a:xfrm>
          <a:prstGeom prst="straightConnector1">
            <a:avLst/>
          </a:prstGeom>
          <a:ln w="38100" cmpd="sng">
            <a:solidFill>
              <a:srgbClr val="0D0D0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6" name="Straight Arrow Connector 175"/>
          <p:cNvCxnSpPr/>
          <p:nvPr/>
        </p:nvCxnSpPr>
        <p:spPr>
          <a:xfrm flipV="1">
            <a:off x="8506110" y="4527363"/>
            <a:ext cx="480613" cy="4023"/>
          </a:xfrm>
          <a:prstGeom prst="straightConnector1">
            <a:avLst/>
          </a:prstGeom>
          <a:ln w="38100" cmpd="sng">
            <a:solidFill>
              <a:srgbClr val="0D0D0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7" name="Straight Arrow Connector 176"/>
          <p:cNvCxnSpPr/>
          <p:nvPr/>
        </p:nvCxnSpPr>
        <p:spPr>
          <a:xfrm flipV="1">
            <a:off x="9911828" y="4527363"/>
            <a:ext cx="480613" cy="4023"/>
          </a:xfrm>
          <a:prstGeom prst="straightConnector1">
            <a:avLst/>
          </a:prstGeom>
          <a:ln w="38100" cmpd="sng">
            <a:solidFill>
              <a:srgbClr val="0D0D0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8" name="Straight Arrow Connector 177"/>
          <p:cNvCxnSpPr/>
          <p:nvPr/>
        </p:nvCxnSpPr>
        <p:spPr>
          <a:xfrm flipV="1">
            <a:off x="11198568" y="4527363"/>
            <a:ext cx="480613" cy="4023"/>
          </a:xfrm>
          <a:prstGeom prst="straightConnector1">
            <a:avLst/>
          </a:prstGeom>
          <a:ln w="38100" cmpd="sng">
            <a:solidFill>
              <a:srgbClr val="0D0D0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9" name="Straight Arrow Connector 178"/>
          <p:cNvCxnSpPr/>
          <p:nvPr/>
        </p:nvCxnSpPr>
        <p:spPr>
          <a:xfrm flipV="1">
            <a:off x="12618995" y="4527363"/>
            <a:ext cx="480613" cy="4023"/>
          </a:xfrm>
          <a:prstGeom prst="straightConnector1">
            <a:avLst/>
          </a:prstGeom>
          <a:ln w="38100" cmpd="sng">
            <a:solidFill>
              <a:srgbClr val="0D0D0D"/>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Elbow Connector 54"/>
          <p:cNvCxnSpPr/>
          <p:nvPr/>
        </p:nvCxnSpPr>
        <p:spPr>
          <a:xfrm flipV="1">
            <a:off x="4808996" y="3609328"/>
            <a:ext cx="818835" cy="451165"/>
          </a:xfrm>
          <a:prstGeom prst="bentConnector3">
            <a:avLst>
              <a:gd name="adj1" fmla="val -1020"/>
            </a:avLst>
          </a:prstGeom>
          <a:ln w="38100" cmpd="sng">
            <a:solidFill>
              <a:srgbClr val="0D0D0D"/>
            </a:solidFill>
            <a:tailEnd type="arrow"/>
          </a:ln>
          <a:effectLst/>
        </p:spPr>
        <p:style>
          <a:lnRef idx="2">
            <a:schemeClr val="accent1"/>
          </a:lnRef>
          <a:fillRef idx="0">
            <a:schemeClr val="accent1"/>
          </a:fillRef>
          <a:effectRef idx="1">
            <a:schemeClr val="accent1"/>
          </a:effectRef>
          <a:fontRef idx="minor">
            <a:schemeClr val="tx1"/>
          </a:fontRef>
        </p:style>
      </p:cxnSp>
      <p:sp>
        <p:nvSpPr>
          <p:cNvPr id="34" name="Explosion 1 33"/>
          <p:cNvSpPr/>
          <p:nvPr/>
        </p:nvSpPr>
        <p:spPr>
          <a:xfrm>
            <a:off x="1592855" y="1541665"/>
            <a:ext cx="1805034" cy="998530"/>
          </a:xfrm>
          <a:prstGeom prst="irregularSeal1">
            <a:avLst/>
          </a:prstGeom>
          <a:solidFill>
            <a:schemeClr val="bg1">
              <a:lumMod val="5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Performance Hit</a:t>
            </a:r>
            <a:endParaRPr lang="en-US" sz="1000" dirty="0"/>
          </a:p>
        </p:txBody>
      </p:sp>
      <p:cxnSp>
        <p:nvCxnSpPr>
          <p:cNvPr id="35" name="Straight Arrow Connector 34"/>
          <p:cNvCxnSpPr/>
          <p:nvPr/>
        </p:nvCxnSpPr>
        <p:spPr>
          <a:xfrm>
            <a:off x="2668195" y="2501790"/>
            <a:ext cx="192025" cy="14977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1976906" y="1080805"/>
            <a:ext cx="691290" cy="461665"/>
          </a:xfrm>
          <a:prstGeom prst="rect">
            <a:avLst/>
          </a:prstGeom>
          <a:noFill/>
        </p:spPr>
        <p:txBody>
          <a:bodyPr wrap="square" rtlCol="0">
            <a:spAutoFit/>
          </a:bodyPr>
          <a:lstStyle/>
          <a:p>
            <a:pPr algn="ctr"/>
            <a:r>
              <a:rPr lang="en-US" sz="2400" kern="1200" dirty="0" smtClean="0">
                <a:solidFill>
                  <a:srgbClr val="FF6600"/>
                </a:solidFill>
              </a:rPr>
              <a:t>$$</a:t>
            </a:r>
            <a:endParaRPr lang="en-US" sz="2400" kern="1200" dirty="0">
              <a:solidFill>
                <a:srgbClr val="FF6600"/>
              </a:solidFill>
            </a:endParaRPr>
          </a:p>
        </p:txBody>
      </p:sp>
      <p:sp>
        <p:nvSpPr>
          <p:cNvPr id="4" name="TextBox 3"/>
          <p:cNvSpPr txBox="1"/>
          <p:nvPr/>
        </p:nvSpPr>
        <p:spPr>
          <a:xfrm>
            <a:off x="9235450" y="3769155"/>
            <a:ext cx="575323" cy="646331"/>
          </a:xfrm>
          <a:prstGeom prst="rect">
            <a:avLst/>
          </a:prstGeom>
          <a:noFill/>
        </p:spPr>
        <p:txBody>
          <a:bodyPr wrap="none" rtlCol="0">
            <a:spAutoFit/>
          </a:bodyPr>
          <a:lstStyle/>
          <a:p>
            <a:r>
              <a:rPr lang="en-US" sz="3600" dirty="0" smtClean="0">
                <a:solidFill>
                  <a:schemeClr val="accent6">
                    <a:lumMod val="60000"/>
                    <a:lumOff val="40000"/>
                  </a:schemeClr>
                </a:solidFill>
                <a:latin typeface="Zapf Dingbats"/>
                <a:ea typeface="Zapf Dingbats"/>
                <a:cs typeface="Zapf Dingbats"/>
                <a:sym typeface="Zapf Dingbats"/>
              </a:rPr>
              <a:t>✔</a:t>
            </a:r>
            <a:endParaRPr lang="en-US" sz="3600" dirty="0" smtClean="0">
              <a:solidFill>
                <a:schemeClr val="accent6">
                  <a:lumMod val="60000"/>
                  <a:lumOff val="40000"/>
                </a:schemeClr>
              </a:solidFill>
            </a:endParaRPr>
          </a:p>
        </p:txBody>
      </p:sp>
      <p:sp>
        <p:nvSpPr>
          <p:cNvPr id="40" name="TextBox 39"/>
          <p:cNvSpPr txBox="1"/>
          <p:nvPr/>
        </p:nvSpPr>
        <p:spPr>
          <a:xfrm>
            <a:off x="10541220" y="3692345"/>
            <a:ext cx="575323" cy="646331"/>
          </a:xfrm>
          <a:prstGeom prst="rect">
            <a:avLst/>
          </a:prstGeom>
          <a:noFill/>
        </p:spPr>
        <p:txBody>
          <a:bodyPr wrap="none" rtlCol="0">
            <a:spAutoFit/>
          </a:bodyPr>
          <a:lstStyle/>
          <a:p>
            <a:r>
              <a:rPr lang="en-US" sz="3600" dirty="0" smtClean="0">
                <a:solidFill>
                  <a:schemeClr val="accent6">
                    <a:lumMod val="60000"/>
                    <a:lumOff val="40000"/>
                  </a:schemeClr>
                </a:solidFill>
                <a:latin typeface="Zapf Dingbats"/>
                <a:ea typeface="Zapf Dingbats"/>
                <a:cs typeface="Zapf Dingbats"/>
                <a:sym typeface="Zapf Dingbats"/>
              </a:rPr>
              <a:t>✔</a:t>
            </a:r>
            <a:endParaRPr lang="en-US" sz="3600" dirty="0" smtClean="0">
              <a:solidFill>
                <a:schemeClr val="accent6">
                  <a:lumMod val="60000"/>
                  <a:lumOff val="40000"/>
                </a:schemeClr>
              </a:solidFill>
            </a:endParaRPr>
          </a:p>
        </p:txBody>
      </p:sp>
      <p:sp>
        <p:nvSpPr>
          <p:cNvPr id="41" name="TextBox 40"/>
          <p:cNvSpPr txBox="1"/>
          <p:nvPr/>
        </p:nvSpPr>
        <p:spPr>
          <a:xfrm>
            <a:off x="4473230" y="3500320"/>
            <a:ext cx="575323" cy="646331"/>
          </a:xfrm>
          <a:prstGeom prst="rect">
            <a:avLst/>
          </a:prstGeom>
          <a:noFill/>
        </p:spPr>
        <p:txBody>
          <a:bodyPr wrap="none" rtlCol="0">
            <a:spAutoFit/>
          </a:bodyPr>
          <a:lstStyle/>
          <a:p>
            <a:r>
              <a:rPr lang="en-US" sz="3600" dirty="0" smtClean="0">
                <a:solidFill>
                  <a:schemeClr val="accent6">
                    <a:lumMod val="60000"/>
                    <a:lumOff val="40000"/>
                  </a:schemeClr>
                </a:solidFill>
                <a:latin typeface="Zapf Dingbats"/>
                <a:ea typeface="Zapf Dingbats"/>
                <a:cs typeface="Zapf Dingbats"/>
                <a:sym typeface="Zapf Dingbats"/>
              </a:rPr>
              <a:t>✔</a:t>
            </a:r>
            <a:endParaRPr lang="en-US" sz="3600" dirty="0" smtClean="0">
              <a:solidFill>
                <a:schemeClr val="accent6">
                  <a:lumMod val="60000"/>
                  <a:lumOff val="40000"/>
                </a:schemeClr>
              </a:solidFill>
            </a:endParaRPr>
          </a:p>
        </p:txBody>
      </p:sp>
      <p:sp>
        <p:nvSpPr>
          <p:cNvPr id="42" name="TextBox 41"/>
          <p:cNvSpPr txBox="1"/>
          <p:nvPr/>
        </p:nvSpPr>
        <p:spPr>
          <a:xfrm>
            <a:off x="7891275" y="3692345"/>
            <a:ext cx="575323" cy="646331"/>
          </a:xfrm>
          <a:prstGeom prst="rect">
            <a:avLst/>
          </a:prstGeom>
          <a:noFill/>
        </p:spPr>
        <p:txBody>
          <a:bodyPr wrap="none" rtlCol="0">
            <a:spAutoFit/>
          </a:bodyPr>
          <a:lstStyle/>
          <a:p>
            <a:r>
              <a:rPr lang="en-US" sz="3600" dirty="0" smtClean="0">
                <a:solidFill>
                  <a:schemeClr val="accent6">
                    <a:lumMod val="60000"/>
                    <a:lumOff val="40000"/>
                  </a:schemeClr>
                </a:solidFill>
                <a:latin typeface="Zapf Dingbats"/>
                <a:ea typeface="Zapf Dingbats"/>
                <a:cs typeface="Zapf Dingbats"/>
                <a:sym typeface="Zapf Dingbats"/>
              </a:rPr>
              <a:t>✔</a:t>
            </a:r>
            <a:endParaRPr lang="en-US" sz="3600" dirty="0" smtClean="0">
              <a:solidFill>
                <a:schemeClr val="accent6">
                  <a:lumMod val="60000"/>
                  <a:lumOff val="40000"/>
                </a:schemeClr>
              </a:solidFill>
            </a:endParaRPr>
          </a:p>
        </p:txBody>
      </p:sp>
      <p:sp>
        <p:nvSpPr>
          <p:cNvPr id="43" name="TextBox 42"/>
          <p:cNvSpPr txBox="1"/>
          <p:nvPr/>
        </p:nvSpPr>
        <p:spPr>
          <a:xfrm>
            <a:off x="5971025" y="2847435"/>
            <a:ext cx="575323" cy="646331"/>
          </a:xfrm>
          <a:prstGeom prst="rect">
            <a:avLst/>
          </a:prstGeom>
          <a:noFill/>
        </p:spPr>
        <p:txBody>
          <a:bodyPr wrap="none" rtlCol="0">
            <a:spAutoFit/>
          </a:bodyPr>
          <a:lstStyle/>
          <a:p>
            <a:r>
              <a:rPr lang="en-US" sz="3600" dirty="0" smtClean="0">
                <a:solidFill>
                  <a:schemeClr val="accent6">
                    <a:lumMod val="60000"/>
                    <a:lumOff val="40000"/>
                  </a:schemeClr>
                </a:solidFill>
                <a:latin typeface="Zapf Dingbats"/>
                <a:ea typeface="Zapf Dingbats"/>
                <a:cs typeface="Zapf Dingbats"/>
                <a:sym typeface="Zapf Dingbats"/>
              </a:rPr>
              <a:t>✔</a:t>
            </a:r>
            <a:endParaRPr lang="en-US" sz="3600" dirty="0" smtClean="0">
              <a:solidFill>
                <a:schemeClr val="accent6">
                  <a:lumMod val="60000"/>
                  <a:lumOff val="40000"/>
                </a:schemeClr>
              </a:solidFill>
            </a:endParaRPr>
          </a:p>
        </p:txBody>
      </p:sp>
      <p:pic>
        <p:nvPicPr>
          <p:cNvPr id="44" name="Picture 43" descr="Cloud_Internet.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45520" y="3922775"/>
            <a:ext cx="1465910" cy="955748"/>
          </a:xfrm>
          <a:prstGeom prst="rect">
            <a:avLst/>
          </a:prstGeom>
        </p:spPr>
      </p:pic>
      <p:sp>
        <p:nvSpPr>
          <p:cNvPr id="46" name="Title 2"/>
          <p:cNvSpPr txBox="1">
            <a:spLocks/>
          </p:cNvSpPr>
          <p:nvPr/>
        </p:nvSpPr>
        <p:spPr>
          <a:xfrm>
            <a:off x="440705" y="120680"/>
            <a:ext cx="13426710" cy="729694"/>
          </a:xfrm>
          <a:prstGeom prst="rect">
            <a:avLst/>
          </a:prstGeom>
        </p:spPr>
        <p:txBody>
          <a:bodyPr vert="horz" lIns="0" tIns="0" rIns="0" bIns="0" rtlCol="0" anchor="b" anchorCtr="0">
            <a:noAutofit/>
          </a:bodyPr>
          <a:lstStyle>
            <a:lvl1pPr algn="l" defTabSz="1306220" rtl="0" eaLnBrk="1" latinLnBrk="0" hangingPunct="1">
              <a:lnSpc>
                <a:spcPct val="95000"/>
              </a:lnSpc>
              <a:spcBef>
                <a:spcPct val="0"/>
              </a:spcBef>
              <a:spcAft>
                <a:spcPts val="200"/>
              </a:spcAft>
              <a:buNone/>
              <a:defRPr kumimoji="0" lang="en-US" sz="3600" b="0" i="0" u="none" strike="noStrike" kern="1200" cap="none" spc="0" normalizeH="0" baseline="0" noProof="0" dirty="0" smtClean="0">
                <a:ln>
                  <a:noFill/>
                </a:ln>
                <a:solidFill>
                  <a:schemeClr val="bg1"/>
                </a:solidFill>
                <a:effectLst/>
                <a:uLnTx/>
                <a:uFillTx/>
                <a:latin typeface="Century Gothic" panose="020B0502020202020204" pitchFamily="34" charset="0"/>
                <a:ea typeface="+mj-ea"/>
                <a:cs typeface="+mj-cs"/>
              </a:defRPr>
            </a:lvl1pPr>
          </a:lstStyle>
          <a:p>
            <a:r>
              <a:rPr lang="en-US" dirty="0" smtClean="0"/>
              <a:t>Savings: Open Once Inspect Many Times</a:t>
            </a:r>
            <a:endParaRPr lang="en-US" dirty="0"/>
          </a:p>
        </p:txBody>
      </p:sp>
    </p:spTree>
    <p:extLst>
      <p:ext uri="{BB962C8B-B14F-4D97-AF65-F5344CB8AC3E}">
        <p14:creationId xmlns:p14="http://schemas.microsoft.com/office/powerpoint/2010/main" val="25363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ssolve">
                                      <p:cBhvr>
                                        <p:cTn id="10" dur="500"/>
                                        <p:tgtEl>
                                          <p:spTgt spid="34"/>
                                        </p:tgtEl>
                                      </p:cBhvr>
                                    </p:animEffect>
                                  </p:childTnLst>
                                </p:cTn>
                              </p:par>
                              <p:par>
                                <p:cTn id="11" presetID="9"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dissolv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dissolve">
                                      <p:cBhvr>
                                        <p:cTn id="18" dur="500"/>
                                        <p:tgtEl>
                                          <p:spTgt spid="4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dissolve">
                                      <p:cBhvr>
                                        <p:cTn id="21" dur="500"/>
                                        <p:tgtEl>
                                          <p:spTgt spid="4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dissolve">
                                      <p:cBhvr>
                                        <p:cTn id="24" dur="500"/>
                                        <p:tgtEl>
                                          <p:spTgt spid="4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dissolve">
                                      <p:cBhvr>
                                        <p:cTn id="3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p:bldP spid="4" grpId="0"/>
      <p:bldP spid="40" grpId="0"/>
      <p:bldP spid="41" grpId="0"/>
      <p:bldP spid="42" grpId="0"/>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sz="half" idx="4294967295"/>
          </p:nvPr>
        </p:nvSpPr>
        <p:spPr>
          <a:xfrm>
            <a:off x="786349" y="1323241"/>
            <a:ext cx="6183205" cy="6004316"/>
          </a:xfrm>
          <a:prstGeom prst="rect">
            <a:avLst/>
          </a:prstGeom>
        </p:spPr>
        <p:txBody>
          <a:bodyPr/>
          <a:lstStyle/>
          <a:p>
            <a:pPr lvl="1"/>
            <a:r>
              <a:rPr lang="en-US" sz="2800" dirty="0" smtClean="0"/>
              <a:t>Privacy (HIPAA)</a:t>
            </a:r>
          </a:p>
          <a:p>
            <a:pPr lvl="2"/>
            <a:r>
              <a:rPr lang="en-US" sz="2400" dirty="0" smtClean="0"/>
              <a:t>BrightCloud URL Category Bypass</a:t>
            </a:r>
          </a:p>
          <a:p>
            <a:pPr lvl="1"/>
            <a:r>
              <a:rPr lang="en-US" sz="2800" dirty="0" smtClean="0"/>
              <a:t>Certificate Pinning (Ex. Twitter App)</a:t>
            </a:r>
          </a:p>
          <a:p>
            <a:pPr lvl="2"/>
            <a:r>
              <a:rPr lang="en-US" sz="2400" dirty="0"/>
              <a:t>SNI Bypass</a:t>
            </a:r>
          </a:p>
          <a:p>
            <a:pPr lvl="1"/>
            <a:r>
              <a:rPr lang="en-US" sz="2800" dirty="0" smtClean="0"/>
              <a:t>CAC Authentication</a:t>
            </a:r>
          </a:p>
          <a:p>
            <a:pPr lvl="2"/>
            <a:r>
              <a:rPr lang="en-US" sz="2400" dirty="0" smtClean="0"/>
              <a:t>Client-Cert Bypass</a:t>
            </a:r>
          </a:p>
          <a:p>
            <a:pPr lvl="1"/>
            <a:r>
              <a:rPr lang="en-US" sz="2800" dirty="0" smtClean="0"/>
              <a:t>Private </a:t>
            </a:r>
            <a:r>
              <a:rPr lang="en-US" sz="2800" dirty="0"/>
              <a:t>Key Security</a:t>
            </a:r>
          </a:p>
          <a:p>
            <a:pPr lvl="2"/>
            <a:r>
              <a:rPr lang="en-US" sz="2400" dirty="0"/>
              <a:t>HSM (onboard &amp; Network) </a:t>
            </a:r>
            <a:r>
              <a:rPr lang="en-US" sz="2400" dirty="0" smtClean="0"/>
              <a:t>support</a:t>
            </a:r>
            <a:endParaRPr lang="en-US" sz="2400" dirty="0"/>
          </a:p>
        </p:txBody>
      </p:sp>
      <p:sp>
        <p:nvSpPr>
          <p:cNvPr id="10" name="Content Placeholder 9"/>
          <p:cNvSpPr>
            <a:spLocks noGrp="1"/>
          </p:cNvSpPr>
          <p:nvPr>
            <p:ph sz="half" idx="2"/>
          </p:nvPr>
        </p:nvSpPr>
        <p:spPr>
          <a:xfrm>
            <a:off x="7626577" y="1323241"/>
            <a:ext cx="6360050" cy="6004317"/>
          </a:xfrm>
        </p:spPr>
        <p:txBody>
          <a:bodyPr/>
          <a:lstStyle/>
          <a:p>
            <a:pPr lvl="1"/>
            <a:r>
              <a:rPr lang="en-US" sz="2800" dirty="0"/>
              <a:t>Elliptic Curve Cryptography</a:t>
            </a:r>
          </a:p>
          <a:p>
            <a:pPr lvl="2"/>
            <a:r>
              <a:rPr lang="en-US" sz="2400" dirty="0"/>
              <a:t>ECDHE and DHE support</a:t>
            </a:r>
          </a:p>
          <a:p>
            <a:pPr lvl="1"/>
            <a:r>
              <a:rPr lang="en-US" sz="2800" dirty="0" smtClean="0"/>
              <a:t>Non-HTTP protocol support</a:t>
            </a:r>
          </a:p>
          <a:p>
            <a:pPr lvl="2"/>
            <a:r>
              <a:rPr lang="en-US" sz="2400" dirty="0" smtClean="0"/>
              <a:t>SMTP and startTLS support</a:t>
            </a:r>
          </a:p>
          <a:p>
            <a:pPr lvl="2"/>
            <a:r>
              <a:rPr lang="en-US" sz="2400" dirty="0" smtClean="0"/>
              <a:t>POP3 &amp; IMAPS</a:t>
            </a:r>
          </a:p>
          <a:p>
            <a:pPr lvl="1"/>
            <a:r>
              <a:rPr lang="en-US" sz="2800" dirty="0" smtClean="0"/>
              <a:t>Server Certificate Validation</a:t>
            </a:r>
          </a:p>
          <a:p>
            <a:pPr lvl="2"/>
            <a:r>
              <a:rPr lang="en-US" sz="2400" dirty="0" smtClean="0"/>
              <a:t>CRL, OCSP, Alt Signing Key</a:t>
            </a:r>
          </a:p>
          <a:p>
            <a:pPr lvl="1"/>
            <a:r>
              <a:rPr lang="en-US" sz="2800" dirty="0" smtClean="0"/>
              <a:t>Others:</a:t>
            </a:r>
          </a:p>
          <a:p>
            <a:pPr lvl="2"/>
            <a:r>
              <a:rPr lang="en-US" sz="2400" dirty="0" smtClean="0"/>
              <a:t>Intercept </a:t>
            </a:r>
            <a:r>
              <a:rPr lang="en-US" sz="2400" dirty="0" smtClean="0"/>
              <a:t>List</a:t>
            </a:r>
          </a:p>
          <a:p>
            <a:pPr lvl="2"/>
            <a:r>
              <a:rPr lang="en-US" sz="2400" dirty="0" smtClean="0"/>
              <a:t>SSLi Failsafe</a:t>
            </a:r>
          </a:p>
          <a:p>
            <a:pPr lvl="2"/>
            <a:endParaRPr lang="en-US" sz="2400" dirty="0" smtClean="0"/>
          </a:p>
          <a:p>
            <a:pPr lvl="1"/>
            <a:endParaRPr lang="en-US" sz="2800" dirty="0" smtClean="0"/>
          </a:p>
          <a:p>
            <a:endParaRPr lang="en-US" dirty="0"/>
          </a:p>
        </p:txBody>
      </p:sp>
      <p:sp>
        <p:nvSpPr>
          <p:cNvPr id="2" name="Title 1"/>
          <p:cNvSpPr>
            <a:spLocks noGrp="1"/>
          </p:cNvSpPr>
          <p:nvPr>
            <p:ph type="title"/>
          </p:nvPr>
        </p:nvSpPr>
        <p:spPr/>
        <p:txBody>
          <a:bodyPr/>
          <a:lstStyle/>
          <a:p>
            <a:r>
              <a:rPr lang="en-US" dirty="0" err="1" smtClean="0"/>
              <a:t>SSLi</a:t>
            </a:r>
            <a:r>
              <a:rPr lang="en-US" dirty="0" smtClean="0"/>
              <a:t> </a:t>
            </a:r>
            <a:r>
              <a:rPr lang="en-US" dirty="0" smtClean="0"/>
              <a:t>Challenges</a:t>
            </a:r>
            <a:endParaRPr lang="en-US" dirty="0"/>
          </a:p>
        </p:txBody>
      </p:sp>
    </p:spTree>
    <p:extLst>
      <p:ext uri="{BB962C8B-B14F-4D97-AF65-F5344CB8AC3E}">
        <p14:creationId xmlns:p14="http://schemas.microsoft.com/office/powerpoint/2010/main" val="934607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0"/>
          </p:nvPr>
        </p:nvSpPr>
        <p:spPr>
          <a:xfrm>
            <a:off x="691478" y="1540607"/>
            <a:ext cx="8029182" cy="1602420"/>
          </a:xfrm>
        </p:spPr>
        <p:txBody>
          <a:bodyPr/>
          <a:lstStyle/>
          <a:p>
            <a:pPr>
              <a:lnSpc>
                <a:spcPct val="105000"/>
              </a:lnSpc>
            </a:pPr>
            <a:r>
              <a:rPr lang="en-US" sz="3200" dirty="0" smtClean="0">
                <a:solidFill>
                  <a:schemeClr val="tx1"/>
                </a:solidFill>
              </a:rPr>
              <a:t>SSL Insight </a:t>
            </a:r>
            <a:r>
              <a:rPr lang="zh-TW" altLang="en-US" sz="3200" dirty="0" smtClean="0">
                <a:solidFill>
                  <a:schemeClr val="tx1"/>
                </a:solidFill>
              </a:rPr>
              <a:t>優勢</a:t>
            </a:r>
            <a:r>
              <a:rPr lang="en-US" sz="3200" dirty="0" smtClean="0">
                <a:solidFill>
                  <a:schemeClr val="tx1"/>
                </a:solidFill>
              </a:rPr>
              <a:t>:</a:t>
            </a:r>
          </a:p>
          <a:p>
            <a:pPr lvl="1">
              <a:lnSpc>
                <a:spcPct val="105000"/>
              </a:lnSpc>
              <a:spcBef>
                <a:spcPts val="1200"/>
              </a:spcBef>
            </a:pPr>
            <a:r>
              <a:rPr lang="zh-TW" altLang="en-US" dirty="0" smtClean="0">
                <a:solidFill>
                  <a:schemeClr val="tx1"/>
                </a:solidFill>
              </a:rPr>
              <a:t>幫助客戶檢測未知的</a:t>
            </a:r>
            <a:r>
              <a:rPr lang="en-US" altLang="zh-TW" dirty="0" smtClean="0">
                <a:solidFill>
                  <a:schemeClr val="tx1"/>
                </a:solidFill>
              </a:rPr>
              <a:t>SSL</a:t>
            </a:r>
            <a:r>
              <a:rPr lang="zh-TW" altLang="en-US" dirty="0" smtClean="0">
                <a:solidFill>
                  <a:schemeClr val="tx1"/>
                </a:solidFill>
              </a:rPr>
              <a:t>流量</a:t>
            </a:r>
            <a:endParaRPr lang="en-US" altLang="zh-TW" dirty="0" smtClean="0">
              <a:solidFill>
                <a:schemeClr val="tx1"/>
              </a:solidFill>
            </a:endParaRPr>
          </a:p>
          <a:p>
            <a:pPr lvl="1">
              <a:lnSpc>
                <a:spcPct val="105000"/>
              </a:lnSpc>
              <a:spcBef>
                <a:spcPts val="1200"/>
              </a:spcBef>
            </a:pPr>
            <a:r>
              <a:rPr lang="zh-TW" altLang="en-US" dirty="0" smtClean="0">
                <a:solidFill>
                  <a:schemeClr val="tx1"/>
                </a:solidFill>
              </a:rPr>
              <a:t>提升其他</a:t>
            </a:r>
            <a:r>
              <a:rPr lang="en-US" altLang="zh-TW" dirty="0" smtClean="0">
                <a:solidFill>
                  <a:schemeClr val="tx1"/>
                </a:solidFill>
              </a:rPr>
              <a:t>Security</a:t>
            </a:r>
            <a:r>
              <a:rPr lang="zh-TW" altLang="en-US" dirty="0" smtClean="0">
                <a:solidFill>
                  <a:schemeClr val="tx1"/>
                </a:solidFill>
              </a:rPr>
              <a:t>設備的效能</a:t>
            </a:r>
            <a:endParaRPr lang="en-US" dirty="0" smtClean="0">
              <a:solidFill>
                <a:schemeClr val="tx1"/>
              </a:solidFill>
            </a:endParaRPr>
          </a:p>
        </p:txBody>
      </p:sp>
      <p:sp>
        <p:nvSpPr>
          <p:cNvPr id="45058" name="Rectangle 3"/>
          <p:cNvSpPr>
            <a:spLocks noGrp="1" noChangeArrowheads="1"/>
          </p:cNvSpPr>
          <p:nvPr>
            <p:ph type="title"/>
          </p:nvPr>
        </p:nvSpPr>
        <p:spPr>
          <a:xfrm>
            <a:off x="727799" y="510171"/>
            <a:ext cx="13426710" cy="729694"/>
          </a:xfrm>
        </p:spPr>
        <p:txBody>
          <a:bodyPr/>
          <a:lstStyle/>
          <a:p>
            <a:r>
              <a:rPr lang="zh-TW" altLang="en-US" dirty="0" smtClean="0"/>
              <a:t>解決</a:t>
            </a:r>
            <a:r>
              <a:rPr lang="en-US" altLang="zh-TW" dirty="0" smtClean="0"/>
              <a:t>SSL</a:t>
            </a:r>
            <a:r>
              <a:rPr lang="zh-TW" altLang="en-US" dirty="0" smtClean="0"/>
              <a:t>盲點又不影響性能</a:t>
            </a:r>
            <a:endParaRPr lang="en-US" dirty="0"/>
          </a:p>
        </p:txBody>
      </p:sp>
      <p:grpSp>
        <p:nvGrpSpPr>
          <p:cNvPr id="5" name="Group 4"/>
          <p:cNvGrpSpPr/>
          <p:nvPr/>
        </p:nvGrpSpPr>
        <p:grpSpPr>
          <a:xfrm>
            <a:off x="8536386" y="2171935"/>
            <a:ext cx="5479337" cy="4805503"/>
            <a:chOff x="7872212" y="1480648"/>
            <a:chExt cx="6738124" cy="5909488"/>
          </a:xfrm>
        </p:grpSpPr>
        <p:pic>
          <p:nvPicPr>
            <p:cNvPr id="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260629" y="4157645"/>
              <a:ext cx="1773728" cy="4624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40" name="Straight Connector 39"/>
            <p:cNvCxnSpPr/>
            <p:nvPr/>
          </p:nvCxnSpPr>
          <p:spPr>
            <a:xfrm flipH="1">
              <a:off x="8925192" y="4466393"/>
              <a:ext cx="1730" cy="445925"/>
            </a:xfrm>
            <a:prstGeom prst="line">
              <a:avLst/>
            </a:prstGeom>
            <a:ln w="34925">
              <a:prstDash val="sysDot"/>
            </a:ln>
          </p:spPr>
          <p:style>
            <a:lnRef idx="1">
              <a:schemeClr val="accent1"/>
            </a:lnRef>
            <a:fillRef idx="0">
              <a:schemeClr val="accent1"/>
            </a:fillRef>
            <a:effectRef idx="0">
              <a:schemeClr val="accent1"/>
            </a:effectRef>
            <a:fontRef idx="minor">
              <a:schemeClr val="tx1"/>
            </a:fontRef>
          </p:style>
        </p:cxnSp>
        <p:sp>
          <p:nvSpPr>
            <p:cNvPr id="45" name="Up Arrow 44"/>
            <p:cNvSpPr/>
            <p:nvPr/>
          </p:nvSpPr>
          <p:spPr bwMode="auto">
            <a:xfrm rot="10800000">
              <a:off x="12200881" y="5331925"/>
              <a:ext cx="300214" cy="821528"/>
            </a:xfrm>
            <a:prstGeom prst="upArrow">
              <a:avLst/>
            </a:prstGeom>
            <a:solidFill>
              <a:srgbClr val="104392"/>
            </a:solidFill>
            <a:ln w="9525" cap="flat" cmpd="sng" algn="ctr">
              <a:noFill/>
              <a:prstDash val="solid"/>
              <a:round/>
              <a:headEnd type="none" w="med" len="med"/>
              <a:tailEnd type="none" w="med" len="med"/>
            </a:ln>
            <a:effectLst/>
          </p:spPr>
          <p:txBody>
            <a:bodyPr vert="horz" wrap="square" lIns="131674" tIns="65837" rIns="131674" bIns="65837" numCol="1" rtlCol="0" anchor="t" anchorCtr="0" compatLnSpc="1">
              <a:prstTxWarp prst="textNoShape">
                <a:avLst/>
              </a:prstTxWarp>
            </a:bodyPr>
            <a:lstStyle/>
            <a:p>
              <a:pPr>
                <a:lnSpc>
                  <a:spcPct val="85000"/>
                </a:lnSpc>
                <a:buFontTx/>
                <a:buChar char="•"/>
              </a:pPr>
              <a:endParaRPr lang="en-US" sz="5221" dirty="0">
                <a:latin typeface="Century Gothic" panose="020B0502020202020204" pitchFamily="34" charset="0"/>
              </a:endParaRPr>
            </a:p>
          </p:txBody>
        </p:sp>
        <p:sp>
          <p:nvSpPr>
            <p:cNvPr id="48" name="Up Arrow 47"/>
            <p:cNvSpPr/>
            <p:nvPr/>
          </p:nvSpPr>
          <p:spPr bwMode="auto">
            <a:xfrm>
              <a:off x="11726864" y="5294571"/>
              <a:ext cx="287003" cy="827648"/>
            </a:xfrm>
            <a:prstGeom prst="upArrow">
              <a:avLst/>
            </a:prstGeom>
            <a:solidFill>
              <a:srgbClr val="104392"/>
            </a:solidFill>
            <a:ln w="9525" cap="flat" cmpd="sng" algn="ctr">
              <a:noFill/>
              <a:prstDash val="solid"/>
              <a:round/>
              <a:headEnd type="none" w="med" len="med"/>
              <a:tailEnd type="none" w="med" len="med"/>
            </a:ln>
            <a:effectLst/>
          </p:spPr>
          <p:txBody>
            <a:bodyPr vert="horz" wrap="square" lIns="131674" tIns="65837" rIns="131674" bIns="65837" numCol="1" rtlCol="0" anchor="t" anchorCtr="0" compatLnSpc="1">
              <a:prstTxWarp prst="textNoShape">
                <a:avLst/>
              </a:prstTxWarp>
            </a:bodyPr>
            <a:lstStyle/>
            <a:p>
              <a:pPr>
                <a:lnSpc>
                  <a:spcPct val="85000"/>
                </a:lnSpc>
                <a:buFontTx/>
                <a:buChar char="•"/>
              </a:pPr>
              <a:endParaRPr lang="en-US" sz="5221" dirty="0">
                <a:latin typeface="Century Gothic" panose="020B0502020202020204" pitchFamily="34" charset="0"/>
              </a:endParaRPr>
            </a:p>
          </p:txBody>
        </p:sp>
        <p:pic>
          <p:nvPicPr>
            <p:cNvPr id="4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245012" y="4752168"/>
              <a:ext cx="1773728" cy="4624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0" name="Picture 49" descr="Serv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76753" y="1935277"/>
              <a:ext cx="1434904" cy="363709"/>
            </a:xfrm>
            <a:prstGeom prst="rect">
              <a:avLst/>
            </a:prstGeom>
          </p:spPr>
        </p:pic>
        <p:pic>
          <p:nvPicPr>
            <p:cNvPr id="55" name="Picture 54" descr="Lapto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34146" y="6205242"/>
              <a:ext cx="942538" cy="668216"/>
            </a:xfrm>
            <a:prstGeom prst="rect">
              <a:avLst/>
            </a:prstGeom>
          </p:spPr>
        </p:pic>
        <p:sp>
          <p:nvSpPr>
            <p:cNvPr id="56" name="TextBox 55"/>
            <p:cNvSpPr txBox="1"/>
            <p:nvPr/>
          </p:nvSpPr>
          <p:spPr>
            <a:xfrm>
              <a:off x="11507269" y="7035577"/>
              <a:ext cx="1173872" cy="354559"/>
            </a:xfrm>
            <a:prstGeom prst="rect">
              <a:avLst/>
            </a:prstGeom>
            <a:noFill/>
          </p:spPr>
          <p:txBody>
            <a:bodyPr wrap="square" lIns="131674" tIns="65837" rIns="131674" bIns="65837" rtlCol="0">
              <a:spAutoFit/>
            </a:bodyPr>
            <a:lstStyle/>
            <a:p>
              <a:pPr algn="ctr"/>
              <a:r>
                <a:rPr lang="en-US" sz="1440" dirty="0">
                  <a:solidFill>
                    <a:schemeClr val="bg1"/>
                  </a:solidFill>
                  <a:latin typeface="Century Gothic" panose="020B0502020202020204" pitchFamily="34" charset="0"/>
                </a:rPr>
                <a:t>Client</a:t>
              </a:r>
            </a:p>
          </p:txBody>
        </p:sp>
        <p:sp>
          <p:nvSpPr>
            <p:cNvPr id="57" name="Up Arrow 56"/>
            <p:cNvSpPr/>
            <p:nvPr/>
          </p:nvSpPr>
          <p:spPr bwMode="auto">
            <a:xfrm rot="16200000">
              <a:off x="10452119" y="3906120"/>
              <a:ext cx="336689" cy="1075479"/>
            </a:xfrm>
            <a:prstGeom prst="upArrow">
              <a:avLst/>
            </a:prstGeom>
            <a:solidFill>
              <a:srgbClr val="008000"/>
            </a:solidFill>
            <a:ln w="9525" cap="flat" cmpd="sng" algn="ctr">
              <a:noFill/>
              <a:prstDash val="solid"/>
              <a:round/>
              <a:headEnd type="none" w="med" len="med"/>
              <a:tailEnd type="none" w="med" len="med"/>
            </a:ln>
            <a:effectLst/>
          </p:spPr>
          <p:txBody>
            <a:bodyPr vert="horz" wrap="square" lIns="131674" tIns="65837" rIns="131674" bIns="65837" numCol="1" rtlCol="0" anchor="t" anchorCtr="0" compatLnSpc="1">
              <a:prstTxWarp prst="textNoShape">
                <a:avLst/>
              </a:prstTxWarp>
            </a:bodyPr>
            <a:lstStyle/>
            <a:p>
              <a:pPr>
                <a:lnSpc>
                  <a:spcPct val="85000"/>
                </a:lnSpc>
                <a:buFontTx/>
                <a:buChar char="•"/>
              </a:pPr>
              <a:endParaRPr lang="en-US" sz="5221" dirty="0">
                <a:latin typeface="Century Gothic" panose="020B0502020202020204" pitchFamily="34" charset="0"/>
              </a:endParaRPr>
            </a:p>
          </p:txBody>
        </p:sp>
        <p:sp>
          <p:nvSpPr>
            <p:cNvPr id="58" name="Up Arrow 57"/>
            <p:cNvSpPr/>
            <p:nvPr/>
          </p:nvSpPr>
          <p:spPr bwMode="auto">
            <a:xfrm>
              <a:off x="11726866" y="2338265"/>
              <a:ext cx="259168" cy="1819380"/>
            </a:xfrm>
            <a:prstGeom prst="upArrow">
              <a:avLst/>
            </a:prstGeom>
            <a:solidFill>
              <a:srgbClr val="104392"/>
            </a:solidFill>
            <a:ln w="9525" cap="flat" cmpd="sng" algn="ctr">
              <a:noFill/>
              <a:prstDash val="solid"/>
              <a:round/>
              <a:headEnd type="none" w="med" len="med"/>
              <a:tailEnd type="none" w="med" len="med"/>
            </a:ln>
            <a:effectLst/>
          </p:spPr>
          <p:txBody>
            <a:bodyPr vert="horz" wrap="square" lIns="131674" tIns="65837" rIns="131674" bIns="65837" numCol="1" rtlCol="0" anchor="t" anchorCtr="0" compatLnSpc="1">
              <a:prstTxWarp prst="textNoShape">
                <a:avLst/>
              </a:prstTxWarp>
            </a:bodyPr>
            <a:lstStyle/>
            <a:p>
              <a:pPr>
                <a:lnSpc>
                  <a:spcPct val="85000"/>
                </a:lnSpc>
                <a:buFontTx/>
                <a:buChar char="•"/>
              </a:pPr>
              <a:endParaRPr lang="en-US" sz="5221" dirty="0">
                <a:latin typeface="Century Gothic" panose="020B0502020202020204" pitchFamily="34" charset="0"/>
              </a:endParaRPr>
            </a:p>
          </p:txBody>
        </p:sp>
        <p:sp>
          <p:nvSpPr>
            <p:cNvPr id="59" name="Up Arrow 58"/>
            <p:cNvSpPr/>
            <p:nvPr/>
          </p:nvSpPr>
          <p:spPr bwMode="auto">
            <a:xfrm rot="10800000">
              <a:off x="12206143" y="2384690"/>
              <a:ext cx="293111" cy="1772955"/>
            </a:xfrm>
            <a:prstGeom prst="upArrow">
              <a:avLst/>
            </a:prstGeom>
            <a:solidFill>
              <a:srgbClr val="104392"/>
            </a:solidFill>
            <a:ln w="9525" cap="flat" cmpd="sng" algn="ctr">
              <a:noFill/>
              <a:prstDash val="solid"/>
              <a:round/>
              <a:headEnd type="none" w="med" len="med"/>
              <a:tailEnd type="none" w="med" len="med"/>
            </a:ln>
            <a:effectLst/>
          </p:spPr>
          <p:txBody>
            <a:bodyPr vert="horz" wrap="square" lIns="131674" tIns="65837" rIns="131674" bIns="65837" numCol="1" rtlCol="0" anchor="t" anchorCtr="0" compatLnSpc="1">
              <a:prstTxWarp prst="textNoShape">
                <a:avLst/>
              </a:prstTxWarp>
            </a:bodyPr>
            <a:lstStyle/>
            <a:p>
              <a:pPr>
                <a:lnSpc>
                  <a:spcPct val="85000"/>
                </a:lnSpc>
                <a:buFontTx/>
                <a:buChar char="•"/>
              </a:pPr>
              <a:endParaRPr lang="en-US" sz="5221" dirty="0">
                <a:latin typeface="Century Gothic" panose="020B0502020202020204" pitchFamily="34" charset="0"/>
              </a:endParaRPr>
            </a:p>
          </p:txBody>
        </p:sp>
        <p:pic>
          <p:nvPicPr>
            <p:cNvPr id="64" name="Picture 63" descr="Cloud_Internet.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86313" y="3049595"/>
              <a:ext cx="1125414" cy="733750"/>
            </a:xfrm>
            <a:prstGeom prst="rect">
              <a:avLst/>
            </a:prstGeom>
          </p:spPr>
        </p:pic>
        <p:sp>
          <p:nvSpPr>
            <p:cNvPr id="65" name="TextBox 64"/>
            <p:cNvSpPr txBox="1"/>
            <p:nvPr/>
          </p:nvSpPr>
          <p:spPr>
            <a:xfrm>
              <a:off x="11151811" y="1480648"/>
              <a:ext cx="2199714" cy="487109"/>
            </a:xfrm>
            <a:prstGeom prst="rect">
              <a:avLst/>
            </a:prstGeom>
            <a:noFill/>
          </p:spPr>
          <p:txBody>
            <a:bodyPr wrap="none" lIns="131674" tIns="65837" rIns="131674" bIns="65837" rtlCol="0">
              <a:spAutoFit/>
            </a:bodyPr>
            <a:lstStyle/>
            <a:p>
              <a:r>
                <a:rPr lang="en-US" sz="1710" dirty="0" smtClean="0">
                  <a:latin typeface="Century Gothic" panose="020B0502020202020204" pitchFamily="34" charset="0"/>
                </a:rPr>
                <a:t>Internet Server</a:t>
              </a:r>
              <a:endParaRPr lang="en-US" sz="1710" dirty="0">
                <a:latin typeface="Century Gothic" panose="020B0502020202020204" pitchFamily="34" charset="0"/>
              </a:endParaRPr>
            </a:p>
          </p:txBody>
        </p:sp>
        <p:sp>
          <p:nvSpPr>
            <p:cNvPr id="66" name="TextBox 65"/>
            <p:cNvSpPr txBox="1"/>
            <p:nvPr/>
          </p:nvSpPr>
          <p:spPr>
            <a:xfrm>
              <a:off x="7872212" y="5310575"/>
              <a:ext cx="2037647" cy="719117"/>
            </a:xfrm>
            <a:prstGeom prst="rect">
              <a:avLst/>
            </a:prstGeom>
            <a:noFill/>
          </p:spPr>
          <p:txBody>
            <a:bodyPr wrap="square" lIns="91440" tIns="45720" rIns="91440" bIns="45720" rtlCol="0">
              <a:spAutoFit/>
            </a:bodyPr>
            <a:lstStyle/>
            <a:p>
              <a:pPr algn="ctr"/>
              <a:r>
                <a:rPr lang="en-US" sz="1600" dirty="0" smtClean="0"/>
                <a:t>Security Device</a:t>
              </a:r>
              <a:endParaRPr lang="en-US" sz="1600" dirty="0"/>
            </a:p>
          </p:txBody>
        </p:sp>
        <p:sp>
          <p:nvSpPr>
            <p:cNvPr id="70" name="Down Arrow 69"/>
            <p:cNvSpPr/>
            <p:nvPr/>
          </p:nvSpPr>
          <p:spPr bwMode="auto">
            <a:xfrm rot="16200000">
              <a:off x="10509093" y="4406094"/>
              <a:ext cx="336689" cy="1075480"/>
            </a:xfrm>
            <a:prstGeom prst="downArrow">
              <a:avLst/>
            </a:prstGeom>
            <a:solidFill>
              <a:srgbClr val="008000"/>
            </a:solidFill>
            <a:ln w="9525" cap="flat" cmpd="sng" algn="ctr">
              <a:noFill/>
              <a:prstDash val="solid"/>
              <a:round/>
              <a:headEnd type="none" w="med" len="med"/>
              <a:tailEnd type="none" w="med" len="med"/>
            </a:ln>
            <a:effectLst/>
          </p:spPr>
          <p:txBody>
            <a:bodyPr vert="horz" wrap="square" lIns="131674" tIns="65837" rIns="131674" bIns="65837" numCol="1" rtlCol="0" anchor="t" anchorCtr="0" compatLnSpc="1">
              <a:prstTxWarp prst="textNoShape">
                <a:avLst/>
              </a:prstTxWarp>
            </a:bodyPr>
            <a:lstStyle/>
            <a:p>
              <a:pPr>
                <a:lnSpc>
                  <a:spcPct val="85000"/>
                </a:lnSpc>
                <a:buFontTx/>
                <a:buChar char="•"/>
              </a:pPr>
              <a:endParaRPr lang="en-US" sz="5221" dirty="0">
                <a:latin typeface="Century Gothic" panose="020B0502020202020204" pitchFamily="34" charset="0"/>
              </a:endParaRPr>
            </a:p>
          </p:txBody>
        </p:sp>
        <p:pic>
          <p:nvPicPr>
            <p:cNvPr id="71" name="Picture 70" descr="Secure_Lock_Ecrypte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81142" y="2866686"/>
              <a:ext cx="405112" cy="526789"/>
            </a:xfrm>
            <a:prstGeom prst="rect">
              <a:avLst/>
            </a:prstGeom>
          </p:spPr>
        </p:pic>
        <p:pic>
          <p:nvPicPr>
            <p:cNvPr id="72" name="Picture 71" descr="Secure_Lock_Ecrypte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81141" y="5569683"/>
              <a:ext cx="405112" cy="526789"/>
            </a:xfrm>
            <a:prstGeom prst="rect">
              <a:avLst/>
            </a:prstGeom>
          </p:spPr>
        </p:pic>
        <p:sp>
          <p:nvSpPr>
            <p:cNvPr id="73" name="TextBox 72"/>
            <p:cNvSpPr txBox="1"/>
            <p:nvPr/>
          </p:nvSpPr>
          <p:spPr>
            <a:xfrm>
              <a:off x="13003122" y="2971811"/>
              <a:ext cx="1607214" cy="484458"/>
            </a:xfrm>
            <a:prstGeom prst="rect">
              <a:avLst/>
            </a:prstGeom>
            <a:noFill/>
          </p:spPr>
          <p:txBody>
            <a:bodyPr wrap="none" lIns="146304" tIns="73152" rIns="146304" bIns="73152" rtlCol="0">
              <a:spAutoFit/>
            </a:bodyPr>
            <a:lstStyle/>
            <a:p>
              <a:r>
                <a:rPr lang="en-US" sz="1600" b="1" dirty="0">
                  <a:latin typeface="Century Gothic" panose="020B0502020202020204" pitchFamily="34" charset="0"/>
                  <a:cs typeface="Arial" panose="020B0604020202020204" pitchFamily="34" charset="0"/>
                </a:rPr>
                <a:t>Encrypted</a:t>
              </a:r>
            </a:p>
          </p:txBody>
        </p:sp>
        <p:sp>
          <p:nvSpPr>
            <p:cNvPr id="74" name="TextBox 73"/>
            <p:cNvSpPr txBox="1"/>
            <p:nvPr/>
          </p:nvSpPr>
          <p:spPr>
            <a:xfrm>
              <a:off x="13003122" y="5679771"/>
              <a:ext cx="1607214" cy="484458"/>
            </a:xfrm>
            <a:prstGeom prst="rect">
              <a:avLst/>
            </a:prstGeom>
            <a:noFill/>
          </p:spPr>
          <p:txBody>
            <a:bodyPr wrap="none" lIns="146304" tIns="73152" rIns="146304" bIns="73152" rtlCol="0">
              <a:spAutoFit/>
            </a:bodyPr>
            <a:lstStyle/>
            <a:p>
              <a:r>
                <a:rPr lang="en-US" sz="1600" b="1" dirty="0">
                  <a:latin typeface="Century Gothic" panose="020B0502020202020204" pitchFamily="34" charset="0"/>
                  <a:cs typeface="Arial" panose="020B0604020202020204" pitchFamily="34" charset="0"/>
                </a:rPr>
                <a:t>Encrypted</a:t>
              </a:r>
            </a:p>
          </p:txBody>
        </p:sp>
        <p:pic>
          <p:nvPicPr>
            <p:cNvPr id="75" name="Picture 74" descr="Unsecure_Unlock_Decrypte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07382" y="3416470"/>
              <a:ext cx="405112" cy="526790"/>
            </a:xfrm>
            <a:prstGeom prst="rect">
              <a:avLst/>
            </a:prstGeom>
          </p:spPr>
        </p:pic>
        <p:sp>
          <p:nvSpPr>
            <p:cNvPr id="76" name="TextBox 75"/>
            <p:cNvSpPr txBox="1"/>
            <p:nvPr/>
          </p:nvSpPr>
          <p:spPr>
            <a:xfrm>
              <a:off x="9932228" y="3865594"/>
              <a:ext cx="1662409" cy="484458"/>
            </a:xfrm>
            <a:prstGeom prst="rect">
              <a:avLst/>
            </a:prstGeom>
            <a:noFill/>
          </p:spPr>
          <p:txBody>
            <a:bodyPr wrap="none" lIns="146304" tIns="73152" rIns="146304" bIns="73152" rtlCol="0">
              <a:spAutoFit/>
            </a:bodyPr>
            <a:lstStyle/>
            <a:p>
              <a:r>
                <a:rPr lang="en-US" sz="1600" b="1" dirty="0">
                  <a:latin typeface="Century Gothic" panose="020B0502020202020204" pitchFamily="34" charset="0"/>
                  <a:cs typeface="Arial" panose="020B0604020202020204" pitchFamily="34" charset="0"/>
                </a:rPr>
                <a:t>Decrypted</a:t>
              </a:r>
            </a:p>
          </p:txBody>
        </p:sp>
        <p:pic>
          <p:nvPicPr>
            <p:cNvPr id="77" name="Picture 76" descr="Serv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3458" y="4809766"/>
              <a:ext cx="1434904" cy="363709"/>
            </a:xfrm>
            <a:prstGeom prst="rect">
              <a:avLst/>
            </a:prstGeom>
          </p:spPr>
        </p:pic>
        <p:pic>
          <p:nvPicPr>
            <p:cNvPr id="78" name="Picture 77" descr="Serv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3458" y="4128152"/>
              <a:ext cx="1434904" cy="363709"/>
            </a:xfrm>
            <a:prstGeom prst="rect">
              <a:avLst/>
            </a:prstGeom>
          </p:spPr>
        </p:pic>
      </p:grpSp>
      <p:sp>
        <p:nvSpPr>
          <p:cNvPr id="33" name="Content Placeholder 3"/>
          <p:cNvSpPr txBox="1">
            <a:spLocks/>
          </p:cNvSpPr>
          <p:nvPr/>
        </p:nvSpPr>
        <p:spPr>
          <a:xfrm>
            <a:off x="873522" y="3384525"/>
            <a:ext cx="9098506" cy="3962898"/>
          </a:xfrm>
          <a:prstGeom prst="rect">
            <a:avLst/>
          </a:prstGeom>
          <a:noFill/>
        </p:spPr>
        <p:txBody>
          <a:bodyPr vert="horz" lIns="0" tIns="0" rIns="0" bIns="0" rtlCol="0">
            <a:noAutofit/>
          </a:bodyPr>
          <a:lstStyle>
            <a:lvl1pPr marL="111125" indent="-111125" algn="l" defTabSz="1306220" rtl="0" eaLnBrk="1" latinLnBrk="0" hangingPunct="1">
              <a:lnSpc>
                <a:spcPct val="95000"/>
              </a:lnSpc>
              <a:spcBef>
                <a:spcPts val="1200"/>
              </a:spcBef>
              <a:spcAft>
                <a:spcPts val="0"/>
              </a:spcAft>
              <a:buClr>
                <a:schemeClr val="accent4"/>
              </a:buClr>
              <a:buSzPct val="25000"/>
              <a:buFont typeface="Myriad Pro" pitchFamily="34" charset="0"/>
              <a:buChar char=" "/>
              <a:defRPr sz="2600" kern="1200">
                <a:solidFill>
                  <a:schemeClr val="tx1">
                    <a:lumMod val="75000"/>
                    <a:lumOff val="25000"/>
                  </a:schemeClr>
                </a:solidFill>
                <a:latin typeface="Century Gothic" panose="020B0502020202020204" pitchFamily="34" charset="0"/>
                <a:ea typeface="+mn-ea"/>
                <a:cs typeface="+mn-cs"/>
              </a:defRPr>
            </a:lvl1pPr>
            <a:lvl2pPr marL="682625" indent="-280988" algn="l" defTabSz="1306220" rtl="0" eaLnBrk="1" latinLnBrk="0" hangingPunct="1">
              <a:lnSpc>
                <a:spcPct val="95000"/>
              </a:lnSpc>
              <a:spcBef>
                <a:spcPts val="500"/>
              </a:spcBef>
              <a:spcAft>
                <a:spcPts val="0"/>
              </a:spcAft>
              <a:buClr>
                <a:schemeClr val="accent4"/>
              </a:buClr>
              <a:buFont typeface="Wingdings" panose="05000000000000000000" pitchFamily="2" charset="2"/>
              <a:buChar char="§"/>
              <a:defRPr sz="2200" b="0" kern="1200">
                <a:solidFill>
                  <a:schemeClr val="tx1">
                    <a:lumMod val="75000"/>
                    <a:lumOff val="25000"/>
                  </a:schemeClr>
                </a:solidFill>
                <a:latin typeface="Century Gothic" panose="020B0502020202020204" pitchFamily="34" charset="0"/>
                <a:ea typeface="+mn-ea"/>
                <a:cs typeface="+mn-cs"/>
              </a:defRPr>
            </a:lvl2pPr>
            <a:lvl3pPr marL="974725" indent="-292100" algn="l" defTabSz="1306220" rtl="0" eaLnBrk="1" latinLnBrk="0" hangingPunct="1">
              <a:lnSpc>
                <a:spcPct val="95000"/>
              </a:lnSpc>
              <a:spcBef>
                <a:spcPts val="400"/>
              </a:spcBef>
              <a:spcAft>
                <a:spcPts val="0"/>
              </a:spcAft>
              <a:buClr>
                <a:schemeClr val="accent4"/>
              </a:buClr>
              <a:buFont typeface="Arial" panose="020B0604020202020204" pitchFamily="34" charset="0"/>
              <a:buChar char="–"/>
              <a:defRPr sz="1800" b="0" kern="1200">
                <a:solidFill>
                  <a:schemeClr val="tx1">
                    <a:lumMod val="75000"/>
                    <a:lumOff val="25000"/>
                  </a:schemeClr>
                </a:solidFill>
                <a:latin typeface="Century Gothic" panose="020B0502020202020204" pitchFamily="34" charset="0"/>
                <a:ea typeface="+mn-ea"/>
                <a:cs typeface="+mn-cs"/>
              </a:defRPr>
            </a:lvl3pPr>
            <a:lvl4pPr marL="2285886" indent="-326555" algn="l" defTabSz="1306220" rtl="0" eaLnBrk="1" latinLnBrk="0" hangingPunct="1">
              <a:spcBef>
                <a:spcPct val="20000"/>
              </a:spcBef>
              <a:buFont typeface="Arial" pitchFamily="34" charset="0"/>
              <a:buChar char="–"/>
              <a:defRPr sz="1600" b="0" kern="1200">
                <a:solidFill>
                  <a:schemeClr val="tx1">
                    <a:lumMod val="75000"/>
                    <a:lumOff val="25000"/>
                  </a:schemeClr>
                </a:solidFill>
                <a:latin typeface="Myriad Pro" pitchFamily="34" charset="0"/>
                <a:ea typeface="+mn-ea"/>
                <a:cs typeface="+mn-cs"/>
              </a:defRPr>
            </a:lvl4pPr>
            <a:lvl5pPr marL="2938996" indent="-326555" algn="l" defTabSz="1306220" rtl="0" eaLnBrk="1" latinLnBrk="0" hangingPunct="1">
              <a:spcBef>
                <a:spcPct val="20000"/>
              </a:spcBef>
              <a:buFont typeface="Arial" pitchFamily="34" charset="0"/>
              <a:buChar char="»"/>
              <a:defRPr sz="1400" b="0" kern="1200">
                <a:solidFill>
                  <a:schemeClr val="tx1">
                    <a:lumMod val="75000"/>
                    <a:lumOff val="25000"/>
                  </a:schemeClr>
                </a:solidFill>
                <a:latin typeface="Myriad Pro" pitchFamily="34" charset="0"/>
                <a:ea typeface="+mn-ea"/>
                <a:cs typeface="+mn-cs"/>
              </a:defRPr>
            </a:lvl5pPr>
            <a:lvl6pPr marL="3592106" indent="-326555" algn="l" defTabSz="130622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1400" b="0" kern="1200">
                <a:solidFill>
                  <a:schemeClr val="tx1">
                    <a:lumMod val="75000"/>
                    <a:lumOff val="25000"/>
                  </a:schemeClr>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marL="0" indent="0">
              <a:lnSpc>
                <a:spcPct val="105000"/>
              </a:lnSpc>
              <a:buNone/>
            </a:pPr>
            <a:r>
              <a:rPr lang="en-US" sz="3200" dirty="0" smtClean="0">
                <a:solidFill>
                  <a:schemeClr val="tx1"/>
                </a:solidFill>
              </a:rPr>
              <a:t>SSL Insight </a:t>
            </a:r>
            <a:r>
              <a:rPr lang="zh-TW" altLang="en-US" sz="3200" dirty="0" smtClean="0">
                <a:solidFill>
                  <a:schemeClr val="tx1"/>
                </a:solidFill>
              </a:rPr>
              <a:t>功能</a:t>
            </a:r>
            <a:r>
              <a:rPr lang="en-US" sz="3200" dirty="0" smtClean="0">
                <a:solidFill>
                  <a:schemeClr val="tx1"/>
                </a:solidFill>
              </a:rPr>
              <a:t>: </a:t>
            </a:r>
          </a:p>
          <a:p>
            <a:pPr lvl="1">
              <a:lnSpc>
                <a:spcPct val="105000"/>
              </a:lnSpc>
              <a:spcBef>
                <a:spcPts val="1200"/>
              </a:spcBef>
            </a:pPr>
            <a:r>
              <a:rPr lang="zh-TW" altLang="en-US" dirty="0" smtClean="0">
                <a:solidFill>
                  <a:schemeClr val="tx1"/>
                </a:solidFill>
              </a:rPr>
              <a:t>支援</a:t>
            </a:r>
            <a:r>
              <a:rPr lang="en-US" dirty="0" smtClean="0">
                <a:solidFill>
                  <a:schemeClr val="tx1"/>
                </a:solidFill>
              </a:rPr>
              <a:t>ECDHE ciphers</a:t>
            </a:r>
          </a:p>
          <a:p>
            <a:pPr lvl="1">
              <a:lnSpc>
                <a:spcPct val="105000"/>
              </a:lnSpc>
              <a:spcBef>
                <a:spcPts val="1200"/>
              </a:spcBef>
            </a:pPr>
            <a:r>
              <a:rPr lang="en-US" dirty="0" smtClean="0">
                <a:solidFill>
                  <a:schemeClr val="tx1"/>
                </a:solidFill>
              </a:rPr>
              <a:t>10x more performance </a:t>
            </a:r>
          </a:p>
          <a:p>
            <a:pPr lvl="1">
              <a:lnSpc>
                <a:spcPct val="105000"/>
              </a:lnSpc>
              <a:spcBef>
                <a:spcPts val="1200"/>
              </a:spcBef>
            </a:pPr>
            <a:r>
              <a:rPr lang="zh-TW" altLang="en-US" dirty="0" smtClean="0">
                <a:solidFill>
                  <a:schemeClr val="tx1"/>
                </a:solidFill>
              </a:rPr>
              <a:t>可</a:t>
            </a:r>
            <a:r>
              <a:rPr lang="en-US" dirty="0" smtClean="0">
                <a:solidFill>
                  <a:schemeClr val="tx1"/>
                </a:solidFill>
              </a:rPr>
              <a:t>Load </a:t>
            </a:r>
            <a:r>
              <a:rPr lang="en-US" dirty="0">
                <a:solidFill>
                  <a:schemeClr val="tx1"/>
                </a:solidFill>
              </a:rPr>
              <a:t>balancing </a:t>
            </a:r>
            <a:r>
              <a:rPr lang="zh-TW" altLang="en-US" dirty="0" smtClean="0">
                <a:solidFill>
                  <a:schemeClr val="tx1"/>
                </a:solidFill>
              </a:rPr>
              <a:t>到資安設備</a:t>
            </a:r>
            <a:endParaRPr lang="en-US" dirty="0" smtClean="0">
              <a:solidFill>
                <a:schemeClr val="tx1"/>
              </a:solidFill>
            </a:endParaRPr>
          </a:p>
          <a:p>
            <a:pPr lvl="1">
              <a:lnSpc>
                <a:spcPct val="105000"/>
              </a:lnSpc>
              <a:spcBef>
                <a:spcPts val="1200"/>
              </a:spcBef>
            </a:pPr>
            <a:r>
              <a:rPr lang="zh-TW" altLang="en-US" dirty="0" smtClean="0">
                <a:solidFill>
                  <a:schemeClr val="tx1"/>
                </a:solidFill>
              </a:rPr>
              <a:t>支援</a:t>
            </a:r>
            <a:r>
              <a:rPr lang="en-US" dirty="0" smtClean="0">
                <a:solidFill>
                  <a:schemeClr val="tx1"/>
                </a:solidFill>
              </a:rPr>
              <a:t>Transparent proxy</a:t>
            </a:r>
            <a:r>
              <a:rPr lang="zh-TW" altLang="en-US" dirty="0" smtClean="0">
                <a:solidFill>
                  <a:schemeClr val="tx1"/>
                </a:solidFill>
              </a:rPr>
              <a:t> 或</a:t>
            </a:r>
            <a:r>
              <a:rPr lang="en-US" dirty="0" smtClean="0">
                <a:solidFill>
                  <a:schemeClr val="tx1"/>
                </a:solidFill>
              </a:rPr>
              <a:t> explicit proxy </a:t>
            </a:r>
            <a:r>
              <a:rPr lang="zh-TW" altLang="en-US" dirty="0" smtClean="0">
                <a:solidFill>
                  <a:schemeClr val="tx1"/>
                </a:solidFill>
              </a:rPr>
              <a:t>部署</a:t>
            </a:r>
            <a:endParaRPr lang="en-US" altLang="zh-TW" dirty="0" smtClean="0">
              <a:solidFill>
                <a:schemeClr val="tx1"/>
              </a:solidFill>
            </a:endParaRPr>
          </a:p>
          <a:p>
            <a:pPr lvl="1">
              <a:lnSpc>
                <a:spcPct val="105000"/>
              </a:lnSpc>
              <a:spcBef>
                <a:spcPts val="1200"/>
              </a:spcBef>
            </a:pPr>
            <a:r>
              <a:rPr lang="zh-TW" altLang="en-US" dirty="0" smtClean="0">
                <a:solidFill>
                  <a:schemeClr val="tx1"/>
                </a:solidFill>
              </a:rPr>
              <a:t>支援 </a:t>
            </a:r>
            <a:r>
              <a:rPr lang="en-US" dirty="0" smtClean="0">
                <a:solidFill>
                  <a:schemeClr val="tx1"/>
                </a:solidFill>
              </a:rPr>
              <a:t>ICAP support </a:t>
            </a:r>
            <a:r>
              <a:rPr lang="zh-TW" altLang="en-US" dirty="0" smtClean="0">
                <a:solidFill>
                  <a:schemeClr val="tx1"/>
                </a:solidFill>
              </a:rPr>
              <a:t>可將解密的檔案傳輸到</a:t>
            </a:r>
            <a:r>
              <a:rPr lang="en-US" dirty="0" smtClean="0">
                <a:solidFill>
                  <a:schemeClr val="tx1"/>
                </a:solidFill>
              </a:rPr>
              <a:t>DLP or AV scanners</a:t>
            </a:r>
          </a:p>
          <a:p>
            <a:pPr lvl="1">
              <a:lnSpc>
                <a:spcPct val="105000"/>
              </a:lnSpc>
              <a:spcBef>
                <a:spcPts val="1200"/>
              </a:spcBef>
            </a:pPr>
            <a:r>
              <a:rPr lang="zh-TW" altLang="en-US" dirty="0" smtClean="0">
                <a:solidFill>
                  <a:schemeClr val="tx1"/>
                </a:solidFill>
              </a:rPr>
              <a:t>動態端口</a:t>
            </a:r>
            <a:r>
              <a:rPr lang="zh-TW" altLang="en-US" dirty="0" smtClean="0">
                <a:solidFill>
                  <a:schemeClr val="tx1"/>
                </a:solidFill>
              </a:rPr>
              <a:t>攔截</a:t>
            </a:r>
            <a:r>
              <a:rPr lang="en-US" altLang="zh-TW" dirty="0" smtClean="0">
                <a:solidFill>
                  <a:schemeClr val="tx1"/>
                </a:solidFill>
              </a:rPr>
              <a:t>(0 Port)</a:t>
            </a:r>
          </a:p>
          <a:p>
            <a:pPr lvl="1">
              <a:lnSpc>
                <a:spcPct val="105000"/>
              </a:lnSpc>
              <a:spcBef>
                <a:spcPts val="1200"/>
              </a:spcBef>
            </a:pPr>
            <a:r>
              <a:rPr lang="zh-TW" altLang="en-US" dirty="0" smtClean="0">
                <a:solidFill>
                  <a:schemeClr val="tx1"/>
                </a:solidFill>
              </a:rPr>
              <a:t>惡意網站過濾</a:t>
            </a:r>
            <a:r>
              <a:rPr lang="en-US" altLang="zh-TW" dirty="0" smtClean="0">
                <a:solidFill>
                  <a:schemeClr val="tx1"/>
                </a:solidFill>
              </a:rPr>
              <a:t>(</a:t>
            </a:r>
            <a:r>
              <a:rPr lang="en-US" altLang="zh-TW" dirty="0" err="1" smtClean="0">
                <a:solidFill>
                  <a:schemeClr val="tx1"/>
                </a:solidFill>
              </a:rPr>
              <a:t>webroot</a:t>
            </a:r>
            <a:r>
              <a:rPr lang="en-US" altLang="zh-TW" dirty="0" smtClean="0">
                <a:solidFill>
                  <a:schemeClr val="tx1"/>
                </a:solidFill>
              </a:rPr>
              <a:t>)</a:t>
            </a:r>
            <a:endParaRPr lang="en-US" altLang="zh-TW" dirty="0" smtClean="0">
              <a:solidFill>
                <a:schemeClr val="tx1"/>
              </a:solidFill>
            </a:endParaRPr>
          </a:p>
        </p:txBody>
      </p:sp>
      <p:sp>
        <p:nvSpPr>
          <p:cNvPr id="31" name="TextBox 64"/>
          <p:cNvSpPr txBox="1"/>
          <p:nvPr/>
        </p:nvSpPr>
        <p:spPr>
          <a:xfrm>
            <a:off x="11529709" y="6491061"/>
            <a:ext cx="879870" cy="396109"/>
          </a:xfrm>
          <a:prstGeom prst="rect">
            <a:avLst/>
          </a:prstGeom>
          <a:noFill/>
        </p:spPr>
        <p:txBody>
          <a:bodyPr wrap="none" lIns="131674" tIns="65837" rIns="131674" bIns="65837" rtlCol="0">
            <a:spAutoFit/>
          </a:bodyPr>
          <a:lstStyle/>
          <a:p>
            <a:r>
              <a:rPr lang="en-US" sz="1710" smtClean="0">
                <a:latin typeface="Century Gothic" panose="020B0502020202020204" pitchFamily="34" charset="0"/>
              </a:rPr>
              <a:t>Client</a:t>
            </a:r>
            <a:endParaRPr lang="en-US" sz="1710" dirty="0">
              <a:latin typeface="Century Gothic" panose="020B0502020202020204" pitchFamily="34" charset="0"/>
            </a:endParaRPr>
          </a:p>
        </p:txBody>
      </p:sp>
    </p:spTree>
    <p:extLst>
      <p:ext uri="{BB962C8B-B14F-4D97-AF65-F5344CB8AC3E}">
        <p14:creationId xmlns:p14="http://schemas.microsoft.com/office/powerpoint/2010/main" val="153634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kumimoji="1" lang="zh-TW" altLang="en-US" sz="4000" b="1" dirty="0"/>
              <a:t>解決</a:t>
            </a:r>
            <a:r>
              <a:rPr kumimoji="1" lang="zh-TW" altLang="en-US" sz="4000" b="1" dirty="0" smtClean="0"/>
              <a:t>方案</a:t>
            </a:r>
            <a:endParaRPr kumimoji="1" lang="en-US" altLang="zh-TW" sz="4000" b="1"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171898" y="3874921"/>
            <a:ext cx="1442368" cy="37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39"/>
          <p:cNvCxnSpPr/>
          <p:nvPr/>
        </p:nvCxnSpPr>
        <p:spPr>
          <a:xfrm flipH="1">
            <a:off x="9240515" y="3973085"/>
            <a:ext cx="1407" cy="362619"/>
          </a:xfrm>
          <a:prstGeom prst="line">
            <a:avLst/>
          </a:prstGeom>
          <a:ln w="34925">
            <a:prstDash val="sysDot"/>
          </a:ln>
        </p:spPr>
        <p:style>
          <a:lnRef idx="1">
            <a:schemeClr val="accent1"/>
          </a:lnRef>
          <a:fillRef idx="0">
            <a:schemeClr val="accent1"/>
          </a:fillRef>
          <a:effectRef idx="0">
            <a:schemeClr val="accent1"/>
          </a:effectRef>
          <a:fontRef idx="minor">
            <a:schemeClr val="tx1"/>
          </a:fontRef>
        </p:style>
      </p:cxnSp>
      <p:sp>
        <p:nvSpPr>
          <p:cNvPr id="6" name="Up Arrow 44"/>
          <p:cNvSpPr/>
          <p:nvPr/>
        </p:nvSpPr>
        <p:spPr bwMode="auto">
          <a:xfrm rot="10800000">
            <a:off x="11567609" y="4753121"/>
            <a:ext cx="238857" cy="995642"/>
          </a:xfrm>
          <a:prstGeom prst="upArrow">
            <a:avLst/>
          </a:prstGeom>
          <a:solidFill>
            <a:srgbClr val="104392"/>
          </a:solidFill>
          <a:ln w="9525" cap="flat" cmpd="sng" algn="ctr">
            <a:noFill/>
            <a:prstDash val="solid"/>
            <a:round/>
            <a:headEnd type="none" w="med" len="med"/>
            <a:tailEnd type="none" w="med" len="med"/>
          </a:ln>
          <a:effectLst/>
        </p:spPr>
        <p:txBody>
          <a:bodyPr vert="horz" wrap="square" lIns="131674" tIns="65837" rIns="131674" bIns="65837" numCol="1" rtlCol="0" anchor="t" anchorCtr="0" compatLnSpc="1">
            <a:prstTxWarp prst="textNoShape">
              <a:avLst/>
            </a:prstTxWarp>
          </a:bodyPr>
          <a:lstStyle/>
          <a:p>
            <a:pPr>
              <a:lnSpc>
                <a:spcPct val="85000"/>
              </a:lnSpc>
              <a:buFontTx/>
              <a:buChar char="•"/>
            </a:pPr>
            <a:endParaRPr lang="en-US" sz="5221" dirty="0">
              <a:solidFill>
                <a:srgbClr val="0078C3"/>
              </a:solidFill>
              <a:latin typeface="+mj-lt"/>
              <a:ea typeface="Meiryo UI" panose="020B0604030504040204" pitchFamily="50" charset="-128"/>
              <a:cs typeface="Meiryo UI" panose="020B0604030504040204" pitchFamily="50" charset="-128"/>
            </a:endParaRPr>
          </a:p>
        </p:txBody>
      </p:sp>
      <p:sp>
        <p:nvSpPr>
          <p:cNvPr id="7" name="Up Arrow 47"/>
          <p:cNvSpPr/>
          <p:nvPr/>
        </p:nvSpPr>
        <p:spPr bwMode="auto">
          <a:xfrm>
            <a:off x="11350470" y="4748146"/>
            <a:ext cx="228346" cy="1003058"/>
          </a:xfrm>
          <a:prstGeom prst="upArrow">
            <a:avLst/>
          </a:prstGeom>
          <a:solidFill>
            <a:srgbClr val="104392"/>
          </a:solidFill>
          <a:ln w="9525" cap="flat" cmpd="sng" algn="ctr">
            <a:noFill/>
            <a:prstDash val="solid"/>
            <a:round/>
            <a:headEnd type="none" w="med" len="med"/>
            <a:tailEnd type="none" w="med" len="med"/>
          </a:ln>
          <a:effectLst/>
        </p:spPr>
        <p:txBody>
          <a:bodyPr vert="horz" wrap="square" lIns="131674" tIns="65837" rIns="131674" bIns="65837" numCol="1" rtlCol="0" anchor="t" anchorCtr="0" compatLnSpc="1">
            <a:prstTxWarp prst="textNoShape">
              <a:avLst/>
            </a:prstTxWarp>
          </a:bodyPr>
          <a:lstStyle/>
          <a:p>
            <a:pPr>
              <a:lnSpc>
                <a:spcPct val="85000"/>
              </a:lnSpc>
              <a:buFontTx/>
              <a:buChar char="•"/>
            </a:pPr>
            <a:endParaRPr lang="en-US" sz="5221" dirty="0">
              <a:solidFill>
                <a:srgbClr val="0078C3"/>
              </a:solidFill>
              <a:latin typeface="+mj-lt"/>
              <a:ea typeface="Meiryo UI" panose="020B0604030504040204" pitchFamily="50" charset="-128"/>
              <a:cs typeface="Meiryo UI" panose="020B0604030504040204" pitchFamily="50" charset="-128"/>
            </a:endParaRP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903573" y="3993795"/>
            <a:ext cx="1442368" cy="376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9" descr="Ser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5764" y="1914821"/>
            <a:ext cx="1166841" cy="295762"/>
          </a:xfrm>
          <a:prstGeom prst="rect">
            <a:avLst/>
          </a:prstGeom>
        </p:spPr>
      </p:pic>
      <p:pic>
        <p:nvPicPr>
          <p:cNvPr id="10" name="Picture 54" descr="Lapto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0615" y="5884984"/>
            <a:ext cx="766457" cy="543383"/>
          </a:xfrm>
          <a:prstGeom prst="rect">
            <a:avLst/>
          </a:prstGeom>
        </p:spPr>
      </p:pic>
      <p:sp>
        <p:nvSpPr>
          <p:cNvPr id="11" name="Up Arrow 56"/>
          <p:cNvSpPr/>
          <p:nvPr/>
        </p:nvSpPr>
        <p:spPr bwMode="auto">
          <a:xfrm rot="16200000">
            <a:off x="10319778" y="3594475"/>
            <a:ext cx="351039" cy="745317"/>
          </a:xfrm>
          <a:prstGeom prst="upArrow">
            <a:avLst/>
          </a:prstGeom>
          <a:solidFill>
            <a:srgbClr val="008000"/>
          </a:solidFill>
          <a:ln w="9525" cap="flat" cmpd="sng" algn="ctr">
            <a:noFill/>
            <a:prstDash val="solid"/>
            <a:round/>
            <a:headEnd type="none" w="med" len="med"/>
            <a:tailEnd type="none" w="med" len="med"/>
          </a:ln>
          <a:effectLst/>
        </p:spPr>
        <p:txBody>
          <a:bodyPr vert="horz" wrap="square" lIns="131674" tIns="65837" rIns="131674" bIns="65837" numCol="1" rtlCol="0" anchor="t" anchorCtr="0" compatLnSpc="1">
            <a:prstTxWarp prst="textNoShape">
              <a:avLst/>
            </a:prstTxWarp>
          </a:bodyPr>
          <a:lstStyle/>
          <a:p>
            <a:pPr>
              <a:lnSpc>
                <a:spcPct val="85000"/>
              </a:lnSpc>
              <a:buFontTx/>
              <a:buChar char="•"/>
            </a:pPr>
            <a:endParaRPr lang="en-US" sz="5221" dirty="0">
              <a:solidFill>
                <a:srgbClr val="0078C3"/>
              </a:solidFill>
              <a:latin typeface="+mj-lt"/>
              <a:ea typeface="Meiryo UI" panose="020B0604030504040204" pitchFamily="50" charset="-128"/>
              <a:cs typeface="Meiryo UI" panose="020B0604030504040204" pitchFamily="50" charset="-128"/>
            </a:endParaRPr>
          </a:p>
        </p:txBody>
      </p:sp>
      <p:sp>
        <p:nvSpPr>
          <p:cNvPr id="12" name="Up Arrow 57"/>
          <p:cNvSpPr/>
          <p:nvPr/>
        </p:nvSpPr>
        <p:spPr bwMode="auto">
          <a:xfrm>
            <a:off x="11350471" y="2242525"/>
            <a:ext cx="233386" cy="1571805"/>
          </a:xfrm>
          <a:prstGeom prst="upArrow">
            <a:avLst/>
          </a:prstGeom>
          <a:solidFill>
            <a:srgbClr val="104392"/>
          </a:solidFill>
          <a:ln w="9525" cap="flat" cmpd="sng" algn="ctr">
            <a:noFill/>
            <a:prstDash val="solid"/>
            <a:round/>
            <a:headEnd type="none" w="med" len="med"/>
            <a:tailEnd type="none" w="med" len="med"/>
          </a:ln>
          <a:effectLst/>
        </p:spPr>
        <p:txBody>
          <a:bodyPr vert="horz" wrap="square" lIns="131674" tIns="65837" rIns="131674" bIns="65837" numCol="1" rtlCol="0" anchor="t" anchorCtr="0" compatLnSpc="1">
            <a:prstTxWarp prst="textNoShape">
              <a:avLst/>
            </a:prstTxWarp>
          </a:bodyPr>
          <a:lstStyle/>
          <a:p>
            <a:pPr>
              <a:lnSpc>
                <a:spcPct val="85000"/>
              </a:lnSpc>
              <a:buFontTx/>
              <a:buChar char="•"/>
            </a:pPr>
            <a:endParaRPr lang="en-US" sz="5221" dirty="0">
              <a:solidFill>
                <a:srgbClr val="0078C3"/>
              </a:solidFill>
              <a:latin typeface="+mj-lt"/>
              <a:ea typeface="Meiryo UI" panose="020B0604030504040204" pitchFamily="50" charset="-128"/>
              <a:cs typeface="Meiryo UI" panose="020B0604030504040204" pitchFamily="50" charset="-128"/>
            </a:endParaRPr>
          </a:p>
        </p:txBody>
      </p:sp>
      <p:sp>
        <p:nvSpPr>
          <p:cNvPr id="13" name="Up Arrow 58"/>
          <p:cNvSpPr/>
          <p:nvPr/>
        </p:nvSpPr>
        <p:spPr bwMode="auto">
          <a:xfrm rot="10800000">
            <a:off x="11571891" y="2280277"/>
            <a:ext cx="235565" cy="1562516"/>
          </a:xfrm>
          <a:prstGeom prst="upArrow">
            <a:avLst/>
          </a:prstGeom>
          <a:solidFill>
            <a:srgbClr val="104392"/>
          </a:solidFill>
          <a:ln w="9525" cap="flat" cmpd="sng" algn="ctr">
            <a:noFill/>
            <a:prstDash val="solid"/>
            <a:round/>
            <a:headEnd type="none" w="med" len="med"/>
            <a:tailEnd type="none" w="med" len="med"/>
          </a:ln>
          <a:effectLst/>
        </p:spPr>
        <p:txBody>
          <a:bodyPr vert="horz" wrap="square" lIns="131674" tIns="65837" rIns="131674" bIns="65837" numCol="1" rtlCol="0" anchor="t" anchorCtr="0" compatLnSpc="1">
            <a:prstTxWarp prst="textNoShape">
              <a:avLst/>
            </a:prstTxWarp>
          </a:bodyPr>
          <a:lstStyle/>
          <a:p>
            <a:pPr>
              <a:lnSpc>
                <a:spcPct val="85000"/>
              </a:lnSpc>
              <a:buFontTx/>
              <a:buChar char="•"/>
            </a:pPr>
            <a:endParaRPr lang="en-US" sz="5221" dirty="0">
              <a:solidFill>
                <a:srgbClr val="0078C3"/>
              </a:solidFill>
              <a:latin typeface="+mj-lt"/>
              <a:ea typeface="Meiryo UI" panose="020B0604030504040204" pitchFamily="50" charset="-128"/>
              <a:cs typeface="Meiryo UI" panose="020B0604030504040204" pitchFamily="50" charset="-128"/>
            </a:endParaRPr>
          </a:p>
        </p:txBody>
      </p:sp>
      <p:sp>
        <p:nvSpPr>
          <p:cNvPr id="14" name="TextBox 59"/>
          <p:cNvSpPr txBox="1"/>
          <p:nvPr/>
        </p:nvSpPr>
        <p:spPr>
          <a:xfrm>
            <a:off x="10887374" y="4272153"/>
            <a:ext cx="1456951" cy="396109"/>
          </a:xfrm>
          <a:prstGeom prst="rect">
            <a:avLst/>
          </a:prstGeom>
          <a:noFill/>
        </p:spPr>
        <p:txBody>
          <a:bodyPr wrap="none" lIns="131674" tIns="65837" rIns="131674" bIns="65837" rtlCol="0">
            <a:spAutoFit/>
          </a:bodyPr>
          <a:lstStyle/>
          <a:p>
            <a:r>
              <a:rPr lang="en-US" sz="1710" b="1" dirty="0" err="1" smtClean="0">
                <a:solidFill>
                  <a:srgbClr val="0078C3"/>
                </a:solidFill>
                <a:latin typeface="+mj-lt"/>
                <a:ea typeface="Meiryo UI" panose="020B0604030504040204" pitchFamily="50" charset="-128"/>
                <a:cs typeface="Meiryo UI" panose="020B0604030504040204" pitchFamily="50" charset="-128"/>
              </a:rPr>
              <a:t>SSLi</a:t>
            </a:r>
            <a:r>
              <a:rPr lang="en-US" sz="1710" b="1" dirty="0" smtClean="0">
                <a:solidFill>
                  <a:srgbClr val="0078C3"/>
                </a:solidFill>
                <a:latin typeface="+mj-lt"/>
                <a:ea typeface="Meiryo UI" panose="020B0604030504040204" pitchFamily="50" charset="-128"/>
                <a:cs typeface="Meiryo UI" panose="020B0604030504040204" pitchFamily="50" charset="-128"/>
              </a:rPr>
              <a:t> Device</a:t>
            </a:r>
            <a:endParaRPr lang="en-US" sz="1710" b="1" dirty="0">
              <a:solidFill>
                <a:srgbClr val="0078C3"/>
              </a:solidFill>
              <a:latin typeface="+mj-lt"/>
              <a:ea typeface="Meiryo UI" panose="020B0604030504040204" pitchFamily="50" charset="-128"/>
              <a:cs typeface="Meiryo UI" panose="020B0604030504040204" pitchFamily="50" charset="-128"/>
            </a:endParaRPr>
          </a:p>
        </p:txBody>
      </p:sp>
      <p:pic>
        <p:nvPicPr>
          <p:cNvPr id="15" name="Picture 63" descr="Cloud_Internet.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4858" y="3034958"/>
            <a:ext cx="834574" cy="544127"/>
          </a:xfrm>
          <a:prstGeom prst="rect">
            <a:avLst/>
          </a:prstGeom>
        </p:spPr>
      </p:pic>
      <p:sp>
        <p:nvSpPr>
          <p:cNvPr id="16" name="TextBox 64"/>
          <p:cNvSpPr txBox="1"/>
          <p:nvPr/>
        </p:nvSpPr>
        <p:spPr>
          <a:xfrm>
            <a:off x="10696898" y="1547923"/>
            <a:ext cx="1788773" cy="396109"/>
          </a:xfrm>
          <a:prstGeom prst="rect">
            <a:avLst/>
          </a:prstGeom>
          <a:noFill/>
        </p:spPr>
        <p:txBody>
          <a:bodyPr wrap="none" lIns="131674" tIns="65837" rIns="131674" bIns="65837" rtlCol="0">
            <a:spAutoFit/>
          </a:bodyPr>
          <a:lstStyle/>
          <a:p>
            <a:pPr algn="ctr"/>
            <a:r>
              <a:rPr lang="en-US" sz="1710" dirty="0" smtClean="0">
                <a:solidFill>
                  <a:srgbClr val="0078C3"/>
                </a:solidFill>
                <a:latin typeface="+mj-lt"/>
                <a:ea typeface="Meiryo UI" panose="020B0604030504040204" pitchFamily="50" charset="-128"/>
                <a:cs typeface="Meiryo UI" panose="020B0604030504040204" pitchFamily="50" charset="-128"/>
              </a:rPr>
              <a:t>Internet Server</a:t>
            </a:r>
            <a:endParaRPr lang="en-US" sz="1710" dirty="0">
              <a:solidFill>
                <a:srgbClr val="0078C3"/>
              </a:solidFill>
              <a:latin typeface="+mj-lt"/>
              <a:ea typeface="Meiryo UI" panose="020B0604030504040204" pitchFamily="50" charset="-128"/>
              <a:cs typeface="Meiryo UI" panose="020B0604030504040204" pitchFamily="50" charset="-128"/>
            </a:endParaRPr>
          </a:p>
        </p:txBody>
      </p:sp>
      <p:sp>
        <p:nvSpPr>
          <p:cNvPr id="17" name="TextBox 65"/>
          <p:cNvSpPr txBox="1"/>
          <p:nvPr/>
        </p:nvSpPr>
        <p:spPr>
          <a:xfrm>
            <a:off x="8539267" y="4552461"/>
            <a:ext cx="1975065" cy="338554"/>
          </a:xfrm>
          <a:prstGeom prst="rect">
            <a:avLst/>
          </a:prstGeom>
          <a:noFill/>
        </p:spPr>
        <p:txBody>
          <a:bodyPr wrap="square" lIns="91440" tIns="45720" rIns="91440" bIns="45720" rtlCol="0">
            <a:spAutoFit/>
          </a:bodyPr>
          <a:lstStyle/>
          <a:p>
            <a:pPr algn="ctr"/>
            <a:r>
              <a:rPr lang="en-US" altLang="ja-JP" sz="1600" dirty="0" smtClean="0">
                <a:solidFill>
                  <a:srgbClr val="0078C3"/>
                </a:solidFill>
                <a:latin typeface="+mj-lt"/>
                <a:ea typeface="Meiryo UI" panose="020B0604030504040204" pitchFamily="50" charset="-128"/>
                <a:cs typeface="Meiryo UI" panose="020B0604030504040204" pitchFamily="50" charset="-128"/>
              </a:rPr>
              <a:t>Security devices</a:t>
            </a:r>
          </a:p>
        </p:txBody>
      </p:sp>
      <p:sp>
        <p:nvSpPr>
          <p:cNvPr id="18" name="Down Arrow 69"/>
          <p:cNvSpPr/>
          <p:nvPr/>
        </p:nvSpPr>
        <p:spPr bwMode="auto">
          <a:xfrm rot="16200000">
            <a:off x="10355592" y="3869014"/>
            <a:ext cx="351039" cy="745317"/>
          </a:xfrm>
          <a:prstGeom prst="downArrow">
            <a:avLst/>
          </a:prstGeom>
          <a:solidFill>
            <a:srgbClr val="008000"/>
          </a:solidFill>
          <a:ln w="9525" cap="flat" cmpd="sng" algn="ctr">
            <a:noFill/>
            <a:prstDash val="solid"/>
            <a:round/>
            <a:headEnd type="none" w="med" len="med"/>
            <a:tailEnd type="none" w="med" len="med"/>
          </a:ln>
          <a:effectLst/>
        </p:spPr>
        <p:txBody>
          <a:bodyPr vert="horz" wrap="square" lIns="131674" tIns="65837" rIns="131674" bIns="65837" numCol="1" rtlCol="0" anchor="t" anchorCtr="0" compatLnSpc="1">
            <a:prstTxWarp prst="textNoShape">
              <a:avLst/>
            </a:prstTxWarp>
          </a:bodyPr>
          <a:lstStyle/>
          <a:p>
            <a:pPr>
              <a:lnSpc>
                <a:spcPct val="85000"/>
              </a:lnSpc>
              <a:buFontTx/>
              <a:buChar char="•"/>
            </a:pPr>
            <a:endParaRPr lang="en-US" sz="5221" dirty="0">
              <a:solidFill>
                <a:srgbClr val="0078C3"/>
              </a:solidFill>
              <a:latin typeface="+mj-lt"/>
              <a:ea typeface="Meiryo UI" panose="020B0604030504040204" pitchFamily="50" charset="-128"/>
              <a:cs typeface="Meiryo UI" panose="020B0604030504040204" pitchFamily="50" charset="-128"/>
            </a:endParaRPr>
          </a:p>
        </p:txBody>
      </p:sp>
      <p:pic>
        <p:nvPicPr>
          <p:cNvPr id="19" name="Picture 70" descr="Secure_Lock_Ecrypt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07278" y="2478494"/>
            <a:ext cx="329431" cy="428377"/>
          </a:xfrm>
          <a:prstGeom prst="rect">
            <a:avLst/>
          </a:prstGeom>
        </p:spPr>
      </p:pic>
      <p:pic>
        <p:nvPicPr>
          <p:cNvPr id="20" name="Picture 71" descr="Secure_Lock_Ecrypt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07278" y="5010182"/>
            <a:ext cx="329431" cy="428377"/>
          </a:xfrm>
          <a:prstGeom prst="rect">
            <a:avLst/>
          </a:prstGeom>
        </p:spPr>
      </p:pic>
      <p:sp>
        <p:nvSpPr>
          <p:cNvPr id="21" name="TextBox 72"/>
          <p:cNvSpPr txBox="1"/>
          <p:nvPr/>
        </p:nvSpPr>
        <p:spPr>
          <a:xfrm>
            <a:off x="11653993" y="2499404"/>
            <a:ext cx="1180323" cy="363176"/>
          </a:xfrm>
          <a:prstGeom prst="rect">
            <a:avLst/>
          </a:prstGeom>
          <a:noFill/>
        </p:spPr>
        <p:txBody>
          <a:bodyPr wrap="none" lIns="146304" tIns="73152" rIns="146304" bIns="73152" rtlCol="0">
            <a:spAutoFit/>
          </a:bodyPr>
          <a:lstStyle/>
          <a:p>
            <a:pPr algn="ctr"/>
            <a:r>
              <a:rPr lang="en-US" altLang="ja-JP" sz="1400" b="1" dirty="0">
                <a:solidFill>
                  <a:srgbClr val="0078C3"/>
                </a:solidFill>
                <a:latin typeface="+mj-lt"/>
                <a:ea typeface="Meiryo UI" panose="020B0604030504040204" pitchFamily="50" charset="-128"/>
                <a:cs typeface="Meiryo UI" panose="020B0604030504040204" pitchFamily="50" charset="-128"/>
              </a:rPr>
              <a:t>E</a:t>
            </a:r>
            <a:r>
              <a:rPr lang="en-US" altLang="ja-JP" sz="1400" b="1" dirty="0" smtClean="0">
                <a:solidFill>
                  <a:srgbClr val="0078C3"/>
                </a:solidFill>
                <a:latin typeface="+mj-lt"/>
                <a:ea typeface="Meiryo UI" panose="020B0604030504040204" pitchFamily="50" charset="-128"/>
                <a:cs typeface="Meiryo UI" panose="020B0604030504040204" pitchFamily="50" charset="-128"/>
              </a:rPr>
              <a:t>ncrypted</a:t>
            </a:r>
            <a:endParaRPr lang="en-US" sz="1400" b="1" dirty="0">
              <a:solidFill>
                <a:srgbClr val="0078C3"/>
              </a:solidFill>
              <a:latin typeface="+mj-lt"/>
              <a:ea typeface="Meiryo UI" panose="020B0604030504040204" pitchFamily="50" charset="-128"/>
              <a:cs typeface="Meiryo UI" panose="020B0604030504040204" pitchFamily="50" charset="-128"/>
            </a:endParaRPr>
          </a:p>
        </p:txBody>
      </p:sp>
      <p:sp>
        <p:nvSpPr>
          <p:cNvPr id="22" name="TextBox 73"/>
          <p:cNvSpPr txBox="1"/>
          <p:nvPr/>
        </p:nvSpPr>
        <p:spPr>
          <a:xfrm>
            <a:off x="11653993" y="5078792"/>
            <a:ext cx="1180323" cy="363176"/>
          </a:xfrm>
          <a:prstGeom prst="rect">
            <a:avLst/>
          </a:prstGeom>
          <a:noFill/>
        </p:spPr>
        <p:txBody>
          <a:bodyPr wrap="none" lIns="146304" tIns="73152" rIns="146304" bIns="73152" rtlCol="0">
            <a:spAutoFit/>
          </a:bodyPr>
          <a:lstStyle/>
          <a:p>
            <a:pPr algn="ctr"/>
            <a:r>
              <a:rPr lang="en-US" altLang="ja-JP" sz="1400" b="1" dirty="0" smtClean="0">
                <a:solidFill>
                  <a:srgbClr val="0078C3"/>
                </a:solidFill>
                <a:latin typeface="+mj-lt"/>
                <a:ea typeface="Meiryo UI" panose="020B0604030504040204" pitchFamily="50" charset="-128"/>
                <a:cs typeface="Meiryo UI" panose="020B0604030504040204" pitchFamily="50" charset="-128"/>
              </a:rPr>
              <a:t>Encrypted</a:t>
            </a:r>
            <a:endParaRPr lang="en-US" sz="1400" b="1" dirty="0">
              <a:solidFill>
                <a:srgbClr val="0078C3"/>
              </a:solidFill>
              <a:latin typeface="+mj-lt"/>
              <a:ea typeface="Meiryo UI" panose="020B0604030504040204" pitchFamily="50" charset="-128"/>
              <a:cs typeface="Meiryo UI" panose="020B0604030504040204" pitchFamily="50" charset="-128"/>
            </a:endParaRPr>
          </a:p>
        </p:txBody>
      </p:sp>
      <p:pic>
        <p:nvPicPr>
          <p:cNvPr id="23" name="Picture 74" descr="Unsecure_Unlock_Decrypte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5416" y="3881770"/>
            <a:ext cx="329431" cy="428377"/>
          </a:xfrm>
          <a:prstGeom prst="rect">
            <a:avLst/>
          </a:prstGeom>
        </p:spPr>
      </p:pic>
      <p:sp>
        <p:nvSpPr>
          <p:cNvPr id="24" name="TextBox 75"/>
          <p:cNvSpPr txBox="1"/>
          <p:nvPr/>
        </p:nvSpPr>
        <p:spPr>
          <a:xfrm>
            <a:off x="9937694" y="3564009"/>
            <a:ext cx="1220398" cy="363176"/>
          </a:xfrm>
          <a:prstGeom prst="rect">
            <a:avLst/>
          </a:prstGeom>
          <a:noFill/>
        </p:spPr>
        <p:txBody>
          <a:bodyPr wrap="none" lIns="146304" tIns="73152" rIns="146304" bIns="73152" rtlCol="0">
            <a:spAutoFit/>
          </a:bodyPr>
          <a:lstStyle/>
          <a:p>
            <a:pPr algn="ctr"/>
            <a:r>
              <a:rPr lang="en-US" sz="1400" b="1" dirty="0" smtClean="0">
                <a:solidFill>
                  <a:srgbClr val="0078C3"/>
                </a:solidFill>
                <a:latin typeface="+mj-lt"/>
                <a:ea typeface="Meiryo UI" panose="020B0604030504040204" pitchFamily="50" charset="-128"/>
                <a:cs typeface="Meiryo UI" panose="020B0604030504040204" pitchFamily="50" charset="-128"/>
              </a:rPr>
              <a:t>Decrypted</a:t>
            </a:r>
            <a:endParaRPr lang="en-US" sz="1400" b="1" dirty="0">
              <a:solidFill>
                <a:srgbClr val="0078C3"/>
              </a:solidFill>
              <a:latin typeface="+mj-lt"/>
              <a:ea typeface="Meiryo UI" panose="020B0604030504040204" pitchFamily="50" charset="-128"/>
              <a:cs typeface="Meiryo UI" panose="020B0604030504040204" pitchFamily="50" charset="-128"/>
            </a:endParaRPr>
          </a:p>
        </p:txBody>
      </p:sp>
      <p:pic>
        <p:nvPicPr>
          <p:cNvPr id="25" name="Picture 76" descr="Ser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3832" y="4252311"/>
            <a:ext cx="1166841" cy="295762"/>
          </a:xfrm>
          <a:prstGeom prst="rect">
            <a:avLst/>
          </a:prstGeom>
        </p:spPr>
      </p:pic>
      <p:pic>
        <p:nvPicPr>
          <p:cNvPr id="26" name="Picture 77" descr="Ser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3832" y="3698033"/>
            <a:ext cx="1166841" cy="295762"/>
          </a:xfrm>
          <a:prstGeom prst="rect">
            <a:avLst/>
          </a:prstGeom>
        </p:spPr>
      </p:pic>
      <p:grpSp>
        <p:nvGrpSpPr>
          <p:cNvPr id="27" name="図形グループ 1"/>
          <p:cNvGrpSpPr/>
          <p:nvPr/>
        </p:nvGrpSpPr>
        <p:grpSpPr>
          <a:xfrm>
            <a:off x="8483351" y="1365133"/>
            <a:ext cx="2083328" cy="1639870"/>
            <a:chOff x="4103065" y="3204231"/>
            <a:chExt cx="2083328" cy="1639870"/>
          </a:xfrm>
        </p:grpSpPr>
        <p:pic>
          <p:nvPicPr>
            <p:cNvPr id="28" name="Picture 26" descr="Cloud.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3577" y="3442778"/>
              <a:ext cx="1537325" cy="1002309"/>
            </a:xfrm>
            <a:prstGeom prst="rect">
              <a:avLst/>
            </a:prstGeom>
          </p:spPr>
        </p:pic>
        <p:grpSp>
          <p:nvGrpSpPr>
            <p:cNvPr id="29" name="図形グループ 37"/>
            <p:cNvGrpSpPr/>
            <p:nvPr/>
          </p:nvGrpSpPr>
          <p:grpSpPr>
            <a:xfrm>
              <a:off x="4103065" y="3204231"/>
              <a:ext cx="1141659" cy="1038752"/>
              <a:chOff x="6682414" y="2760078"/>
              <a:chExt cx="1141659" cy="1038752"/>
            </a:xfrm>
          </p:grpSpPr>
          <p:sp>
            <p:nvSpPr>
              <p:cNvPr id="32" name="TextBox 57"/>
              <p:cNvSpPr txBox="1"/>
              <p:nvPr/>
            </p:nvSpPr>
            <p:spPr>
              <a:xfrm>
                <a:off x="6682414" y="2760078"/>
                <a:ext cx="1141659" cy="430887"/>
              </a:xfrm>
              <a:prstGeom prst="rect">
                <a:avLst/>
              </a:prstGeom>
              <a:noFill/>
            </p:spPr>
            <p:txBody>
              <a:bodyPr wrap="none" rtlCol="0">
                <a:spAutoFit/>
              </a:bodyPr>
              <a:lstStyle/>
              <a:p>
                <a:pPr algn="ctr"/>
                <a:r>
                  <a:rPr lang="en-US" altLang="ja-JP" sz="1100" b="1" dirty="0" smtClean="0">
                    <a:solidFill>
                      <a:srgbClr val="0078C3"/>
                    </a:solidFill>
                    <a:latin typeface="+mj-lt"/>
                    <a:ea typeface="Meiryo UI" panose="020B0604030504040204" pitchFamily="50" charset="-128"/>
                    <a:cs typeface="Meiryo UI" panose="020B0604030504040204" pitchFamily="50" charset="-128"/>
                  </a:rPr>
                  <a:t>IP </a:t>
                </a:r>
                <a:r>
                  <a:rPr lang="en-US" sz="1100" b="1" dirty="0" smtClean="0">
                    <a:solidFill>
                      <a:srgbClr val="0078C3"/>
                    </a:solidFill>
                    <a:latin typeface="+mj-lt"/>
                    <a:ea typeface="Meiryo UI" panose="020B0604030504040204" pitchFamily="50" charset="-128"/>
                    <a:cs typeface="Meiryo UI" panose="020B0604030504040204" pitchFamily="50" charset="-128"/>
                  </a:rPr>
                  <a:t>Reputation</a:t>
                </a:r>
                <a:r>
                  <a:rPr lang="en-US" altLang="ja-JP" sz="1100" b="1" dirty="0" smtClean="0">
                    <a:solidFill>
                      <a:srgbClr val="0078C3"/>
                    </a:solidFill>
                    <a:latin typeface="+mj-lt"/>
                    <a:ea typeface="Meiryo UI" panose="020B0604030504040204" pitchFamily="50" charset="-128"/>
                    <a:cs typeface="Meiryo UI" panose="020B0604030504040204" pitchFamily="50" charset="-128"/>
                  </a:rPr>
                  <a:t>/</a:t>
                </a:r>
              </a:p>
              <a:p>
                <a:pPr algn="ctr"/>
                <a:r>
                  <a:rPr lang="en-US" altLang="ja-JP" sz="1100" b="1" dirty="0" smtClean="0">
                    <a:solidFill>
                      <a:srgbClr val="0078C3"/>
                    </a:solidFill>
                    <a:latin typeface="+mj-lt"/>
                    <a:ea typeface="Meiryo UI" panose="020B0604030504040204" pitchFamily="50" charset="-128"/>
                    <a:cs typeface="Meiryo UI" panose="020B0604030504040204" pitchFamily="50" charset="-128"/>
                  </a:rPr>
                  <a:t>Malware</a:t>
                </a:r>
                <a:r>
                  <a:rPr lang="en-US" sz="1100" b="1" dirty="0" smtClean="0">
                    <a:solidFill>
                      <a:srgbClr val="0078C3"/>
                    </a:solidFill>
                    <a:latin typeface="+mj-lt"/>
                    <a:ea typeface="Meiryo UI" panose="020B0604030504040204" pitchFamily="50" charset="-128"/>
                    <a:cs typeface="Meiryo UI" panose="020B0604030504040204" pitchFamily="50" charset="-128"/>
                  </a:rPr>
                  <a:t> List</a:t>
                </a:r>
              </a:p>
            </p:txBody>
          </p:sp>
          <p:pic>
            <p:nvPicPr>
              <p:cNvPr id="33" name="Picture 5" descr="Certified.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47872" y="3385290"/>
                <a:ext cx="417084" cy="413540"/>
              </a:xfrm>
              <a:prstGeom prst="rect">
                <a:avLst/>
              </a:prstGeom>
            </p:spPr>
          </p:pic>
        </p:grpSp>
        <p:pic>
          <p:nvPicPr>
            <p:cNvPr id="30" name="Picture 19" descr="Storag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96245" y="3833876"/>
              <a:ext cx="522697" cy="444978"/>
            </a:xfrm>
            <a:prstGeom prst="rect">
              <a:avLst/>
            </a:prstGeom>
          </p:spPr>
        </p:pic>
        <p:sp>
          <p:nvSpPr>
            <p:cNvPr id="31" name="TextBox 3"/>
            <p:cNvSpPr txBox="1"/>
            <p:nvPr/>
          </p:nvSpPr>
          <p:spPr>
            <a:xfrm>
              <a:off x="4681561" y="4382436"/>
              <a:ext cx="1504832" cy="461665"/>
            </a:xfrm>
            <a:prstGeom prst="rect">
              <a:avLst/>
            </a:prstGeom>
            <a:noFill/>
          </p:spPr>
          <p:txBody>
            <a:bodyPr wrap="square" rtlCol="0">
              <a:spAutoFit/>
            </a:bodyPr>
            <a:lstStyle/>
            <a:p>
              <a:pPr algn="ctr"/>
              <a:r>
                <a:rPr lang="en-US" altLang="ja-JP" sz="1200" dirty="0" smtClean="0">
                  <a:solidFill>
                    <a:srgbClr val="0078C3"/>
                  </a:solidFill>
                  <a:latin typeface="+mj-lt"/>
                  <a:ea typeface="Meiryo UI" panose="020B0604030504040204" pitchFamily="50" charset="-128"/>
                  <a:cs typeface="Meiryo UI" panose="020B0604030504040204" pitchFamily="50" charset="-128"/>
                </a:rPr>
                <a:t>Web category DB</a:t>
              </a:r>
              <a:br>
                <a:rPr lang="en-US" altLang="ja-JP" sz="1200" dirty="0" smtClean="0">
                  <a:solidFill>
                    <a:srgbClr val="0078C3"/>
                  </a:solidFill>
                  <a:latin typeface="+mj-lt"/>
                  <a:ea typeface="Meiryo UI" panose="020B0604030504040204" pitchFamily="50" charset="-128"/>
                  <a:cs typeface="Meiryo UI" panose="020B0604030504040204" pitchFamily="50" charset="-128"/>
                </a:rPr>
              </a:br>
              <a:r>
                <a:rPr lang="en-US" altLang="ja-JP" sz="1200" dirty="0" smtClean="0">
                  <a:solidFill>
                    <a:srgbClr val="0078C3"/>
                  </a:solidFill>
                  <a:latin typeface="+mj-lt"/>
                  <a:ea typeface="Meiryo UI" panose="020B0604030504040204" pitchFamily="50" charset="-128"/>
                  <a:cs typeface="Meiryo UI" panose="020B0604030504040204" pitchFamily="50" charset="-128"/>
                </a:rPr>
                <a:t> in the cloud</a:t>
              </a:r>
              <a:endParaRPr lang="en-US" sz="1200" dirty="0">
                <a:solidFill>
                  <a:srgbClr val="0078C3"/>
                </a:solidFill>
                <a:latin typeface="+mj-lt"/>
                <a:ea typeface="Meiryo UI" panose="020B0604030504040204" pitchFamily="50" charset="-128"/>
                <a:cs typeface="Meiryo UI" panose="020B0604030504040204" pitchFamily="50" charset="-128"/>
              </a:endParaRPr>
            </a:p>
          </p:txBody>
        </p:sp>
      </p:grpSp>
      <p:cxnSp>
        <p:nvCxnSpPr>
          <p:cNvPr id="34" name="直線矢印コネクタ 44"/>
          <p:cNvCxnSpPr/>
          <p:nvPr/>
        </p:nvCxnSpPr>
        <p:spPr>
          <a:xfrm>
            <a:off x="10385804" y="2336917"/>
            <a:ext cx="774907" cy="1496046"/>
          </a:xfrm>
          <a:prstGeom prst="straightConnector1">
            <a:avLst/>
          </a:prstGeom>
          <a:ln w="69850">
            <a:tailEnd type="triangle"/>
          </a:ln>
        </p:spPr>
        <p:style>
          <a:lnRef idx="3">
            <a:schemeClr val="accent5"/>
          </a:lnRef>
          <a:fillRef idx="0">
            <a:schemeClr val="accent5"/>
          </a:fillRef>
          <a:effectRef idx="2">
            <a:schemeClr val="accent5"/>
          </a:effectRef>
          <a:fontRef idx="minor">
            <a:schemeClr val="tx1"/>
          </a:fontRef>
        </p:style>
      </p:cxnSp>
      <p:pic>
        <p:nvPicPr>
          <p:cNvPr id="35" name="Picture 11" descr="Desktop.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809991" y="5817863"/>
            <a:ext cx="783284" cy="604988"/>
          </a:xfrm>
          <a:prstGeom prst="rect">
            <a:avLst/>
          </a:prstGeom>
        </p:spPr>
      </p:pic>
      <p:pic>
        <p:nvPicPr>
          <p:cNvPr id="36" name="Picture 6" descr="Server_underAttack.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262924" y="1745978"/>
            <a:ext cx="1117605" cy="405245"/>
          </a:xfrm>
          <a:prstGeom prst="rect">
            <a:avLst/>
          </a:prstGeom>
        </p:spPr>
      </p:pic>
      <p:pic>
        <p:nvPicPr>
          <p:cNvPr id="37" name="Picture 8" descr="Bot.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355443" y="5425876"/>
            <a:ext cx="371699" cy="512284"/>
          </a:xfrm>
          <a:prstGeom prst="rect">
            <a:avLst/>
          </a:prstGeom>
        </p:spPr>
      </p:pic>
      <p:sp>
        <p:nvSpPr>
          <p:cNvPr id="38" name="禁止 54"/>
          <p:cNvSpPr/>
          <p:nvPr/>
        </p:nvSpPr>
        <p:spPr>
          <a:xfrm>
            <a:off x="12352070" y="3828732"/>
            <a:ext cx="568259" cy="568259"/>
          </a:xfrm>
          <a:prstGeom prst="noSmoking">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prstClr val="black"/>
              </a:solidFill>
              <a:latin typeface="+mj-lt"/>
              <a:ea typeface="Meiryo UI" panose="020B0604030504040204" pitchFamily="50" charset="-128"/>
              <a:cs typeface="Meiryo UI" panose="020B0604030504040204" pitchFamily="50" charset="-128"/>
            </a:endParaRPr>
          </a:p>
        </p:txBody>
      </p:sp>
      <p:pic>
        <p:nvPicPr>
          <p:cNvPr id="39" name="Picture 6" descr="Server_underAttack.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892393" y="1487482"/>
            <a:ext cx="1117605" cy="405245"/>
          </a:xfrm>
          <a:prstGeom prst="rect">
            <a:avLst/>
          </a:prstGeom>
        </p:spPr>
      </p:pic>
      <p:pic>
        <p:nvPicPr>
          <p:cNvPr id="40" name="Picture 6" descr="Server_underAttack.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473746" y="1236266"/>
            <a:ext cx="1117605" cy="405245"/>
          </a:xfrm>
          <a:prstGeom prst="rect">
            <a:avLst/>
          </a:prstGeom>
        </p:spPr>
      </p:pic>
      <p:cxnSp>
        <p:nvCxnSpPr>
          <p:cNvPr id="41" name="直線矢印コネクタ 58"/>
          <p:cNvCxnSpPr/>
          <p:nvPr/>
        </p:nvCxnSpPr>
        <p:spPr>
          <a:xfrm flipV="1">
            <a:off x="12636200" y="1948601"/>
            <a:ext cx="626724" cy="1880131"/>
          </a:xfrm>
          <a:prstGeom prst="straightConnector1">
            <a:avLst/>
          </a:prstGeom>
          <a:ln w="158750" cmpd="sng">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2" name="直線矢印コネクタ 61"/>
          <p:cNvCxnSpPr/>
          <p:nvPr/>
        </p:nvCxnSpPr>
        <p:spPr>
          <a:xfrm flipH="1" flipV="1">
            <a:off x="12636200" y="4396991"/>
            <a:ext cx="565433" cy="1420872"/>
          </a:xfrm>
          <a:prstGeom prst="straightConnector1">
            <a:avLst/>
          </a:prstGeom>
          <a:ln w="158750" cmpd="sng">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pic>
        <p:nvPicPr>
          <p:cNvPr id="43" name="Picture 54" descr="Lapto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8194" y="5886703"/>
            <a:ext cx="766457" cy="543383"/>
          </a:xfrm>
          <a:prstGeom prst="rect">
            <a:avLst/>
          </a:prstGeom>
        </p:spPr>
      </p:pic>
      <p:pic>
        <p:nvPicPr>
          <p:cNvPr id="44" name="Picture 54" descr="Lapto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5648" y="5757547"/>
            <a:ext cx="766457" cy="543383"/>
          </a:xfrm>
          <a:prstGeom prst="rect">
            <a:avLst/>
          </a:prstGeom>
        </p:spPr>
      </p:pic>
      <p:sp>
        <p:nvSpPr>
          <p:cNvPr id="46" name="文字方塊 45"/>
          <p:cNvSpPr txBox="1"/>
          <p:nvPr/>
        </p:nvSpPr>
        <p:spPr>
          <a:xfrm>
            <a:off x="436654" y="1772646"/>
            <a:ext cx="7060289" cy="1785104"/>
          </a:xfrm>
          <a:prstGeom prst="rect">
            <a:avLst/>
          </a:prstGeom>
          <a:noFill/>
        </p:spPr>
        <p:txBody>
          <a:bodyPr wrap="square" rtlCol="0">
            <a:spAutoFit/>
          </a:bodyPr>
          <a:lstStyle/>
          <a:p>
            <a:r>
              <a:rPr kumimoji="1" lang="zh-TW" altLang="en-US" sz="3200" dirty="0" smtClean="0">
                <a:solidFill>
                  <a:schemeClr val="accent5">
                    <a:lumMod val="50000"/>
                  </a:schemeClr>
                </a:solidFill>
              </a:rPr>
              <a:t>多數客戶所</a:t>
            </a:r>
            <a:r>
              <a:rPr kumimoji="1" lang="zh-TW" altLang="en-US" sz="3200" dirty="0" smtClean="0">
                <a:solidFill>
                  <a:schemeClr val="accent5">
                    <a:lumMod val="50000"/>
                  </a:schemeClr>
                </a:solidFill>
              </a:rPr>
              <a:t>面臨</a:t>
            </a:r>
            <a:r>
              <a:rPr kumimoji="1" lang="zh-TW" altLang="en-US" sz="3200" dirty="0" smtClean="0">
                <a:solidFill>
                  <a:schemeClr val="accent5">
                    <a:lumMod val="50000"/>
                  </a:schemeClr>
                </a:solidFill>
              </a:rPr>
              <a:t>的問題：</a:t>
            </a:r>
            <a:endParaRPr kumimoji="1" lang="en-US" altLang="zh-TW" sz="3200" dirty="0" smtClean="0">
              <a:solidFill>
                <a:schemeClr val="accent5">
                  <a:lumMod val="50000"/>
                </a:schemeClr>
              </a:solidFill>
            </a:endParaRPr>
          </a:p>
          <a:p>
            <a:endParaRPr kumimoji="1" lang="en-US" altLang="zh-TW" dirty="0" smtClean="0">
              <a:solidFill>
                <a:schemeClr val="tx1">
                  <a:lumMod val="75000"/>
                  <a:lumOff val="25000"/>
                </a:schemeClr>
              </a:solidFill>
            </a:endParaRPr>
          </a:p>
          <a:p>
            <a:r>
              <a:rPr kumimoji="1" lang="zh-TW" altLang="en-US" dirty="0" smtClean="0">
                <a:solidFill>
                  <a:schemeClr val="tx1">
                    <a:lumMod val="75000"/>
                    <a:lumOff val="25000"/>
                  </a:schemeClr>
                </a:solidFill>
              </a:rPr>
              <a:t>惡意軟體嘗試透過</a:t>
            </a:r>
            <a:r>
              <a:rPr kumimoji="1" lang="en-US" altLang="zh-TW" dirty="0" smtClean="0">
                <a:solidFill>
                  <a:schemeClr val="tx1">
                    <a:lumMod val="75000"/>
                    <a:lumOff val="25000"/>
                  </a:schemeClr>
                </a:solidFill>
              </a:rPr>
              <a:t>SSL</a:t>
            </a:r>
            <a:r>
              <a:rPr kumimoji="1" lang="zh-TW" altLang="en-US" dirty="0" smtClean="0">
                <a:solidFill>
                  <a:schemeClr val="tx1">
                    <a:lumMod val="75000"/>
                    <a:lumOff val="25000"/>
                  </a:schemeClr>
                </a:solidFill>
              </a:rPr>
              <a:t>進行攻擊</a:t>
            </a:r>
            <a:r>
              <a:rPr kumimoji="1" lang="en-US" altLang="zh-TW" dirty="0" smtClean="0">
                <a:solidFill>
                  <a:schemeClr val="tx1">
                    <a:lumMod val="75000"/>
                    <a:lumOff val="25000"/>
                  </a:schemeClr>
                </a:solidFill>
              </a:rPr>
              <a:t>,</a:t>
            </a:r>
            <a:r>
              <a:rPr kumimoji="1" lang="zh-TW" altLang="en-US" dirty="0" smtClean="0">
                <a:solidFill>
                  <a:schemeClr val="tx1">
                    <a:lumMod val="75000"/>
                    <a:lumOff val="25000"/>
                  </a:schemeClr>
                </a:solidFill>
              </a:rPr>
              <a:t>有</a:t>
            </a:r>
            <a:r>
              <a:rPr kumimoji="1" lang="en-US" altLang="zh-TW" dirty="0" smtClean="0">
                <a:solidFill>
                  <a:schemeClr val="tx1">
                    <a:lumMod val="75000"/>
                    <a:lumOff val="25000"/>
                  </a:schemeClr>
                </a:solidFill>
              </a:rPr>
              <a:t>80%</a:t>
            </a:r>
            <a:r>
              <a:rPr kumimoji="1" lang="zh-TW" altLang="en-US" dirty="0" smtClean="0">
                <a:solidFill>
                  <a:schemeClr val="tx1">
                    <a:lumMod val="75000"/>
                    <a:lumOff val="25000"/>
                  </a:schemeClr>
                </a:solidFill>
              </a:rPr>
              <a:t>的資安設備無法檢查</a:t>
            </a:r>
            <a:r>
              <a:rPr kumimoji="1" lang="en-US" altLang="zh-TW" dirty="0" smtClean="0">
                <a:solidFill>
                  <a:schemeClr val="tx1">
                    <a:lumMod val="75000"/>
                    <a:lumOff val="25000"/>
                  </a:schemeClr>
                </a:solidFill>
              </a:rPr>
              <a:t>SSL</a:t>
            </a:r>
            <a:r>
              <a:rPr kumimoji="1" lang="zh-TW" altLang="en-US" dirty="0" smtClean="0">
                <a:solidFill>
                  <a:schemeClr val="tx1">
                    <a:lumMod val="75000"/>
                    <a:lumOff val="25000"/>
                  </a:schemeClr>
                </a:solidFill>
              </a:rPr>
              <a:t>流量</a:t>
            </a:r>
            <a:endParaRPr kumimoji="1" lang="en-US" altLang="zh-TW" dirty="0" smtClean="0">
              <a:solidFill>
                <a:schemeClr val="tx1">
                  <a:lumMod val="75000"/>
                  <a:lumOff val="25000"/>
                </a:schemeClr>
              </a:solidFill>
            </a:endParaRPr>
          </a:p>
        </p:txBody>
      </p:sp>
      <p:sp>
        <p:nvSpPr>
          <p:cNvPr id="47" name="矩形 46"/>
          <p:cNvSpPr/>
          <p:nvPr/>
        </p:nvSpPr>
        <p:spPr>
          <a:xfrm>
            <a:off x="430435" y="3889711"/>
            <a:ext cx="8314662" cy="2523768"/>
          </a:xfrm>
          <a:prstGeom prst="rect">
            <a:avLst/>
          </a:prstGeom>
        </p:spPr>
        <p:txBody>
          <a:bodyPr wrap="square">
            <a:spAutoFit/>
          </a:bodyPr>
          <a:lstStyle/>
          <a:p>
            <a:r>
              <a:rPr kumimoji="1" lang="zh-TW" altLang="en-US" sz="3200" dirty="0" smtClean="0">
                <a:solidFill>
                  <a:schemeClr val="accent5">
                    <a:lumMod val="50000"/>
                  </a:schemeClr>
                </a:solidFill>
                <a:latin typeface="+mn-ea"/>
              </a:rPr>
              <a:t>建議作法：</a:t>
            </a:r>
            <a:endParaRPr kumimoji="1" lang="en-US" altLang="zh-TW" sz="3200" dirty="0" smtClean="0">
              <a:solidFill>
                <a:schemeClr val="accent5">
                  <a:lumMod val="50000"/>
                </a:schemeClr>
              </a:solidFill>
              <a:latin typeface="+mn-ea"/>
            </a:endParaRPr>
          </a:p>
          <a:p>
            <a:endParaRPr kumimoji="1" lang="en-US" altLang="zh-TW" sz="2400" dirty="0" smtClean="0">
              <a:latin typeface="+mn-ea"/>
            </a:endParaRPr>
          </a:p>
          <a:p>
            <a:r>
              <a:rPr kumimoji="1" lang="zh-TW" altLang="en-US" sz="2400" dirty="0" smtClean="0">
                <a:latin typeface="+mn-ea"/>
              </a:rPr>
              <a:t>使用</a:t>
            </a:r>
            <a:r>
              <a:rPr kumimoji="1" lang="en-US" altLang="zh-TW" sz="2400" dirty="0" err="1" smtClean="0">
                <a:latin typeface="+mn-ea"/>
              </a:rPr>
              <a:t>SSLi</a:t>
            </a:r>
            <a:r>
              <a:rPr kumimoji="1" lang="zh-TW" altLang="en-US" sz="2400" dirty="0" smtClean="0">
                <a:latin typeface="+mn-ea"/>
              </a:rPr>
              <a:t>與資安設備廠商</a:t>
            </a:r>
            <a:r>
              <a:rPr kumimoji="1" lang="zh-TW" altLang="en-US" sz="2400" dirty="0" smtClean="0">
                <a:latin typeface="+mn-ea"/>
              </a:rPr>
              <a:t>搭配</a:t>
            </a:r>
            <a:r>
              <a:rPr kumimoji="1" lang="en-US" altLang="zh-TW" sz="2400" dirty="0" smtClean="0">
                <a:latin typeface="+mn-ea"/>
              </a:rPr>
              <a:t>,</a:t>
            </a:r>
            <a:r>
              <a:rPr kumimoji="1" lang="zh-TW" altLang="en-US" sz="2400" dirty="0" smtClean="0">
                <a:latin typeface="+mn-ea"/>
              </a:rPr>
              <a:t>來檢查並防禦</a:t>
            </a:r>
            <a:r>
              <a:rPr kumimoji="1" lang="en-US" altLang="zh-TW" sz="2400" dirty="0" smtClean="0">
                <a:latin typeface="+mn-ea"/>
              </a:rPr>
              <a:t>SSL</a:t>
            </a:r>
            <a:r>
              <a:rPr kumimoji="1" lang="zh-TW" altLang="en-US" sz="2400" dirty="0" smtClean="0">
                <a:latin typeface="+mn-ea"/>
              </a:rPr>
              <a:t>攻擊流量</a:t>
            </a:r>
            <a:endParaRPr kumimoji="1" lang="en-US" altLang="zh-TW" sz="2400" dirty="0" smtClean="0">
              <a:latin typeface="+mn-ea"/>
            </a:endParaRPr>
          </a:p>
          <a:p>
            <a:endParaRPr kumimoji="1" lang="en-US" altLang="zh-TW" dirty="0"/>
          </a:p>
          <a:p>
            <a:r>
              <a:rPr kumimoji="1" lang="zh-TW" altLang="en-US" dirty="0" smtClean="0"/>
              <a:t>我們設備</a:t>
            </a:r>
            <a:r>
              <a:rPr kumimoji="1" lang="zh-TW" altLang="en-US" dirty="0" smtClean="0"/>
              <a:t>與</a:t>
            </a:r>
            <a:r>
              <a:rPr kumimoji="1" lang="zh-TW" altLang="en-US" dirty="0" smtClean="0"/>
              <a:t>多家資安設備</a:t>
            </a:r>
            <a:r>
              <a:rPr kumimoji="1" lang="zh-TW" altLang="en-US" dirty="0" smtClean="0"/>
              <a:t>廠商皆</a:t>
            </a:r>
            <a:r>
              <a:rPr kumimoji="1" lang="zh-TW" altLang="en-US" dirty="0" smtClean="0"/>
              <a:t>為合作夥伴</a:t>
            </a:r>
            <a:r>
              <a:rPr kumimoji="1" lang="en-US" altLang="zh-TW" dirty="0" smtClean="0"/>
              <a:t>,</a:t>
            </a:r>
          </a:p>
          <a:p>
            <a:r>
              <a:rPr kumimoji="1" lang="zh-TW" altLang="en-US" dirty="0" smtClean="0"/>
              <a:t>支援</a:t>
            </a:r>
            <a:r>
              <a:rPr kumimoji="1" lang="zh-TW" altLang="en-US" dirty="0" smtClean="0"/>
              <a:t>多種架構部署且可以幫助客戶檢測</a:t>
            </a:r>
            <a:r>
              <a:rPr kumimoji="1" lang="en-US" altLang="zh-TW" dirty="0" smtClean="0"/>
              <a:t>SSL</a:t>
            </a:r>
            <a:r>
              <a:rPr kumimoji="1" lang="zh-TW" altLang="en-US" dirty="0" smtClean="0"/>
              <a:t>流量</a:t>
            </a:r>
            <a:endParaRPr kumimoji="1" lang="en-US" altLang="zh-TW" dirty="0" smtClean="0"/>
          </a:p>
        </p:txBody>
      </p:sp>
    </p:spTree>
    <p:extLst>
      <p:ext uri="{BB962C8B-B14F-4D97-AF65-F5344CB8AC3E}">
        <p14:creationId xmlns:p14="http://schemas.microsoft.com/office/powerpoint/2010/main" val="66050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Vector"/>
          <p:cNvGrpSpPr/>
          <p:nvPr/>
        </p:nvGrpSpPr>
        <p:grpSpPr>
          <a:xfrm>
            <a:off x="1463041" y="4535425"/>
            <a:ext cx="11730082" cy="2513658"/>
            <a:chOff x="914400" y="2834640"/>
            <a:chExt cx="7331301" cy="1571036"/>
          </a:xfrm>
        </p:grpSpPr>
        <p:grpSp>
          <p:nvGrpSpPr>
            <p:cNvPr id="15" name="Arrows"/>
            <p:cNvGrpSpPr/>
            <p:nvPr/>
          </p:nvGrpSpPr>
          <p:grpSpPr>
            <a:xfrm>
              <a:off x="1799844" y="3200400"/>
              <a:ext cx="4518660" cy="1058956"/>
              <a:chOff x="1799844" y="3200400"/>
              <a:chExt cx="4518660" cy="1058956"/>
            </a:xfrm>
          </p:grpSpPr>
          <p:grpSp>
            <p:nvGrpSpPr>
              <p:cNvPr id="22" name="Arrow3"/>
              <p:cNvGrpSpPr/>
              <p:nvPr/>
            </p:nvGrpSpPr>
            <p:grpSpPr>
              <a:xfrm>
                <a:off x="1799844" y="3810000"/>
                <a:ext cx="2298309" cy="449356"/>
                <a:chOff x="1424940" y="3992880"/>
                <a:chExt cx="2298309" cy="449356"/>
              </a:xfrm>
            </p:grpSpPr>
            <p:cxnSp>
              <p:nvCxnSpPr>
                <p:cNvPr id="18" name="Arrow3"/>
                <p:cNvCxnSpPr/>
                <p:nvPr/>
              </p:nvCxnSpPr>
              <p:spPr>
                <a:xfrm flipH="1">
                  <a:off x="1424940" y="3992880"/>
                  <a:ext cx="510540" cy="281940"/>
                </a:xfrm>
                <a:prstGeom prst="straightConnector1">
                  <a:avLst/>
                </a:prstGeom>
                <a:ln w="44450">
                  <a:tailEnd type="triangle"/>
                </a:ln>
                <a:effectLst/>
              </p:spPr>
              <p:style>
                <a:lnRef idx="2">
                  <a:schemeClr val="accent1"/>
                </a:lnRef>
                <a:fillRef idx="0">
                  <a:schemeClr val="accent1"/>
                </a:fillRef>
                <a:effectRef idx="1">
                  <a:schemeClr val="accent1"/>
                </a:effectRef>
                <a:fontRef idx="minor">
                  <a:schemeClr val="tx1"/>
                </a:fontRef>
              </p:style>
            </p:cxnSp>
            <p:sp>
              <p:nvSpPr>
                <p:cNvPr id="11" name="Text-Arrow3"/>
                <p:cNvSpPr txBox="1"/>
                <p:nvPr/>
              </p:nvSpPr>
              <p:spPr>
                <a:xfrm>
                  <a:off x="1528689" y="4199862"/>
                  <a:ext cx="2194560" cy="242374"/>
                </a:xfrm>
                <a:prstGeom prst="rect">
                  <a:avLst/>
                </a:prstGeom>
                <a:noFill/>
              </p:spPr>
              <p:txBody>
                <a:bodyPr wrap="square" rtlCol="0">
                  <a:spAutoFit/>
                </a:bodyPr>
                <a:lstStyle/>
                <a:p>
                  <a:pPr algn="ctr"/>
                  <a:r>
                    <a:rPr lang="en-US" sz="1920" dirty="0">
                      <a:solidFill>
                        <a:schemeClr val="tx1">
                          <a:lumMod val="75000"/>
                          <a:lumOff val="25000"/>
                        </a:schemeClr>
                      </a:solidFill>
                      <a:latin typeface="Arial" panose="020B0604020202020204" pitchFamily="34" charset="0"/>
                      <a:cs typeface="Arial" panose="020B0604020202020204" pitchFamily="34" charset="0"/>
                    </a:rPr>
                    <a:t>3. Server certificate validation</a:t>
                  </a:r>
                  <a:endParaRPr lang="en-US" sz="192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21" name="Arrow2"/>
              <p:cNvGrpSpPr/>
              <p:nvPr/>
            </p:nvGrpSpPr>
            <p:grpSpPr>
              <a:xfrm>
                <a:off x="3392424" y="3580882"/>
                <a:ext cx="2926080" cy="259598"/>
                <a:chOff x="3017520" y="3763762"/>
                <a:chExt cx="2926080" cy="259598"/>
              </a:xfrm>
            </p:grpSpPr>
            <p:cxnSp>
              <p:nvCxnSpPr>
                <p:cNvPr id="16" name="Arrow2"/>
                <p:cNvCxnSpPr/>
                <p:nvPr/>
              </p:nvCxnSpPr>
              <p:spPr>
                <a:xfrm flipH="1">
                  <a:off x="3017520" y="4023360"/>
                  <a:ext cx="2926080" cy="0"/>
                </a:xfrm>
                <a:prstGeom prst="straightConnector1">
                  <a:avLst/>
                </a:prstGeom>
                <a:ln w="44450">
                  <a:tailEnd type="triangle"/>
                </a:ln>
                <a:effectLst/>
              </p:spPr>
              <p:style>
                <a:lnRef idx="2">
                  <a:schemeClr val="accent1"/>
                </a:lnRef>
                <a:fillRef idx="0">
                  <a:schemeClr val="accent1"/>
                </a:fillRef>
                <a:effectRef idx="1">
                  <a:schemeClr val="accent1"/>
                </a:effectRef>
                <a:fontRef idx="minor">
                  <a:schemeClr val="tx1"/>
                </a:fontRef>
              </p:style>
            </p:cxnSp>
            <p:sp>
              <p:nvSpPr>
                <p:cNvPr id="10" name="Text-Arrow2"/>
                <p:cNvSpPr txBox="1"/>
                <p:nvPr/>
              </p:nvSpPr>
              <p:spPr>
                <a:xfrm>
                  <a:off x="3200400" y="3763762"/>
                  <a:ext cx="2560320" cy="242374"/>
                </a:xfrm>
                <a:prstGeom prst="rect">
                  <a:avLst/>
                </a:prstGeom>
                <a:noFill/>
              </p:spPr>
              <p:txBody>
                <a:bodyPr wrap="square" rtlCol="0">
                  <a:spAutoFit/>
                </a:bodyPr>
                <a:lstStyle/>
                <a:p>
                  <a:pPr algn="ctr"/>
                  <a:r>
                    <a:rPr lang="en-US" sz="1920" dirty="0">
                      <a:solidFill>
                        <a:schemeClr val="tx1">
                          <a:lumMod val="75000"/>
                          <a:lumOff val="25000"/>
                        </a:schemeClr>
                      </a:solidFill>
                      <a:latin typeface="Arial" panose="020B0604020202020204" pitchFamily="34" charset="0"/>
                      <a:cs typeface="Arial" panose="020B0604020202020204" pitchFamily="34" charset="0"/>
                    </a:rPr>
                    <a:t>2. Server public certificate</a:t>
                  </a:r>
                  <a:endParaRPr lang="en-US" sz="192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20" name="Arrow1"/>
              <p:cNvGrpSpPr/>
              <p:nvPr/>
            </p:nvGrpSpPr>
            <p:grpSpPr>
              <a:xfrm>
                <a:off x="3392424" y="3200400"/>
                <a:ext cx="2926080" cy="274320"/>
                <a:chOff x="3017520" y="3383280"/>
                <a:chExt cx="2926080" cy="274320"/>
              </a:xfrm>
            </p:grpSpPr>
            <p:cxnSp>
              <p:nvCxnSpPr>
                <p:cNvPr id="14" name="Arrow1"/>
                <p:cNvCxnSpPr/>
                <p:nvPr/>
              </p:nvCxnSpPr>
              <p:spPr>
                <a:xfrm>
                  <a:off x="3017520" y="3657600"/>
                  <a:ext cx="2926080" cy="0"/>
                </a:xfrm>
                <a:prstGeom prst="straightConnector1">
                  <a:avLst/>
                </a:prstGeom>
                <a:ln w="44450">
                  <a:tailEnd type="triangle"/>
                </a:ln>
                <a:effectLst/>
              </p:spPr>
              <p:style>
                <a:lnRef idx="2">
                  <a:schemeClr val="accent1"/>
                </a:lnRef>
                <a:fillRef idx="0">
                  <a:schemeClr val="accent1"/>
                </a:fillRef>
                <a:effectRef idx="1">
                  <a:schemeClr val="accent1"/>
                </a:effectRef>
                <a:fontRef idx="minor">
                  <a:schemeClr val="tx1"/>
                </a:fontRef>
              </p:style>
            </p:cxnSp>
            <p:sp>
              <p:nvSpPr>
                <p:cNvPr id="4" name="Text-Arrow1"/>
                <p:cNvSpPr txBox="1"/>
                <p:nvPr/>
              </p:nvSpPr>
              <p:spPr>
                <a:xfrm>
                  <a:off x="3200400" y="3383280"/>
                  <a:ext cx="2560320" cy="242374"/>
                </a:xfrm>
                <a:prstGeom prst="rect">
                  <a:avLst/>
                </a:prstGeom>
                <a:noFill/>
              </p:spPr>
              <p:txBody>
                <a:bodyPr wrap="square" rtlCol="0">
                  <a:spAutoFit/>
                </a:bodyPr>
                <a:lstStyle/>
                <a:p>
                  <a:pPr algn="ctr"/>
                  <a:r>
                    <a:rPr lang="en-US" sz="1920" dirty="0">
                      <a:solidFill>
                        <a:schemeClr val="tx1">
                          <a:lumMod val="75000"/>
                          <a:lumOff val="25000"/>
                        </a:schemeClr>
                      </a:solidFill>
                      <a:latin typeface="Arial" panose="020B0604020202020204" pitchFamily="34" charset="0"/>
                      <a:cs typeface="Arial" panose="020B0604020202020204" pitchFamily="34" charset="0"/>
                    </a:rPr>
                    <a:t>1. Request server public certificate</a:t>
                  </a:r>
                  <a:endParaRPr lang="en-US" sz="1920" dirty="0">
                    <a:solidFill>
                      <a:schemeClr val="tx1">
                        <a:lumMod val="75000"/>
                        <a:lumOff val="25000"/>
                      </a:schemeClr>
                    </a:solidFill>
                    <a:latin typeface="Arial" panose="020B0604020202020204" pitchFamily="34" charset="0"/>
                    <a:cs typeface="Arial" panose="020B0604020202020204" pitchFamily="34" charset="0"/>
                  </a:endParaRPr>
                </a:p>
              </p:txBody>
            </p:sp>
          </p:grpSp>
        </p:grpSp>
        <p:grpSp>
          <p:nvGrpSpPr>
            <p:cNvPr id="9" name="Devices"/>
            <p:cNvGrpSpPr/>
            <p:nvPr/>
          </p:nvGrpSpPr>
          <p:grpSpPr>
            <a:xfrm>
              <a:off x="914400" y="2834640"/>
              <a:ext cx="7331301" cy="1571036"/>
              <a:chOff x="914400" y="2834640"/>
              <a:chExt cx="7331301" cy="1571036"/>
            </a:xfrm>
          </p:grpSpPr>
          <p:grpSp>
            <p:nvGrpSpPr>
              <p:cNvPr id="26" name="Server"/>
              <p:cNvGrpSpPr/>
              <p:nvPr/>
            </p:nvGrpSpPr>
            <p:grpSpPr>
              <a:xfrm>
                <a:off x="6592824" y="2834640"/>
                <a:ext cx="1652877" cy="1005840"/>
                <a:chOff x="6217920" y="3017520"/>
                <a:chExt cx="1652877" cy="1005840"/>
              </a:xfrm>
            </p:grpSpPr>
            <p:pic>
              <p:nvPicPr>
                <p:cNvPr id="5" name="Pict-Lock" descr="Secure_Lock_Ecrypt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520" y="3200400"/>
                  <a:ext cx="281277" cy="365760"/>
                </a:xfrm>
                <a:prstGeom prst="rect">
                  <a:avLst/>
                </a:prstGeom>
              </p:spPr>
            </p:pic>
            <p:pic>
              <p:nvPicPr>
                <p:cNvPr id="8" name="Pict-Server" descr="Serv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920" y="3657600"/>
                  <a:ext cx="1442997" cy="365760"/>
                </a:xfrm>
                <a:prstGeom prst="rect">
                  <a:avLst/>
                </a:prstGeom>
              </p:spPr>
            </p:pic>
            <p:sp>
              <p:nvSpPr>
                <p:cNvPr id="13" name="Text-Server"/>
                <p:cNvSpPr txBox="1"/>
                <p:nvPr/>
              </p:nvSpPr>
              <p:spPr>
                <a:xfrm>
                  <a:off x="6217920" y="3017520"/>
                  <a:ext cx="1444752" cy="611706"/>
                </a:xfrm>
                <a:prstGeom prst="rect">
                  <a:avLst/>
                </a:prstGeom>
                <a:noFill/>
              </p:spPr>
              <p:txBody>
                <a:bodyPr wrap="square" rtlCol="0">
                  <a:spAutoFit/>
                </a:bodyPr>
                <a:lstStyle/>
                <a:p>
                  <a:pPr algn="ctr"/>
                  <a:r>
                    <a:rPr lang="en-US" sz="1920" dirty="0">
                      <a:solidFill>
                        <a:schemeClr val="tx1">
                          <a:lumMod val="75000"/>
                          <a:lumOff val="25000"/>
                        </a:schemeClr>
                      </a:solidFill>
                      <a:latin typeface="Arial" panose="020B0604020202020204" pitchFamily="34" charset="0"/>
                      <a:cs typeface="Arial" panose="020B0604020202020204" pitchFamily="34" charset="0"/>
                    </a:rPr>
                    <a:t>Public certificate</a:t>
                  </a:r>
                  <a:br>
                    <a:rPr lang="en-US" sz="1920" dirty="0">
                      <a:solidFill>
                        <a:schemeClr val="tx1">
                          <a:lumMod val="75000"/>
                          <a:lumOff val="25000"/>
                        </a:schemeClr>
                      </a:solidFill>
                      <a:latin typeface="Arial" panose="020B0604020202020204" pitchFamily="34" charset="0"/>
                      <a:cs typeface="Arial" panose="020B0604020202020204" pitchFamily="34" charset="0"/>
                    </a:rPr>
                  </a:br>
                  <a:r>
                    <a:rPr lang="en-US" sz="1920" dirty="0">
                      <a:solidFill>
                        <a:schemeClr val="tx1">
                          <a:lumMod val="75000"/>
                          <a:lumOff val="25000"/>
                        </a:schemeClr>
                      </a:solidFill>
                      <a:latin typeface="Arial" panose="020B0604020202020204" pitchFamily="34" charset="0"/>
                      <a:cs typeface="Arial" panose="020B0604020202020204" pitchFamily="34" charset="0"/>
                    </a:rPr>
                    <a:t>+ Private Key (signed by CA)</a:t>
                  </a:r>
                  <a:endParaRPr lang="en-US" sz="1920" dirty="0">
                    <a:solidFill>
                      <a:schemeClr val="tx1">
                        <a:lumMod val="75000"/>
                        <a:lumOff val="25000"/>
                      </a:schemeClr>
                    </a:solidFill>
                    <a:latin typeface="Arial" panose="020B0604020202020204" pitchFamily="34" charset="0"/>
                    <a:cs typeface="Arial" panose="020B0604020202020204" pitchFamily="34" charset="0"/>
                  </a:endParaRPr>
                </a:p>
              </p:txBody>
            </p:sp>
          </p:grpSp>
          <p:pic>
            <p:nvPicPr>
              <p:cNvPr id="7" name="Pict-Laptop" descr="Lapto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2377" y="3318423"/>
                <a:ext cx="816810" cy="579082"/>
              </a:xfrm>
              <a:prstGeom prst="rect">
                <a:avLst/>
              </a:prstGeom>
            </p:spPr>
          </p:pic>
          <p:grpSp>
            <p:nvGrpSpPr>
              <p:cNvPr id="24" name="Files"/>
              <p:cNvGrpSpPr/>
              <p:nvPr/>
            </p:nvGrpSpPr>
            <p:grpSpPr>
              <a:xfrm>
                <a:off x="914400" y="3352282"/>
                <a:ext cx="914400" cy="1053394"/>
                <a:chOff x="539496" y="3535162"/>
                <a:chExt cx="914400" cy="1053394"/>
              </a:xfrm>
            </p:grpSpPr>
            <p:pic>
              <p:nvPicPr>
                <p:cNvPr id="6" name="Pict-Files" descr="Folder_Ope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080" y="4058239"/>
                  <a:ext cx="716842" cy="530317"/>
                </a:xfrm>
                <a:prstGeom prst="rect">
                  <a:avLst/>
                </a:prstGeom>
              </p:spPr>
            </p:pic>
            <p:sp>
              <p:nvSpPr>
                <p:cNvPr id="12" name="Text-Files"/>
                <p:cNvSpPr txBox="1"/>
                <p:nvPr/>
              </p:nvSpPr>
              <p:spPr>
                <a:xfrm>
                  <a:off x="539496" y="3535162"/>
                  <a:ext cx="914400" cy="427040"/>
                </a:xfrm>
                <a:prstGeom prst="rect">
                  <a:avLst/>
                </a:prstGeom>
                <a:noFill/>
              </p:spPr>
              <p:txBody>
                <a:bodyPr wrap="square" rtlCol="0">
                  <a:spAutoFit/>
                </a:bodyPr>
                <a:lstStyle/>
                <a:p>
                  <a:pPr algn="ctr"/>
                  <a:r>
                    <a:rPr lang="en-US" sz="1920" dirty="0">
                      <a:solidFill>
                        <a:schemeClr val="tx1">
                          <a:lumMod val="75000"/>
                          <a:lumOff val="25000"/>
                        </a:schemeClr>
                      </a:solidFill>
                      <a:latin typeface="Arial" panose="020B0604020202020204" pitchFamily="34" charset="0"/>
                      <a:cs typeface="Arial" panose="020B0604020202020204" pitchFamily="34" charset="0"/>
                    </a:rPr>
                    <a:t>List of trusted CA</a:t>
                  </a:r>
                  <a:endParaRPr lang="en-US" sz="1920" dirty="0">
                    <a:solidFill>
                      <a:schemeClr val="tx1">
                        <a:lumMod val="75000"/>
                        <a:lumOff val="25000"/>
                      </a:schemeClr>
                    </a:solidFill>
                    <a:latin typeface="Arial" panose="020B0604020202020204" pitchFamily="34" charset="0"/>
                    <a:cs typeface="Arial" panose="020B0604020202020204" pitchFamily="34" charset="0"/>
                  </a:endParaRPr>
                </a:p>
              </p:txBody>
            </p:sp>
          </p:grpSp>
        </p:grpSp>
      </p:grpSp>
      <p:sp>
        <p:nvSpPr>
          <p:cNvPr id="3" name="Content Placeholder 2"/>
          <p:cNvSpPr>
            <a:spLocks noGrp="1"/>
          </p:cNvSpPr>
          <p:nvPr>
            <p:ph sz="half" idx="10"/>
          </p:nvPr>
        </p:nvSpPr>
        <p:spPr>
          <a:xfrm>
            <a:off x="731519" y="1463039"/>
            <a:ext cx="13561256" cy="3548958"/>
          </a:xfrm>
          <a:prstGeom prst="rect">
            <a:avLst/>
          </a:prstGeom>
        </p:spPr>
        <p:txBody>
          <a:bodyPr/>
          <a:lstStyle/>
          <a:p>
            <a:r>
              <a:rPr lang="en-US" dirty="0"/>
              <a:t>TLS/SSL is based on public certificates </a:t>
            </a:r>
            <a:r>
              <a:rPr lang="en-US" dirty="0" smtClean="0"/>
              <a:t>and </a:t>
            </a:r>
            <a:r>
              <a:rPr lang="en-US" dirty="0"/>
              <a:t>private keys</a:t>
            </a:r>
          </a:p>
          <a:p>
            <a:r>
              <a:rPr lang="en-US" dirty="0"/>
              <a:t>Certificates are issued and signed by Certificate Authority (CA)</a:t>
            </a:r>
          </a:p>
          <a:p>
            <a:r>
              <a:rPr lang="en-US" dirty="0"/>
              <a:t>HTTPS clients </a:t>
            </a:r>
            <a:r>
              <a:rPr lang="en-US" dirty="0" smtClean="0"/>
              <a:t>first request </a:t>
            </a:r>
            <a:r>
              <a:rPr lang="en-US" dirty="0"/>
              <a:t>the server public </a:t>
            </a:r>
            <a:r>
              <a:rPr lang="en-US" dirty="0" smtClean="0"/>
              <a:t>certificate and validate </a:t>
            </a:r>
            <a:r>
              <a:rPr lang="en-US" dirty="0"/>
              <a:t>it using </a:t>
            </a:r>
            <a:r>
              <a:rPr lang="en-US" dirty="0" smtClean="0"/>
              <a:t>list of trusted CAs</a:t>
            </a:r>
            <a:endParaRPr lang="en-US" dirty="0"/>
          </a:p>
          <a:p>
            <a:r>
              <a:rPr lang="en-US" dirty="0"/>
              <a:t>When </a:t>
            </a:r>
            <a:r>
              <a:rPr lang="en-US" dirty="0" smtClean="0"/>
              <a:t>the server </a:t>
            </a:r>
            <a:r>
              <a:rPr lang="en-US" dirty="0"/>
              <a:t>certificate is validated (name, date, etc.), the client sends its HTTP </a:t>
            </a:r>
            <a:r>
              <a:rPr lang="en-US" dirty="0" smtClean="0"/>
              <a:t>request</a:t>
            </a:r>
            <a:endParaRPr lang="en-US" dirty="0"/>
          </a:p>
        </p:txBody>
      </p:sp>
      <p:sp>
        <p:nvSpPr>
          <p:cNvPr id="2" name="Title 1"/>
          <p:cNvSpPr>
            <a:spLocks noGrp="1"/>
          </p:cNvSpPr>
          <p:nvPr>
            <p:ph type="title"/>
          </p:nvPr>
        </p:nvSpPr>
        <p:spPr/>
        <p:txBody>
          <a:bodyPr/>
          <a:lstStyle/>
          <a:p>
            <a:r>
              <a:rPr lang="en-US" dirty="0" smtClean="0"/>
              <a:t>Server authentication</a:t>
            </a:r>
            <a:endParaRPr lang="en-US" dirty="0"/>
          </a:p>
        </p:txBody>
      </p:sp>
    </p:spTree>
    <p:extLst>
      <p:ext uri="{BB962C8B-B14F-4D97-AF65-F5344CB8AC3E}">
        <p14:creationId xmlns:p14="http://schemas.microsoft.com/office/powerpoint/2010/main" val="975372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637435" y="588703"/>
            <a:ext cx="13426710" cy="729694"/>
          </a:xfrm>
        </p:spPr>
        <p:txBody>
          <a:bodyPr/>
          <a:lstStyle/>
          <a:p>
            <a:r>
              <a:rPr kumimoji="1" lang="en-US" altLang="zh-TW" sz="4000" b="1" dirty="0" err="1" smtClean="0"/>
              <a:t>SSLi</a:t>
            </a:r>
            <a:r>
              <a:rPr kumimoji="1" lang="en-US" altLang="zh-TW" sz="4000" b="1" dirty="0" smtClean="0"/>
              <a:t> LAB Demo</a:t>
            </a:r>
            <a:endParaRPr kumimoji="1" lang="zh-TW" altLang="en-US" sz="4000" b="1" dirty="0"/>
          </a:p>
        </p:txBody>
      </p:sp>
      <p:pic>
        <p:nvPicPr>
          <p:cNvPr id="4" name="Picture 5" descr="Cloud_Intern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8487" y="4069073"/>
            <a:ext cx="1307592" cy="852527"/>
          </a:xfrm>
          <a:prstGeom prst="rect">
            <a:avLst/>
          </a:prstGeom>
        </p:spPr>
      </p:pic>
      <p:sp>
        <p:nvSpPr>
          <p:cNvPr id="5" name="Right Arrow 11"/>
          <p:cNvSpPr/>
          <p:nvPr/>
        </p:nvSpPr>
        <p:spPr>
          <a:xfrm>
            <a:off x="2632184" y="4329614"/>
            <a:ext cx="2660053" cy="310896"/>
          </a:xfrm>
          <a:prstGeom prst="rightArrow">
            <a:avLst/>
          </a:prstGeom>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bg1">
                  <a:lumMod val="50000"/>
                </a:schemeClr>
              </a:solidFill>
            </a:endParaRPr>
          </a:p>
        </p:txBody>
      </p:sp>
      <p:sp>
        <p:nvSpPr>
          <p:cNvPr id="6" name="Right Arrow 12"/>
          <p:cNvSpPr/>
          <p:nvPr/>
        </p:nvSpPr>
        <p:spPr>
          <a:xfrm>
            <a:off x="9235099" y="4329614"/>
            <a:ext cx="2653388" cy="310896"/>
          </a:xfrm>
          <a:prstGeom prst="rightArrow">
            <a:avLst/>
          </a:prstGeom>
          <a:solidFill>
            <a:srgbClr val="FF000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bg1">
                  <a:lumMod val="50000"/>
                </a:schemeClr>
              </a:solidFill>
            </a:endParaRPr>
          </a:p>
        </p:txBody>
      </p:sp>
      <p:sp>
        <p:nvSpPr>
          <p:cNvPr id="7" name="TextBox 15"/>
          <p:cNvSpPr txBox="1"/>
          <p:nvPr/>
        </p:nvSpPr>
        <p:spPr>
          <a:xfrm>
            <a:off x="3218759" y="3675119"/>
            <a:ext cx="1305771" cy="393954"/>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dirty="0" smtClean="0">
                <a:solidFill>
                  <a:schemeClr val="bg1">
                    <a:lumMod val="50000"/>
                  </a:schemeClr>
                </a:solidFill>
                <a:latin typeface="Century Gothic" panose="020B0502020202020204" pitchFamily="34" charset="0"/>
              </a:rPr>
              <a:t>SSL</a:t>
            </a:r>
            <a:endParaRPr lang="en-US" dirty="0">
              <a:solidFill>
                <a:schemeClr val="bg1">
                  <a:lumMod val="50000"/>
                </a:schemeClr>
              </a:solidFill>
              <a:latin typeface="Century Gothic" panose="020B0502020202020204" pitchFamily="34" charset="0"/>
            </a:endParaRPr>
          </a:p>
        </p:txBody>
      </p:sp>
      <p:sp>
        <p:nvSpPr>
          <p:cNvPr id="8" name="TextBox 16"/>
          <p:cNvSpPr txBox="1"/>
          <p:nvPr/>
        </p:nvSpPr>
        <p:spPr>
          <a:xfrm>
            <a:off x="6591446" y="3675119"/>
            <a:ext cx="1305771" cy="393954"/>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dirty="0" smtClean="0">
                <a:solidFill>
                  <a:schemeClr val="bg1">
                    <a:lumMod val="50000"/>
                  </a:schemeClr>
                </a:solidFill>
                <a:latin typeface="Century Gothic" panose="020B0502020202020204" pitchFamily="34" charset="0"/>
              </a:rPr>
              <a:t>HTTP</a:t>
            </a:r>
            <a:endParaRPr lang="en-US" dirty="0">
              <a:solidFill>
                <a:schemeClr val="bg1">
                  <a:lumMod val="50000"/>
                </a:schemeClr>
              </a:solidFill>
              <a:latin typeface="Century Gothic" panose="020B0502020202020204" pitchFamily="34" charset="0"/>
            </a:endParaRPr>
          </a:p>
        </p:txBody>
      </p:sp>
      <p:sp>
        <p:nvSpPr>
          <p:cNvPr id="9" name="TextBox 18"/>
          <p:cNvSpPr txBox="1"/>
          <p:nvPr/>
        </p:nvSpPr>
        <p:spPr>
          <a:xfrm>
            <a:off x="9735136" y="3675119"/>
            <a:ext cx="1305771" cy="393954"/>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dirty="0" smtClean="0">
                <a:solidFill>
                  <a:schemeClr val="bg1">
                    <a:lumMod val="50000"/>
                  </a:schemeClr>
                </a:solidFill>
                <a:latin typeface="Century Gothic" panose="020B0502020202020204" pitchFamily="34" charset="0"/>
              </a:rPr>
              <a:t>SSL</a:t>
            </a:r>
            <a:endParaRPr lang="en-US" dirty="0">
              <a:solidFill>
                <a:schemeClr val="bg1">
                  <a:lumMod val="50000"/>
                </a:schemeClr>
              </a:solidFill>
              <a:latin typeface="Century Gothic" panose="020B0502020202020204" pitchFamily="34" charset="0"/>
            </a:endParaRPr>
          </a:p>
        </p:txBody>
      </p:sp>
      <p:grpSp>
        <p:nvGrpSpPr>
          <p:cNvPr id="10" name="Group 29"/>
          <p:cNvGrpSpPr/>
          <p:nvPr/>
        </p:nvGrpSpPr>
        <p:grpSpPr>
          <a:xfrm>
            <a:off x="5345945" y="4021797"/>
            <a:ext cx="3828782" cy="926531"/>
            <a:chOff x="5473592" y="2500557"/>
            <a:chExt cx="3828782" cy="926531"/>
          </a:xfrm>
        </p:grpSpPr>
        <p:sp>
          <p:nvSpPr>
            <p:cNvPr id="11" name="Rounded Rectangle 4"/>
            <p:cNvSpPr/>
            <p:nvPr/>
          </p:nvSpPr>
          <p:spPr>
            <a:xfrm>
              <a:off x="5473592" y="2500557"/>
              <a:ext cx="3828782" cy="92653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b"/>
            <a:lstStyle/>
            <a:p>
              <a:pPr algn="ctr"/>
              <a:endParaRPr lang="en-US" sz="1100" dirty="0"/>
            </a:p>
          </p:txBody>
        </p:sp>
        <p:pic>
          <p:nvPicPr>
            <p:cNvPr id="12" name="Picture 9" descr="A10 Thunder_A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4902" y="2752710"/>
              <a:ext cx="1593255" cy="418230"/>
            </a:xfrm>
            <a:prstGeom prst="rect">
              <a:avLst/>
            </a:prstGeom>
          </p:spPr>
        </p:pic>
        <p:pic>
          <p:nvPicPr>
            <p:cNvPr id="13" name="Picture 23" descr="A10 Thunder_A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918" y="2752710"/>
              <a:ext cx="1593255" cy="418230"/>
            </a:xfrm>
            <a:prstGeom prst="rect">
              <a:avLst/>
            </a:prstGeom>
          </p:spPr>
        </p:pic>
        <p:sp>
          <p:nvSpPr>
            <p:cNvPr id="14" name="TextBox 26"/>
            <p:cNvSpPr txBox="1"/>
            <p:nvPr/>
          </p:nvSpPr>
          <p:spPr>
            <a:xfrm>
              <a:off x="6249248" y="2817695"/>
              <a:ext cx="801346" cy="169277"/>
            </a:xfrm>
            <a:prstGeom prst="rect">
              <a:avLst/>
            </a:prstGeom>
            <a:solidFill>
              <a:schemeClr val="bg1"/>
            </a:solidFill>
          </p:spPr>
          <p:txBody>
            <a:bodyPr wrap="square" lIns="0" tIns="0" rIns="0" bIns="0" rtlCol="0">
              <a:spAutoFit/>
            </a:bodyPr>
            <a:lstStyle>
              <a:defPPr>
                <a:defRPr lang="en-US"/>
              </a:defPPr>
              <a:lvl1pPr algn="ctr">
                <a:defRPr sz="1600">
                  <a:latin typeface="Myriad Pro" pitchFamily="34" charset="0"/>
                </a:defRPr>
              </a:lvl1pPr>
            </a:lstStyle>
            <a:p>
              <a:r>
                <a:rPr lang="en-US" sz="1100" dirty="0" smtClean="0">
                  <a:solidFill>
                    <a:schemeClr val="bg1">
                      <a:lumMod val="50000"/>
                    </a:schemeClr>
                  </a:solidFill>
                  <a:latin typeface="Century Gothic" panose="020B0502020202020204" pitchFamily="34" charset="0"/>
                </a:rPr>
                <a:t>Internal</a:t>
              </a:r>
              <a:endParaRPr lang="en-US" sz="1100" dirty="0">
                <a:solidFill>
                  <a:schemeClr val="bg1">
                    <a:lumMod val="50000"/>
                  </a:schemeClr>
                </a:solidFill>
                <a:latin typeface="Century Gothic" panose="020B0502020202020204" pitchFamily="34" charset="0"/>
              </a:endParaRPr>
            </a:p>
          </p:txBody>
        </p:sp>
        <p:sp>
          <p:nvSpPr>
            <p:cNvPr id="15" name="TextBox 27"/>
            <p:cNvSpPr txBox="1"/>
            <p:nvPr/>
          </p:nvSpPr>
          <p:spPr>
            <a:xfrm>
              <a:off x="8056488" y="2817695"/>
              <a:ext cx="801346" cy="169277"/>
            </a:xfrm>
            <a:prstGeom prst="rect">
              <a:avLst/>
            </a:prstGeom>
            <a:solidFill>
              <a:schemeClr val="bg1"/>
            </a:solidFill>
          </p:spPr>
          <p:txBody>
            <a:bodyPr wrap="square" lIns="0" tIns="0" rIns="0" bIns="0" rtlCol="0">
              <a:spAutoFit/>
            </a:bodyPr>
            <a:lstStyle>
              <a:defPPr>
                <a:defRPr lang="en-US"/>
              </a:defPPr>
              <a:lvl1pPr algn="ctr">
                <a:defRPr sz="1600">
                  <a:latin typeface="Myriad Pro" pitchFamily="34" charset="0"/>
                </a:defRPr>
              </a:lvl1pPr>
            </a:lstStyle>
            <a:p>
              <a:r>
                <a:rPr lang="en-US" sz="1100" dirty="0" smtClean="0">
                  <a:solidFill>
                    <a:schemeClr val="bg1">
                      <a:lumMod val="50000"/>
                    </a:schemeClr>
                  </a:solidFill>
                  <a:latin typeface="Century Gothic" panose="020B0502020202020204" pitchFamily="34" charset="0"/>
                </a:rPr>
                <a:t>External</a:t>
              </a:r>
              <a:endParaRPr lang="en-US" sz="1100" dirty="0">
                <a:solidFill>
                  <a:schemeClr val="bg1">
                    <a:lumMod val="50000"/>
                  </a:schemeClr>
                </a:solidFill>
                <a:latin typeface="Century Gothic" panose="020B0502020202020204" pitchFamily="34" charset="0"/>
              </a:endParaRPr>
            </a:p>
          </p:txBody>
        </p:sp>
      </p:grpSp>
      <p:grpSp>
        <p:nvGrpSpPr>
          <p:cNvPr id="16" name="Group 7"/>
          <p:cNvGrpSpPr/>
          <p:nvPr/>
        </p:nvGrpSpPr>
        <p:grpSpPr>
          <a:xfrm>
            <a:off x="1345966" y="4021797"/>
            <a:ext cx="1306896" cy="926531"/>
            <a:chOff x="1400830" y="2723349"/>
            <a:chExt cx="1306896" cy="926531"/>
          </a:xfrm>
        </p:grpSpPr>
        <p:pic>
          <p:nvPicPr>
            <p:cNvPr id="17" name="Picture 19" descr="Lapto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0830" y="2723349"/>
              <a:ext cx="1306896" cy="926531"/>
            </a:xfrm>
            <a:prstGeom prst="rect">
              <a:avLst/>
            </a:prstGeom>
          </p:spPr>
        </p:pic>
        <p:sp>
          <p:nvSpPr>
            <p:cNvPr id="18" name="TextBox 28"/>
            <p:cNvSpPr txBox="1"/>
            <p:nvPr/>
          </p:nvSpPr>
          <p:spPr>
            <a:xfrm>
              <a:off x="1585906" y="2880249"/>
              <a:ext cx="928669" cy="393954"/>
            </a:xfrm>
            <a:prstGeom prst="rect">
              <a:avLst/>
            </a:prstGeom>
            <a:noFill/>
          </p:spPr>
          <p:txBody>
            <a:bodyPr wrap="square" lIns="146304" tIns="73152" rIns="146304" bIns="73152" rtlCol="0">
              <a:spAutoFit/>
            </a:bodyPr>
            <a:lstStyle>
              <a:defPPr>
                <a:defRPr lang="en-US"/>
              </a:defPPr>
              <a:lvl1pPr algn="ctr">
                <a:defRPr sz="1600">
                  <a:latin typeface="Myriad Pro" pitchFamily="34" charset="0"/>
                </a:defRPr>
              </a:lvl1pPr>
            </a:lstStyle>
            <a:p>
              <a:r>
                <a:rPr lang="en-US" dirty="0" smtClean="0">
                  <a:solidFill>
                    <a:schemeClr val="bg1"/>
                  </a:solidFill>
                  <a:latin typeface="Century Gothic" panose="020B0502020202020204" pitchFamily="34" charset="0"/>
                </a:rPr>
                <a:t>Client</a:t>
              </a:r>
              <a:endParaRPr lang="en-US" dirty="0">
                <a:solidFill>
                  <a:schemeClr val="bg1"/>
                </a:solidFill>
                <a:latin typeface="Century Gothic" panose="020B0502020202020204" pitchFamily="34" charset="0"/>
              </a:endParaRPr>
            </a:p>
          </p:txBody>
        </p:sp>
      </p:grpSp>
      <p:pic>
        <p:nvPicPr>
          <p:cNvPr id="19" name="Picture 39"/>
          <p:cNvPicPr>
            <a:picLocks noChangeAspect="1"/>
          </p:cNvPicPr>
          <p:nvPr/>
        </p:nvPicPr>
        <p:blipFill>
          <a:blip r:embed="rId5"/>
          <a:stretch>
            <a:fillRect/>
          </a:stretch>
        </p:blipFill>
        <p:spPr>
          <a:xfrm>
            <a:off x="6606540" y="2655705"/>
            <a:ext cx="1307592" cy="1112977"/>
          </a:xfrm>
          <a:prstGeom prst="rect">
            <a:avLst/>
          </a:prstGeom>
        </p:spPr>
      </p:pic>
      <p:sp>
        <p:nvSpPr>
          <p:cNvPr id="22" name="Bent Arrow 6"/>
          <p:cNvSpPr/>
          <p:nvPr/>
        </p:nvSpPr>
        <p:spPr>
          <a:xfrm>
            <a:off x="6121601" y="3154970"/>
            <a:ext cx="562660" cy="866828"/>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Bent Arrow 36"/>
          <p:cNvSpPr/>
          <p:nvPr/>
        </p:nvSpPr>
        <p:spPr>
          <a:xfrm rot="5400000">
            <a:off x="7730440" y="3337754"/>
            <a:ext cx="778871" cy="566928"/>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0261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752235" y="3112447"/>
            <a:ext cx="13426710" cy="729694"/>
          </a:xfrm>
        </p:spPr>
        <p:txBody>
          <a:bodyPr/>
          <a:lstStyle/>
          <a:p>
            <a:r>
              <a:rPr kumimoji="1" lang="en-US" altLang="zh-TW" sz="6000" b="1" dirty="0" smtClean="0"/>
              <a:t>Thank you!</a:t>
            </a:r>
            <a:endParaRPr kumimoji="1" lang="zh-TW" altLang="en-US" sz="6000" b="1" dirty="0"/>
          </a:p>
        </p:txBody>
      </p:sp>
    </p:spTree>
    <p:extLst>
      <p:ext uri="{BB962C8B-B14F-4D97-AF65-F5344CB8AC3E}">
        <p14:creationId xmlns:p14="http://schemas.microsoft.com/office/powerpoint/2010/main" val="82989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Vector"/>
          <p:cNvGrpSpPr/>
          <p:nvPr/>
        </p:nvGrpSpPr>
        <p:grpSpPr>
          <a:xfrm>
            <a:off x="263347" y="1170433"/>
            <a:ext cx="14220749" cy="6413027"/>
            <a:chOff x="164592" y="731520"/>
            <a:chExt cx="8887968" cy="4008142"/>
          </a:xfrm>
        </p:grpSpPr>
        <p:grpSp>
          <p:nvGrpSpPr>
            <p:cNvPr id="40" name="Commands"/>
            <p:cNvGrpSpPr/>
            <p:nvPr/>
          </p:nvGrpSpPr>
          <p:grpSpPr>
            <a:xfrm>
              <a:off x="1005840" y="731520"/>
              <a:ext cx="6742627" cy="3577817"/>
              <a:chOff x="1218332" y="967644"/>
              <a:chExt cx="6742627" cy="3577817"/>
            </a:xfrm>
          </p:grpSpPr>
          <p:grpSp>
            <p:nvGrpSpPr>
              <p:cNvPr id="5" name="Finished2"/>
              <p:cNvGrpSpPr/>
              <p:nvPr/>
            </p:nvGrpSpPr>
            <p:grpSpPr>
              <a:xfrm>
                <a:off x="1222813" y="4177672"/>
                <a:ext cx="6727782" cy="226985"/>
                <a:chOff x="1222813" y="4177672"/>
                <a:chExt cx="6727782" cy="226985"/>
              </a:xfrm>
            </p:grpSpPr>
            <p:cxnSp>
              <p:nvCxnSpPr>
                <p:cNvPr id="19" name="Arrow-Finished2"/>
                <p:cNvCxnSpPr/>
                <p:nvPr/>
              </p:nvCxnSpPr>
              <p:spPr bwMode="auto">
                <a:xfrm flipH="1" flipV="1">
                  <a:off x="1275475" y="4400331"/>
                  <a:ext cx="6675120" cy="0"/>
                </a:xfrm>
                <a:prstGeom prst="straightConnector1">
                  <a:avLst/>
                </a:prstGeom>
                <a:noFill/>
                <a:ln w="25400" cap="flat" cmpd="sng" algn="ctr">
                  <a:solidFill>
                    <a:srgbClr val="960000"/>
                  </a:solidFill>
                  <a:prstDash val="solid"/>
                  <a:round/>
                  <a:headEnd type="none" w="med" len="med"/>
                  <a:tailEnd type="stealth" w="lg" len="lg"/>
                </a:ln>
                <a:effectLst/>
              </p:spPr>
            </p:cxnSp>
            <p:sp>
              <p:nvSpPr>
                <p:cNvPr id="44" name="Text-Finished2"/>
                <p:cNvSpPr txBox="1"/>
                <p:nvPr/>
              </p:nvSpPr>
              <p:spPr>
                <a:xfrm>
                  <a:off x="1222813" y="4177672"/>
                  <a:ext cx="6724702" cy="226985"/>
                </a:xfrm>
                <a:prstGeom prst="rect">
                  <a:avLst/>
                </a:prstGeom>
                <a:noFill/>
              </p:spPr>
              <p:txBody>
                <a:bodyPr wrap="square" rtlCol="0">
                  <a:spAutoFit/>
                </a:bodyPr>
                <a:lstStyle/>
                <a:p>
                  <a:pPr algn="ctr"/>
                  <a:r>
                    <a:rPr lang="en-US" sz="1760" b="1" dirty="0">
                      <a:latin typeface="Calibri" pitchFamily="34" charset="0"/>
                      <a:cs typeface="Calibri" pitchFamily="34" charset="0"/>
                    </a:rPr>
                    <a:t>FINISHED</a:t>
                  </a:r>
                  <a:r>
                    <a:rPr lang="en-US" sz="1760" dirty="0">
                      <a:latin typeface="Calibri" pitchFamily="34" charset="0"/>
                      <a:cs typeface="Calibri" pitchFamily="34" charset="0"/>
                    </a:rPr>
                    <a:t> </a:t>
                  </a:r>
                  <a:r>
                    <a:rPr lang="en-US" sz="1600" dirty="0">
                      <a:latin typeface="Calibri" pitchFamily="34" charset="0"/>
                      <a:cs typeface="Calibri" pitchFamily="34" charset="0"/>
                    </a:rPr>
                    <a:t>(digest </a:t>
                  </a:r>
                  <a:r>
                    <a:rPr lang="en-US" sz="1600" dirty="0">
                      <a:latin typeface="Calibri" pitchFamily="34" charset="0"/>
                      <a:cs typeface="Calibri" pitchFamily="34" charset="0"/>
                    </a:rPr>
                    <a:t>of all </a:t>
                  </a:r>
                  <a:r>
                    <a:rPr lang="en-US" sz="1600" dirty="0">
                      <a:latin typeface="Calibri" pitchFamily="34" charset="0"/>
                      <a:cs typeface="Calibri" pitchFamily="34" charset="0"/>
                    </a:rPr>
                    <a:t>the SSL handshake </a:t>
                  </a:r>
                  <a:r>
                    <a:rPr lang="en-US" sz="1600" dirty="0">
                      <a:latin typeface="Calibri" pitchFamily="34" charset="0"/>
                      <a:cs typeface="Calibri" pitchFamily="34" charset="0"/>
                    </a:rPr>
                    <a:t>commands so far for validation)</a:t>
                  </a:r>
                  <a:endParaRPr lang="en-US" sz="1600" dirty="0">
                    <a:latin typeface="Calibri" pitchFamily="34" charset="0"/>
                    <a:cs typeface="Calibri" pitchFamily="34" charset="0"/>
                  </a:endParaRPr>
                </a:p>
              </p:txBody>
            </p:sp>
          </p:grpSp>
          <p:grpSp>
            <p:nvGrpSpPr>
              <p:cNvPr id="7" name="ChangeCipher2"/>
              <p:cNvGrpSpPr/>
              <p:nvPr/>
            </p:nvGrpSpPr>
            <p:grpSpPr>
              <a:xfrm>
                <a:off x="1222795" y="3872301"/>
                <a:ext cx="6725817" cy="241170"/>
                <a:chOff x="1222795" y="3872301"/>
                <a:chExt cx="6725817" cy="241170"/>
              </a:xfrm>
            </p:grpSpPr>
            <p:cxnSp>
              <p:nvCxnSpPr>
                <p:cNvPr id="20" name="Arrow-ChangeCipher2"/>
                <p:cNvCxnSpPr/>
                <p:nvPr/>
              </p:nvCxnSpPr>
              <p:spPr bwMode="auto">
                <a:xfrm flipH="1" flipV="1">
                  <a:off x="1273492" y="4113471"/>
                  <a:ext cx="6675120" cy="0"/>
                </a:xfrm>
                <a:prstGeom prst="straightConnector1">
                  <a:avLst/>
                </a:prstGeom>
                <a:noFill/>
                <a:ln w="25400" cap="flat" cmpd="sng" algn="ctr">
                  <a:solidFill>
                    <a:srgbClr val="960000"/>
                  </a:solidFill>
                  <a:prstDash val="solid"/>
                  <a:round/>
                  <a:headEnd type="none" w="med" len="med"/>
                  <a:tailEnd type="stealth" w="lg" len="lg"/>
                </a:ln>
                <a:effectLst/>
              </p:spPr>
            </p:cxnSp>
            <p:sp>
              <p:nvSpPr>
                <p:cNvPr id="42" name="Text-ChangeCipher2"/>
                <p:cNvSpPr txBox="1"/>
                <p:nvPr/>
              </p:nvSpPr>
              <p:spPr>
                <a:xfrm>
                  <a:off x="1222795" y="3872301"/>
                  <a:ext cx="6724702" cy="226985"/>
                </a:xfrm>
                <a:prstGeom prst="rect">
                  <a:avLst/>
                </a:prstGeom>
                <a:noFill/>
              </p:spPr>
              <p:txBody>
                <a:bodyPr wrap="square" rtlCol="0">
                  <a:spAutoFit/>
                </a:bodyPr>
                <a:lstStyle/>
                <a:p>
                  <a:pPr algn="ctr"/>
                  <a:r>
                    <a:rPr lang="en-US" sz="1760" b="1" dirty="0">
                      <a:latin typeface="Calibri" pitchFamily="34" charset="0"/>
                      <a:cs typeface="Calibri" pitchFamily="34" charset="0"/>
                    </a:rPr>
                    <a:t>CHANGE_CIPHER_SPEC</a:t>
                  </a:r>
                  <a:r>
                    <a:rPr lang="en-US" sz="1760" dirty="0">
                      <a:latin typeface="Calibri" pitchFamily="34" charset="0"/>
                      <a:cs typeface="Calibri" pitchFamily="34" charset="0"/>
                    </a:rPr>
                    <a:t> </a:t>
                  </a:r>
                  <a:r>
                    <a:rPr lang="en-US" sz="1600" dirty="0">
                      <a:latin typeface="Calibri" pitchFamily="34" charset="0"/>
                      <a:cs typeface="Calibri" pitchFamily="34" charset="0"/>
                    </a:rPr>
                    <a:t>(subsequent data sent by the server during the SSL session </a:t>
                  </a:r>
                  <a:r>
                    <a:rPr lang="en-US" sz="1600" dirty="0">
                      <a:latin typeface="Calibri" pitchFamily="34" charset="0"/>
                      <a:cs typeface="Calibri" pitchFamily="34" charset="0"/>
                    </a:rPr>
                    <a:t>will be </a:t>
                  </a:r>
                  <a:r>
                    <a:rPr lang="en-US" sz="1600" dirty="0">
                      <a:latin typeface="Calibri" pitchFamily="34" charset="0"/>
                      <a:cs typeface="Calibri" pitchFamily="34" charset="0"/>
                    </a:rPr>
                    <a:t>encrypted)</a:t>
                  </a:r>
                </a:p>
              </p:txBody>
            </p:sp>
          </p:grpSp>
          <p:grpSp>
            <p:nvGrpSpPr>
              <p:cNvPr id="6" name="Finished1"/>
              <p:cNvGrpSpPr/>
              <p:nvPr/>
            </p:nvGrpSpPr>
            <p:grpSpPr>
              <a:xfrm>
                <a:off x="1222794" y="3565955"/>
                <a:ext cx="6724702" cy="226985"/>
                <a:chOff x="1222794" y="3565955"/>
                <a:chExt cx="6724702" cy="226985"/>
              </a:xfrm>
            </p:grpSpPr>
            <p:cxnSp>
              <p:nvCxnSpPr>
                <p:cNvPr id="14" name="Arrow-Finished1"/>
                <p:cNvCxnSpPr/>
                <p:nvPr/>
              </p:nvCxnSpPr>
              <p:spPr bwMode="auto">
                <a:xfrm>
                  <a:off x="1257555" y="3790802"/>
                  <a:ext cx="6675120" cy="0"/>
                </a:xfrm>
                <a:prstGeom prst="straightConnector1">
                  <a:avLst/>
                </a:prstGeom>
                <a:noFill/>
                <a:ln w="25400" cap="flat" cmpd="sng" algn="ctr">
                  <a:solidFill>
                    <a:srgbClr val="007635"/>
                  </a:solidFill>
                  <a:prstDash val="solid"/>
                  <a:round/>
                  <a:headEnd type="none" w="med" len="med"/>
                  <a:tailEnd type="stealth" w="lg" len="lg"/>
                </a:ln>
                <a:effectLst/>
              </p:spPr>
            </p:cxnSp>
            <p:sp>
              <p:nvSpPr>
                <p:cNvPr id="43" name="Text-Finished1"/>
                <p:cNvSpPr txBox="1"/>
                <p:nvPr/>
              </p:nvSpPr>
              <p:spPr>
                <a:xfrm>
                  <a:off x="1222794" y="3565955"/>
                  <a:ext cx="6724702" cy="226985"/>
                </a:xfrm>
                <a:prstGeom prst="rect">
                  <a:avLst/>
                </a:prstGeom>
                <a:noFill/>
              </p:spPr>
              <p:txBody>
                <a:bodyPr wrap="square" rtlCol="0">
                  <a:spAutoFit/>
                </a:bodyPr>
                <a:lstStyle/>
                <a:p>
                  <a:pPr algn="ctr"/>
                  <a:r>
                    <a:rPr lang="en-US" sz="1760" b="1" dirty="0">
                      <a:latin typeface="Calibri" pitchFamily="34" charset="0"/>
                      <a:cs typeface="Calibri" pitchFamily="34" charset="0"/>
                    </a:rPr>
                    <a:t>FINISHED</a:t>
                  </a:r>
                  <a:r>
                    <a:rPr lang="en-US" sz="1760" dirty="0">
                      <a:latin typeface="Calibri" pitchFamily="34" charset="0"/>
                      <a:cs typeface="Calibri" pitchFamily="34" charset="0"/>
                    </a:rPr>
                    <a:t> </a:t>
                  </a:r>
                  <a:r>
                    <a:rPr lang="en-US" sz="1600" dirty="0">
                      <a:latin typeface="Calibri" pitchFamily="34" charset="0"/>
                      <a:cs typeface="Calibri" pitchFamily="34" charset="0"/>
                    </a:rPr>
                    <a:t>(digest </a:t>
                  </a:r>
                  <a:r>
                    <a:rPr lang="en-US" sz="1600" dirty="0">
                      <a:latin typeface="Calibri" pitchFamily="34" charset="0"/>
                      <a:cs typeface="Calibri" pitchFamily="34" charset="0"/>
                    </a:rPr>
                    <a:t>of all </a:t>
                  </a:r>
                  <a:r>
                    <a:rPr lang="en-US" sz="1600" dirty="0">
                      <a:latin typeface="Calibri" pitchFamily="34" charset="0"/>
                      <a:cs typeface="Calibri" pitchFamily="34" charset="0"/>
                    </a:rPr>
                    <a:t>the SSL handshake </a:t>
                  </a:r>
                  <a:r>
                    <a:rPr lang="en-US" sz="1600" dirty="0">
                      <a:latin typeface="Calibri" pitchFamily="34" charset="0"/>
                      <a:cs typeface="Calibri" pitchFamily="34" charset="0"/>
                    </a:rPr>
                    <a:t>commands so far for validation)</a:t>
                  </a:r>
                  <a:endParaRPr lang="en-US" sz="1600" dirty="0">
                    <a:latin typeface="Calibri" pitchFamily="34" charset="0"/>
                    <a:cs typeface="Calibri" pitchFamily="34" charset="0"/>
                  </a:endParaRPr>
                </a:p>
              </p:txBody>
            </p:sp>
          </p:grpSp>
          <p:grpSp>
            <p:nvGrpSpPr>
              <p:cNvPr id="32" name="ChangeCipher1"/>
              <p:cNvGrpSpPr/>
              <p:nvPr/>
            </p:nvGrpSpPr>
            <p:grpSpPr>
              <a:xfrm>
                <a:off x="1236257" y="3225144"/>
                <a:ext cx="6724702" cy="242576"/>
                <a:chOff x="1236257" y="3225144"/>
                <a:chExt cx="6724702" cy="242576"/>
              </a:xfrm>
            </p:grpSpPr>
            <p:cxnSp>
              <p:nvCxnSpPr>
                <p:cNvPr id="15" name="Arrow-ChangeCipher1"/>
                <p:cNvCxnSpPr/>
                <p:nvPr/>
              </p:nvCxnSpPr>
              <p:spPr bwMode="auto">
                <a:xfrm>
                  <a:off x="1253343" y="3467720"/>
                  <a:ext cx="6675120" cy="0"/>
                </a:xfrm>
                <a:prstGeom prst="straightConnector1">
                  <a:avLst/>
                </a:prstGeom>
                <a:noFill/>
                <a:ln w="25400" cap="flat" cmpd="sng" algn="ctr">
                  <a:solidFill>
                    <a:srgbClr val="007635"/>
                  </a:solidFill>
                  <a:prstDash val="solid"/>
                  <a:round/>
                  <a:headEnd type="none" w="med" len="med"/>
                  <a:tailEnd type="stealth" w="lg" len="lg"/>
                </a:ln>
                <a:effectLst/>
              </p:spPr>
            </p:cxnSp>
            <p:sp>
              <p:nvSpPr>
                <p:cNvPr id="27" name="Text-ChangeCipher1"/>
                <p:cNvSpPr txBox="1"/>
                <p:nvPr/>
              </p:nvSpPr>
              <p:spPr>
                <a:xfrm>
                  <a:off x="1236257" y="3225144"/>
                  <a:ext cx="6724702" cy="226985"/>
                </a:xfrm>
                <a:prstGeom prst="rect">
                  <a:avLst/>
                </a:prstGeom>
                <a:noFill/>
              </p:spPr>
              <p:txBody>
                <a:bodyPr wrap="square" rtlCol="0">
                  <a:spAutoFit/>
                </a:bodyPr>
                <a:lstStyle/>
                <a:p>
                  <a:pPr algn="ctr"/>
                  <a:r>
                    <a:rPr lang="en-US" sz="1760" b="1" dirty="0">
                      <a:latin typeface="Calibri" pitchFamily="34" charset="0"/>
                      <a:cs typeface="Calibri" pitchFamily="34" charset="0"/>
                    </a:rPr>
                    <a:t>CHANGE_CIPHER_SPEC</a:t>
                  </a:r>
                  <a:r>
                    <a:rPr lang="en-US" sz="1760" dirty="0">
                      <a:latin typeface="Calibri" pitchFamily="34" charset="0"/>
                      <a:cs typeface="Calibri" pitchFamily="34" charset="0"/>
                    </a:rPr>
                    <a:t> </a:t>
                  </a:r>
                  <a:r>
                    <a:rPr lang="en-US" sz="1600" dirty="0">
                      <a:latin typeface="Calibri" pitchFamily="34" charset="0"/>
                      <a:cs typeface="Calibri" pitchFamily="34" charset="0"/>
                    </a:rPr>
                    <a:t>(contents of subsequent SSL record data sent by the </a:t>
                  </a:r>
                  <a:r>
                    <a:rPr lang="en-US" sz="1600" dirty="0">
                      <a:latin typeface="Calibri" pitchFamily="34" charset="0"/>
                      <a:cs typeface="Calibri" pitchFamily="34" charset="0"/>
                    </a:rPr>
                    <a:t>client during </a:t>
                  </a:r>
                  <a:r>
                    <a:rPr lang="en-US" sz="1600" dirty="0">
                      <a:latin typeface="Calibri" pitchFamily="34" charset="0"/>
                      <a:cs typeface="Calibri" pitchFamily="34" charset="0"/>
                    </a:rPr>
                    <a:t>the SSL session will be </a:t>
                  </a:r>
                  <a:r>
                    <a:rPr lang="en-US" sz="1600" dirty="0">
                      <a:latin typeface="Calibri" pitchFamily="34" charset="0"/>
                      <a:cs typeface="Calibri" pitchFamily="34" charset="0"/>
                    </a:rPr>
                    <a:t>encrypted)</a:t>
                  </a:r>
                  <a:endParaRPr lang="en-US" sz="1600" dirty="0">
                    <a:latin typeface="Calibri" pitchFamily="34" charset="0"/>
                    <a:cs typeface="Calibri" pitchFamily="34" charset="0"/>
                  </a:endParaRPr>
                </a:p>
              </p:txBody>
            </p:sp>
          </p:grpSp>
          <p:grpSp>
            <p:nvGrpSpPr>
              <p:cNvPr id="10" name="CertificateVerify"/>
              <p:cNvGrpSpPr/>
              <p:nvPr/>
            </p:nvGrpSpPr>
            <p:grpSpPr>
              <a:xfrm>
                <a:off x="1227292" y="2895114"/>
                <a:ext cx="6724702" cy="233903"/>
                <a:chOff x="1227292" y="2895114"/>
                <a:chExt cx="6724702" cy="233903"/>
              </a:xfrm>
            </p:grpSpPr>
            <p:cxnSp>
              <p:nvCxnSpPr>
                <p:cNvPr id="16" name="Arrow-CertificateVerify"/>
                <p:cNvCxnSpPr/>
                <p:nvPr/>
              </p:nvCxnSpPr>
              <p:spPr bwMode="auto">
                <a:xfrm>
                  <a:off x="1253609" y="3129017"/>
                  <a:ext cx="6675120" cy="0"/>
                </a:xfrm>
                <a:prstGeom prst="straightConnector1">
                  <a:avLst/>
                </a:prstGeom>
                <a:noFill/>
                <a:ln w="25400" cap="flat" cmpd="sng" algn="ctr">
                  <a:solidFill>
                    <a:srgbClr val="007635"/>
                  </a:solidFill>
                  <a:prstDash val="solid"/>
                  <a:round/>
                  <a:headEnd type="none" w="med" len="med"/>
                  <a:tailEnd type="stealth" w="lg" len="lg"/>
                </a:ln>
                <a:effectLst/>
              </p:spPr>
            </p:cxnSp>
            <p:sp>
              <p:nvSpPr>
                <p:cNvPr id="29" name="Text-CertificateVerify"/>
                <p:cNvSpPr txBox="1"/>
                <p:nvPr/>
              </p:nvSpPr>
              <p:spPr>
                <a:xfrm>
                  <a:off x="1227292" y="2895114"/>
                  <a:ext cx="6724702" cy="226985"/>
                </a:xfrm>
                <a:prstGeom prst="rect">
                  <a:avLst/>
                </a:prstGeom>
                <a:noFill/>
              </p:spPr>
              <p:txBody>
                <a:bodyPr wrap="square" rtlCol="0">
                  <a:spAutoFit/>
                </a:bodyPr>
                <a:lstStyle/>
                <a:p>
                  <a:pPr algn="ctr"/>
                  <a:r>
                    <a:rPr lang="en-US" sz="1760" b="1" dirty="0">
                      <a:latin typeface="Calibri" pitchFamily="34" charset="0"/>
                      <a:cs typeface="Calibri" pitchFamily="34" charset="0"/>
                    </a:rPr>
                    <a:t>CERTIFICATE_VERIFY</a:t>
                  </a:r>
                  <a:r>
                    <a:rPr lang="en-US" sz="1760" dirty="0">
                      <a:latin typeface="Calibri" pitchFamily="34" charset="0"/>
                      <a:cs typeface="Calibri" pitchFamily="34" charset="0"/>
                    </a:rPr>
                    <a:t> </a:t>
                  </a:r>
                  <a:r>
                    <a:rPr lang="en-US" sz="1600" dirty="0">
                      <a:latin typeface="Calibri" pitchFamily="34" charset="0"/>
                      <a:cs typeface="Calibri" pitchFamily="34" charset="0"/>
                    </a:rPr>
                    <a:t>(Client informs the server that it has verified the server's certificate)</a:t>
                  </a:r>
                </a:p>
              </p:txBody>
            </p:sp>
          </p:grpSp>
          <p:grpSp>
            <p:nvGrpSpPr>
              <p:cNvPr id="31" name="ServerDone"/>
              <p:cNvGrpSpPr/>
              <p:nvPr/>
            </p:nvGrpSpPr>
            <p:grpSpPr>
              <a:xfrm>
                <a:off x="1227292" y="2593974"/>
                <a:ext cx="6724702" cy="228189"/>
                <a:chOff x="1227292" y="2593974"/>
                <a:chExt cx="6724702" cy="228189"/>
              </a:xfrm>
            </p:grpSpPr>
            <p:cxnSp>
              <p:nvCxnSpPr>
                <p:cNvPr id="21" name="Arrow-ServerDone"/>
                <p:cNvCxnSpPr/>
                <p:nvPr/>
              </p:nvCxnSpPr>
              <p:spPr bwMode="auto">
                <a:xfrm flipH="1" flipV="1">
                  <a:off x="1275475" y="2822163"/>
                  <a:ext cx="6675120" cy="0"/>
                </a:xfrm>
                <a:prstGeom prst="straightConnector1">
                  <a:avLst/>
                </a:prstGeom>
                <a:noFill/>
                <a:ln w="25400" cap="flat" cmpd="sng" algn="ctr">
                  <a:solidFill>
                    <a:srgbClr val="960000"/>
                  </a:solidFill>
                  <a:prstDash val="solid"/>
                  <a:round/>
                  <a:headEnd type="none" w="med" len="med"/>
                  <a:tailEnd type="stealth" w="lg" len="lg"/>
                </a:ln>
                <a:effectLst/>
              </p:spPr>
            </p:cxnSp>
            <p:sp>
              <p:nvSpPr>
                <p:cNvPr id="28" name="Text-ServerDone"/>
                <p:cNvSpPr txBox="1"/>
                <p:nvPr/>
              </p:nvSpPr>
              <p:spPr>
                <a:xfrm>
                  <a:off x="1227292" y="2593974"/>
                  <a:ext cx="6724702" cy="226985"/>
                </a:xfrm>
                <a:prstGeom prst="rect">
                  <a:avLst/>
                </a:prstGeom>
                <a:noFill/>
              </p:spPr>
              <p:txBody>
                <a:bodyPr wrap="square" rtlCol="0">
                  <a:spAutoFit/>
                </a:bodyPr>
                <a:lstStyle/>
                <a:p>
                  <a:pPr algn="ctr"/>
                  <a:r>
                    <a:rPr lang="en-US" sz="1760" b="1" dirty="0">
                      <a:latin typeface="Calibri" pitchFamily="34" charset="0"/>
                      <a:cs typeface="Calibri" pitchFamily="34" charset="0"/>
                    </a:rPr>
                    <a:t>SERVER_DONE</a:t>
                  </a:r>
                  <a:endParaRPr lang="en-US" sz="1600" dirty="0">
                    <a:latin typeface="Calibri" pitchFamily="34" charset="0"/>
                    <a:cs typeface="Calibri" pitchFamily="34" charset="0"/>
                  </a:endParaRPr>
                </a:p>
              </p:txBody>
            </p:sp>
          </p:grpSp>
          <p:grpSp>
            <p:nvGrpSpPr>
              <p:cNvPr id="8" name="Certificate"/>
              <p:cNvGrpSpPr/>
              <p:nvPr/>
            </p:nvGrpSpPr>
            <p:grpSpPr>
              <a:xfrm>
                <a:off x="1218332" y="2312520"/>
                <a:ext cx="6732253" cy="233832"/>
                <a:chOff x="1218332" y="2312520"/>
                <a:chExt cx="6732253" cy="233832"/>
              </a:xfrm>
            </p:grpSpPr>
            <p:cxnSp>
              <p:nvCxnSpPr>
                <p:cNvPr id="18" name="Arrow-Certificate"/>
                <p:cNvCxnSpPr/>
                <p:nvPr/>
              </p:nvCxnSpPr>
              <p:spPr bwMode="auto">
                <a:xfrm flipH="1" flipV="1">
                  <a:off x="1275465" y="2546352"/>
                  <a:ext cx="6675120" cy="0"/>
                </a:xfrm>
                <a:prstGeom prst="straightConnector1">
                  <a:avLst/>
                </a:prstGeom>
                <a:noFill/>
                <a:ln w="25400" cap="flat" cmpd="sng" algn="ctr">
                  <a:solidFill>
                    <a:srgbClr val="960000"/>
                  </a:solidFill>
                  <a:prstDash val="solid"/>
                  <a:round/>
                  <a:headEnd type="none" w="med" len="med"/>
                  <a:tailEnd type="stealth" w="lg" len="lg"/>
                </a:ln>
                <a:effectLst/>
              </p:spPr>
            </p:cxnSp>
            <p:sp>
              <p:nvSpPr>
                <p:cNvPr id="30" name="Text-Certificate"/>
                <p:cNvSpPr txBox="1"/>
                <p:nvPr/>
              </p:nvSpPr>
              <p:spPr>
                <a:xfrm>
                  <a:off x="1218332" y="2312520"/>
                  <a:ext cx="6724702" cy="226985"/>
                </a:xfrm>
                <a:prstGeom prst="rect">
                  <a:avLst/>
                </a:prstGeom>
                <a:noFill/>
              </p:spPr>
              <p:txBody>
                <a:bodyPr wrap="square" rtlCol="0">
                  <a:spAutoFit/>
                </a:bodyPr>
                <a:lstStyle/>
                <a:p>
                  <a:pPr algn="ctr"/>
                  <a:r>
                    <a:rPr lang="en-US" sz="1760" b="1" dirty="0">
                      <a:latin typeface="Calibri" pitchFamily="34" charset="0"/>
                      <a:cs typeface="Calibri" pitchFamily="34" charset="0"/>
                    </a:rPr>
                    <a:t>CERTIFICATE</a:t>
                  </a:r>
                  <a:r>
                    <a:rPr lang="en-US" sz="1760" dirty="0">
                      <a:latin typeface="Calibri" pitchFamily="34" charset="0"/>
                      <a:cs typeface="Calibri" pitchFamily="34" charset="0"/>
                    </a:rPr>
                    <a:t> </a:t>
                  </a:r>
                  <a:r>
                    <a:rPr lang="en-US" sz="1600" dirty="0">
                      <a:latin typeface="Calibri" pitchFamily="34" charset="0"/>
                      <a:cs typeface="Calibri" pitchFamily="34" charset="0"/>
                    </a:rPr>
                    <a:t>(Public Key</a:t>
                  </a:r>
                  <a:r>
                    <a:rPr lang="en-US" sz="1600" dirty="0">
                      <a:latin typeface="Calibri" pitchFamily="34" charset="0"/>
                      <a:cs typeface="Calibri" pitchFamily="34" charset="0"/>
                    </a:rPr>
                    <a:t>, Authentication </a:t>
                  </a:r>
                  <a:r>
                    <a:rPr lang="en-US" sz="1600" dirty="0">
                      <a:latin typeface="Calibri" pitchFamily="34" charset="0"/>
                      <a:cs typeface="Calibri" pitchFamily="34" charset="0"/>
                    </a:rPr>
                    <a:t>Signature)</a:t>
                  </a:r>
                </a:p>
              </p:txBody>
            </p:sp>
          </p:grpSp>
          <p:grpSp>
            <p:nvGrpSpPr>
              <p:cNvPr id="34" name="ServerHello"/>
              <p:cNvGrpSpPr/>
              <p:nvPr/>
            </p:nvGrpSpPr>
            <p:grpSpPr>
              <a:xfrm>
                <a:off x="1221730" y="2018368"/>
                <a:ext cx="6733352" cy="233908"/>
                <a:chOff x="1221730" y="2018368"/>
                <a:chExt cx="6733352" cy="233908"/>
              </a:xfrm>
            </p:grpSpPr>
            <p:cxnSp>
              <p:nvCxnSpPr>
                <p:cNvPr id="17" name="Arrow-ServerHello"/>
                <p:cNvCxnSpPr/>
                <p:nvPr/>
              </p:nvCxnSpPr>
              <p:spPr bwMode="auto">
                <a:xfrm flipH="1" flipV="1">
                  <a:off x="1279962" y="2252276"/>
                  <a:ext cx="6675120" cy="0"/>
                </a:xfrm>
                <a:prstGeom prst="straightConnector1">
                  <a:avLst/>
                </a:prstGeom>
                <a:noFill/>
                <a:ln w="25400" cap="flat" cmpd="sng" algn="ctr">
                  <a:solidFill>
                    <a:srgbClr val="960000"/>
                  </a:solidFill>
                  <a:prstDash val="solid"/>
                  <a:round/>
                  <a:headEnd type="none" w="med" len="med"/>
                  <a:tailEnd type="stealth" w="lg" len="lg"/>
                </a:ln>
                <a:effectLst/>
              </p:spPr>
            </p:cxnSp>
            <p:sp>
              <p:nvSpPr>
                <p:cNvPr id="26" name="Text-ServerHello"/>
                <p:cNvSpPr txBox="1"/>
                <p:nvPr/>
              </p:nvSpPr>
              <p:spPr>
                <a:xfrm>
                  <a:off x="1221730" y="2018368"/>
                  <a:ext cx="6724702" cy="226985"/>
                </a:xfrm>
                <a:prstGeom prst="rect">
                  <a:avLst/>
                </a:prstGeom>
                <a:noFill/>
              </p:spPr>
              <p:txBody>
                <a:bodyPr wrap="square" rtlCol="0">
                  <a:spAutoFit/>
                </a:bodyPr>
                <a:lstStyle/>
                <a:p>
                  <a:pPr algn="ctr"/>
                  <a:r>
                    <a:rPr lang="en-US" sz="1760" b="1" dirty="0">
                      <a:latin typeface="Calibri" pitchFamily="34" charset="0"/>
                      <a:cs typeface="Calibri" pitchFamily="34" charset="0"/>
                    </a:rPr>
                    <a:t>SERVER_HELLO</a:t>
                  </a:r>
                  <a:r>
                    <a:rPr lang="en-US" sz="1760" dirty="0">
                      <a:latin typeface="Calibri" pitchFamily="34" charset="0"/>
                      <a:cs typeface="Calibri" pitchFamily="34" charset="0"/>
                    </a:rPr>
                    <a:t> </a:t>
                  </a:r>
                  <a:r>
                    <a:rPr lang="en-US" sz="1600" dirty="0">
                      <a:latin typeface="Calibri" pitchFamily="34" charset="0"/>
                      <a:cs typeface="Calibri" pitchFamily="34" charset="0"/>
                    </a:rPr>
                    <a:t>(Selected SSL </a:t>
                  </a:r>
                  <a:r>
                    <a:rPr lang="en-US" sz="1600" dirty="0">
                      <a:latin typeface="Calibri" pitchFamily="34" charset="0"/>
                      <a:cs typeface="Calibri" pitchFamily="34" charset="0"/>
                    </a:rPr>
                    <a:t>Version, Selected </a:t>
                  </a:r>
                  <a:r>
                    <a:rPr lang="en-US" sz="1600" dirty="0">
                      <a:latin typeface="Calibri" pitchFamily="34" charset="0"/>
                      <a:cs typeface="Calibri" pitchFamily="34" charset="0"/>
                    </a:rPr>
                    <a:t>Cipher</a:t>
                  </a:r>
                  <a:r>
                    <a:rPr lang="en-US" sz="1600" dirty="0">
                      <a:latin typeface="Calibri" pitchFamily="34" charset="0"/>
                      <a:cs typeface="Calibri" pitchFamily="34" charset="0"/>
                    </a:rPr>
                    <a:t>, Selected </a:t>
                  </a:r>
                  <a:r>
                    <a:rPr lang="en-US" sz="1600" dirty="0">
                      <a:latin typeface="Calibri" pitchFamily="34" charset="0"/>
                      <a:cs typeface="Calibri" pitchFamily="34" charset="0"/>
                    </a:rPr>
                    <a:t>Data </a:t>
                  </a:r>
                  <a:r>
                    <a:rPr lang="en-US" sz="1600" dirty="0" err="1">
                      <a:latin typeface="Calibri" pitchFamily="34" charset="0"/>
                      <a:cs typeface="Calibri" pitchFamily="34" charset="0"/>
                    </a:rPr>
                    <a:t>Compr</a:t>
                  </a:r>
                  <a:r>
                    <a:rPr lang="en-US" sz="1600" dirty="0">
                      <a:latin typeface="Calibri" pitchFamily="34" charset="0"/>
                      <a:cs typeface="Calibri" pitchFamily="34" charset="0"/>
                    </a:rPr>
                    <a:t>. </a:t>
                  </a:r>
                  <a:r>
                    <a:rPr lang="en-US" sz="1600" dirty="0">
                      <a:latin typeface="Calibri" pitchFamily="34" charset="0"/>
                      <a:cs typeface="Calibri" pitchFamily="34" charset="0"/>
                    </a:rPr>
                    <a:t>Method</a:t>
                  </a:r>
                  <a:r>
                    <a:rPr lang="en-US" sz="1600" dirty="0">
                      <a:latin typeface="Calibri" pitchFamily="34" charset="0"/>
                      <a:cs typeface="Calibri" pitchFamily="34" charset="0"/>
                    </a:rPr>
                    <a:t>, Assigned </a:t>
                  </a:r>
                  <a:r>
                    <a:rPr lang="en-US" sz="1600" dirty="0" err="1">
                      <a:latin typeface="Calibri" pitchFamily="34" charset="0"/>
                      <a:cs typeface="Calibri" pitchFamily="34" charset="0"/>
                    </a:rPr>
                    <a:t>SessionID</a:t>
                  </a:r>
                  <a:r>
                    <a:rPr lang="en-US" sz="1600" dirty="0">
                      <a:latin typeface="Calibri" pitchFamily="34" charset="0"/>
                      <a:cs typeface="Calibri" pitchFamily="34" charset="0"/>
                    </a:rPr>
                    <a:t>, Random </a:t>
                  </a:r>
                  <a:r>
                    <a:rPr lang="en-US" sz="1600" dirty="0">
                      <a:latin typeface="Calibri" pitchFamily="34" charset="0"/>
                      <a:cs typeface="Calibri" pitchFamily="34" charset="0"/>
                    </a:rPr>
                    <a:t>Data)</a:t>
                  </a:r>
                </a:p>
              </p:txBody>
            </p:sp>
          </p:grpSp>
          <p:grpSp>
            <p:nvGrpSpPr>
              <p:cNvPr id="35" name="ClientHello"/>
              <p:cNvGrpSpPr/>
              <p:nvPr/>
            </p:nvGrpSpPr>
            <p:grpSpPr>
              <a:xfrm>
                <a:off x="1227292" y="1756559"/>
                <a:ext cx="6724702" cy="234300"/>
                <a:chOff x="1227292" y="1756559"/>
                <a:chExt cx="6724702" cy="234300"/>
              </a:xfrm>
            </p:grpSpPr>
            <p:cxnSp>
              <p:nvCxnSpPr>
                <p:cNvPr id="13" name="Arrow-ClientHello"/>
                <p:cNvCxnSpPr/>
                <p:nvPr/>
              </p:nvCxnSpPr>
              <p:spPr bwMode="auto">
                <a:xfrm>
                  <a:off x="1262037" y="1990859"/>
                  <a:ext cx="6675120" cy="0"/>
                </a:xfrm>
                <a:prstGeom prst="straightConnector1">
                  <a:avLst/>
                </a:prstGeom>
                <a:noFill/>
                <a:ln w="25400" cap="flat" cmpd="sng" algn="ctr">
                  <a:solidFill>
                    <a:srgbClr val="007635"/>
                  </a:solidFill>
                  <a:prstDash val="solid"/>
                  <a:round/>
                  <a:headEnd type="none" w="med" len="med"/>
                  <a:tailEnd type="stealth" w="lg" len="lg"/>
                </a:ln>
                <a:effectLst/>
              </p:spPr>
            </p:cxnSp>
            <p:sp>
              <p:nvSpPr>
                <p:cNvPr id="25" name="Text-ClientHello"/>
                <p:cNvSpPr txBox="1"/>
                <p:nvPr/>
              </p:nvSpPr>
              <p:spPr>
                <a:xfrm>
                  <a:off x="1227292" y="1756559"/>
                  <a:ext cx="6724702" cy="226985"/>
                </a:xfrm>
                <a:prstGeom prst="rect">
                  <a:avLst/>
                </a:prstGeom>
                <a:noFill/>
              </p:spPr>
              <p:txBody>
                <a:bodyPr wrap="square" rtlCol="0">
                  <a:spAutoFit/>
                </a:bodyPr>
                <a:lstStyle/>
                <a:p>
                  <a:pPr algn="ctr"/>
                  <a:r>
                    <a:rPr lang="en-US" sz="1760" b="1" dirty="0">
                      <a:latin typeface="Calibri" pitchFamily="34" charset="0"/>
                      <a:cs typeface="Calibri" pitchFamily="34" charset="0"/>
                    </a:rPr>
                    <a:t>CLIENT_HELLO</a:t>
                  </a:r>
                  <a:r>
                    <a:rPr lang="en-US" sz="1760" dirty="0">
                      <a:latin typeface="Calibri" pitchFamily="34" charset="0"/>
                      <a:cs typeface="Calibri" pitchFamily="34" charset="0"/>
                    </a:rPr>
                    <a:t> </a:t>
                  </a:r>
                  <a:r>
                    <a:rPr lang="en-US" sz="1600" dirty="0">
                      <a:latin typeface="Calibri" pitchFamily="34" charset="0"/>
                      <a:cs typeface="Calibri" pitchFamily="34" charset="0"/>
                    </a:rPr>
                    <a:t>(Highest SSL </a:t>
                  </a:r>
                  <a:r>
                    <a:rPr lang="en-US" sz="1600" dirty="0">
                      <a:latin typeface="Calibri" pitchFamily="34" charset="0"/>
                      <a:cs typeface="Calibri" pitchFamily="34" charset="0"/>
                    </a:rPr>
                    <a:t>Version, </a:t>
                  </a:r>
                  <a:r>
                    <a:rPr lang="en-US" sz="1600" dirty="0">
                      <a:latin typeface="Calibri" pitchFamily="34" charset="0"/>
                      <a:cs typeface="Calibri" pitchFamily="34" charset="0"/>
                    </a:rPr>
                    <a:t>Ciphers Supported, Data Compression Methods, </a:t>
                  </a:r>
                  <a:r>
                    <a:rPr lang="en-US" sz="1600" dirty="0" err="1">
                      <a:latin typeface="Calibri" pitchFamily="34" charset="0"/>
                      <a:cs typeface="Calibri" pitchFamily="34" charset="0"/>
                    </a:rPr>
                    <a:t>SessionID</a:t>
                  </a:r>
                  <a:r>
                    <a:rPr lang="en-US" sz="1600" dirty="0">
                      <a:latin typeface="Calibri" pitchFamily="34" charset="0"/>
                      <a:cs typeface="Calibri" pitchFamily="34" charset="0"/>
                    </a:rPr>
                    <a:t>, Random Data)</a:t>
                  </a:r>
                </a:p>
              </p:txBody>
            </p:sp>
          </p:grpSp>
          <p:grpSp>
            <p:nvGrpSpPr>
              <p:cNvPr id="36" name="ACK"/>
              <p:cNvGrpSpPr/>
              <p:nvPr/>
            </p:nvGrpSpPr>
            <p:grpSpPr>
              <a:xfrm>
                <a:off x="1236257" y="1478644"/>
                <a:ext cx="6724702" cy="226985"/>
                <a:chOff x="1236257" y="1478644"/>
                <a:chExt cx="6724702" cy="226985"/>
              </a:xfrm>
            </p:grpSpPr>
            <p:cxnSp>
              <p:nvCxnSpPr>
                <p:cNvPr id="12" name="Arrow-ACK"/>
                <p:cNvCxnSpPr/>
                <p:nvPr/>
              </p:nvCxnSpPr>
              <p:spPr bwMode="auto">
                <a:xfrm>
                  <a:off x="1262037" y="1692965"/>
                  <a:ext cx="6675120" cy="0"/>
                </a:xfrm>
                <a:prstGeom prst="straightConnector1">
                  <a:avLst/>
                </a:prstGeom>
                <a:noFill/>
                <a:ln w="25400" cap="flat" cmpd="sng" algn="ctr">
                  <a:solidFill>
                    <a:srgbClr val="007635"/>
                  </a:solidFill>
                  <a:prstDash val="solid"/>
                  <a:round/>
                  <a:headEnd type="none" w="med" len="med"/>
                  <a:tailEnd type="stealth" w="lg" len="lg"/>
                </a:ln>
                <a:effectLst/>
              </p:spPr>
            </p:cxnSp>
            <p:sp>
              <p:nvSpPr>
                <p:cNvPr id="24" name="Text-ACK"/>
                <p:cNvSpPr txBox="1"/>
                <p:nvPr/>
              </p:nvSpPr>
              <p:spPr>
                <a:xfrm>
                  <a:off x="1236257" y="1478644"/>
                  <a:ext cx="6724702" cy="226985"/>
                </a:xfrm>
                <a:prstGeom prst="rect">
                  <a:avLst/>
                </a:prstGeom>
                <a:noFill/>
              </p:spPr>
              <p:txBody>
                <a:bodyPr wrap="square" rtlCol="0">
                  <a:spAutoFit/>
                </a:bodyPr>
                <a:lstStyle/>
                <a:p>
                  <a:pPr algn="ctr"/>
                  <a:r>
                    <a:rPr lang="en-US" sz="1760" b="1" dirty="0">
                      <a:latin typeface="Calibri" pitchFamily="34" charset="0"/>
                      <a:cs typeface="Calibri" pitchFamily="34" charset="0"/>
                    </a:rPr>
                    <a:t>ACK</a:t>
                  </a:r>
                  <a:endParaRPr lang="en-US" sz="1600" b="1" dirty="0">
                    <a:latin typeface="Calibri" pitchFamily="34" charset="0"/>
                    <a:cs typeface="Calibri" pitchFamily="34" charset="0"/>
                  </a:endParaRPr>
                </a:p>
              </p:txBody>
            </p:sp>
          </p:grpSp>
          <p:grpSp>
            <p:nvGrpSpPr>
              <p:cNvPr id="37" name="SYN / ACK"/>
              <p:cNvGrpSpPr/>
              <p:nvPr/>
            </p:nvGrpSpPr>
            <p:grpSpPr>
              <a:xfrm>
                <a:off x="1227292" y="1218659"/>
                <a:ext cx="6724702" cy="226985"/>
                <a:chOff x="1227292" y="1218659"/>
                <a:chExt cx="6724702" cy="226985"/>
              </a:xfrm>
            </p:grpSpPr>
            <p:cxnSp>
              <p:nvCxnSpPr>
                <p:cNvPr id="11" name="Arrow-SYN / ACK"/>
                <p:cNvCxnSpPr/>
                <p:nvPr/>
              </p:nvCxnSpPr>
              <p:spPr bwMode="auto">
                <a:xfrm flipH="1" flipV="1">
                  <a:off x="1275485" y="1432990"/>
                  <a:ext cx="6675120" cy="0"/>
                </a:xfrm>
                <a:prstGeom prst="straightConnector1">
                  <a:avLst/>
                </a:prstGeom>
                <a:noFill/>
                <a:ln w="25400" cap="flat" cmpd="sng" algn="ctr">
                  <a:solidFill>
                    <a:srgbClr val="960000"/>
                  </a:solidFill>
                  <a:prstDash val="solid"/>
                  <a:round/>
                  <a:headEnd type="none" w="med" len="med"/>
                  <a:tailEnd type="stealth" w="lg" len="lg"/>
                </a:ln>
                <a:effectLst/>
              </p:spPr>
            </p:cxnSp>
            <p:sp>
              <p:nvSpPr>
                <p:cNvPr id="23" name="Text-SYN / ACK"/>
                <p:cNvSpPr txBox="1"/>
                <p:nvPr/>
              </p:nvSpPr>
              <p:spPr>
                <a:xfrm>
                  <a:off x="1227292" y="1218659"/>
                  <a:ext cx="6724702" cy="226985"/>
                </a:xfrm>
                <a:prstGeom prst="rect">
                  <a:avLst/>
                </a:prstGeom>
                <a:noFill/>
              </p:spPr>
              <p:txBody>
                <a:bodyPr wrap="square" rtlCol="0">
                  <a:spAutoFit/>
                </a:bodyPr>
                <a:lstStyle/>
                <a:p>
                  <a:pPr algn="ctr"/>
                  <a:r>
                    <a:rPr lang="en-US" sz="1760" b="1" dirty="0">
                      <a:latin typeface="Calibri" pitchFamily="34" charset="0"/>
                      <a:cs typeface="Calibri" pitchFamily="34" charset="0"/>
                    </a:rPr>
                    <a:t>SYN/ACK</a:t>
                  </a:r>
                  <a:endParaRPr lang="en-US" sz="1600" b="1" dirty="0">
                    <a:latin typeface="Calibri" pitchFamily="34" charset="0"/>
                    <a:cs typeface="Calibri" pitchFamily="34" charset="0"/>
                  </a:endParaRPr>
                </a:p>
              </p:txBody>
            </p:sp>
          </p:grpSp>
          <p:grpSp>
            <p:nvGrpSpPr>
              <p:cNvPr id="38" name="SYN"/>
              <p:cNvGrpSpPr/>
              <p:nvPr/>
            </p:nvGrpSpPr>
            <p:grpSpPr>
              <a:xfrm>
                <a:off x="1227297" y="967644"/>
                <a:ext cx="6724702" cy="226985"/>
                <a:chOff x="1227297" y="967644"/>
                <a:chExt cx="6724702" cy="226985"/>
              </a:xfrm>
            </p:grpSpPr>
            <p:cxnSp>
              <p:nvCxnSpPr>
                <p:cNvPr id="9" name="Arrow-SYN"/>
                <p:cNvCxnSpPr/>
                <p:nvPr/>
              </p:nvCxnSpPr>
              <p:spPr bwMode="auto">
                <a:xfrm>
                  <a:off x="1257555" y="1190947"/>
                  <a:ext cx="6675120" cy="0"/>
                </a:xfrm>
                <a:prstGeom prst="straightConnector1">
                  <a:avLst/>
                </a:prstGeom>
                <a:noFill/>
                <a:ln w="25400" cap="flat" cmpd="sng" algn="ctr">
                  <a:solidFill>
                    <a:srgbClr val="007635"/>
                  </a:solidFill>
                  <a:prstDash val="solid"/>
                  <a:round/>
                  <a:headEnd type="none" w="med" len="med"/>
                  <a:tailEnd type="stealth" w="lg" len="lg"/>
                </a:ln>
                <a:effectLst/>
              </p:spPr>
            </p:cxnSp>
            <p:sp>
              <p:nvSpPr>
                <p:cNvPr id="22" name="Text-SYN"/>
                <p:cNvSpPr txBox="1"/>
                <p:nvPr/>
              </p:nvSpPr>
              <p:spPr>
                <a:xfrm>
                  <a:off x="1227297" y="967644"/>
                  <a:ext cx="6724702" cy="226985"/>
                </a:xfrm>
                <a:prstGeom prst="rect">
                  <a:avLst/>
                </a:prstGeom>
                <a:noFill/>
              </p:spPr>
              <p:txBody>
                <a:bodyPr wrap="square" rtlCol="0">
                  <a:spAutoFit/>
                </a:bodyPr>
                <a:lstStyle/>
                <a:p>
                  <a:pPr algn="ctr"/>
                  <a:r>
                    <a:rPr lang="en-US" sz="1760" b="1" dirty="0">
                      <a:latin typeface="Calibri" pitchFamily="34" charset="0"/>
                      <a:cs typeface="Calibri" pitchFamily="34" charset="0"/>
                    </a:rPr>
                    <a:t>SYN</a:t>
                  </a:r>
                  <a:r>
                    <a:rPr lang="en-US" sz="1760" dirty="0">
                      <a:latin typeface="Calibri" pitchFamily="34" charset="0"/>
                      <a:cs typeface="Calibri" pitchFamily="34" charset="0"/>
                    </a:rPr>
                    <a:t> </a:t>
                  </a:r>
                  <a:r>
                    <a:rPr lang="en-US" sz="1600" dirty="0">
                      <a:latin typeface="Calibri" pitchFamily="34" charset="0"/>
                      <a:cs typeface="Calibri" pitchFamily="34" charset="0"/>
                    </a:rPr>
                    <a:t>(TCP Port 443)</a:t>
                  </a:r>
                  <a:endParaRPr lang="en-US" sz="1600" dirty="0">
                    <a:latin typeface="Calibri" pitchFamily="34" charset="0"/>
                    <a:cs typeface="Calibri" pitchFamily="34" charset="0"/>
                  </a:endParaRPr>
                </a:p>
              </p:txBody>
            </p:sp>
          </p:grpSp>
          <p:grpSp>
            <p:nvGrpSpPr>
              <p:cNvPr id="3" name="Lines-Vertical"/>
              <p:cNvGrpSpPr/>
              <p:nvPr/>
            </p:nvGrpSpPr>
            <p:grpSpPr>
              <a:xfrm>
                <a:off x="1255068" y="1034881"/>
                <a:ext cx="6705287" cy="3510580"/>
                <a:chOff x="1255068" y="1034881"/>
                <a:chExt cx="6705287" cy="3510580"/>
              </a:xfrm>
            </p:grpSpPr>
            <p:cxnSp>
              <p:nvCxnSpPr>
                <p:cNvPr id="39" name="Straight Connector 38"/>
                <p:cNvCxnSpPr/>
                <p:nvPr/>
              </p:nvCxnSpPr>
              <p:spPr bwMode="auto">
                <a:xfrm>
                  <a:off x="7960355" y="1070741"/>
                  <a:ext cx="0" cy="3474720"/>
                </a:xfrm>
                <a:prstGeom prst="line">
                  <a:avLst/>
                </a:prstGeom>
                <a:noFill/>
                <a:ln w="38100" cap="flat" cmpd="sng" algn="ctr">
                  <a:solidFill>
                    <a:srgbClr val="8A0000"/>
                  </a:solidFill>
                  <a:prstDash val="solid"/>
                  <a:round/>
                  <a:headEnd type="none" w="med" len="med"/>
                  <a:tailEnd type="none" w="med" len="med"/>
                </a:ln>
                <a:effectLst/>
              </p:spPr>
            </p:cxnSp>
            <p:cxnSp>
              <p:nvCxnSpPr>
                <p:cNvPr id="41" name="Straight Connector 40"/>
                <p:cNvCxnSpPr/>
                <p:nvPr/>
              </p:nvCxnSpPr>
              <p:spPr bwMode="auto">
                <a:xfrm flipH="1">
                  <a:off x="1255068" y="1034881"/>
                  <a:ext cx="0" cy="3474720"/>
                </a:xfrm>
                <a:prstGeom prst="line">
                  <a:avLst/>
                </a:prstGeom>
                <a:noFill/>
                <a:ln w="38100" cap="flat" cmpd="sng" algn="ctr">
                  <a:solidFill>
                    <a:srgbClr val="00863D"/>
                  </a:solidFill>
                  <a:prstDash val="solid"/>
                  <a:round/>
                  <a:headEnd type="none" w="med" len="med"/>
                  <a:tailEnd type="none" w="med" len="med"/>
                </a:ln>
                <a:effectLst/>
              </p:spPr>
            </p:cxnSp>
          </p:grpSp>
        </p:grpSp>
        <p:sp>
          <p:nvSpPr>
            <p:cNvPr id="45" name="Text-Caption"/>
            <p:cNvSpPr txBox="1"/>
            <p:nvPr/>
          </p:nvSpPr>
          <p:spPr>
            <a:xfrm>
              <a:off x="1005840" y="4343400"/>
              <a:ext cx="6739128" cy="396262"/>
            </a:xfrm>
            <a:prstGeom prst="rect">
              <a:avLst/>
            </a:prstGeom>
            <a:noFill/>
          </p:spPr>
          <p:txBody>
            <a:bodyPr wrap="square" rtlCol="0">
              <a:spAutoFit/>
            </a:bodyPr>
            <a:lstStyle/>
            <a:p>
              <a:pPr algn="ctr"/>
              <a:r>
                <a:rPr lang="en-US" sz="1760" i="1" dirty="0">
                  <a:latin typeface="Calibri" pitchFamily="34" charset="0"/>
                  <a:cs typeface="Calibri" pitchFamily="34" charset="0"/>
                </a:rPr>
                <a:t>Client sends server symmetric secret key encrypted with server’s public key.</a:t>
              </a:r>
              <a:br>
                <a:rPr lang="en-US" sz="1760" i="1" dirty="0">
                  <a:latin typeface="Calibri" pitchFamily="34" charset="0"/>
                  <a:cs typeface="Calibri" pitchFamily="34" charset="0"/>
                </a:rPr>
              </a:br>
              <a:r>
                <a:rPr lang="en-US" sz="1760" i="1" dirty="0">
                  <a:latin typeface="Calibri" pitchFamily="34" charset="0"/>
                  <a:cs typeface="Calibri" pitchFamily="34" charset="0"/>
                </a:rPr>
                <a:t>From now user data is encrypted.</a:t>
              </a:r>
              <a:endParaRPr lang="en-US" sz="1760" i="1" dirty="0">
                <a:latin typeface="Calibri" pitchFamily="34" charset="0"/>
                <a:cs typeface="Calibri" pitchFamily="34" charset="0"/>
              </a:endParaRPr>
            </a:p>
          </p:txBody>
        </p:sp>
        <p:grpSp>
          <p:nvGrpSpPr>
            <p:cNvPr id="4" name="Devices"/>
            <p:cNvGrpSpPr/>
            <p:nvPr/>
          </p:nvGrpSpPr>
          <p:grpSpPr>
            <a:xfrm>
              <a:off x="164592" y="2231136"/>
              <a:ext cx="8887968" cy="548640"/>
              <a:chOff x="164592" y="2231136"/>
              <a:chExt cx="8887968" cy="548640"/>
            </a:xfrm>
          </p:grpSpPr>
          <p:pic>
            <p:nvPicPr>
              <p:cNvPr id="47" name="Pict-Server" descr="Ser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2395728"/>
                <a:ext cx="1280160" cy="324486"/>
              </a:xfrm>
              <a:prstGeom prst="rect">
                <a:avLst/>
              </a:prstGeom>
            </p:spPr>
          </p:pic>
          <p:pic>
            <p:nvPicPr>
              <p:cNvPr id="46" name="Pict-Laptop" descr="Lapto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2" y="2231136"/>
                <a:ext cx="773870" cy="548640"/>
              </a:xfrm>
              <a:prstGeom prst="rect">
                <a:avLst/>
              </a:prstGeom>
            </p:spPr>
          </p:pic>
        </p:grpSp>
      </p:grpSp>
      <p:sp>
        <p:nvSpPr>
          <p:cNvPr id="2" name="Title 1"/>
          <p:cNvSpPr>
            <a:spLocks noGrp="1"/>
          </p:cNvSpPr>
          <p:nvPr>
            <p:ph type="title"/>
          </p:nvPr>
        </p:nvSpPr>
        <p:spPr/>
        <p:txBody>
          <a:bodyPr/>
          <a:lstStyle/>
          <a:p>
            <a:r>
              <a:rPr lang="en-US" dirty="0" smtClean="0"/>
              <a:t>SSL Negotiation</a:t>
            </a:r>
            <a:endParaRPr lang="en-US" dirty="0"/>
          </a:p>
        </p:txBody>
      </p:sp>
    </p:spTree>
    <p:extLst>
      <p:ext uri="{BB962C8B-B14F-4D97-AF65-F5344CB8AC3E}">
        <p14:creationId xmlns:p14="http://schemas.microsoft.com/office/powerpoint/2010/main" val="1663477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Vector"/>
          <p:cNvGrpSpPr/>
          <p:nvPr/>
        </p:nvGrpSpPr>
        <p:grpSpPr>
          <a:xfrm>
            <a:off x="1316737" y="4712858"/>
            <a:ext cx="12067486" cy="2636707"/>
            <a:chOff x="822960" y="2945536"/>
            <a:chExt cx="7542179" cy="1647942"/>
          </a:xfrm>
        </p:grpSpPr>
        <p:grpSp>
          <p:nvGrpSpPr>
            <p:cNvPr id="4" name="Arrows"/>
            <p:cNvGrpSpPr/>
            <p:nvPr/>
          </p:nvGrpSpPr>
          <p:grpSpPr>
            <a:xfrm>
              <a:off x="1463040" y="3115121"/>
              <a:ext cx="5871615" cy="1325880"/>
              <a:chOff x="1463040" y="3115121"/>
              <a:chExt cx="5871615" cy="1325880"/>
            </a:xfrm>
          </p:grpSpPr>
          <p:grpSp>
            <p:nvGrpSpPr>
              <p:cNvPr id="81" name="Arrow6"/>
              <p:cNvGrpSpPr/>
              <p:nvPr/>
            </p:nvGrpSpPr>
            <p:grpSpPr>
              <a:xfrm>
                <a:off x="6138152" y="3678354"/>
                <a:ext cx="1196503" cy="633022"/>
                <a:chOff x="1929319" y="3670571"/>
                <a:chExt cx="1196503" cy="633022"/>
              </a:xfrm>
            </p:grpSpPr>
            <p:sp>
              <p:nvSpPr>
                <p:cNvPr id="82" name="Text-Arrow6"/>
                <p:cNvSpPr txBox="1"/>
                <p:nvPr/>
              </p:nvSpPr>
              <p:spPr>
                <a:xfrm>
                  <a:off x="2011680" y="3968886"/>
                  <a:ext cx="822960" cy="334707"/>
                </a:xfrm>
                <a:prstGeom prst="rect">
                  <a:avLst/>
                </a:prstGeom>
                <a:noFill/>
              </p:spPr>
              <p:txBody>
                <a:bodyPr wrap="square" lIns="0" rIns="0" rtlCol="0">
                  <a:spAutoFit/>
                </a:bodyPr>
                <a:lstStyle/>
                <a:p>
                  <a:pPr algn="ctr"/>
                  <a:r>
                    <a:rPr lang="en-US" sz="1440" dirty="0">
                      <a:solidFill>
                        <a:schemeClr val="accent1">
                          <a:lumMod val="75000"/>
                        </a:schemeClr>
                      </a:solidFill>
                      <a:latin typeface="Arial" panose="020B0604020202020204" pitchFamily="34" charset="0"/>
                      <a:cs typeface="Arial" panose="020B0604020202020204" pitchFamily="34" charset="0"/>
                    </a:rPr>
                    <a:t>6. Client cert validation</a:t>
                  </a:r>
                  <a:endParaRPr lang="en-US" sz="1440" dirty="0">
                    <a:solidFill>
                      <a:schemeClr val="accent1">
                        <a:lumMod val="75000"/>
                      </a:schemeClr>
                    </a:solidFill>
                    <a:latin typeface="Arial" panose="020B0604020202020204" pitchFamily="34" charset="0"/>
                    <a:cs typeface="Arial" panose="020B0604020202020204" pitchFamily="34" charset="0"/>
                  </a:endParaRPr>
                </a:p>
              </p:txBody>
            </p:sp>
            <p:cxnSp>
              <p:nvCxnSpPr>
                <p:cNvPr id="83" name="Line-Arrow6"/>
                <p:cNvCxnSpPr/>
                <p:nvPr/>
              </p:nvCxnSpPr>
              <p:spPr>
                <a:xfrm>
                  <a:off x="1929319" y="3670571"/>
                  <a:ext cx="1196503" cy="368352"/>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3" name="Arrow5"/>
              <p:cNvGrpSpPr/>
              <p:nvPr/>
            </p:nvGrpSpPr>
            <p:grpSpPr>
              <a:xfrm>
                <a:off x="3108960" y="4212401"/>
                <a:ext cx="2471928" cy="228600"/>
                <a:chOff x="2782824" y="3337560"/>
                <a:chExt cx="2471928" cy="228600"/>
              </a:xfrm>
            </p:grpSpPr>
            <p:sp>
              <p:nvSpPr>
                <p:cNvPr id="54" name="Text-Arrow5"/>
                <p:cNvSpPr txBox="1"/>
                <p:nvPr/>
              </p:nvSpPr>
              <p:spPr>
                <a:xfrm>
                  <a:off x="2782824" y="3337560"/>
                  <a:ext cx="2468880" cy="196208"/>
                </a:xfrm>
                <a:prstGeom prst="rect">
                  <a:avLst/>
                </a:prstGeom>
                <a:noFill/>
              </p:spPr>
              <p:txBody>
                <a:bodyPr wrap="square" rtlCol="0">
                  <a:spAutoFit/>
                </a:bodyPr>
                <a:lstStyle/>
                <a:p>
                  <a:pPr algn="ctr"/>
                  <a:r>
                    <a:rPr lang="en-US" sz="1440" dirty="0">
                      <a:solidFill>
                        <a:schemeClr val="accent1">
                          <a:lumMod val="75000"/>
                        </a:schemeClr>
                      </a:solidFill>
                      <a:latin typeface="Arial" panose="020B0604020202020204" pitchFamily="34" charset="0"/>
                      <a:cs typeface="Arial" panose="020B0604020202020204" pitchFamily="34" charset="0"/>
                    </a:rPr>
                    <a:t>5. Client public certificate</a:t>
                  </a:r>
                  <a:endParaRPr lang="en-US" sz="1440" dirty="0">
                    <a:solidFill>
                      <a:schemeClr val="accent1">
                        <a:lumMod val="75000"/>
                      </a:schemeClr>
                    </a:solidFill>
                    <a:latin typeface="Arial" panose="020B0604020202020204" pitchFamily="34" charset="0"/>
                    <a:cs typeface="Arial" panose="020B0604020202020204" pitchFamily="34" charset="0"/>
                  </a:endParaRPr>
                </a:p>
              </p:txBody>
            </p:sp>
            <p:cxnSp>
              <p:nvCxnSpPr>
                <p:cNvPr id="55" name="Line-Arrow5"/>
                <p:cNvCxnSpPr/>
                <p:nvPr/>
              </p:nvCxnSpPr>
              <p:spPr>
                <a:xfrm>
                  <a:off x="2785872" y="3566160"/>
                  <a:ext cx="2468880"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6" name="Arrow4"/>
              <p:cNvGrpSpPr/>
              <p:nvPr/>
            </p:nvGrpSpPr>
            <p:grpSpPr>
              <a:xfrm>
                <a:off x="3108960" y="3892361"/>
                <a:ext cx="2471928" cy="228600"/>
                <a:chOff x="3108960" y="3337560"/>
                <a:chExt cx="2471928" cy="228600"/>
              </a:xfrm>
            </p:grpSpPr>
            <p:sp>
              <p:nvSpPr>
                <p:cNvPr id="57" name="Text-Arrow4"/>
                <p:cNvSpPr txBox="1"/>
                <p:nvPr/>
              </p:nvSpPr>
              <p:spPr>
                <a:xfrm>
                  <a:off x="3108960" y="3337560"/>
                  <a:ext cx="2468880" cy="196207"/>
                </a:xfrm>
                <a:prstGeom prst="rect">
                  <a:avLst/>
                </a:prstGeom>
                <a:noFill/>
              </p:spPr>
              <p:txBody>
                <a:bodyPr wrap="square" rtlCol="0">
                  <a:spAutoFit/>
                </a:bodyPr>
                <a:lstStyle/>
                <a:p>
                  <a:pPr algn="ctr"/>
                  <a:r>
                    <a:rPr lang="en-US" sz="1440" dirty="0">
                      <a:solidFill>
                        <a:schemeClr val="accent1">
                          <a:lumMod val="75000"/>
                        </a:schemeClr>
                      </a:solidFill>
                      <a:latin typeface="Arial" panose="020B0604020202020204" pitchFamily="34" charset="0"/>
                      <a:cs typeface="Arial" panose="020B0604020202020204" pitchFamily="34" charset="0"/>
                    </a:rPr>
                    <a:t>4. (optional) Request client public certificate</a:t>
                  </a:r>
                  <a:endParaRPr lang="en-US" sz="1440" dirty="0">
                    <a:solidFill>
                      <a:schemeClr val="accent1">
                        <a:lumMod val="75000"/>
                      </a:schemeClr>
                    </a:solidFill>
                    <a:latin typeface="Arial" panose="020B0604020202020204" pitchFamily="34" charset="0"/>
                    <a:cs typeface="Arial" panose="020B0604020202020204" pitchFamily="34" charset="0"/>
                  </a:endParaRPr>
                </a:p>
              </p:txBody>
            </p:sp>
            <p:cxnSp>
              <p:nvCxnSpPr>
                <p:cNvPr id="58" name="Line-Arrow4"/>
                <p:cNvCxnSpPr/>
                <p:nvPr/>
              </p:nvCxnSpPr>
              <p:spPr>
                <a:xfrm flipH="1">
                  <a:off x="3112008" y="3566160"/>
                  <a:ext cx="2468880"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grpSp>
            <p:nvGrpSpPr>
              <p:cNvPr id="74" name="Arrow3"/>
              <p:cNvGrpSpPr/>
              <p:nvPr/>
            </p:nvGrpSpPr>
            <p:grpSpPr>
              <a:xfrm>
                <a:off x="1463040" y="3663761"/>
                <a:ext cx="914400" cy="524397"/>
                <a:chOff x="1463040" y="3886200"/>
                <a:chExt cx="914400" cy="524397"/>
              </a:xfrm>
            </p:grpSpPr>
            <p:sp>
              <p:nvSpPr>
                <p:cNvPr id="65" name="Text-Arrow3"/>
                <p:cNvSpPr txBox="1"/>
                <p:nvPr/>
              </p:nvSpPr>
              <p:spPr>
                <a:xfrm>
                  <a:off x="1554480" y="4075890"/>
                  <a:ext cx="822960" cy="334707"/>
                </a:xfrm>
                <a:prstGeom prst="rect">
                  <a:avLst/>
                </a:prstGeom>
                <a:noFill/>
              </p:spPr>
              <p:txBody>
                <a:bodyPr wrap="square" lIns="0" rIns="0" rtlCol="0">
                  <a:spAutoFit/>
                </a:bodyPr>
                <a:lstStyle/>
                <a:p>
                  <a:pPr algn="ctr"/>
                  <a:r>
                    <a:rPr lang="en-US" sz="1440" dirty="0">
                      <a:solidFill>
                        <a:schemeClr val="accent1">
                          <a:lumMod val="75000"/>
                        </a:schemeClr>
                      </a:solidFill>
                      <a:latin typeface="Arial" panose="020B0604020202020204" pitchFamily="34" charset="0"/>
                      <a:cs typeface="Arial" panose="020B0604020202020204" pitchFamily="34" charset="0"/>
                    </a:rPr>
                    <a:t>3. Server cert</a:t>
                  </a:r>
                  <a:br>
                    <a:rPr lang="en-US" sz="1440" dirty="0">
                      <a:solidFill>
                        <a:schemeClr val="accent1">
                          <a:lumMod val="75000"/>
                        </a:schemeClr>
                      </a:solidFill>
                      <a:latin typeface="Arial" panose="020B0604020202020204" pitchFamily="34" charset="0"/>
                      <a:cs typeface="Arial" panose="020B0604020202020204" pitchFamily="34" charset="0"/>
                    </a:rPr>
                  </a:br>
                  <a:r>
                    <a:rPr lang="en-US" sz="1440" dirty="0">
                      <a:solidFill>
                        <a:schemeClr val="accent1">
                          <a:lumMod val="75000"/>
                        </a:schemeClr>
                      </a:solidFill>
                      <a:latin typeface="Arial" panose="020B0604020202020204" pitchFamily="34" charset="0"/>
                      <a:cs typeface="Arial" panose="020B0604020202020204" pitchFamily="34" charset="0"/>
                    </a:rPr>
                    <a:t>validation</a:t>
                  </a:r>
                  <a:endParaRPr lang="en-US" sz="1440" dirty="0">
                    <a:solidFill>
                      <a:schemeClr val="accent1">
                        <a:lumMod val="75000"/>
                      </a:schemeClr>
                    </a:solidFill>
                    <a:latin typeface="Arial" panose="020B0604020202020204" pitchFamily="34" charset="0"/>
                    <a:cs typeface="Arial" panose="020B0604020202020204" pitchFamily="34" charset="0"/>
                  </a:endParaRPr>
                </a:p>
              </p:txBody>
            </p:sp>
            <p:cxnSp>
              <p:nvCxnSpPr>
                <p:cNvPr id="69" name="Line-Arrow3"/>
                <p:cNvCxnSpPr/>
                <p:nvPr/>
              </p:nvCxnSpPr>
              <p:spPr>
                <a:xfrm flipH="1">
                  <a:off x="1463040" y="3886200"/>
                  <a:ext cx="822960" cy="25291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9" name="Arrow2"/>
              <p:cNvGrpSpPr/>
              <p:nvPr/>
            </p:nvGrpSpPr>
            <p:grpSpPr>
              <a:xfrm>
                <a:off x="3108960" y="3435161"/>
                <a:ext cx="2468880" cy="228600"/>
                <a:chOff x="2782824" y="3337560"/>
                <a:chExt cx="2468880" cy="228600"/>
              </a:xfrm>
            </p:grpSpPr>
            <p:sp>
              <p:nvSpPr>
                <p:cNvPr id="50" name="Text-Arrow2"/>
                <p:cNvSpPr txBox="1"/>
                <p:nvPr/>
              </p:nvSpPr>
              <p:spPr>
                <a:xfrm>
                  <a:off x="2782824" y="3337560"/>
                  <a:ext cx="2468880" cy="196208"/>
                </a:xfrm>
                <a:prstGeom prst="rect">
                  <a:avLst/>
                </a:prstGeom>
                <a:noFill/>
              </p:spPr>
              <p:txBody>
                <a:bodyPr wrap="square" rtlCol="0">
                  <a:spAutoFit/>
                </a:bodyPr>
                <a:lstStyle/>
                <a:p>
                  <a:pPr algn="ctr"/>
                  <a:r>
                    <a:rPr lang="en-US" sz="1440" dirty="0">
                      <a:solidFill>
                        <a:schemeClr val="accent1">
                          <a:lumMod val="75000"/>
                        </a:schemeClr>
                      </a:solidFill>
                      <a:latin typeface="Arial" panose="020B0604020202020204" pitchFamily="34" charset="0"/>
                      <a:cs typeface="Arial" panose="020B0604020202020204" pitchFamily="34" charset="0"/>
                    </a:rPr>
                    <a:t>2. Server public certificate</a:t>
                  </a:r>
                  <a:endParaRPr lang="en-US" sz="1440" dirty="0">
                    <a:solidFill>
                      <a:schemeClr val="accent1">
                        <a:lumMod val="75000"/>
                      </a:schemeClr>
                    </a:solidFill>
                    <a:latin typeface="Arial" panose="020B0604020202020204" pitchFamily="34" charset="0"/>
                    <a:cs typeface="Arial" panose="020B0604020202020204" pitchFamily="34" charset="0"/>
                  </a:endParaRPr>
                </a:p>
              </p:txBody>
            </p:sp>
            <p:cxnSp>
              <p:nvCxnSpPr>
                <p:cNvPr id="51" name="Line-Arrow2"/>
                <p:cNvCxnSpPr/>
                <p:nvPr/>
              </p:nvCxnSpPr>
              <p:spPr>
                <a:xfrm flipH="1">
                  <a:off x="2782824" y="3566160"/>
                  <a:ext cx="2468880"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0" name="Arrow1"/>
              <p:cNvGrpSpPr/>
              <p:nvPr/>
            </p:nvGrpSpPr>
            <p:grpSpPr>
              <a:xfrm>
                <a:off x="3108960" y="3115121"/>
                <a:ext cx="2468880" cy="228600"/>
                <a:chOff x="3108960" y="3337560"/>
                <a:chExt cx="2468880" cy="228600"/>
              </a:xfrm>
            </p:grpSpPr>
            <p:sp>
              <p:nvSpPr>
                <p:cNvPr id="40" name="Text-Arrow1"/>
                <p:cNvSpPr txBox="1"/>
                <p:nvPr/>
              </p:nvSpPr>
              <p:spPr>
                <a:xfrm>
                  <a:off x="3108960" y="3337560"/>
                  <a:ext cx="2468880" cy="196207"/>
                </a:xfrm>
                <a:prstGeom prst="rect">
                  <a:avLst/>
                </a:prstGeom>
                <a:noFill/>
              </p:spPr>
              <p:txBody>
                <a:bodyPr wrap="square" rtlCol="0">
                  <a:spAutoFit/>
                </a:bodyPr>
                <a:lstStyle/>
                <a:p>
                  <a:pPr algn="ctr"/>
                  <a:r>
                    <a:rPr lang="en-US" sz="1440" dirty="0">
                      <a:solidFill>
                        <a:schemeClr val="accent1">
                          <a:lumMod val="75000"/>
                        </a:schemeClr>
                      </a:solidFill>
                      <a:latin typeface="Arial" panose="020B0604020202020204" pitchFamily="34" charset="0"/>
                      <a:cs typeface="Arial" panose="020B0604020202020204" pitchFamily="34" charset="0"/>
                    </a:rPr>
                    <a:t>1. Request server </a:t>
                  </a:r>
                  <a:r>
                    <a:rPr lang="en-US" sz="1440" dirty="0">
                      <a:solidFill>
                        <a:schemeClr val="accent1">
                          <a:lumMod val="75000"/>
                        </a:schemeClr>
                      </a:solidFill>
                      <a:latin typeface="Arial" panose="020B0604020202020204" pitchFamily="34" charset="0"/>
                      <a:cs typeface="Arial" panose="020B0604020202020204" pitchFamily="34" charset="0"/>
                    </a:rPr>
                    <a:t>p</a:t>
                  </a:r>
                  <a:r>
                    <a:rPr lang="en-US" sz="1440" dirty="0">
                      <a:solidFill>
                        <a:schemeClr val="accent1">
                          <a:lumMod val="75000"/>
                        </a:schemeClr>
                      </a:solidFill>
                      <a:latin typeface="Arial" panose="020B0604020202020204" pitchFamily="34" charset="0"/>
                      <a:cs typeface="Arial" panose="020B0604020202020204" pitchFamily="34" charset="0"/>
                    </a:rPr>
                    <a:t>ublic certificate</a:t>
                  </a:r>
                  <a:endParaRPr lang="en-US" sz="1440" dirty="0">
                    <a:solidFill>
                      <a:schemeClr val="accent1">
                        <a:lumMod val="75000"/>
                      </a:schemeClr>
                    </a:solidFill>
                    <a:latin typeface="Arial" panose="020B0604020202020204" pitchFamily="34" charset="0"/>
                    <a:cs typeface="Arial" panose="020B0604020202020204" pitchFamily="34" charset="0"/>
                  </a:endParaRPr>
                </a:p>
              </p:txBody>
            </p:sp>
            <p:cxnSp>
              <p:nvCxnSpPr>
                <p:cNvPr id="41" name="Line-Arrow1"/>
                <p:cNvCxnSpPr/>
                <p:nvPr/>
              </p:nvCxnSpPr>
              <p:spPr>
                <a:xfrm>
                  <a:off x="3108960" y="3566160"/>
                  <a:ext cx="2468880"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grpSp>
        <p:grpSp>
          <p:nvGrpSpPr>
            <p:cNvPr id="5" name="Devices"/>
            <p:cNvGrpSpPr/>
            <p:nvPr/>
          </p:nvGrpSpPr>
          <p:grpSpPr>
            <a:xfrm>
              <a:off x="822960" y="2945536"/>
              <a:ext cx="7542179" cy="1647942"/>
              <a:chOff x="822960" y="2945536"/>
              <a:chExt cx="7542179" cy="1647942"/>
            </a:xfrm>
          </p:grpSpPr>
          <p:grpSp>
            <p:nvGrpSpPr>
              <p:cNvPr id="86" name="Folder-Right"/>
              <p:cNvGrpSpPr/>
              <p:nvPr/>
            </p:nvGrpSpPr>
            <p:grpSpPr>
              <a:xfrm>
                <a:off x="7132320" y="3881541"/>
                <a:ext cx="1232819" cy="711937"/>
                <a:chOff x="946176" y="4039127"/>
                <a:chExt cx="1232819" cy="711937"/>
              </a:xfrm>
            </p:grpSpPr>
            <p:sp>
              <p:nvSpPr>
                <p:cNvPr id="87" name="Text-Folder2"/>
                <p:cNvSpPr txBox="1"/>
                <p:nvPr/>
              </p:nvSpPr>
              <p:spPr>
                <a:xfrm>
                  <a:off x="946176" y="4416357"/>
                  <a:ext cx="1232819" cy="334707"/>
                </a:xfrm>
                <a:prstGeom prst="rect">
                  <a:avLst/>
                </a:prstGeom>
                <a:noFill/>
              </p:spPr>
              <p:txBody>
                <a:bodyPr wrap="square" rtlCol="0">
                  <a:spAutoFit/>
                </a:bodyPr>
                <a:lstStyle/>
                <a:p>
                  <a:pPr algn="ctr"/>
                  <a:r>
                    <a:rPr lang="en-US" sz="1440" dirty="0">
                      <a:solidFill>
                        <a:schemeClr val="accent1">
                          <a:lumMod val="75000"/>
                        </a:schemeClr>
                      </a:solidFill>
                      <a:latin typeface="Arial" panose="020B0604020202020204" pitchFamily="34" charset="0"/>
                      <a:cs typeface="Arial" panose="020B0604020202020204" pitchFamily="34" charset="0"/>
                    </a:rPr>
                    <a:t>CA to use for Client cert validation</a:t>
                  </a:r>
                  <a:endParaRPr lang="en-US" sz="1440" dirty="0">
                    <a:solidFill>
                      <a:schemeClr val="accent1">
                        <a:lumMod val="75000"/>
                      </a:schemeClr>
                    </a:solidFill>
                    <a:latin typeface="Arial" panose="020B0604020202020204" pitchFamily="34" charset="0"/>
                    <a:cs typeface="Arial" panose="020B0604020202020204" pitchFamily="34" charset="0"/>
                  </a:endParaRPr>
                </a:p>
              </p:txBody>
            </p:sp>
            <p:pic>
              <p:nvPicPr>
                <p:cNvPr id="88" name="Pict-Folder2" descr="Folder_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727" y="4039127"/>
                  <a:ext cx="457200" cy="338235"/>
                </a:xfrm>
                <a:prstGeom prst="rect">
                  <a:avLst/>
                </a:prstGeom>
              </p:spPr>
            </p:pic>
          </p:grpSp>
          <p:grpSp>
            <p:nvGrpSpPr>
              <p:cNvPr id="75" name="Lock"/>
              <p:cNvGrpSpPr/>
              <p:nvPr/>
            </p:nvGrpSpPr>
            <p:grpSpPr>
              <a:xfrm>
                <a:off x="6692630" y="2945536"/>
                <a:ext cx="1269273" cy="473206"/>
                <a:chOff x="6231401" y="3167975"/>
                <a:chExt cx="1269273" cy="473206"/>
              </a:xfrm>
            </p:grpSpPr>
            <p:sp>
              <p:nvSpPr>
                <p:cNvPr id="78" name="Text-Lock"/>
                <p:cNvSpPr txBox="1"/>
                <p:nvPr/>
              </p:nvSpPr>
              <p:spPr>
                <a:xfrm>
                  <a:off x="6403394" y="3167975"/>
                  <a:ext cx="1097280" cy="473206"/>
                </a:xfrm>
                <a:prstGeom prst="rect">
                  <a:avLst/>
                </a:prstGeom>
                <a:noFill/>
              </p:spPr>
              <p:txBody>
                <a:bodyPr wrap="square" rtlCol="0">
                  <a:spAutoFit/>
                </a:bodyPr>
                <a:lstStyle/>
                <a:p>
                  <a:pPr algn="ctr"/>
                  <a:r>
                    <a:rPr lang="en-US" sz="1440" dirty="0">
                      <a:solidFill>
                        <a:schemeClr val="accent1">
                          <a:lumMod val="75000"/>
                        </a:schemeClr>
                      </a:solidFill>
                      <a:latin typeface="Arial" panose="020B0604020202020204" pitchFamily="34" charset="0"/>
                      <a:cs typeface="Arial" panose="020B0604020202020204" pitchFamily="34" charset="0"/>
                    </a:rPr>
                    <a:t>Public certificate</a:t>
                  </a:r>
                  <a:br>
                    <a:rPr lang="en-US" sz="1440" dirty="0">
                      <a:solidFill>
                        <a:schemeClr val="accent1">
                          <a:lumMod val="75000"/>
                        </a:schemeClr>
                      </a:solidFill>
                      <a:latin typeface="Arial" panose="020B0604020202020204" pitchFamily="34" charset="0"/>
                      <a:cs typeface="Arial" panose="020B0604020202020204" pitchFamily="34" charset="0"/>
                    </a:rPr>
                  </a:br>
                  <a:r>
                    <a:rPr lang="en-US" sz="1440" dirty="0">
                      <a:solidFill>
                        <a:schemeClr val="accent1">
                          <a:lumMod val="75000"/>
                        </a:schemeClr>
                      </a:solidFill>
                      <a:latin typeface="Arial" panose="020B0604020202020204" pitchFamily="34" charset="0"/>
                      <a:cs typeface="Arial" panose="020B0604020202020204" pitchFamily="34" charset="0"/>
                    </a:rPr>
                    <a:t>+ Private Key</a:t>
                  </a:r>
                  <a:br>
                    <a:rPr lang="en-US" sz="1440" dirty="0">
                      <a:solidFill>
                        <a:schemeClr val="accent1">
                          <a:lumMod val="75000"/>
                        </a:schemeClr>
                      </a:solidFill>
                      <a:latin typeface="Arial" panose="020B0604020202020204" pitchFamily="34" charset="0"/>
                      <a:cs typeface="Arial" panose="020B0604020202020204" pitchFamily="34" charset="0"/>
                    </a:rPr>
                  </a:br>
                  <a:r>
                    <a:rPr lang="en-US" sz="1440" dirty="0">
                      <a:solidFill>
                        <a:schemeClr val="accent1">
                          <a:lumMod val="75000"/>
                        </a:schemeClr>
                      </a:solidFill>
                      <a:latin typeface="Arial" panose="020B0604020202020204" pitchFamily="34" charset="0"/>
                      <a:cs typeface="Arial" panose="020B0604020202020204" pitchFamily="34" charset="0"/>
                    </a:rPr>
                    <a:t>(signed by CA)</a:t>
                  </a:r>
                  <a:endParaRPr lang="en-US" sz="1440" dirty="0">
                    <a:solidFill>
                      <a:schemeClr val="accent1">
                        <a:lumMod val="75000"/>
                      </a:schemeClr>
                    </a:solidFill>
                    <a:latin typeface="Arial" panose="020B0604020202020204" pitchFamily="34" charset="0"/>
                    <a:cs typeface="Arial" panose="020B0604020202020204" pitchFamily="34" charset="0"/>
                  </a:endParaRPr>
                </a:p>
              </p:txBody>
            </p:sp>
            <p:pic>
              <p:nvPicPr>
                <p:cNvPr id="76" name="Pict-Lock" descr="Secure_Lock_Ecrypt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1401" y="3219856"/>
                  <a:ext cx="274320" cy="356713"/>
                </a:xfrm>
                <a:prstGeom prst="rect">
                  <a:avLst/>
                </a:prstGeom>
              </p:spPr>
            </p:pic>
          </p:grpSp>
          <p:grpSp>
            <p:nvGrpSpPr>
              <p:cNvPr id="46" name="AX Series"/>
              <p:cNvGrpSpPr/>
              <p:nvPr/>
            </p:nvGrpSpPr>
            <p:grpSpPr>
              <a:xfrm>
                <a:off x="5760720" y="3194369"/>
                <a:ext cx="923544" cy="417934"/>
                <a:chOff x="5483352" y="3416808"/>
                <a:chExt cx="923544" cy="417934"/>
              </a:xfrm>
            </p:grpSpPr>
            <p:sp>
              <p:nvSpPr>
                <p:cNvPr id="45" name="Text-AX Series"/>
                <p:cNvSpPr txBox="1"/>
                <p:nvPr/>
              </p:nvSpPr>
              <p:spPr>
                <a:xfrm>
                  <a:off x="5492496" y="3416808"/>
                  <a:ext cx="914400" cy="196207"/>
                </a:xfrm>
                <a:prstGeom prst="rect">
                  <a:avLst/>
                </a:prstGeom>
                <a:noFill/>
              </p:spPr>
              <p:txBody>
                <a:bodyPr wrap="square" rtlCol="0">
                  <a:spAutoFit/>
                </a:bodyPr>
                <a:lstStyle/>
                <a:p>
                  <a:pPr algn="ctr"/>
                  <a:r>
                    <a:rPr lang="en-US" sz="1440" dirty="0">
                      <a:solidFill>
                        <a:schemeClr val="accent1">
                          <a:lumMod val="75000"/>
                        </a:schemeClr>
                      </a:solidFill>
                      <a:latin typeface="Arial" panose="020B0604020202020204" pitchFamily="34" charset="0"/>
                      <a:cs typeface="Arial" panose="020B0604020202020204" pitchFamily="34" charset="0"/>
                    </a:rPr>
                    <a:t>AX Series</a:t>
                  </a:r>
                  <a:endParaRPr lang="en-US" sz="1440" dirty="0">
                    <a:solidFill>
                      <a:schemeClr val="accent1">
                        <a:lumMod val="75000"/>
                      </a:schemeClr>
                    </a:solidFill>
                    <a:latin typeface="Arial" panose="020B0604020202020204" pitchFamily="34" charset="0"/>
                    <a:cs typeface="Arial" panose="020B0604020202020204" pitchFamily="34" charset="0"/>
                  </a:endParaRPr>
                </a:p>
              </p:txBody>
            </p:sp>
            <p:pic>
              <p:nvPicPr>
                <p:cNvPr id="39" name="Pict-AX" descr="AX Seri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3352" y="3617976"/>
                  <a:ext cx="914400" cy="216766"/>
                </a:xfrm>
                <a:prstGeom prst="rect">
                  <a:avLst/>
                </a:prstGeom>
              </p:spPr>
            </p:pic>
          </p:grpSp>
          <p:pic>
            <p:nvPicPr>
              <p:cNvPr id="38" name="Pict-Laptop" descr="Lapto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8672" y="3221801"/>
                <a:ext cx="640080" cy="453788"/>
              </a:xfrm>
              <a:prstGeom prst="rect">
                <a:avLst/>
              </a:prstGeom>
            </p:spPr>
          </p:pic>
          <p:grpSp>
            <p:nvGrpSpPr>
              <p:cNvPr id="72" name="Folder-Left"/>
              <p:cNvGrpSpPr/>
              <p:nvPr/>
            </p:nvGrpSpPr>
            <p:grpSpPr>
              <a:xfrm>
                <a:off x="822960" y="3435161"/>
                <a:ext cx="731520" cy="719762"/>
                <a:chOff x="1238007" y="3657600"/>
                <a:chExt cx="731520" cy="719762"/>
              </a:xfrm>
            </p:grpSpPr>
            <p:sp>
              <p:nvSpPr>
                <p:cNvPr id="62" name="Text-Folder1"/>
                <p:cNvSpPr txBox="1"/>
                <p:nvPr/>
              </p:nvSpPr>
              <p:spPr>
                <a:xfrm>
                  <a:off x="1238007" y="3657600"/>
                  <a:ext cx="731520" cy="334707"/>
                </a:xfrm>
                <a:prstGeom prst="rect">
                  <a:avLst/>
                </a:prstGeom>
                <a:noFill/>
              </p:spPr>
              <p:txBody>
                <a:bodyPr wrap="square" rtlCol="0">
                  <a:spAutoFit/>
                </a:bodyPr>
                <a:lstStyle/>
                <a:p>
                  <a:pPr algn="ctr"/>
                  <a:r>
                    <a:rPr lang="en-US" sz="1440" dirty="0">
                      <a:solidFill>
                        <a:schemeClr val="accent1">
                          <a:lumMod val="75000"/>
                        </a:schemeClr>
                      </a:solidFill>
                      <a:latin typeface="Arial" panose="020B0604020202020204" pitchFamily="34" charset="0"/>
                      <a:cs typeface="Arial" panose="020B0604020202020204" pitchFamily="34" charset="0"/>
                    </a:rPr>
                    <a:t>List of</a:t>
                  </a:r>
                  <a:br>
                    <a:rPr lang="en-US" sz="1440" dirty="0">
                      <a:solidFill>
                        <a:schemeClr val="accent1">
                          <a:lumMod val="75000"/>
                        </a:schemeClr>
                      </a:solidFill>
                      <a:latin typeface="Arial" panose="020B0604020202020204" pitchFamily="34" charset="0"/>
                      <a:cs typeface="Arial" panose="020B0604020202020204" pitchFamily="34" charset="0"/>
                    </a:rPr>
                  </a:br>
                  <a:r>
                    <a:rPr lang="en-US" sz="1440" dirty="0">
                      <a:solidFill>
                        <a:schemeClr val="accent1">
                          <a:lumMod val="75000"/>
                        </a:schemeClr>
                      </a:solidFill>
                      <a:latin typeface="Arial" panose="020B0604020202020204" pitchFamily="34" charset="0"/>
                      <a:cs typeface="Arial" panose="020B0604020202020204" pitchFamily="34" charset="0"/>
                    </a:rPr>
                    <a:t>trusted CA</a:t>
                  </a:r>
                  <a:endParaRPr lang="en-US" sz="1440" dirty="0">
                    <a:solidFill>
                      <a:schemeClr val="accent1">
                        <a:lumMod val="75000"/>
                      </a:schemeClr>
                    </a:solidFill>
                    <a:latin typeface="Arial" panose="020B0604020202020204" pitchFamily="34" charset="0"/>
                    <a:cs typeface="Arial" panose="020B0604020202020204" pitchFamily="34" charset="0"/>
                  </a:endParaRPr>
                </a:p>
              </p:txBody>
            </p:sp>
            <p:pic>
              <p:nvPicPr>
                <p:cNvPr id="61" name="Pict-Folder1" descr="Folder_Op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727" y="4039127"/>
                  <a:ext cx="457200" cy="338235"/>
                </a:xfrm>
                <a:prstGeom prst="rect">
                  <a:avLst/>
                </a:prstGeom>
              </p:spPr>
            </p:pic>
          </p:grpSp>
        </p:grpSp>
      </p:grpSp>
      <p:sp>
        <p:nvSpPr>
          <p:cNvPr id="3" name="Content Placeholder 2"/>
          <p:cNvSpPr>
            <a:spLocks noGrp="1"/>
          </p:cNvSpPr>
          <p:nvPr>
            <p:ph sz="half" idx="10"/>
          </p:nvPr>
        </p:nvSpPr>
        <p:spPr>
          <a:xfrm>
            <a:off x="731520" y="1463040"/>
            <a:ext cx="13406202" cy="3072384"/>
          </a:xfrm>
          <a:prstGeom prst="rect">
            <a:avLst/>
          </a:prstGeom>
        </p:spPr>
        <p:txBody>
          <a:bodyPr/>
          <a:lstStyle/>
          <a:p>
            <a:pPr fontAlgn="ctr"/>
            <a:r>
              <a:rPr lang="en-US" dirty="0"/>
              <a:t>Client SSL templates</a:t>
            </a:r>
          </a:p>
          <a:p>
            <a:pPr lvl="1" fontAlgn="ctr"/>
            <a:r>
              <a:rPr lang="en-US" dirty="0">
                <a:ea typeface="ＭＳ Ｐゴシック" charset="-128"/>
              </a:rPr>
              <a:t>To enable HTTPS communication with the Clients</a:t>
            </a:r>
          </a:p>
          <a:p>
            <a:pPr lvl="1" fontAlgn="ctr"/>
            <a:r>
              <a:rPr lang="en-US" dirty="0">
                <a:ea typeface="ＭＳ Ｐゴシック" charset="-128"/>
              </a:rPr>
              <a:t>Client SSL template</a:t>
            </a:r>
          </a:p>
          <a:p>
            <a:pPr lvl="2" fontAlgn="ctr"/>
            <a:r>
              <a:rPr lang="en-US" dirty="0">
                <a:ea typeface="ＭＳ Ｐゴシック" charset="-128"/>
              </a:rPr>
              <a:t>Public certificate that will be presented to </a:t>
            </a:r>
            <a:r>
              <a:rPr lang="en-US" dirty="0" smtClean="0">
                <a:ea typeface="ＭＳ Ｐゴシック" charset="-128"/>
              </a:rPr>
              <a:t>Clients</a:t>
            </a:r>
            <a:br>
              <a:rPr lang="en-US" dirty="0" smtClean="0">
                <a:ea typeface="ＭＳ Ｐゴシック" charset="-128"/>
              </a:rPr>
            </a:br>
            <a:r>
              <a:rPr lang="en-US" dirty="0" smtClean="0">
                <a:ea typeface="ＭＳ Ｐゴシック" charset="-128"/>
              </a:rPr>
              <a:t>Private </a:t>
            </a:r>
            <a:r>
              <a:rPr lang="en-US" dirty="0">
                <a:ea typeface="ＭＳ Ｐゴシック" charset="-128"/>
              </a:rPr>
              <a:t>key (and its </a:t>
            </a:r>
            <a:r>
              <a:rPr lang="en-US" dirty="0" smtClean="0">
                <a:ea typeface="ＭＳ Ｐゴシック" charset="-128"/>
              </a:rPr>
              <a:t>passphrase)</a:t>
            </a:r>
            <a:br>
              <a:rPr lang="en-US" dirty="0" smtClean="0">
                <a:ea typeface="ＭＳ Ｐゴシック" charset="-128"/>
              </a:rPr>
            </a:br>
            <a:r>
              <a:rPr lang="en-US" dirty="0" smtClean="0">
                <a:ea typeface="ＭＳ Ｐゴシック" charset="-128"/>
              </a:rPr>
              <a:t>SSL </a:t>
            </a:r>
            <a:r>
              <a:rPr lang="en-US" dirty="0">
                <a:ea typeface="ＭＳ Ｐゴシック" charset="-128"/>
              </a:rPr>
              <a:t>cipher supported ("encrypted algorithm</a:t>
            </a:r>
            <a:r>
              <a:rPr lang="en-US" dirty="0" smtClean="0">
                <a:ea typeface="ＭＳ Ｐゴシック" charset="-128"/>
              </a:rPr>
              <a:t>")</a:t>
            </a:r>
            <a:br>
              <a:rPr lang="en-US" dirty="0" smtClean="0">
                <a:ea typeface="ＭＳ Ｐゴシック" charset="-128"/>
              </a:rPr>
            </a:br>
            <a:r>
              <a:rPr lang="en-US" dirty="0" smtClean="0">
                <a:ea typeface="ＭＳ Ｐゴシック" charset="-128"/>
              </a:rPr>
              <a:t>(</a:t>
            </a:r>
            <a:r>
              <a:rPr lang="en-US" dirty="0">
                <a:ea typeface="ＭＳ Ｐゴシック" charset="-128"/>
              </a:rPr>
              <a:t>optional) Client certificate </a:t>
            </a:r>
            <a:r>
              <a:rPr lang="en-US" dirty="0" smtClean="0">
                <a:ea typeface="ＭＳ Ｐゴシック" charset="-128"/>
              </a:rPr>
              <a:t>request</a:t>
            </a:r>
            <a:endParaRPr lang="en-US" dirty="0">
              <a:ea typeface="ＭＳ Ｐゴシック" charset="-128"/>
            </a:endParaRPr>
          </a:p>
        </p:txBody>
      </p:sp>
      <p:sp>
        <p:nvSpPr>
          <p:cNvPr id="2" name="Title 1"/>
          <p:cNvSpPr>
            <a:spLocks noGrp="1"/>
          </p:cNvSpPr>
          <p:nvPr>
            <p:ph type="title"/>
          </p:nvPr>
        </p:nvSpPr>
        <p:spPr/>
        <p:txBody>
          <a:bodyPr/>
          <a:lstStyle/>
          <a:p>
            <a:r>
              <a:rPr lang="en-US" dirty="0"/>
              <a:t>HTTPS communication with </a:t>
            </a:r>
            <a:r>
              <a:rPr lang="en-US" dirty="0" smtClean="0"/>
              <a:t>clients</a:t>
            </a:r>
            <a:endParaRPr lang="en-US" dirty="0"/>
          </a:p>
        </p:txBody>
      </p:sp>
    </p:spTree>
    <p:extLst>
      <p:ext uri="{BB962C8B-B14F-4D97-AF65-F5344CB8AC3E}">
        <p14:creationId xmlns:p14="http://schemas.microsoft.com/office/powerpoint/2010/main" val="2121973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Vector"/>
          <p:cNvGrpSpPr/>
          <p:nvPr/>
        </p:nvGrpSpPr>
        <p:grpSpPr>
          <a:xfrm>
            <a:off x="1419149" y="4767503"/>
            <a:ext cx="11967667" cy="1910026"/>
            <a:chOff x="886968" y="2979689"/>
            <a:chExt cx="7479792" cy="1193766"/>
          </a:xfrm>
        </p:grpSpPr>
        <p:grpSp>
          <p:nvGrpSpPr>
            <p:cNvPr id="7" name="Arrows"/>
            <p:cNvGrpSpPr/>
            <p:nvPr/>
          </p:nvGrpSpPr>
          <p:grpSpPr>
            <a:xfrm>
              <a:off x="1572768" y="2981375"/>
              <a:ext cx="4498848" cy="1192080"/>
              <a:chOff x="1572768" y="2981375"/>
              <a:chExt cx="4498848" cy="1192080"/>
            </a:xfrm>
          </p:grpSpPr>
          <p:grpSp>
            <p:nvGrpSpPr>
              <p:cNvPr id="36" name="Arrow3"/>
              <p:cNvGrpSpPr/>
              <p:nvPr/>
            </p:nvGrpSpPr>
            <p:grpSpPr>
              <a:xfrm>
                <a:off x="1572768" y="3510559"/>
                <a:ext cx="914400" cy="662896"/>
                <a:chOff x="1210121" y="3722126"/>
                <a:chExt cx="914400" cy="662896"/>
              </a:xfrm>
            </p:grpSpPr>
            <p:sp>
              <p:nvSpPr>
                <p:cNvPr id="25" name="Text-Arrow3"/>
                <p:cNvSpPr txBox="1"/>
                <p:nvPr/>
              </p:nvSpPr>
              <p:spPr>
                <a:xfrm>
                  <a:off x="1301561" y="3911816"/>
                  <a:ext cx="822960" cy="473206"/>
                </a:xfrm>
                <a:prstGeom prst="rect">
                  <a:avLst/>
                </a:prstGeom>
                <a:noFill/>
              </p:spPr>
              <p:txBody>
                <a:bodyPr wrap="square" lIns="0" rIns="0" rtlCol="0">
                  <a:spAutoFit/>
                </a:bodyPr>
                <a:lstStyle/>
                <a:p>
                  <a:pPr algn="ctr"/>
                  <a:r>
                    <a:rPr lang="en-US" sz="1440" dirty="0">
                      <a:solidFill>
                        <a:schemeClr val="accent1">
                          <a:lumMod val="75000"/>
                        </a:schemeClr>
                      </a:solidFill>
                      <a:latin typeface="Arial" panose="020B0604020202020204" pitchFamily="34" charset="0"/>
                      <a:cs typeface="Arial" panose="020B0604020202020204" pitchFamily="34" charset="0"/>
                    </a:rPr>
                    <a:t>3. (optional) Server cert validation</a:t>
                  </a:r>
                  <a:endParaRPr lang="en-US" sz="1440" dirty="0">
                    <a:solidFill>
                      <a:schemeClr val="accent1">
                        <a:lumMod val="75000"/>
                      </a:schemeClr>
                    </a:solidFill>
                    <a:latin typeface="Arial" panose="020B0604020202020204" pitchFamily="34" charset="0"/>
                    <a:cs typeface="Arial" panose="020B0604020202020204" pitchFamily="34" charset="0"/>
                  </a:endParaRPr>
                </a:p>
              </p:txBody>
            </p:sp>
            <p:cxnSp>
              <p:nvCxnSpPr>
                <p:cNvPr id="26" name="Line-Arrow3"/>
                <p:cNvCxnSpPr/>
                <p:nvPr/>
              </p:nvCxnSpPr>
              <p:spPr>
                <a:xfrm flipH="1">
                  <a:off x="1210121" y="3722126"/>
                  <a:ext cx="822960" cy="25291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grpSp>
            <p:nvGrpSpPr>
              <p:cNvPr id="33" name="Arrow2"/>
              <p:cNvGrpSpPr/>
              <p:nvPr/>
            </p:nvGrpSpPr>
            <p:grpSpPr>
              <a:xfrm>
                <a:off x="3602736" y="3301415"/>
                <a:ext cx="2468880" cy="228600"/>
                <a:chOff x="3595343" y="2725042"/>
                <a:chExt cx="2468880" cy="228600"/>
              </a:xfrm>
            </p:grpSpPr>
            <p:sp>
              <p:nvSpPr>
                <p:cNvPr id="29" name="Text-Arrow2"/>
                <p:cNvSpPr txBox="1"/>
                <p:nvPr/>
              </p:nvSpPr>
              <p:spPr>
                <a:xfrm>
                  <a:off x="3595343" y="2725042"/>
                  <a:ext cx="2468880" cy="196208"/>
                </a:xfrm>
                <a:prstGeom prst="rect">
                  <a:avLst/>
                </a:prstGeom>
                <a:noFill/>
              </p:spPr>
              <p:txBody>
                <a:bodyPr wrap="square" rtlCol="0">
                  <a:spAutoFit/>
                </a:bodyPr>
                <a:lstStyle/>
                <a:p>
                  <a:pPr algn="ctr"/>
                  <a:r>
                    <a:rPr lang="en-US" sz="1440" dirty="0">
                      <a:solidFill>
                        <a:schemeClr val="accent1">
                          <a:lumMod val="75000"/>
                        </a:schemeClr>
                      </a:solidFill>
                      <a:latin typeface="Arial" panose="020B0604020202020204" pitchFamily="34" charset="0"/>
                      <a:cs typeface="Arial" panose="020B0604020202020204" pitchFamily="34" charset="0"/>
                    </a:rPr>
                    <a:t>2. Server public certificate</a:t>
                  </a:r>
                  <a:endParaRPr lang="en-US" sz="1440" dirty="0">
                    <a:solidFill>
                      <a:schemeClr val="accent1">
                        <a:lumMod val="75000"/>
                      </a:schemeClr>
                    </a:solidFill>
                    <a:latin typeface="Arial" panose="020B0604020202020204" pitchFamily="34" charset="0"/>
                    <a:cs typeface="Arial" panose="020B0604020202020204" pitchFamily="34" charset="0"/>
                  </a:endParaRPr>
                </a:p>
              </p:txBody>
            </p:sp>
            <p:cxnSp>
              <p:nvCxnSpPr>
                <p:cNvPr id="30" name="Line-Arrow2"/>
                <p:cNvCxnSpPr/>
                <p:nvPr/>
              </p:nvCxnSpPr>
              <p:spPr>
                <a:xfrm flipH="1">
                  <a:off x="3595343" y="2953642"/>
                  <a:ext cx="2468880"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 name="Arrow1"/>
              <p:cNvGrpSpPr/>
              <p:nvPr/>
            </p:nvGrpSpPr>
            <p:grpSpPr>
              <a:xfrm>
                <a:off x="3602736" y="2981375"/>
                <a:ext cx="2468880" cy="228600"/>
                <a:chOff x="3595343" y="2405002"/>
                <a:chExt cx="2468880" cy="228600"/>
              </a:xfrm>
            </p:grpSpPr>
            <p:sp>
              <p:nvSpPr>
                <p:cNvPr id="31" name="Text-Arrow1"/>
                <p:cNvSpPr txBox="1"/>
                <p:nvPr/>
              </p:nvSpPr>
              <p:spPr>
                <a:xfrm>
                  <a:off x="3595343" y="2405002"/>
                  <a:ext cx="2468880" cy="196207"/>
                </a:xfrm>
                <a:prstGeom prst="rect">
                  <a:avLst/>
                </a:prstGeom>
                <a:noFill/>
              </p:spPr>
              <p:txBody>
                <a:bodyPr wrap="square" rtlCol="0">
                  <a:spAutoFit/>
                </a:bodyPr>
                <a:lstStyle/>
                <a:p>
                  <a:pPr algn="ctr"/>
                  <a:r>
                    <a:rPr lang="en-US" sz="1440" dirty="0">
                      <a:solidFill>
                        <a:schemeClr val="accent1">
                          <a:lumMod val="75000"/>
                        </a:schemeClr>
                      </a:solidFill>
                      <a:latin typeface="Arial" panose="020B0604020202020204" pitchFamily="34" charset="0"/>
                      <a:cs typeface="Arial" panose="020B0604020202020204" pitchFamily="34" charset="0"/>
                    </a:rPr>
                    <a:t>1. Request server </a:t>
                  </a:r>
                  <a:r>
                    <a:rPr lang="en-US" sz="1440" dirty="0">
                      <a:solidFill>
                        <a:schemeClr val="accent1">
                          <a:lumMod val="75000"/>
                        </a:schemeClr>
                      </a:solidFill>
                      <a:latin typeface="Arial" panose="020B0604020202020204" pitchFamily="34" charset="0"/>
                      <a:cs typeface="Arial" panose="020B0604020202020204" pitchFamily="34" charset="0"/>
                    </a:rPr>
                    <a:t>p</a:t>
                  </a:r>
                  <a:r>
                    <a:rPr lang="en-US" sz="1440" dirty="0">
                      <a:solidFill>
                        <a:schemeClr val="accent1">
                          <a:lumMod val="75000"/>
                        </a:schemeClr>
                      </a:solidFill>
                      <a:latin typeface="Arial" panose="020B0604020202020204" pitchFamily="34" charset="0"/>
                      <a:cs typeface="Arial" panose="020B0604020202020204" pitchFamily="34" charset="0"/>
                    </a:rPr>
                    <a:t>ublic certificate</a:t>
                  </a:r>
                  <a:endParaRPr lang="en-US" sz="1440" dirty="0">
                    <a:solidFill>
                      <a:schemeClr val="accent1">
                        <a:lumMod val="75000"/>
                      </a:schemeClr>
                    </a:solidFill>
                    <a:latin typeface="Arial" panose="020B0604020202020204" pitchFamily="34" charset="0"/>
                    <a:cs typeface="Arial" panose="020B0604020202020204" pitchFamily="34" charset="0"/>
                  </a:endParaRPr>
                </a:p>
              </p:txBody>
            </p:sp>
            <p:cxnSp>
              <p:nvCxnSpPr>
                <p:cNvPr id="32" name="Line-Arrow1"/>
                <p:cNvCxnSpPr/>
                <p:nvPr/>
              </p:nvCxnSpPr>
              <p:spPr>
                <a:xfrm>
                  <a:off x="3595343" y="2633602"/>
                  <a:ext cx="2468880"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grpSp>
        <p:grpSp>
          <p:nvGrpSpPr>
            <p:cNvPr id="6" name="Devices"/>
            <p:cNvGrpSpPr/>
            <p:nvPr/>
          </p:nvGrpSpPr>
          <p:grpSpPr>
            <a:xfrm>
              <a:off x="886968" y="2979689"/>
              <a:ext cx="7479792" cy="983122"/>
              <a:chOff x="886968" y="2979689"/>
              <a:chExt cx="7479792" cy="983122"/>
            </a:xfrm>
          </p:grpSpPr>
          <p:pic>
            <p:nvPicPr>
              <p:cNvPr id="21" name="Pict-Server" descr="Ser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989" y="3254009"/>
                <a:ext cx="865798" cy="219456"/>
              </a:xfrm>
              <a:prstGeom prst="rect">
                <a:avLst/>
              </a:prstGeom>
            </p:spPr>
          </p:pic>
          <p:grpSp>
            <p:nvGrpSpPr>
              <p:cNvPr id="37" name="Lock"/>
              <p:cNvGrpSpPr/>
              <p:nvPr/>
            </p:nvGrpSpPr>
            <p:grpSpPr>
              <a:xfrm>
                <a:off x="7269480" y="2979689"/>
                <a:ext cx="1097280" cy="854530"/>
                <a:chOff x="7269480" y="2954767"/>
                <a:chExt cx="1097280" cy="854530"/>
              </a:xfrm>
            </p:grpSpPr>
            <p:sp>
              <p:nvSpPr>
                <p:cNvPr id="22" name="Text-Lock"/>
                <p:cNvSpPr txBox="1"/>
                <p:nvPr/>
              </p:nvSpPr>
              <p:spPr>
                <a:xfrm>
                  <a:off x="7269480" y="3336091"/>
                  <a:ext cx="1097280" cy="473206"/>
                </a:xfrm>
                <a:prstGeom prst="rect">
                  <a:avLst/>
                </a:prstGeom>
                <a:noFill/>
              </p:spPr>
              <p:txBody>
                <a:bodyPr wrap="square" lIns="0" rIns="0" rtlCol="0">
                  <a:spAutoFit/>
                </a:bodyPr>
                <a:lstStyle/>
                <a:p>
                  <a:r>
                    <a:rPr lang="en-US" sz="1440" dirty="0">
                      <a:solidFill>
                        <a:schemeClr val="tx1">
                          <a:lumMod val="75000"/>
                          <a:lumOff val="25000"/>
                        </a:schemeClr>
                      </a:solidFill>
                      <a:latin typeface="Arial" panose="020B0604020202020204" pitchFamily="34" charset="0"/>
                      <a:cs typeface="Arial" panose="020B0604020202020204" pitchFamily="34" charset="0"/>
                    </a:rPr>
                    <a:t>Public certificate</a:t>
                  </a:r>
                  <a:br>
                    <a:rPr lang="en-US" sz="1440" dirty="0">
                      <a:solidFill>
                        <a:schemeClr val="tx1">
                          <a:lumMod val="75000"/>
                          <a:lumOff val="25000"/>
                        </a:schemeClr>
                      </a:solidFill>
                      <a:latin typeface="Arial" panose="020B0604020202020204" pitchFamily="34" charset="0"/>
                      <a:cs typeface="Arial" panose="020B0604020202020204" pitchFamily="34" charset="0"/>
                    </a:rPr>
                  </a:br>
                  <a:r>
                    <a:rPr lang="en-US" sz="1440" dirty="0">
                      <a:solidFill>
                        <a:schemeClr val="tx1">
                          <a:lumMod val="75000"/>
                          <a:lumOff val="25000"/>
                        </a:schemeClr>
                      </a:solidFill>
                      <a:latin typeface="Arial" panose="020B0604020202020204" pitchFamily="34" charset="0"/>
                      <a:cs typeface="Arial" panose="020B0604020202020204" pitchFamily="34" charset="0"/>
                    </a:rPr>
                    <a:t>+ Private Key</a:t>
                  </a:r>
                  <a:br>
                    <a:rPr lang="en-US" sz="1440" dirty="0">
                      <a:solidFill>
                        <a:schemeClr val="tx1">
                          <a:lumMod val="75000"/>
                          <a:lumOff val="25000"/>
                        </a:schemeClr>
                      </a:solidFill>
                      <a:latin typeface="Arial" panose="020B0604020202020204" pitchFamily="34" charset="0"/>
                      <a:cs typeface="Arial" panose="020B0604020202020204" pitchFamily="34" charset="0"/>
                    </a:rPr>
                  </a:br>
                  <a:r>
                    <a:rPr lang="en-US" sz="1440" dirty="0">
                      <a:solidFill>
                        <a:schemeClr val="tx1">
                          <a:lumMod val="75000"/>
                          <a:lumOff val="25000"/>
                        </a:schemeClr>
                      </a:solidFill>
                      <a:latin typeface="Arial" panose="020B0604020202020204" pitchFamily="34" charset="0"/>
                      <a:cs typeface="Arial" panose="020B0604020202020204" pitchFamily="34" charset="0"/>
                    </a:rPr>
                    <a:t>(signed by CA)</a:t>
                  </a:r>
                  <a:endParaRPr lang="en-US" sz="144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0" name="Pict-Lock" descr="Secure_Lock_Ecrypt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2954767"/>
                  <a:ext cx="281277" cy="365760"/>
                </a:xfrm>
                <a:prstGeom prst="rect">
                  <a:avLst/>
                </a:prstGeom>
              </p:spPr>
            </p:pic>
          </p:grpSp>
          <p:grpSp>
            <p:nvGrpSpPr>
              <p:cNvPr id="34" name="AX Series"/>
              <p:cNvGrpSpPr/>
              <p:nvPr/>
            </p:nvGrpSpPr>
            <p:grpSpPr>
              <a:xfrm>
                <a:off x="2450592" y="3050896"/>
                <a:ext cx="923544" cy="417934"/>
                <a:chOff x="2083665" y="3262463"/>
                <a:chExt cx="923544" cy="417934"/>
              </a:xfrm>
            </p:grpSpPr>
            <p:sp>
              <p:nvSpPr>
                <p:cNvPr id="27" name="Text-AX Series"/>
                <p:cNvSpPr txBox="1"/>
                <p:nvPr/>
              </p:nvSpPr>
              <p:spPr>
                <a:xfrm>
                  <a:off x="2092809" y="3262463"/>
                  <a:ext cx="914400" cy="196207"/>
                </a:xfrm>
                <a:prstGeom prst="rect">
                  <a:avLst/>
                </a:prstGeom>
                <a:noFill/>
              </p:spPr>
              <p:txBody>
                <a:bodyPr wrap="square" rtlCol="0">
                  <a:spAutoFit/>
                </a:bodyPr>
                <a:lstStyle/>
                <a:p>
                  <a:pPr algn="ctr"/>
                  <a:r>
                    <a:rPr lang="en-US" sz="1440" dirty="0">
                      <a:solidFill>
                        <a:schemeClr val="accent1">
                          <a:lumMod val="75000"/>
                        </a:schemeClr>
                      </a:solidFill>
                      <a:latin typeface="Arial" panose="020B0604020202020204" pitchFamily="34" charset="0"/>
                      <a:cs typeface="Arial" panose="020B0604020202020204" pitchFamily="34" charset="0"/>
                    </a:rPr>
                    <a:t>AX Series</a:t>
                  </a:r>
                  <a:endParaRPr lang="en-US" sz="1440" dirty="0">
                    <a:solidFill>
                      <a:schemeClr val="accent1">
                        <a:lumMod val="75000"/>
                      </a:schemeClr>
                    </a:solidFill>
                    <a:latin typeface="Arial" panose="020B0604020202020204" pitchFamily="34" charset="0"/>
                    <a:cs typeface="Arial" panose="020B0604020202020204" pitchFamily="34" charset="0"/>
                  </a:endParaRPr>
                </a:p>
              </p:txBody>
            </p:sp>
            <p:pic>
              <p:nvPicPr>
                <p:cNvPr id="28" name="Pict-AX" descr="AX Serie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3665" y="3463631"/>
                  <a:ext cx="914400" cy="216766"/>
                </a:xfrm>
                <a:prstGeom prst="rect">
                  <a:avLst/>
                </a:prstGeom>
              </p:spPr>
            </p:pic>
          </p:grpSp>
          <p:grpSp>
            <p:nvGrpSpPr>
              <p:cNvPr id="4" name="Folder"/>
              <p:cNvGrpSpPr/>
              <p:nvPr/>
            </p:nvGrpSpPr>
            <p:grpSpPr>
              <a:xfrm>
                <a:off x="886968" y="3087139"/>
                <a:ext cx="914400" cy="875672"/>
                <a:chOff x="519651" y="3298706"/>
                <a:chExt cx="914400" cy="875672"/>
              </a:xfrm>
            </p:grpSpPr>
            <p:sp>
              <p:nvSpPr>
                <p:cNvPr id="13" name="Text-Folder"/>
                <p:cNvSpPr txBox="1"/>
                <p:nvPr/>
              </p:nvSpPr>
              <p:spPr>
                <a:xfrm>
                  <a:off x="519651" y="3298706"/>
                  <a:ext cx="914400" cy="490519"/>
                </a:xfrm>
                <a:prstGeom prst="rect">
                  <a:avLst/>
                </a:prstGeom>
                <a:noFill/>
              </p:spPr>
              <p:txBody>
                <a:bodyPr wrap="square" bIns="73152" rtlCol="0" anchor="ctr" anchorCtr="0">
                  <a:spAutoFit/>
                </a:bodyPr>
                <a:lstStyle/>
                <a:p>
                  <a:r>
                    <a:rPr lang="en-US" sz="1440" dirty="0">
                      <a:solidFill>
                        <a:schemeClr val="tx1">
                          <a:lumMod val="75000"/>
                          <a:lumOff val="25000"/>
                        </a:schemeClr>
                      </a:solidFill>
                      <a:latin typeface="Arial" panose="020B0604020202020204" pitchFamily="34" charset="0"/>
                      <a:cs typeface="Arial" panose="020B0604020202020204" pitchFamily="34" charset="0"/>
                    </a:rPr>
                    <a:t>CA to use for</a:t>
                  </a:r>
                  <a:br>
                    <a:rPr lang="en-US" sz="1440" dirty="0">
                      <a:solidFill>
                        <a:schemeClr val="tx1">
                          <a:lumMod val="75000"/>
                          <a:lumOff val="25000"/>
                        </a:schemeClr>
                      </a:solidFill>
                      <a:latin typeface="Arial" panose="020B0604020202020204" pitchFamily="34" charset="0"/>
                      <a:cs typeface="Arial" panose="020B0604020202020204" pitchFamily="34" charset="0"/>
                    </a:rPr>
                  </a:br>
                  <a:r>
                    <a:rPr lang="en-US" sz="1440" dirty="0">
                      <a:solidFill>
                        <a:schemeClr val="tx1">
                          <a:lumMod val="75000"/>
                          <a:lumOff val="25000"/>
                        </a:schemeClr>
                      </a:solidFill>
                      <a:latin typeface="Arial" panose="020B0604020202020204" pitchFamily="34" charset="0"/>
                      <a:cs typeface="Arial" panose="020B0604020202020204" pitchFamily="34" charset="0"/>
                    </a:rPr>
                    <a:t>Server cert</a:t>
                  </a:r>
                  <a:br>
                    <a:rPr lang="en-US" sz="1440" dirty="0">
                      <a:solidFill>
                        <a:schemeClr val="tx1">
                          <a:lumMod val="75000"/>
                          <a:lumOff val="25000"/>
                        </a:schemeClr>
                      </a:solidFill>
                      <a:latin typeface="Arial" panose="020B0604020202020204" pitchFamily="34" charset="0"/>
                      <a:cs typeface="Arial" panose="020B0604020202020204" pitchFamily="34" charset="0"/>
                    </a:rPr>
                  </a:br>
                  <a:r>
                    <a:rPr lang="en-US" sz="1440" dirty="0">
                      <a:solidFill>
                        <a:schemeClr val="tx1">
                          <a:lumMod val="75000"/>
                          <a:lumOff val="25000"/>
                        </a:schemeClr>
                      </a:solidFill>
                      <a:latin typeface="Arial" panose="020B0604020202020204" pitchFamily="34" charset="0"/>
                      <a:cs typeface="Arial" panose="020B0604020202020204" pitchFamily="34" charset="0"/>
                    </a:rPr>
                    <a:t>validation</a:t>
                  </a:r>
                  <a:endParaRPr lang="en-US" sz="144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4" name="Pict-Folder" descr="Folder_Ope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395" y="3836143"/>
                  <a:ext cx="457200" cy="338235"/>
                </a:xfrm>
                <a:prstGeom prst="rect">
                  <a:avLst/>
                </a:prstGeom>
              </p:spPr>
            </p:pic>
          </p:grpSp>
        </p:grpSp>
      </p:grpSp>
      <p:sp>
        <p:nvSpPr>
          <p:cNvPr id="3" name="Content Placeholder 2"/>
          <p:cNvSpPr>
            <a:spLocks noGrp="1"/>
          </p:cNvSpPr>
          <p:nvPr>
            <p:ph sz="half" idx="10"/>
          </p:nvPr>
        </p:nvSpPr>
        <p:spPr>
          <a:xfrm>
            <a:off x="731520" y="1463040"/>
            <a:ext cx="13406202" cy="2438400"/>
          </a:xfrm>
          <a:prstGeom prst="rect">
            <a:avLst/>
          </a:prstGeom>
        </p:spPr>
        <p:txBody>
          <a:bodyPr/>
          <a:lstStyle/>
          <a:p>
            <a:pPr fontAlgn="ctr"/>
            <a:r>
              <a:rPr lang="en-US" dirty="0"/>
              <a:t>Server SSL templates</a:t>
            </a:r>
          </a:p>
          <a:p>
            <a:pPr lvl="1" fontAlgn="ctr"/>
            <a:r>
              <a:rPr lang="en-US" dirty="0">
                <a:ea typeface="ＭＳ Ｐゴシック" charset="-128"/>
              </a:rPr>
              <a:t>To enable HTTPS communication with the Servers</a:t>
            </a:r>
          </a:p>
          <a:p>
            <a:pPr lvl="1" fontAlgn="ctr"/>
            <a:r>
              <a:rPr lang="en-US" dirty="0">
                <a:ea typeface="ＭＳ Ｐゴシック" charset="-128"/>
              </a:rPr>
              <a:t>Server SSL template</a:t>
            </a:r>
          </a:p>
          <a:p>
            <a:pPr lvl="2" fontAlgn="ctr"/>
            <a:r>
              <a:rPr lang="en-US" dirty="0">
                <a:ea typeface="ＭＳ Ｐゴシック" charset="-128"/>
              </a:rPr>
              <a:t>SSL cipher supported ("encrypted algorithm</a:t>
            </a:r>
            <a:r>
              <a:rPr lang="en-US" dirty="0" smtClean="0">
                <a:ea typeface="ＭＳ Ｐゴシック" charset="-128"/>
              </a:rPr>
              <a:t>")</a:t>
            </a:r>
            <a:br>
              <a:rPr lang="en-US" dirty="0" smtClean="0">
                <a:ea typeface="ＭＳ Ｐゴシック" charset="-128"/>
              </a:rPr>
            </a:br>
            <a:r>
              <a:rPr lang="en-US" dirty="0" smtClean="0">
                <a:ea typeface="ＭＳ Ｐゴシック" charset="-128"/>
              </a:rPr>
              <a:t>(</a:t>
            </a:r>
            <a:r>
              <a:rPr lang="en-US" dirty="0">
                <a:ea typeface="ＭＳ Ｐゴシック" charset="-128"/>
              </a:rPr>
              <a:t>optional) CA that will be used to validate the Server’s </a:t>
            </a:r>
            <a:r>
              <a:rPr lang="en-US" dirty="0" smtClean="0">
                <a:ea typeface="ＭＳ Ｐゴシック" charset="-128"/>
              </a:rPr>
              <a:t>certificate</a:t>
            </a:r>
            <a:endParaRPr lang="en-US" dirty="0">
              <a:ea typeface="ＭＳ Ｐゴシック" charset="-128"/>
            </a:endParaRPr>
          </a:p>
        </p:txBody>
      </p:sp>
      <p:sp>
        <p:nvSpPr>
          <p:cNvPr id="2" name="Title 1"/>
          <p:cNvSpPr>
            <a:spLocks noGrp="1"/>
          </p:cNvSpPr>
          <p:nvPr>
            <p:ph type="title"/>
          </p:nvPr>
        </p:nvSpPr>
        <p:spPr/>
        <p:txBody>
          <a:bodyPr/>
          <a:lstStyle/>
          <a:p>
            <a:r>
              <a:rPr lang="en-US" dirty="0" smtClean="0"/>
              <a:t>HTTPS communication with servers</a:t>
            </a:r>
            <a:endParaRPr lang="en-US" dirty="0"/>
          </a:p>
        </p:txBody>
      </p:sp>
    </p:spTree>
    <p:extLst>
      <p:ext uri="{BB962C8B-B14F-4D97-AF65-F5344CB8AC3E}">
        <p14:creationId xmlns:p14="http://schemas.microsoft.com/office/powerpoint/2010/main" val="215983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2" name="Group 1"/>
          <p:cNvGrpSpPr/>
          <p:nvPr/>
        </p:nvGrpSpPr>
        <p:grpSpPr>
          <a:xfrm>
            <a:off x="0" y="872350"/>
            <a:ext cx="14642649" cy="6940319"/>
            <a:chOff x="0" y="1031887"/>
            <a:chExt cx="14642649" cy="8867649"/>
          </a:xfrm>
        </p:grpSpPr>
        <p:sp>
          <p:nvSpPr>
            <p:cNvPr id="4" name="Freeform 3"/>
            <p:cNvSpPr/>
            <p:nvPr/>
          </p:nvSpPr>
          <p:spPr>
            <a:xfrm>
              <a:off x="0" y="1156658"/>
              <a:ext cx="14642649" cy="8742878"/>
            </a:xfrm>
            <a:custGeom>
              <a:avLst/>
              <a:gdLst>
                <a:gd name="connsiteX0" fmla="*/ 0 w 13375668"/>
                <a:gd name="connsiteY0" fmla="*/ 3769313 h 7986385"/>
                <a:gd name="connsiteX1" fmla="*/ 423332 w 13375668"/>
                <a:gd name="connsiteY1" fmla="*/ 3769313 h 7986385"/>
                <a:gd name="connsiteX2" fmla="*/ 903652 w 13375668"/>
                <a:gd name="connsiteY2" fmla="*/ 3402965 h 7986385"/>
                <a:gd name="connsiteX3" fmla="*/ 1685188 w 13375668"/>
                <a:gd name="connsiteY3" fmla="*/ 3500658 h 7986385"/>
                <a:gd name="connsiteX4" fmla="*/ 2385314 w 13375668"/>
                <a:gd name="connsiteY4" fmla="*/ 3052899 h 7986385"/>
                <a:gd name="connsiteX5" fmla="*/ 3215696 w 13375668"/>
                <a:gd name="connsiteY5" fmla="*/ 3248285 h 7986385"/>
                <a:gd name="connsiteX6" fmla="*/ 4762487 w 13375668"/>
                <a:gd name="connsiteY6" fmla="*/ 2491166 h 7986385"/>
                <a:gd name="connsiteX7" fmla="*/ 5544023 w 13375668"/>
                <a:gd name="connsiteY7" fmla="*/ 2849373 h 7986385"/>
                <a:gd name="connsiteX8" fmla="*/ 6301137 w 13375668"/>
                <a:gd name="connsiteY8" fmla="*/ 2491166 h 7986385"/>
                <a:gd name="connsiteX9" fmla="*/ 6944276 w 13375668"/>
                <a:gd name="connsiteY9" fmla="*/ 2662128 h 7986385"/>
                <a:gd name="connsiteX10" fmla="*/ 7644402 w 13375668"/>
                <a:gd name="connsiteY10" fmla="*/ 2132959 h 7986385"/>
                <a:gd name="connsiteX11" fmla="*/ 8580617 w 13375668"/>
                <a:gd name="connsiteY11" fmla="*/ 2002702 h 7986385"/>
                <a:gd name="connsiteX12" fmla="*/ 9500551 w 13375668"/>
                <a:gd name="connsiteY12" fmla="*/ 1432827 h 7986385"/>
                <a:gd name="connsiteX13" fmla="*/ 10127408 w 13375668"/>
                <a:gd name="connsiteY13" fmla="*/ 1611931 h 7986385"/>
                <a:gd name="connsiteX14" fmla="*/ 10534458 w 13375668"/>
                <a:gd name="connsiteY14" fmla="*/ 1400263 h 7986385"/>
                <a:gd name="connsiteX15" fmla="*/ 11861442 w 13375668"/>
                <a:gd name="connsiteY15" fmla="*/ 854812 h 7986385"/>
                <a:gd name="connsiteX16" fmla="*/ 12529004 w 13375668"/>
                <a:gd name="connsiteY16" fmla="*/ 691990 h 7986385"/>
                <a:gd name="connsiteX17" fmla="*/ 13017464 w 13375668"/>
                <a:gd name="connsiteY17" fmla="*/ 203526 h 7986385"/>
                <a:gd name="connsiteX18" fmla="*/ 13343104 w 13375668"/>
                <a:gd name="connsiteY18" fmla="*/ 0 h 7986385"/>
                <a:gd name="connsiteX19" fmla="*/ 13375668 w 13375668"/>
                <a:gd name="connsiteY19" fmla="*/ 7986385 h 7986385"/>
                <a:gd name="connsiteX20" fmla="*/ 8141 w 13375668"/>
                <a:gd name="connsiteY20" fmla="*/ 7945680 h 7986385"/>
                <a:gd name="connsiteX21" fmla="*/ 0 w 13375668"/>
                <a:gd name="connsiteY21" fmla="*/ 3769313 h 798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375668" h="7986385">
                  <a:moveTo>
                    <a:pt x="0" y="3769313"/>
                  </a:moveTo>
                  <a:lnTo>
                    <a:pt x="423332" y="3769313"/>
                  </a:lnTo>
                  <a:lnTo>
                    <a:pt x="903652" y="3402965"/>
                  </a:lnTo>
                  <a:lnTo>
                    <a:pt x="1685188" y="3500658"/>
                  </a:lnTo>
                  <a:lnTo>
                    <a:pt x="2385314" y="3052899"/>
                  </a:lnTo>
                  <a:lnTo>
                    <a:pt x="3215696" y="3248285"/>
                  </a:lnTo>
                  <a:lnTo>
                    <a:pt x="4762487" y="2491166"/>
                  </a:lnTo>
                  <a:lnTo>
                    <a:pt x="5544023" y="2849373"/>
                  </a:lnTo>
                  <a:lnTo>
                    <a:pt x="6301137" y="2491166"/>
                  </a:lnTo>
                  <a:lnTo>
                    <a:pt x="6944276" y="2662128"/>
                  </a:lnTo>
                  <a:lnTo>
                    <a:pt x="7644402" y="2132959"/>
                  </a:lnTo>
                  <a:lnTo>
                    <a:pt x="8580617" y="2002702"/>
                  </a:lnTo>
                  <a:lnTo>
                    <a:pt x="9500551" y="1432827"/>
                  </a:lnTo>
                  <a:lnTo>
                    <a:pt x="10127408" y="1611931"/>
                  </a:lnTo>
                  <a:lnTo>
                    <a:pt x="10534458" y="1400263"/>
                  </a:lnTo>
                  <a:lnTo>
                    <a:pt x="11861442" y="854812"/>
                  </a:lnTo>
                  <a:lnTo>
                    <a:pt x="12529004" y="691990"/>
                  </a:lnTo>
                  <a:lnTo>
                    <a:pt x="13017464" y="203526"/>
                  </a:lnTo>
                  <a:lnTo>
                    <a:pt x="13343104" y="0"/>
                  </a:lnTo>
                  <a:lnTo>
                    <a:pt x="13375668" y="7986385"/>
                  </a:lnTo>
                  <a:lnTo>
                    <a:pt x="8141" y="7945680"/>
                  </a:lnTo>
                  <a:cubicBezTo>
                    <a:pt x="10855" y="6558985"/>
                    <a:pt x="13568" y="5172290"/>
                    <a:pt x="0" y="3769313"/>
                  </a:cubicBezTo>
                  <a:close/>
                </a:path>
              </a:pathLst>
            </a:custGeom>
            <a:solidFill>
              <a:schemeClr val="tx2">
                <a:lumMod val="75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6" name="Freeform 5"/>
            <p:cNvSpPr/>
            <p:nvPr/>
          </p:nvSpPr>
          <p:spPr>
            <a:xfrm>
              <a:off x="17824" y="1031887"/>
              <a:ext cx="14571352" cy="4090704"/>
            </a:xfrm>
            <a:custGeom>
              <a:avLst/>
              <a:gdLst>
                <a:gd name="connsiteX0" fmla="*/ 0 w 13310540"/>
                <a:gd name="connsiteY0" fmla="*/ 3736749 h 3736749"/>
                <a:gd name="connsiteX1" fmla="*/ 390768 w 13310540"/>
                <a:gd name="connsiteY1" fmla="*/ 3736749 h 3736749"/>
                <a:gd name="connsiteX2" fmla="*/ 887370 w 13310540"/>
                <a:gd name="connsiteY2" fmla="*/ 3370401 h 3736749"/>
                <a:gd name="connsiteX3" fmla="*/ 1677047 w 13310540"/>
                <a:gd name="connsiteY3" fmla="*/ 3459953 h 3736749"/>
                <a:gd name="connsiteX4" fmla="*/ 2377173 w 13310540"/>
                <a:gd name="connsiteY4" fmla="*/ 3012194 h 3736749"/>
                <a:gd name="connsiteX5" fmla="*/ 3207555 w 13310540"/>
                <a:gd name="connsiteY5" fmla="*/ 3215721 h 3736749"/>
                <a:gd name="connsiteX6" fmla="*/ 4721782 w 13310540"/>
                <a:gd name="connsiteY6" fmla="*/ 2474884 h 3736749"/>
                <a:gd name="connsiteX7" fmla="*/ 5552164 w 13310540"/>
                <a:gd name="connsiteY7" fmla="*/ 2808668 h 3736749"/>
                <a:gd name="connsiteX8" fmla="*/ 6317419 w 13310540"/>
                <a:gd name="connsiteY8" fmla="*/ 2450461 h 3736749"/>
                <a:gd name="connsiteX9" fmla="*/ 6944276 w 13310540"/>
                <a:gd name="connsiteY9" fmla="*/ 2629564 h 3736749"/>
                <a:gd name="connsiteX10" fmla="*/ 7628120 w 13310540"/>
                <a:gd name="connsiteY10" fmla="*/ 2100395 h 3736749"/>
                <a:gd name="connsiteX11" fmla="*/ 8564335 w 13310540"/>
                <a:gd name="connsiteY11" fmla="*/ 1986420 h 3736749"/>
                <a:gd name="connsiteX12" fmla="*/ 9500551 w 13310540"/>
                <a:gd name="connsiteY12" fmla="*/ 1416546 h 3736749"/>
                <a:gd name="connsiteX13" fmla="*/ 10127408 w 13310540"/>
                <a:gd name="connsiteY13" fmla="*/ 1579367 h 3736749"/>
                <a:gd name="connsiteX14" fmla="*/ 10558881 w 13310540"/>
                <a:gd name="connsiteY14" fmla="*/ 1351417 h 3736749"/>
                <a:gd name="connsiteX15" fmla="*/ 11820737 w 13310540"/>
                <a:gd name="connsiteY15" fmla="*/ 830389 h 3736749"/>
                <a:gd name="connsiteX16" fmla="*/ 12520863 w 13310540"/>
                <a:gd name="connsiteY16" fmla="*/ 683850 h 3736749"/>
                <a:gd name="connsiteX17" fmla="*/ 12984900 w 13310540"/>
                <a:gd name="connsiteY17" fmla="*/ 138398 h 3736749"/>
                <a:gd name="connsiteX18" fmla="*/ 13310540 w 13310540"/>
                <a:gd name="connsiteY18" fmla="*/ 0 h 3736749"/>
                <a:gd name="connsiteX19" fmla="*/ 13310540 w 13310540"/>
                <a:gd name="connsiteY19" fmla="*/ 0 h 373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10540" h="3736749">
                  <a:moveTo>
                    <a:pt x="0" y="3736749"/>
                  </a:moveTo>
                  <a:lnTo>
                    <a:pt x="390768" y="3736749"/>
                  </a:lnTo>
                  <a:lnTo>
                    <a:pt x="887370" y="3370401"/>
                  </a:lnTo>
                  <a:lnTo>
                    <a:pt x="1677047" y="3459953"/>
                  </a:lnTo>
                  <a:lnTo>
                    <a:pt x="2377173" y="3012194"/>
                  </a:lnTo>
                  <a:lnTo>
                    <a:pt x="3207555" y="3215721"/>
                  </a:lnTo>
                  <a:lnTo>
                    <a:pt x="4721782" y="2474884"/>
                  </a:lnTo>
                  <a:lnTo>
                    <a:pt x="5552164" y="2808668"/>
                  </a:lnTo>
                  <a:lnTo>
                    <a:pt x="6317419" y="2450461"/>
                  </a:lnTo>
                  <a:lnTo>
                    <a:pt x="6944276" y="2629564"/>
                  </a:lnTo>
                  <a:lnTo>
                    <a:pt x="7628120" y="2100395"/>
                  </a:lnTo>
                  <a:lnTo>
                    <a:pt x="8564335" y="1986420"/>
                  </a:lnTo>
                  <a:lnTo>
                    <a:pt x="9500551" y="1416546"/>
                  </a:lnTo>
                  <a:lnTo>
                    <a:pt x="10127408" y="1579367"/>
                  </a:lnTo>
                  <a:lnTo>
                    <a:pt x="10558881" y="1351417"/>
                  </a:lnTo>
                  <a:lnTo>
                    <a:pt x="11820737" y="830389"/>
                  </a:lnTo>
                  <a:lnTo>
                    <a:pt x="12520863" y="683850"/>
                  </a:lnTo>
                  <a:lnTo>
                    <a:pt x="12984900" y="138398"/>
                  </a:lnTo>
                  <a:lnTo>
                    <a:pt x="13310540" y="0"/>
                  </a:lnTo>
                  <a:lnTo>
                    <a:pt x="13310540" y="0"/>
                  </a:lnTo>
                </a:path>
              </a:pathLst>
            </a:custGeom>
            <a:ln>
              <a:solidFill>
                <a:schemeClr val="accent4"/>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accent2">
                    <a:lumMod val="75000"/>
                  </a:schemeClr>
                </a:solidFill>
              </a:endParaRPr>
            </a:p>
          </p:txBody>
        </p:sp>
      </p:grpSp>
      <p:grpSp>
        <p:nvGrpSpPr>
          <p:cNvPr id="12" name="Group 11"/>
          <p:cNvGrpSpPr/>
          <p:nvPr/>
        </p:nvGrpSpPr>
        <p:grpSpPr>
          <a:xfrm>
            <a:off x="986905" y="5365239"/>
            <a:ext cx="3597460" cy="1941846"/>
            <a:chOff x="10265805" y="4013545"/>
            <a:chExt cx="3286184" cy="1773824"/>
          </a:xfrm>
        </p:grpSpPr>
        <p:sp>
          <p:nvSpPr>
            <p:cNvPr id="7" name="TextBox 6"/>
            <p:cNvSpPr txBox="1"/>
            <p:nvPr/>
          </p:nvSpPr>
          <p:spPr>
            <a:xfrm>
              <a:off x="10323131" y="5365650"/>
              <a:ext cx="2661769" cy="421719"/>
            </a:xfrm>
            <a:prstGeom prst="rect">
              <a:avLst/>
            </a:prstGeom>
            <a:noFill/>
          </p:spPr>
          <p:txBody>
            <a:bodyPr wrap="square" rtlCol="0">
              <a:spAutoFit/>
            </a:bodyPr>
            <a:lstStyle/>
            <a:p>
              <a:r>
                <a:rPr lang="en-US" sz="2400" dirty="0" smtClean="0">
                  <a:solidFill>
                    <a:schemeClr val="accent4"/>
                  </a:solidFill>
                  <a:latin typeface="Century Gothic"/>
                  <a:cs typeface="Century Gothic"/>
                </a:rPr>
                <a:t>In 2013</a:t>
              </a:r>
            </a:p>
          </p:txBody>
        </p:sp>
        <p:sp>
          <p:nvSpPr>
            <p:cNvPr id="8" name="TextBox 7"/>
            <p:cNvSpPr txBox="1"/>
            <p:nvPr/>
          </p:nvSpPr>
          <p:spPr>
            <a:xfrm>
              <a:off x="10265805" y="4013545"/>
              <a:ext cx="3286184" cy="1208926"/>
            </a:xfrm>
            <a:prstGeom prst="rect">
              <a:avLst/>
            </a:prstGeom>
            <a:noFill/>
          </p:spPr>
          <p:txBody>
            <a:bodyPr wrap="none" rtlCol="0">
              <a:spAutoFit/>
            </a:bodyPr>
            <a:lstStyle/>
            <a:p>
              <a:r>
                <a:rPr lang="en-US" sz="8000" dirty="0" smtClean="0">
                  <a:solidFill>
                    <a:schemeClr val="accent4"/>
                  </a:solidFill>
                </a:rPr>
                <a:t>25-35%</a:t>
              </a:r>
            </a:p>
          </p:txBody>
        </p:sp>
      </p:grpSp>
      <p:sp>
        <p:nvSpPr>
          <p:cNvPr id="9" name="TextBox 8"/>
          <p:cNvSpPr txBox="1"/>
          <p:nvPr/>
        </p:nvSpPr>
        <p:spPr>
          <a:xfrm>
            <a:off x="14125045" y="7841613"/>
            <a:ext cx="473271" cy="307777"/>
          </a:xfrm>
          <a:prstGeom prst="rect">
            <a:avLst/>
          </a:prstGeom>
          <a:noFill/>
        </p:spPr>
        <p:txBody>
          <a:bodyPr wrap="square" rtlCol="0">
            <a:spAutoFit/>
          </a:bodyPr>
          <a:lstStyle/>
          <a:p>
            <a:fld id="{57A59FE8-2D08-45E0-AD07-E37E5A34EFF0}" type="slidenum">
              <a:rPr lang="en-US" sz="1400" smtClean="0">
                <a:solidFill>
                  <a:schemeClr val="accent2">
                    <a:lumMod val="75000"/>
                  </a:schemeClr>
                </a:solidFill>
              </a:rPr>
              <a:t>7</a:t>
            </a:fld>
            <a:endParaRPr lang="en-US" sz="1400" dirty="0" smtClean="0">
              <a:solidFill>
                <a:schemeClr val="accent2">
                  <a:lumMod val="75000"/>
                </a:schemeClr>
              </a:solidFill>
            </a:endParaRPr>
          </a:p>
        </p:txBody>
      </p:sp>
      <p:grpSp>
        <p:nvGrpSpPr>
          <p:cNvPr id="11" name="Group 10"/>
          <p:cNvGrpSpPr/>
          <p:nvPr/>
        </p:nvGrpSpPr>
        <p:grpSpPr>
          <a:xfrm>
            <a:off x="6788670" y="4151668"/>
            <a:ext cx="2976655" cy="1941846"/>
            <a:chOff x="10265805" y="4013545"/>
            <a:chExt cx="2719095" cy="1773824"/>
          </a:xfrm>
        </p:grpSpPr>
        <p:sp>
          <p:nvSpPr>
            <p:cNvPr id="13" name="TextBox 12"/>
            <p:cNvSpPr txBox="1"/>
            <p:nvPr/>
          </p:nvSpPr>
          <p:spPr>
            <a:xfrm>
              <a:off x="10323131" y="5365650"/>
              <a:ext cx="2661769" cy="421719"/>
            </a:xfrm>
            <a:prstGeom prst="rect">
              <a:avLst/>
            </a:prstGeom>
            <a:noFill/>
          </p:spPr>
          <p:txBody>
            <a:bodyPr wrap="square" rtlCol="0">
              <a:spAutoFit/>
            </a:bodyPr>
            <a:lstStyle/>
            <a:p>
              <a:r>
                <a:rPr lang="en-US" sz="2400" dirty="0" smtClean="0">
                  <a:solidFill>
                    <a:schemeClr val="accent4"/>
                  </a:solidFill>
                  <a:latin typeface="Century Gothic"/>
                  <a:cs typeface="Century Gothic"/>
                </a:rPr>
                <a:t>In 2016</a:t>
              </a:r>
            </a:p>
          </p:txBody>
        </p:sp>
        <p:sp>
          <p:nvSpPr>
            <p:cNvPr id="14" name="TextBox 13"/>
            <p:cNvSpPr txBox="1"/>
            <p:nvPr/>
          </p:nvSpPr>
          <p:spPr>
            <a:xfrm>
              <a:off x="10265805" y="4013545"/>
              <a:ext cx="1934633" cy="1208926"/>
            </a:xfrm>
            <a:prstGeom prst="rect">
              <a:avLst/>
            </a:prstGeom>
            <a:noFill/>
          </p:spPr>
          <p:txBody>
            <a:bodyPr wrap="none" rtlCol="0">
              <a:spAutoFit/>
            </a:bodyPr>
            <a:lstStyle/>
            <a:p>
              <a:r>
                <a:rPr lang="en-US" sz="8000" dirty="0" smtClean="0">
                  <a:solidFill>
                    <a:schemeClr val="accent4"/>
                  </a:solidFill>
                </a:rPr>
                <a:t>67%</a:t>
              </a:r>
            </a:p>
          </p:txBody>
        </p:sp>
      </p:grpSp>
      <p:sp>
        <p:nvSpPr>
          <p:cNvPr id="15" name="TextBox 14"/>
          <p:cNvSpPr txBox="1"/>
          <p:nvPr/>
        </p:nvSpPr>
        <p:spPr>
          <a:xfrm>
            <a:off x="11934994" y="7225587"/>
            <a:ext cx="1562159" cy="451277"/>
          </a:xfrm>
          <a:prstGeom prst="rect">
            <a:avLst/>
          </a:prstGeom>
          <a:noFill/>
        </p:spPr>
        <p:txBody>
          <a:bodyPr wrap="none" rtlCol="0">
            <a:spAutoFit/>
          </a:bodyPr>
          <a:lstStyle/>
          <a:p>
            <a:pPr>
              <a:lnSpc>
                <a:spcPct val="90000"/>
              </a:lnSpc>
            </a:pPr>
            <a:r>
              <a:rPr lang="en-US" sz="1296" spc="-72" dirty="0">
                <a:solidFill>
                  <a:schemeClr val="accent1"/>
                </a:solidFill>
                <a:latin typeface="+mj-lt"/>
              </a:rPr>
              <a:t>Sources: </a:t>
            </a:r>
          </a:p>
          <a:p>
            <a:pPr>
              <a:lnSpc>
                <a:spcPct val="90000"/>
              </a:lnSpc>
            </a:pPr>
            <a:r>
              <a:rPr lang="en-US" sz="1296" spc="-72" dirty="0" smtClean="0">
                <a:solidFill>
                  <a:schemeClr val="accent1"/>
                </a:solidFill>
                <a:latin typeface="+mj-lt"/>
              </a:rPr>
              <a:t>NSS Labs, </a:t>
            </a:r>
            <a:r>
              <a:rPr lang="en-US" sz="1296" spc="-72" dirty="0" err="1" smtClean="0">
                <a:solidFill>
                  <a:schemeClr val="accent1"/>
                </a:solidFill>
                <a:latin typeface="+mj-lt"/>
              </a:rPr>
              <a:t>Sandvine</a:t>
            </a:r>
            <a:endParaRPr lang="en-US" sz="1296" spc="-72" dirty="0">
              <a:solidFill>
                <a:schemeClr val="accent1"/>
              </a:solidFill>
              <a:latin typeface="+mj-lt"/>
            </a:endParaRPr>
          </a:p>
        </p:txBody>
      </p:sp>
      <p:sp>
        <p:nvSpPr>
          <p:cNvPr id="19" name="TextBox 18"/>
          <p:cNvSpPr txBox="1"/>
          <p:nvPr/>
        </p:nvSpPr>
        <p:spPr>
          <a:xfrm>
            <a:off x="10738434" y="3077239"/>
            <a:ext cx="3386611" cy="1323439"/>
          </a:xfrm>
          <a:prstGeom prst="rect">
            <a:avLst/>
          </a:prstGeom>
          <a:noFill/>
        </p:spPr>
        <p:txBody>
          <a:bodyPr wrap="square" rtlCol="0">
            <a:spAutoFit/>
          </a:bodyPr>
          <a:lstStyle/>
          <a:p>
            <a:r>
              <a:rPr lang="en-US" sz="8000" dirty="0" smtClean="0">
                <a:solidFill>
                  <a:schemeClr val="accent4"/>
                </a:solidFill>
              </a:rPr>
              <a:t>100%?</a:t>
            </a:r>
          </a:p>
        </p:txBody>
      </p:sp>
      <p:sp>
        <p:nvSpPr>
          <p:cNvPr id="3" name="文字方塊 2"/>
          <p:cNvSpPr txBox="1"/>
          <p:nvPr/>
        </p:nvSpPr>
        <p:spPr>
          <a:xfrm>
            <a:off x="986905" y="706110"/>
            <a:ext cx="6626486" cy="1107996"/>
          </a:xfrm>
          <a:prstGeom prst="rect">
            <a:avLst/>
          </a:prstGeom>
          <a:noFill/>
        </p:spPr>
        <p:txBody>
          <a:bodyPr wrap="square" rtlCol="0">
            <a:spAutoFit/>
          </a:bodyPr>
          <a:lstStyle/>
          <a:p>
            <a:r>
              <a:rPr kumimoji="1" lang="en-US" altLang="zh-TW" sz="6600" dirty="0" smtClean="0">
                <a:solidFill>
                  <a:schemeClr val="bg1"/>
                </a:solidFill>
              </a:rPr>
              <a:t>SSL</a:t>
            </a:r>
            <a:r>
              <a:rPr kumimoji="1" lang="zh-TW" altLang="en-US" sz="6600" dirty="0" smtClean="0">
                <a:solidFill>
                  <a:schemeClr val="bg1"/>
                </a:solidFill>
              </a:rPr>
              <a:t>流量逐年增加</a:t>
            </a:r>
            <a:endParaRPr kumimoji="1" lang="zh-TW" altLang="en-US" sz="6600" dirty="0">
              <a:solidFill>
                <a:schemeClr val="bg1"/>
              </a:solidFill>
            </a:endParaRPr>
          </a:p>
        </p:txBody>
      </p:sp>
    </p:spTree>
    <p:extLst>
      <p:ext uri="{BB962C8B-B14F-4D97-AF65-F5344CB8AC3E}">
        <p14:creationId xmlns:p14="http://schemas.microsoft.com/office/powerpoint/2010/main" val="705944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TW" altLang="en-US" dirty="0" smtClean="0">
                <a:solidFill>
                  <a:schemeClr val="bg1"/>
                </a:solidFill>
              </a:rPr>
              <a:t>為什麼大家都要加密流量？</a:t>
            </a:r>
            <a:endParaRPr lang="en-US" dirty="0" smtClean="0">
              <a:solidFill>
                <a:schemeClr val="bg1"/>
              </a:solidFill>
            </a:endParaRPr>
          </a:p>
        </p:txBody>
      </p:sp>
      <p:sp>
        <p:nvSpPr>
          <p:cNvPr id="4" name="Text Placeholder 1"/>
          <p:cNvSpPr>
            <a:spLocks noGrp="1"/>
          </p:cNvSpPr>
          <p:nvPr>
            <p:ph sz="half" idx="10"/>
          </p:nvPr>
        </p:nvSpPr>
        <p:spPr>
          <a:xfrm>
            <a:off x="673842" y="1636520"/>
            <a:ext cx="10152002" cy="5686520"/>
          </a:xfrm>
        </p:spPr>
        <p:txBody>
          <a:bodyPr/>
          <a:lstStyle/>
          <a:p>
            <a:pPr marL="293688" indent="-293688">
              <a:lnSpc>
                <a:spcPct val="110000"/>
              </a:lnSpc>
              <a:spcBef>
                <a:spcPts val="2100"/>
              </a:spcBef>
              <a:buSzPct val="100000"/>
              <a:buFont typeface="Wingdings" panose="05000000000000000000" pitchFamily="2" charset="2"/>
              <a:buChar char="§"/>
            </a:pPr>
            <a:r>
              <a:rPr lang="zh-TW" altLang="en-US" sz="3200" dirty="0" smtClean="0">
                <a:solidFill>
                  <a:schemeClr val="bg1"/>
                </a:solidFill>
              </a:rPr>
              <a:t>史諾登事件</a:t>
            </a:r>
            <a:r>
              <a:rPr lang="en-US" altLang="zh-TW" sz="3200" dirty="0" smtClean="0">
                <a:solidFill>
                  <a:schemeClr val="bg1"/>
                </a:solidFill>
              </a:rPr>
              <a:t>(2013)</a:t>
            </a:r>
          </a:p>
          <a:p>
            <a:pPr marL="293688" indent="-293688">
              <a:lnSpc>
                <a:spcPct val="110000"/>
              </a:lnSpc>
              <a:spcBef>
                <a:spcPts val="2100"/>
              </a:spcBef>
              <a:buSzPct val="100000"/>
              <a:buFont typeface="Wingdings" panose="05000000000000000000" pitchFamily="2" charset="2"/>
              <a:buChar char="§"/>
            </a:pPr>
            <a:r>
              <a:rPr lang="zh-TW" altLang="en-US" sz="3200" dirty="0" smtClean="0">
                <a:solidFill>
                  <a:schemeClr val="bg1"/>
                </a:solidFill>
              </a:rPr>
              <a:t>各國政府都在監控網路上的流量</a:t>
            </a:r>
            <a:endParaRPr lang="en-US" altLang="zh-TW" sz="3200" dirty="0" smtClean="0">
              <a:solidFill>
                <a:schemeClr val="bg1"/>
              </a:solidFill>
            </a:endParaRPr>
          </a:p>
          <a:p>
            <a:pPr marL="293688" indent="-293688">
              <a:lnSpc>
                <a:spcPct val="110000"/>
              </a:lnSpc>
              <a:spcBef>
                <a:spcPts val="2100"/>
              </a:spcBef>
              <a:buSzPct val="100000"/>
              <a:buFont typeface="Wingdings" panose="05000000000000000000" pitchFamily="2" charset="2"/>
              <a:buChar char="§"/>
            </a:pPr>
            <a:r>
              <a:rPr lang="en-US" sz="3200" dirty="0" smtClean="0">
                <a:solidFill>
                  <a:schemeClr val="bg1"/>
                </a:solidFill>
              </a:rPr>
              <a:t> YouTube </a:t>
            </a:r>
            <a:r>
              <a:rPr lang="en-US" sz="3200" dirty="0">
                <a:solidFill>
                  <a:schemeClr val="bg1"/>
                </a:solidFill>
              </a:rPr>
              <a:t>and Microsoft Live</a:t>
            </a:r>
            <a:br>
              <a:rPr lang="en-US" sz="3200" dirty="0">
                <a:solidFill>
                  <a:schemeClr val="bg1"/>
                </a:solidFill>
              </a:rPr>
            </a:br>
            <a:r>
              <a:rPr lang="zh-TW" altLang="en-US" sz="3200" dirty="0" smtClean="0">
                <a:solidFill>
                  <a:schemeClr val="bg1"/>
                </a:solidFill>
              </a:rPr>
              <a:t>都曾經被插入惡意軟件</a:t>
            </a:r>
            <a:endParaRPr lang="en-US" sz="3200" dirty="0" smtClean="0">
              <a:solidFill>
                <a:schemeClr val="bg1"/>
              </a:solidFill>
            </a:endParaRPr>
          </a:p>
          <a:p>
            <a:pPr lvl="1">
              <a:lnSpc>
                <a:spcPct val="110000"/>
              </a:lnSpc>
              <a:spcBef>
                <a:spcPts val="2100"/>
              </a:spcBef>
              <a:buFont typeface="Wingdings" panose="05000000000000000000" pitchFamily="2" charset="2"/>
              <a:buChar char="Ø"/>
            </a:pPr>
            <a:r>
              <a:rPr lang="en-US" sz="3200" dirty="0">
                <a:solidFill>
                  <a:schemeClr val="bg1"/>
                </a:solidFill>
              </a:rPr>
              <a:t> </a:t>
            </a:r>
            <a:r>
              <a:rPr lang="zh-TW" altLang="en-US" sz="3200" dirty="0" smtClean="0">
                <a:solidFill>
                  <a:schemeClr val="bg1"/>
                </a:solidFill>
              </a:rPr>
              <a:t>現在兩個都已使用加密技術</a:t>
            </a:r>
            <a:endParaRPr lang="en-US" sz="2800" dirty="0">
              <a:solidFill>
                <a:schemeClr val="bg1"/>
              </a:solidFill>
            </a:endParaRPr>
          </a:p>
          <a:p>
            <a:pPr marL="293688" indent="-293688">
              <a:lnSpc>
                <a:spcPct val="110000"/>
              </a:lnSpc>
              <a:spcBef>
                <a:spcPts val="2100"/>
              </a:spcBef>
              <a:buSzPct val="100000"/>
              <a:buFont typeface="Wingdings" panose="05000000000000000000" pitchFamily="2" charset="2"/>
              <a:buChar char="§"/>
            </a:pPr>
            <a:r>
              <a:rPr lang="zh-TW" altLang="en-US" sz="3200" dirty="0" smtClean="0">
                <a:solidFill>
                  <a:schemeClr val="bg1"/>
                </a:solidFill>
              </a:rPr>
              <a:t>如用網站使用</a:t>
            </a:r>
            <a:r>
              <a:rPr lang="en-US" altLang="zh-TW" sz="3200" dirty="0" smtClean="0">
                <a:solidFill>
                  <a:schemeClr val="bg1"/>
                </a:solidFill>
              </a:rPr>
              <a:t>https,</a:t>
            </a:r>
            <a:r>
              <a:rPr lang="zh-TW" altLang="en-US" sz="3200" dirty="0" smtClean="0">
                <a:solidFill>
                  <a:schemeClr val="bg1"/>
                </a:solidFill>
              </a:rPr>
              <a:t>會使你的網站排名變高</a:t>
            </a:r>
            <a:endParaRPr lang="en-US" sz="3200" dirty="0">
              <a:solidFill>
                <a:schemeClr val="bg1"/>
              </a:solidFill>
            </a:endParaRPr>
          </a:p>
          <a:p>
            <a:pPr lvl="1">
              <a:lnSpc>
                <a:spcPct val="110000"/>
              </a:lnSpc>
              <a:spcBef>
                <a:spcPts val="2100"/>
              </a:spcBef>
              <a:buFont typeface="Wingdings" panose="05000000000000000000" pitchFamily="2" charset="2"/>
              <a:buChar char="Ø"/>
            </a:pPr>
            <a:endParaRPr lang="en-US" sz="2800" dirty="0" smtClean="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7115" y="3918857"/>
            <a:ext cx="5432928" cy="3586091"/>
          </a:xfrm>
          <a:prstGeom prst="rect">
            <a:avLst/>
          </a:prstGeom>
        </p:spPr>
      </p:pic>
      <p:sp>
        <p:nvSpPr>
          <p:cNvPr id="6" name="Rectangle 5"/>
          <p:cNvSpPr/>
          <p:nvPr/>
        </p:nvSpPr>
        <p:spPr>
          <a:xfrm>
            <a:off x="12395200" y="3552141"/>
            <a:ext cx="2235200" cy="246221"/>
          </a:xfrm>
          <a:prstGeom prst="rect">
            <a:avLst/>
          </a:prstGeom>
        </p:spPr>
        <p:txBody>
          <a:bodyPr wrap="square">
            <a:spAutoFit/>
          </a:bodyPr>
          <a:lstStyle/>
          <a:p>
            <a:r>
              <a:rPr lang="en-US" sz="1000" dirty="0" smtClean="0">
                <a:solidFill>
                  <a:schemeClr val="bg2">
                    <a:lumMod val="20000"/>
                    <a:lumOff val="80000"/>
                  </a:schemeClr>
                </a:solidFill>
              </a:rPr>
              <a:t>Source: Washington Post</a:t>
            </a:r>
            <a:endParaRPr lang="en-US" sz="1000" dirty="0">
              <a:solidFill>
                <a:schemeClr val="bg2">
                  <a:lumMod val="20000"/>
                  <a:lumOff val="80000"/>
                </a:schemeClr>
              </a:solidFill>
            </a:endParaRPr>
          </a:p>
        </p:txBody>
      </p:sp>
    </p:spTree>
    <p:extLst>
      <p:ext uri="{BB962C8B-B14F-4D97-AF65-F5344CB8AC3E}">
        <p14:creationId xmlns:p14="http://schemas.microsoft.com/office/powerpoint/2010/main" val="1741694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14409" name="Rectangle 9"/>
          <p:cNvSpPr>
            <a:spLocks noGrp="1" noChangeArrowheads="1"/>
          </p:cNvSpPr>
          <p:nvPr>
            <p:ph type="title"/>
          </p:nvPr>
        </p:nvSpPr>
        <p:spPr/>
        <p:txBody>
          <a:bodyPr/>
          <a:lstStyle/>
          <a:p>
            <a:r>
              <a:rPr lang="zh-TW" altLang="en-US" dirty="0" smtClean="0">
                <a:solidFill>
                  <a:schemeClr val="bg1"/>
                </a:solidFill>
              </a:rPr>
              <a:t>以前的網路環境</a:t>
            </a:r>
            <a:endParaRPr lang="en-US" altLang="en-US" dirty="0">
              <a:solidFill>
                <a:schemeClr val="bg1"/>
              </a:solidFill>
            </a:endParaRPr>
          </a:p>
        </p:txBody>
      </p:sp>
      <p:sp>
        <p:nvSpPr>
          <p:cNvPr id="129" name="Text Box 76"/>
          <p:cNvSpPr txBox="1">
            <a:spLocks noChangeArrowheads="1"/>
          </p:cNvSpPr>
          <p:nvPr/>
        </p:nvSpPr>
        <p:spPr bwMode="auto">
          <a:xfrm>
            <a:off x="9068614" y="10065943"/>
            <a:ext cx="16562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a:solidFill>
                  <a:schemeClr val="bg1"/>
                </a:solidFill>
                <a:latin typeface="+mn-lt"/>
              </a:rPr>
              <a:t>Accounting</a:t>
            </a:r>
          </a:p>
        </p:txBody>
      </p:sp>
      <p:sp>
        <p:nvSpPr>
          <p:cNvPr id="130" name="Text Box 77"/>
          <p:cNvSpPr txBox="1">
            <a:spLocks noChangeArrowheads="1"/>
          </p:cNvSpPr>
          <p:nvPr/>
        </p:nvSpPr>
        <p:spPr bwMode="auto">
          <a:xfrm>
            <a:off x="12879263" y="10065943"/>
            <a:ext cx="16530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a:solidFill>
                  <a:schemeClr val="bg1"/>
                </a:solidFill>
                <a:latin typeface="+mn-lt"/>
              </a:rPr>
              <a:t>Engineering</a:t>
            </a:r>
          </a:p>
        </p:txBody>
      </p:sp>
      <p:sp>
        <p:nvSpPr>
          <p:cNvPr id="131" name="Text Box 78"/>
          <p:cNvSpPr txBox="1">
            <a:spLocks noChangeArrowheads="1"/>
          </p:cNvSpPr>
          <p:nvPr/>
        </p:nvSpPr>
        <p:spPr bwMode="auto">
          <a:xfrm>
            <a:off x="4810323" y="10065943"/>
            <a:ext cx="23903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a:solidFill>
                  <a:schemeClr val="bg1"/>
                </a:solidFill>
                <a:latin typeface="+mn-lt"/>
              </a:rPr>
              <a:t>Sales &amp; Marketing</a:t>
            </a:r>
          </a:p>
        </p:txBody>
      </p:sp>
      <p:grpSp>
        <p:nvGrpSpPr>
          <p:cNvPr id="20" name="Group 19"/>
          <p:cNvGrpSpPr/>
          <p:nvPr/>
        </p:nvGrpSpPr>
        <p:grpSpPr>
          <a:xfrm>
            <a:off x="1790136" y="1691119"/>
            <a:ext cx="10821170" cy="5567051"/>
            <a:chOff x="1884927" y="2056879"/>
            <a:chExt cx="10821170" cy="5567051"/>
          </a:xfrm>
        </p:grpSpPr>
        <p:sp>
          <p:nvSpPr>
            <p:cNvPr id="614454" name="Line 54"/>
            <p:cNvSpPr>
              <a:spLocks noChangeShapeType="1"/>
            </p:cNvSpPr>
            <p:nvPr/>
          </p:nvSpPr>
          <p:spPr bwMode="auto">
            <a:xfrm>
              <a:off x="3544830" y="4664606"/>
              <a:ext cx="7635240" cy="0"/>
            </a:xfrm>
            <a:prstGeom prst="line">
              <a:avLst/>
            </a:prstGeom>
            <a:noFill/>
            <a:ln w="50800">
              <a:solidFill>
                <a:schemeClr val="bg2">
                  <a:lumMod val="40000"/>
                  <a:lumOff val="6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79" name="Text Box 62"/>
            <p:cNvSpPr txBox="1">
              <a:spLocks noChangeArrowheads="1"/>
            </p:cNvSpPr>
            <p:nvPr/>
          </p:nvSpPr>
          <p:spPr bwMode="auto">
            <a:xfrm>
              <a:off x="9923339" y="4965317"/>
              <a:ext cx="13106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smtClean="0">
                  <a:solidFill>
                    <a:schemeClr val="bg1"/>
                  </a:solidFill>
                  <a:latin typeface="+mn-lt"/>
                </a:rPr>
                <a:t>ATP</a:t>
              </a:r>
              <a:endParaRPr lang="en-US" altLang="en-US" sz="2000" dirty="0">
                <a:solidFill>
                  <a:schemeClr val="bg1"/>
                </a:solidFill>
                <a:latin typeface="+mn-lt"/>
              </a:endParaRPr>
            </a:p>
          </p:txBody>
        </p:sp>
        <p:sp>
          <p:nvSpPr>
            <p:cNvPr id="180" name="Line 54"/>
            <p:cNvSpPr>
              <a:spLocks noChangeShapeType="1"/>
            </p:cNvSpPr>
            <p:nvPr/>
          </p:nvSpPr>
          <p:spPr bwMode="auto">
            <a:xfrm>
              <a:off x="9701548" y="5611689"/>
              <a:ext cx="2880360" cy="0"/>
            </a:xfrm>
            <a:prstGeom prst="line">
              <a:avLst/>
            </a:prstGeom>
            <a:noFill/>
            <a:ln w="50800">
              <a:solidFill>
                <a:schemeClr val="bg2">
                  <a:lumMod val="40000"/>
                  <a:lumOff val="6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83" name="Line 54"/>
            <p:cNvSpPr>
              <a:spLocks noChangeShapeType="1"/>
            </p:cNvSpPr>
            <p:nvPr/>
          </p:nvSpPr>
          <p:spPr bwMode="auto">
            <a:xfrm rot="16200000">
              <a:off x="12098025" y="6115717"/>
              <a:ext cx="914400" cy="0"/>
            </a:xfrm>
            <a:prstGeom prst="line">
              <a:avLst/>
            </a:prstGeom>
            <a:noFill/>
            <a:ln w="50800">
              <a:solidFill>
                <a:schemeClr val="bg2">
                  <a:lumMod val="40000"/>
                  <a:lumOff val="6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84" name="Line 54"/>
            <p:cNvSpPr>
              <a:spLocks noChangeShapeType="1"/>
            </p:cNvSpPr>
            <p:nvPr/>
          </p:nvSpPr>
          <p:spPr bwMode="auto">
            <a:xfrm rot="16200000">
              <a:off x="10124018" y="5620833"/>
              <a:ext cx="1920240" cy="0"/>
            </a:xfrm>
            <a:prstGeom prst="line">
              <a:avLst/>
            </a:prstGeom>
            <a:noFill/>
            <a:ln w="50800">
              <a:solidFill>
                <a:schemeClr val="bg2">
                  <a:lumMod val="40000"/>
                  <a:lumOff val="6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grpSp>
          <p:nvGrpSpPr>
            <p:cNvPr id="19" name="Group 18"/>
            <p:cNvGrpSpPr/>
            <p:nvPr/>
          </p:nvGrpSpPr>
          <p:grpSpPr>
            <a:xfrm>
              <a:off x="1884927" y="2056879"/>
              <a:ext cx="10821170" cy="5567051"/>
              <a:chOff x="1884927" y="2056879"/>
              <a:chExt cx="10821170" cy="5567051"/>
            </a:xfrm>
          </p:grpSpPr>
          <p:sp>
            <p:nvSpPr>
              <p:cNvPr id="190" name="Line 54"/>
              <p:cNvSpPr>
                <a:spLocks noChangeShapeType="1"/>
              </p:cNvSpPr>
              <p:nvPr/>
            </p:nvSpPr>
            <p:spPr bwMode="auto">
              <a:xfrm rot="16200000">
                <a:off x="5447272" y="4744654"/>
                <a:ext cx="3749040" cy="0"/>
              </a:xfrm>
              <a:prstGeom prst="line">
                <a:avLst/>
              </a:prstGeom>
              <a:noFill/>
              <a:ln w="50800">
                <a:solidFill>
                  <a:schemeClr val="bg2">
                    <a:lumMod val="40000"/>
                    <a:lumOff val="6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cxnSp>
            <p:nvCxnSpPr>
              <p:cNvPr id="152" name="Straight Connector 151"/>
              <p:cNvCxnSpPr/>
              <p:nvPr/>
            </p:nvCxnSpPr>
            <p:spPr>
              <a:xfrm rot="16200000">
                <a:off x="6355084" y="3541539"/>
                <a:ext cx="2103120" cy="0"/>
              </a:xfrm>
              <a:prstGeom prst="line">
                <a:avLst/>
              </a:prstGeom>
              <a:ln w="41275"/>
              <a:effectLst/>
            </p:spPr>
            <p:style>
              <a:lnRef idx="2">
                <a:schemeClr val="accent1"/>
              </a:lnRef>
              <a:fillRef idx="0">
                <a:schemeClr val="accent1"/>
              </a:fillRef>
              <a:effectRef idx="1">
                <a:schemeClr val="accent1"/>
              </a:effectRef>
              <a:fontRef idx="minor">
                <a:schemeClr val="tx1"/>
              </a:fontRef>
            </p:style>
          </p:cxnSp>
          <p:sp>
            <p:nvSpPr>
              <p:cNvPr id="614462" name="Text Box 62"/>
              <p:cNvSpPr txBox="1">
                <a:spLocks noChangeArrowheads="1"/>
              </p:cNvSpPr>
              <p:nvPr/>
            </p:nvSpPr>
            <p:spPr bwMode="auto">
              <a:xfrm>
                <a:off x="4278015" y="4973307"/>
                <a:ext cx="13106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smtClean="0">
                    <a:solidFill>
                      <a:schemeClr val="bg1"/>
                    </a:solidFill>
                    <a:latin typeface="+mn-lt"/>
                  </a:rPr>
                  <a:t>IPS</a:t>
                </a:r>
                <a:endParaRPr lang="en-US" altLang="en-US" sz="2000" dirty="0">
                  <a:solidFill>
                    <a:schemeClr val="bg1"/>
                  </a:solidFill>
                  <a:latin typeface="+mn-lt"/>
                </a:endParaRPr>
              </a:p>
            </p:txBody>
          </p:sp>
          <p:pic>
            <p:nvPicPr>
              <p:cNvPr id="82" name="Picture 81" descr="Rou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514" y="3170069"/>
                <a:ext cx="642260" cy="642260"/>
              </a:xfrm>
              <a:prstGeom prst="rect">
                <a:avLst/>
              </a:prstGeom>
            </p:spPr>
          </p:pic>
          <p:pic>
            <p:nvPicPr>
              <p:cNvPr id="80" name="Picture 79" descr="Cloud_Interne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6832" y="2056879"/>
                <a:ext cx="1184039" cy="771973"/>
              </a:xfrm>
              <a:prstGeom prst="rect">
                <a:avLst/>
              </a:prstGeom>
            </p:spPr>
          </p:pic>
          <p:sp>
            <p:nvSpPr>
              <p:cNvPr id="161" name="Text Box 62"/>
              <p:cNvSpPr txBox="1">
                <a:spLocks noChangeArrowheads="1"/>
              </p:cNvSpPr>
              <p:nvPr/>
            </p:nvSpPr>
            <p:spPr bwMode="auto">
              <a:xfrm>
                <a:off x="7423023" y="5020670"/>
                <a:ext cx="13106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smtClean="0">
                    <a:solidFill>
                      <a:schemeClr val="bg1"/>
                    </a:solidFill>
                    <a:latin typeface="+mn-lt"/>
                  </a:rPr>
                  <a:t>Firewall</a:t>
                </a:r>
                <a:endParaRPr lang="en-US" altLang="en-US" sz="2000" dirty="0">
                  <a:solidFill>
                    <a:schemeClr val="bg1"/>
                  </a:solidFill>
                  <a:latin typeface="+mn-lt"/>
                </a:endParaRPr>
              </a:p>
            </p:txBody>
          </p:sp>
          <p:sp>
            <p:nvSpPr>
              <p:cNvPr id="177" name="Text Box 62"/>
              <p:cNvSpPr txBox="1">
                <a:spLocks noChangeArrowheads="1"/>
              </p:cNvSpPr>
              <p:nvPr/>
            </p:nvSpPr>
            <p:spPr bwMode="auto">
              <a:xfrm>
                <a:off x="5764466" y="3386613"/>
                <a:ext cx="13106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smtClean="0">
                    <a:solidFill>
                      <a:schemeClr val="bg1"/>
                    </a:solidFill>
                    <a:latin typeface="+mn-lt"/>
                  </a:rPr>
                  <a:t>DLP</a:t>
                </a:r>
                <a:endParaRPr lang="en-US" altLang="en-US" sz="2000" dirty="0">
                  <a:solidFill>
                    <a:schemeClr val="bg1"/>
                  </a:solidFill>
                  <a:latin typeface="+mn-lt"/>
                </a:endParaRPr>
              </a:p>
            </p:txBody>
          </p:sp>
          <p:sp>
            <p:nvSpPr>
              <p:cNvPr id="178" name="Text Box 62"/>
              <p:cNvSpPr txBox="1">
                <a:spLocks noChangeArrowheads="1"/>
              </p:cNvSpPr>
              <p:nvPr/>
            </p:nvSpPr>
            <p:spPr bwMode="auto">
              <a:xfrm>
                <a:off x="7852283" y="2790524"/>
                <a:ext cx="23817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a:solidFill>
                      <a:schemeClr val="bg1"/>
                    </a:solidFill>
                    <a:latin typeface="+mn-lt"/>
                  </a:rPr>
                  <a:t/>
                </a:r>
                <a:br>
                  <a:rPr lang="en-US" altLang="en-US" sz="2000" dirty="0">
                    <a:solidFill>
                      <a:schemeClr val="bg1"/>
                    </a:solidFill>
                    <a:latin typeface="+mn-lt"/>
                  </a:rPr>
                </a:br>
                <a:r>
                  <a:rPr lang="en-US" altLang="en-US" sz="2000" dirty="0" smtClean="0">
                    <a:solidFill>
                      <a:schemeClr val="bg1"/>
                    </a:solidFill>
                    <a:latin typeface="+mn-lt"/>
                  </a:rPr>
                  <a:t>Network  Forensics</a:t>
                </a:r>
                <a:endParaRPr lang="en-US" altLang="en-US" sz="2000" dirty="0">
                  <a:solidFill>
                    <a:schemeClr val="bg1"/>
                  </a:solidFill>
                  <a:latin typeface="+mn-lt"/>
                </a:endParaRPr>
              </a:p>
            </p:txBody>
          </p:sp>
          <p:sp>
            <p:nvSpPr>
              <p:cNvPr id="182" name="Line 54"/>
              <p:cNvSpPr>
                <a:spLocks noChangeShapeType="1"/>
              </p:cNvSpPr>
              <p:nvPr/>
            </p:nvSpPr>
            <p:spPr bwMode="auto">
              <a:xfrm rot="16200000">
                <a:off x="9257387" y="6076507"/>
                <a:ext cx="914400" cy="0"/>
              </a:xfrm>
              <a:prstGeom prst="line">
                <a:avLst/>
              </a:prstGeom>
              <a:noFill/>
              <a:ln w="50800">
                <a:solidFill>
                  <a:schemeClr val="bg2">
                    <a:lumMod val="40000"/>
                    <a:lumOff val="6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87" name="Line 54"/>
              <p:cNvSpPr>
                <a:spLocks noChangeShapeType="1"/>
              </p:cNvSpPr>
              <p:nvPr/>
            </p:nvSpPr>
            <p:spPr bwMode="auto">
              <a:xfrm>
                <a:off x="5920914" y="5649910"/>
                <a:ext cx="2880360" cy="0"/>
              </a:xfrm>
              <a:prstGeom prst="line">
                <a:avLst/>
              </a:prstGeom>
              <a:noFill/>
              <a:ln w="50800">
                <a:solidFill>
                  <a:schemeClr val="bg2">
                    <a:lumMod val="40000"/>
                    <a:lumOff val="6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88" name="Line 54"/>
              <p:cNvSpPr>
                <a:spLocks noChangeShapeType="1"/>
              </p:cNvSpPr>
              <p:nvPr/>
            </p:nvSpPr>
            <p:spPr bwMode="auto">
              <a:xfrm rot="16200000">
                <a:off x="5476753" y="6114728"/>
                <a:ext cx="914400" cy="0"/>
              </a:xfrm>
              <a:prstGeom prst="line">
                <a:avLst/>
              </a:prstGeom>
              <a:noFill/>
              <a:ln w="50800">
                <a:solidFill>
                  <a:schemeClr val="bg2">
                    <a:lumMod val="40000"/>
                    <a:lumOff val="6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89" name="Line 54"/>
              <p:cNvSpPr>
                <a:spLocks noChangeShapeType="1"/>
              </p:cNvSpPr>
              <p:nvPr/>
            </p:nvSpPr>
            <p:spPr bwMode="auto">
              <a:xfrm rot="16200000">
                <a:off x="8335679" y="6153938"/>
                <a:ext cx="914400" cy="0"/>
              </a:xfrm>
              <a:prstGeom prst="line">
                <a:avLst/>
              </a:prstGeom>
              <a:noFill/>
              <a:ln w="50800">
                <a:solidFill>
                  <a:schemeClr val="bg2">
                    <a:lumMod val="40000"/>
                    <a:lumOff val="6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grpSp>
            <p:nvGrpSpPr>
              <p:cNvPr id="191" name="Group 190"/>
              <p:cNvGrpSpPr/>
              <p:nvPr/>
            </p:nvGrpSpPr>
            <p:grpSpPr>
              <a:xfrm>
                <a:off x="2208282" y="4700027"/>
                <a:ext cx="2880360" cy="1920240"/>
                <a:chOff x="2220474" y="4657355"/>
                <a:chExt cx="2880360" cy="1920240"/>
              </a:xfrm>
            </p:grpSpPr>
            <p:sp>
              <p:nvSpPr>
                <p:cNvPr id="192" name="Line 54"/>
                <p:cNvSpPr>
                  <a:spLocks noChangeShapeType="1"/>
                </p:cNvSpPr>
                <p:nvPr/>
              </p:nvSpPr>
              <p:spPr bwMode="auto">
                <a:xfrm>
                  <a:off x="2220474" y="5608331"/>
                  <a:ext cx="2880360" cy="0"/>
                </a:xfrm>
                <a:prstGeom prst="line">
                  <a:avLst/>
                </a:prstGeom>
                <a:noFill/>
                <a:ln w="50800">
                  <a:solidFill>
                    <a:schemeClr val="bg2">
                      <a:lumMod val="40000"/>
                      <a:lumOff val="6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93" name="Line 54"/>
                <p:cNvSpPr>
                  <a:spLocks noChangeShapeType="1"/>
                </p:cNvSpPr>
                <p:nvPr/>
              </p:nvSpPr>
              <p:spPr bwMode="auto">
                <a:xfrm rot="16200000">
                  <a:off x="1776313" y="6073149"/>
                  <a:ext cx="914400" cy="0"/>
                </a:xfrm>
                <a:prstGeom prst="line">
                  <a:avLst/>
                </a:prstGeom>
                <a:noFill/>
                <a:ln w="50800">
                  <a:solidFill>
                    <a:schemeClr val="bg2">
                      <a:lumMod val="40000"/>
                      <a:lumOff val="6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94" name="Line 54"/>
                <p:cNvSpPr>
                  <a:spLocks noChangeShapeType="1"/>
                </p:cNvSpPr>
                <p:nvPr/>
              </p:nvSpPr>
              <p:spPr bwMode="auto">
                <a:xfrm rot="16200000">
                  <a:off x="4635239" y="6112359"/>
                  <a:ext cx="914400" cy="0"/>
                </a:xfrm>
                <a:prstGeom prst="line">
                  <a:avLst/>
                </a:prstGeom>
                <a:noFill/>
                <a:ln w="50800">
                  <a:solidFill>
                    <a:schemeClr val="bg2">
                      <a:lumMod val="40000"/>
                      <a:lumOff val="6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sp>
              <p:nvSpPr>
                <p:cNvPr id="195" name="Line 54"/>
                <p:cNvSpPr>
                  <a:spLocks noChangeShapeType="1"/>
                </p:cNvSpPr>
                <p:nvPr/>
              </p:nvSpPr>
              <p:spPr bwMode="auto">
                <a:xfrm rot="16200000">
                  <a:off x="2551504" y="5617475"/>
                  <a:ext cx="1920240" cy="0"/>
                </a:xfrm>
                <a:prstGeom prst="line">
                  <a:avLst/>
                </a:prstGeom>
                <a:noFill/>
                <a:ln w="50800">
                  <a:solidFill>
                    <a:schemeClr val="bg2">
                      <a:lumMod val="40000"/>
                      <a:lumOff val="60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120"/>
                </a:p>
              </p:txBody>
            </p:sp>
          </p:grpSp>
          <p:grpSp>
            <p:nvGrpSpPr>
              <p:cNvPr id="16" name="Group 15"/>
              <p:cNvGrpSpPr/>
              <p:nvPr/>
            </p:nvGrpSpPr>
            <p:grpSpPr>
              <a:xfrm>
                <a:off x="1884927" y="4794754"/>
                <a:ext cx="10821170" cy="2829176"/>
                <a:chOff x="1793487" y="4107902"/>
                <a:chExt cx="10821170" cy="2829176"/>
              </a:xfrm>
            </p:grpSpPr>
            <p:grpSp>
              <p:nvGrpSpPr>
                <p:cNvPr id="15" name="Group 14"/>
                <p:cNvGrpSpPr/>
                <p:nvPr/>
              </p:nvGrpSpPr>
              <p:grpSpPr>
                <a:xfrm>
                  <a:off x="2188733" y="4107902"/>
                  <a:ext cx="10230332" cy="1716185"/>
                  <a:chOff x="2188733" y="4107902"/>
                  <a:chExt cx="10230332" cy="1716185"/>
                </a:xfrm>
              </p:grpSpPr>
              <p:grpSp>
                <p:nvGrpSpPr>
                  <p:cNvPr id="6" name="Group 5"/>
                  <p:cNvGrpSpPr/>
                  <p:nvPr/>
                </p:nvGrpSpPr>
                <p:grpSpPr>
                  <a:xfrm>
                    <a:off x="2188733" y="4107902"/>
                    <a:ext cx="10230332" cy="933974"/>
                    <a:chOff x="1877840" y="4363989"/>
                    <a:chExt cx="10230332" cy="933974"/>
                  </a:xfrm>
                </p:grpSpPr>
                <p:cxnSp>
                  <p:nvCxnSpPr>
                    <p:cNvPr id="3" name="Straight Connector 2"/>
                    <p:cNvCxnSpPr/>
                    <p:nvPr/>
                  </p:nvCxnSpPr>
                  <p:spPr>
                    <a:xfrm>
                      <a:off x="3185672" y="4363989"/>
                      <a:ext cx="7626096" cy="0"/>
                    </a:xfrm>
                    <a:prstGeom prst="line">
                      <a:avLst/>
                    </a:prstGeom>
                    <a:ln w="41275"/>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1877840" y="5297963"/>
                      <a:ext cx="10230332" cy="0"/>
                      <a:chOff x="1877840" y="5297963"/>
                      <a:chExt cx="10230332" cy="0"/>
                    </a:xfrm>
                  </p:grpSpPr>
                  <p:cxnSp>
                    <p:nvCxnSpPr>
                      <p:cNvPr id="88" name="Straight Connector 87"/>
                      <p:cNvCxnSpPr/>
                      <p:nvPr/>
                    </p:nvCxnSpPr>
                    <p:spPr>
                      <a:xfrm>
                        <a:off x="1877840" y="5297963"/>
                        <a:ext cx="27432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5621406" y="5297963"/>
                        <a:ext cx="27432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9364972" y="5297963"/>
                        <a:ext cx="2743200" cy="0"/>
                      </a:xfrm>
                      <a:prstGeom prst="line">
                        <a:avLst/>
                      </a:prstGeom>
                      <a:ln w="41275"/>
                      <a:effectLst/>
                    </p:spPr>
                    <p:style>
                      <a:lnRef idx="2">
                        <a:schemeClr val="accent1"/>
                      </a:lnRef>
                      <a:fillRef idx="0">
                        <a:schemeClr val="accent1"/>
                      </a:fillRef>
                      <a:effectRef idx="1">
                        <a:schemeClr val="accent1"/>
                      </a:effectRef>
                      <a:fontRef idx="minor">
                        <a:schemeClr val="tx1"/>
                      </a:fontRef>
                    </p:style>
                  </p:cxnSp>
                </p:grpSp>
                <p:cxnSp>
                  <p:nvCxnSpPr>
                    <p:cNvPr id="93" name="Straight Connector 92"/>
                    <p:cNvCxnSpPr/>
                    <p:nvPr/>
                  </p:nvCxnSpPr>
                  <p:spPr>
                    <a:xfrm rot="16200000">
                      <a:off x="2739595" y="4833146"/>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16200000">
                      <a:off x="6539183" y="4833147"/>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16200000">
                      <a:off x="10338771" y="4833146"/>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2221704" y="5031207"/>
                    <a:ext cx="10179073" cy="792880"/>
                    <a:chOff x="2221704" y="5031206"/>
                    <a:chExt cx="10179073" cy="956137"/>
                  </a:xfrm>
                </p:grpSpPr>
                <p:grpSp>
                  <p:nvGrpSpPr>
                    <p:cNvPr id="7" name="Group 6"/>
                    <p:cNvGrpSpPr/>
                    <p:nvPr/>
                  </p:nvGrpSpPr>
                  <p:grpSpPr>
                    <a:xfrm>
                      <a:off x="2221704" y="5049494"/>
                      <a:ext cx="2706893" cy="914400"/>
                      <a:chOff x="2221704" y="5049494"/>
                      <a:chExt cx="2706893" cy="914400"/>
                    </a:xfrm>
                  </p:grpSpPr>
                  <p:cxnSp>
                    <p:nvCxnSpPr>
                      <p:cNvPr id="97" name="Straight Connector 96"/>
                      <p:cNvCxnSpPr/>
                      <p:nvPr/>
                    </p:nvCxnSpPr>
                    <p:spPr>
                      <a:xfrm rot="16200000">
                        <a:off x="1764504" y="5506694"/>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16200000">
                        <a:off x="3050488" y="5506694"/>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16200000">
                        <a:off x="4471397" y="5506694"/>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grpSp>
                <p:cxnSp>
                  <p:nvCxnSpPr>
                    <p:cNvPr id="102" name="Straight Connector 101"/>
                    <p:cNvCxnSpPr/>
                    <p:nvPr/>
                  </p:nvCxnSpPr>
                  <p:spPr>
                    <a:xfrm rot="16200000">
                      <a:off x="5478130" y="5530143"/>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16200000">
                      <a:off x="6855554" y="5530143"/>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rot="16200000">
                      <a:off x="8185023" y="5530143"/>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5400000" flipH="1">
                      <a:off x="11943577" y="5488406"/>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flipH="1">
                      <a:off x="10639305" y="5488406"/>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5400000" flipH="1">
                      <a:off x="9236684" y="5488406"/>
                      <a:ext cx="914400" cy="0"/>
                    </a:xfrm>
                    <a:prstGeom prst="line">
                      <a:avLst/>
                    </a:prstGeom>
                    <a:ln w="41275"/>
                    <a:effectLst/>
                  </p:spPr>
                  <p:style>
                    <a:lnRef idx="2">
                      <a:schemeClr val="accent1"/>
                    </a:lnRef>
                    <a:fillRef idx="0">
                      <a:schemeClr val="accent1"/>
                    </a:fillRef>
                    <a:effectRef idx="1">
                      <a:schemeClr val="accent1"/>
                    </a:effectRef>
                    <a:fontRef idx="minor">
                      <a:schemeClr val="tx1"/>
                    </a:fontRef>
                  </p:style>
                </p:cxnSp>
              </p:grpSp>
            </p:grpSp>
            <p:sp>
              <p:nvSpPr>
                <p:cNvPr id="614476" name="Text Box 76"/>
                <p:cNvSpPr txBox="1">
                  <a:spLocks noChangeArrowheads="1"/>
                </p:cNvSpPr>
                <p:nvPr/>
              </p:nvSpPr>
              <p:spPr bwMode="auto">
                <a:xfrm>
                  <a:off x="6505381" y="6536968"/>
                  <a:ext cx="16562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a:solidFill>
                        <a:schemeClr val="bg1"/>
                      </a:solidFill>
                      <a:latin typeface="+mn-lt"/>
                    </a:rPr>
                    <a:t>Accounting</a:t>
                  </a:r>
                </a:p>
              </p:txBody>
            </p:sp>
            <p:sp>
              <p:nvSpPr>
                <p:cNvPr id="614477" name="Text Box 77"/>
                <p:cNvSpPr txBox="1">
                  <a:spLocks noChangeArrowheads="1"/>
                </p:cNvSpPr>
                <p:nvPr/>
              </p:nvSpPr>
              <p:spPr bwMode="auto">
                <a:xfrm>
                  <a:off x="10316030" y="6536968"/>
                  <a:ext cx="16530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a:solidFill>
                        <a:schemeClr val="bg1"/>
                      </a:solidFill>
                      <a:latin typeface="+mn-lt"/>
                    </a:rPr>
                    <a:t>Engineering</a:t>
                  </a:r>
                </a:p>
              </p:txBody>
            </p:sp>
            <p:sp>
              <p:nvSpPr>
                <p:cNvPr id="614478" name="Text Box 78"/>
                <p:cNvSpPr txBox="1">
                  <a:spLocks noChangeArrowheads="1"/>
                </p:cNvSpPr>
                <p:nvPr/>
              </p:nvSpPr>
              <p:spPr bwMode="auto">
                <a:xfrm>
                  <a:off x="2247090" y="6536968"/>
                  <a:ext cx="23903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ct val="0"/>
                    </a:spcBef>
                    <a:defRPr>
                      <a:solidFill>
                        <a:schemeClr val="tx1"/>
                      </a:solidFill>
                      <a:latin typeface="Verdana" panose="020B0604030504040204" pitchFamily="34" charset="0"/>
                    </a:defRPr>
                  </a:lvl1pPr>
                  <a:lvl2pPr>
                    <a:spcBef>
                      <a:spcPct val="0"/>
                    </a:spcBef>
                    <a:defRPr>
                      <a:solidFill>
                        <a:schemeClr val="tx1"/>
                      </a:solidFill>
                      <a:latin typeface="Verdana" panose="020B0604030504040204" pitchFamily="34" charset="0"/>
                    </a:defRPr>
                  </a:lvl2pPr>
                  <a:lvl3pPr>
                    <a:spcBef>
                      <a:spcPct val="0"/>
                    </a:spcBef>
                    <a:defRPr>
                      <a:solidFill>
                        <a:schemeClr val="tx1"/>
                      </a:solidFill>
                      <a:latin typeface="Verdana" panose="020B0604030504040204" pitchFamily="34" charset="0"/>
                    </a:defRPr>
                  </a:lvl3pPr>
                  <a:lvl4pPr>
                    <a:spcBef>
                      <a:spcPct val="0"/>
                    </a:spcBef>
                    <a:defRPr>
                      <a:solidFill>
                        <a:schemeClr val="tx1"/>
                      </a:solidFill>
                      <a:latin typeface="Verdana" panose="020B0604030504040204" pitchFamily="34" charset="0"/>
                    </a:defRPr>
                  </a:lvl4pPr>
                  <a:lvl5pPr>
                    <a:spcBef>
                      <a:spcPct val="0"/>
                    </a:spcBef>
                    <a:defRPr>
                      <a:solidFill>
                        <a:schemeClr val="tx1"/>
                      </a:solidFill>
                      <a:latin typeface="Verdana" panose="020B0604030504040204" pitchFamily="34" charset="0"/>
                    </a:defRPr>
                  </a:lvl5pPr>
                  <a:lvl6pPr fontAlgn="base">
                    <a:spcBef>
                      <a:spcPct val="0"/>
                    </a:spcBef>
                    <a:spcAft>
                      <a:spcPct val="0"/>
                    </a:spcAft>
                    <a:defRPr>
                      <a:solidFill>
                        <a:schemeClr val="tx1"/>
                      </a:solidFill>
                      <a:latin typeface="Verdana" panose="020B0604030504040204" pitchFamily="34" charset="0"/>
                    </a:defRPr>
                  </a:lvl6pPr>
                  <a:lvl7pPr fontAlgn="base">
                    <a:spcBef>
                      <a:spcPct val="0"/>
                    </a:spcBef>
                    <a:spcAft>
                      <a:spcPct val="0"/>
                    </a:spcAft>
                    <a:defRPr>
                      <a:solidFill>
                        <a:schemeClr val="tx1"/>
                      </a:solidFill>
                      <a:latin typeface="Verdana" panose="020B0604030504040204" pitchFamily="34" charset="0"/>
                    </a:defRPr>
                  </a:lvl7pPr>
                  <a:lvl8pPr fontAlgn="base">
                    <a:spcBef>
                      <a:spcPct val="0"/>
                    </a:spcBef>
                    <a:spcAft>
                      <a:spcPct val="0"/>
                    </a:spcAft>
                    <a:defRPr>
                      <a:solidFill>
                        <a:schemeClr val="tx1"/>
                      </a:solidFill>
                      <a:latin typeface="Verdana" panose="020B0604030504040204" pitchFamily="34" charset="0"/>
                    </a:defRPr>
                  </a:lvl8pPr>
                  <a:lvl9pPr fontAlgn="base">
                    <a:spcBef>
                      <a:spcPct val="0"/>
                    </a:spcBef>
                    <a:spcAft>
                      <a:spcPct val="0"/>
                    </a:spcAft>
                    <a:defRPr>
                      <a:solidFill>
                        <a:schemeClr val="tx1"/>
                      </a:solidFill>
                      <a:latin typeface="Verdana" panose="020B0604030504040204" pitchFamily="34" charset="0"/>
                    </a:defRPr>
                  </a:lvl9pPr>
                </a:lstStyle>
                <a:p>
                  <a:pPr>
                    <a:spcBef>
                      <a:spcPct val="20000"/>
                    </a:spcBef>
                  </a:pPr>
                  <a:r>
                    <a:rPr lang="en-US" altLang="en-US" sz="2000" dirty="0">
                      <a:solidFill>
                        <a:schemeClr val="bg1"/>
                      </a:solidFill>
                      <a:latin typeface="+mn-lt"/>
                    </a:rPr>
                    <a:t>Sales &amp; Marketing</a:t>
                  </a:r>
                </a:p>
              </p:txBody>
            </p:sp>
            <p:pic>
              <p:nvPicPr>
                <p:cNvPr id="77" name="Picture 76" descr="Lapto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8137" y="5681528"/>
                  <a:ext cx="816810" cy="579082"/>
                </a:xfrm>
                <a:prstGeom prst="rect">
                  <a:avLst/>
                </a:prstGeom>
              </p:spPr>
            </p:pic>
            <p:pic>
              <p:nvPicPr>
                <p:cNvPr id="78" name="Picture 77" descr="Deskto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3487" y="5655622"/>
                  <a:ext cx="783284" cy="604988"/>
                </a:xfrm>
                <a:prstGeom prst="rect">
                  <a:avLst/>
                </a:prstGeom>
              </p:spPr>
            </p:pic>
            <p:pic>
              <p:nvPicPr>
                <p:cNvPr id="79" name="Picture 78" descr="Tabl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7488" y="5681528"/>
                  <a:ext cx="435914" cy="579082"/>
                </a:xfrm>
                <a:prstGeom prst="rect">
                  <a:avLst/>
                </a:prstGeom>
              </p:spPr>
            </p:pic>
            <p:pic>
              <p:nvPicPr>
                <p:cNvPr id="117" name="Picture 116" descr="Lapto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5088" y="5681528"/>
                  <a:ext cx="816810" cy="579082"/>
                </a:xfrm>
                <a:prstGeom prst="rect">
                  <a:avLst/>
                </a:prstGeom>
              </p:spPr>
            </p:pic>
            <p:pic>
              <p:nvPicPr>
                <p:cNvPr id="118" name="Picture 117" descr="Deskto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0438" y="5655622"/>
                  <a:ext cx="783284" cy="604988"/>
                </a:xfrm>
                <a:prstGeom prst="rect">
                  <a:avLst/>
                </a:prstGeom>
              </p:spPr>
            </p:pic>
            <p:pic>
              <p:nvPicPr>
                <p:cNvPr id="119" name="Picture 118" descr="Tabl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7863" y="5681528"/>
                  <a:ext cx="435914" cy="579082"/>
                </a:xfrm>
                <a:prstGeom prst="rect">
                  <a:avLst/>
                </a:prstGeom>
              </p:spPr>
            </p:pic>
            <p:pic>
              <p:nvPicPr>
                <p:cNvPr id="120" name="Picture 119" descr="Lapto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5968" y="5681528"/>
                  <a:ext cx="816810" cy="579082"/>
                </a:xfrm>
                <a:prstGeom prst="rect">
                  <a:avLst/>
                </a:prstGeom>
              </p:spPr>
            </p:pic>
            <p:pic>
              <p:nvPicPr>
                <p:cNvPr id="121" name="Picture 120" descr="Desktop.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9606" y="5655622"/>
                  <a:ext cx="783284" cy="604988"/>
                </a:xfrm>
                <a:prstGeom prst="rect">
                  <a:avLst/>
                </a:prstGeom>
              </p:spPr>
            </p:pic>
            <p:pic>
              <p:nvPicPr>
                <p:cNvPr id="122" name="Picture 121" descr="Table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78743" y="5681528"/>
                  <a:ext cx="435914" cy="579082"/>
                </a:xfrm>
                <a:prstGeom prst="rect">
                  <a:avLst/>
                </a:prstGeom>
              </p:spPr>
            </p:pic>
          </p:grpSp>
          <p:pic>
            <p:nvPicPr>
              <p:cNvPr id="81" name="Picture 80" descr="Firewall.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43220" y="4430819"/>
                <a:ext cx="748988" cy="630966"/>
              </a:xfrm>
              <a:prstGeom prst="rect">
                <a:avLst/>
              </a:prstGeom>
            </p:spPr>
          </p:pic>
          <p:grpSp>
            <p:nvGrpSpPr>
              <p:cNvPr id="17" name="Group 16"/>
              <p:cNvGrpSpPr/>
              <p:nvPr/>
            </p:nvGrpSpPr>
            <p:grpSpPr>
              <a:xfrm>
                <a:off x="8040753" y="3815841"/>
                <a:ext cx="1579978" cy="1253408"/>
                <a:chOff x="8040753" y="3815841"/>
                <a:chExt cx="1579978" cy="1253408"/>
              </a:xfrm>
            </p:grpSpPr>
            <p:cxnSp>
              <p:nvCxnSpPr>
                <p:cNvPr id="150" name="Straight Connector 149"/>
                <p:cNvCxnSpPr/>
                <p:nvPr/>
              </p:nvCxnSpPr>
              <p:spPr>
                <a:xfrm rot="16200000">
                  <a:off x="8469229" y="4485683"/>
                  <a:ext cx="758269" cy="0"/>
                </a:xfrm>
                <a:prstGeom prst="line">
                  <a:avLst/>
                </a:prstGeom>
                <a:ln w="41275"/>
                <a:effectLst/>
              </p:spPr>
              <p:style>
                <a:lnRef idx="2">
                  <a:schemeClr val="accent1"/>
                </a:lnRef>
                <a:fillRef idx="0">
                  <a:schemeClr val="accent1"/>
                </a:fillRef>
                <a:effectRef idx="1">
                  <a:schemeClr val="accent1"/>
                </a:effectRef>
                <a:fontRef idx="minor">
                  <a:schemeClr val="tx1"/>
                </a:fontRef>
              </p:style>
            </p:cxnSp>
            <p:pic>
              <p:nvPicPr>
                <p:cNvPr id="163" name="Picture 162" descr="Switch.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67494" y="4516683"/>
                  <a:ext cx="552566" cy="552566"/>
                </a:xfrm>
                <a:prstGeom prst="rect">
                  <a:avLst/>
                </a:prstGeom>
              </p:spPr>
            </p:pic>
            <p:pic>
              <p:nvPicPr>
                <p:cNvPr id="164" name="Picture 163" descr="Serve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40753" y="3815841"/>
                  <a:ext cx="1579978" cy="400481"/>
                </a:xfrm>
                <a:prstGeom prst="rect">
                  <a:avLst/>
                </a:prstGeom>
              </p:spPr>
            </p:pic>
          </p:grpSp>
          <p:grpSp>
            <p:nvGrpSpPr>
              <p:cNvPr id="169" name="Group 168"/>
              <p:cNvGrpSpPr/>
              <p:nvPr/>
            </p:nvGrpSpPr>
            <p:grpSpPr>
              <a:xfrm>
                <a:off x="5267575" y="3815841"/>
                <a:ext cx="1579978" cy="1253408"/>
                <a:chOff x="8040753" y="3815841"/>
                <a:chExt cx="1579978" cy="1253408"/>
              </a:xfrm>
            </p:grpSpPr>
            <p:cxnSp>
              <p:nvCxnSpPr>
                <p:cNvPr id="170" name="Straight Connector 169"/>
                <p:cNvCxnSpPr/>
                <p:nvPr/>
              </p:nvCxnSpPr>
              <p:spPr>
                <a:xfrm rot="16200000">
                  <a:off x="8469229" y="4485683"/>
                  <a:ext cx="758269" cy="0"/>
                </a:xfrm>
                <a:prstGeom prst="line">
                  <a:avLst/>
                </a:prstGeom>
                <a:ln w="41275"/>
                <a:effectLst/>
              </p:spPr>
              <p:style>
                <a:lnRef idx="2">
                  <a:schemeClr val="accent1"/>
                </a:lnRef>
                <a:fillRef idx="0">
                  <a:schemeClr val="accent1"/>
                </a:fillRef>
                <a:effectRef idx="1">
                  <a:schemeClr val="accent1"/>
                </a:effectRef>
                <a:fontRef idx="minor">
                  <a:schemeClr val="tx1"/>
                </a:fontRef>
              </p:style>
            </p:cxnSp>
            <p:pic>
              <p:nvPicPr>
                <p:cNvPr id="171" name="Picture 170" descr="Switch.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67494" y="4516683"/>
                  <a:ext cx="552566" cy="552566"/>
                </a:xfrm>
                <a:prstGeom prst="rect">
                  <a:avLst/>
                </a:prstGeom>
              </p:spPr>
            </p:pic>
            <p:pic>
              <p:nvPicPr>
                <p:cNvPr id="172" name="Picture 171" descr="Serve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40753" y="3815841"/>
                  <a:ext cx="1579978" cy="400481"/>
                </a:xfrm>
                <a:prstGeom prst="rect">
                  <a:avLst/>
                </a:prstGeom>
              </p:spPr>
            </p:pic>
          </p:grpSp>
          <p:pic>
            <p:nvPicPr>
              <p:cNvPr id="85" name="Picture 84" descr="Serve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55859" y="4594513"/>
                <a:ext cx="1579978" cy="400481"/>
              </a:xfrm>
              <a:prstGeom prst="rect">
                <a:avLst/>
              </a:prstGeom>
            </p:spPr>
          </p:pic>
          <p:pic>
            <p:nvPicPr>
              <p:cNvPr id="162" name="Picture 161" descr="Serve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31968" y="4580701"/>
                <a:ext cx="1579978" cy="400481"/>
              </a:xfrm>
              <a:prstGeom prst="rect">
                <a:avLst/>
              </a:prstGeom>
            </p:spPr>
          </p:pic>
        </p:grpSp>
      </p:grpSp>
      <p:sp>
        <p:nvSpPr>
          <p:cNvPr id="614465" name="Oval 65"/>
          <p:cNvSpPr>
            <a:spLocks noChangeArrowheads="1"/>
          </p:cNvSpPr>
          <p:nvPr/>
        </p:nvSpPr>
        <p:spPr bwMode="auto">
          <a:xfrm>
            <a:off x="12415714" y="5862414"/>
            <a:ext cx="228600" cy="228600"/>
          </a:xfrm>
          <a:prstGeom prst="ellipse">
            <a:avLst/>
          </a:prstGeom>
          <a:solidFill>
            <a:schemeClr val="accent6"/>
          </a:solidFill>
          <a:ln>
            <a:noFill/>
          </a:ln>
          <a:effectLst/>
          <a:extLst/>
        </p:spPr>
        <p:txBody>
          <a:bodyPr wrap="none" anchor="ctr"/>
          <a:lstStyle/>
          <a:p>
            <a:endParaRPr lang="en-US" sz="3120"/>
          </a:p>
        </p:txBody>
      </p:sp>
      <p:sp>
        <p:nvSpPr>
          <p:cNvPr id="614467" name="Oval 67"/>
          <p:cNvSpPr>
            <a:spLocks noChangeArrowheads="1"/>
          </p:cNvSpPr>
          <p:nvPr/>
        </p:nvSpPr>
        <p:spPr bwMode="auto">
          <a:xfrm>
            <a:off x="2081773" y="5803054"/>
            <a:ext cx="228600" cy="228600"/>
          </a:xfrm>
          <a:prstGeom prst="ellipse">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120"/>
          </a:p>
        </p:txBody>
      </p:sp>
      <p:sp>
        <p:nvSpPr>
          <p:cNvPr id="614468" name="Oval 68"/>
          <p:cNvSpPr>
            <a:spLocks noChangeArrowheads="1"/>
          </p:cNvSpPr>
          <p:nvPr/>
        </p:nvSpPr>
        <p:spPr bwMode="auto">
          <a:xfrm>
            <a:off x="12304893" y="5883729"/>
            <a:ext cx="228600" cy="228600"/>
          </a:xfrm>
          <a:prstGeom prst="ellipse">
            <a:avLst/>
          </a:prstGeom>
          <a:solidFill>
            <a:schemeClr val="accent6"/>
          </a:solidFill>
          <a:ln>
            <a:noFill/>
          </a:ln>
          <a:effectLst/>
          <a:extLst/>
        </p:spPr>
        <p:txBody>
          <a:bodyPr wrap="none" anchor="ctr"/>
          <a:lstStyle/>
          <a:p>
            <a:r>
              <a:rPr lang="en-US" sz="100" dirty="0" smtClean="0"/>
              <a:t>z</a:t>
            </a:r>
            <a:endParaRPr lang="en-US" sz="100" dirty="0"/>
          </a:p>
        </p:txBody>
      </p:sp>
      <p:sp>
        <p:nvSpPr>
          <p:cNvPr id="474" name="Oval 67"/>
          <p:cNvSpPr>
            <a:spLocks noChangeArrowheads="1"/>
          </p:cNvSpPr>
          <p:nvPr/>
        </p:nvSpPr>
        <p:spPr bwMode="auto">
          <a:xfrm>
            <a:off x="2234173" y="5955454"/>
            <a:ext cx="228600" cy="228600"/>
          </a:xfrm>
          <a:prstGeom prst="ellipse">
            <a:avLst/>
          </a:prstGeom>
          <a:solidFill>
            <a:srgbClr val="FF00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120"/>
          </a:p>
        </p:txBody>
      </p:sp>
      <p:sp>
        <p:nvSpPr>
          <p:cNvPr id="21" name="TextBox 20"/>
          <p:cNvSpPr txBox="1"/>
          <p:nvPr/>
        </p:nvSpPr>
        <p:spPr>
          <a:xfrm>
            <a:off x="4599758" y="2908372"/>
            <a:ext cx="756938" cy="400110"/>
          </a:xfrm>
          <a:prstGeom prst="rect">
            <a:avLst/>
          </a:prstGeom>
          <a:noFill/>
        </p:spPr>
        <p:txBody>
          <a:bodyPr wrap="none" rtlCol="0">
            <a:spAutoFit/>
          </a:bodyPr>
          <a:lstStyle/>
          <a:p>
            <a:r>
              <a:rPr lang="en-US" sz="2000" b="1" dirty="0" smtClean="0">
                <a:solidFill>
                  <a:schemeClr val="accent4"/>
                </a:solidFill>
              </a:rPr>
              <a:t>Alert</a:t>
            </a:r>
          </a:p>
        </p:txBody>
      </p:sp>
      <p:sp>
        <p:nvSpPr>
          <p:cNvPr id="477" name="TextBox 476"/>
          <p:cNvSpPr txBox="1"/>
          <p:nvPr/>
        </p:nvSpPr>
        <p:spPr>
          <a:xfrm>
            <a:off x="9445208" y="2866148"/>
            <a:ext cx="756938" cy="400110"/>
          </a:xfrm>
          <a:prstGeom prst="rect">
            <a:avLst/>
          </a:prstGeom>
          <a:noFill/>
        </p:spPr>
        <p:txBody>
          <a:bodyPr wrap="none" rtlCol="0">
            <a:spAutoFit/>
          </a:bodyPr>
          <a:lstStyle/>
          <a:p>
            <a:r>
              <a:rPr lang="en-US" sz="2000" b="1" dirty="0" smtClean="0">
                <a:solidFill>
                  <a:schemeClr val="accent4"/>
                </a:solidFill>
              </a:rPr>
              <a:t>Alert</a:t>
            </a:r>
          </a:p>
        </p:txBody>
      </p:sp>
      <p:sp>
        <p:nvSpPr>
          <p:cNvPr id="478" name="TextBox 477"/>
          <p:cNvSpPr txBox="1"/>
          <p:nvPr/>
        </p:nvSpPr>
        <p:spPr>
          <a:xfrm>
            <a:off x="4047651" y="3770649"/>
            <a:ext cx="870751" cy="400110"/>
          </a:xfrm>
          <a:prstGeom prst="rect">
            <a:avLst/>
          </a:prstGeom>
          <a:noFill/>
        </p:spPr>
        <p:txBody>
          <a:bodyPr wrap="none" rtlCol="0">
            <a:spAutoFit/>
          </a:bodyPr>
          <a:lstStyle/>
          <a:p>
            <a:r>
              <a:rPr lang="en-US" sz="2000" b="1" dirty="0" smtClean="0">
                <a:solidFill>
                  <a:schemeClr val="accent4"/>
                </a:solidFill>
              </a:rPr>
              <a:t>Block</a:t>
            </a:r>
          </a:p>
        </p:txBody>
      </p:sp>
      <p:sp>
        <p:nvSpPr>
          <p:cNvPr id="550" name="TextBox 549"/>
          <p:cNvSpPr txBox="1"/>
          <p:nvPr/>
        </p:nvSpPr>
        <p:spPr>
          <a:xfrm>
            <a:off x="9743873" y="3730584"/>
            <a:ext cx="870751" cy="400110"/>
          </a:xfrm>
          <a:prstGeom prst="rect">
            <a:avLst/>
          </a:prstGeom>
          <a:noFill/>
        </p:spPr>
        <p:txBody>
          <a:bodyPr wrap="none" rtlCol="0">
            <a:spAutoFit/>
          </a:bodyPr>
          <a:lstStyle/>
          <a:p>
            <a:r>
              <a:rPr lang="en-US" sz="2000" b="1" dirty="0" smtClean="0">
                <a:solidFill>
                  <a:schemeClr val="accent4"/>
                </a:solidFill>
              </a:rPr>
              <a:t>Block</a:t>
            </a:r>
          </a:p>
        </p:txBody>
      </p:sp>
    </p:spTree>
    <p:extLst>
      <p:ext uri="{BB962C8B-B14F-4D97-AF65-F5344CB8AC3E}">
        <p14:creationId xmlns:p14="http://schemas.microsoft.com/office/powerpoint/2010/main" val="1699017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grpId="0" nodeType="withEffect">
                                  <p:stCondLst>
                                    <p:cond delay="0"/>
                                  </p:stCondLst>
                                  <p:childTnLst>
                                    <p:animMotion origin="layout" path="M -0.61198 0.00618 L -0.61198 -0.19714 L -0.34777 -0.19714 L -0.34777 -0.41744 " pathEditMode="relative" rAng="0" ptsTypes="AAAA">
                                      <p:cBhvr>
                                        <p:cTn id="6" dur="2000" fill="hold"/>
                                        <p:tgtEl>
                                          <p:spTgt spid="614465"/>
                                        </p:tgtEl>
                                        <p:attrNameLst>
                                          <p:attrName>ppt_x</p:attrName>
                                          <p:attrName>ppt_y</p:attrName>
                                        </p:attrNameLst>
                                      </p:cBhvr>
                                      <p:rCtr x="13205" y="-21181"/>
                                    </p:animMotion>
                                  </p:childTnLst>
                                </p:cTn>
                              </p:par>
                              <p:par>
                                <p:cTn id="7" presetID="10" presetClass="entr" presetSubtype="0" fill="hold" grpId="0" nodeType="withEffect">
                                  <p:stCondLst>
                                    <p:cond delay="500"/>
                                  </p:stCondLst>
                                  <p:childTnLst>
                                    <p:set>
                                      <p:cBhvr>
                                        <p:cTn id="8" dur="1" fill="hold">
                                          <p:stCondLst>
                                            <p:cond delay="0"/>
                                          </p:stCondLst>
                                        </p:cTn>
                                        <p:tgtEl>
                                          <p:spTgt spid="614409"/>
                                        </p:tgtEl>
                                        <p:attrNameLst>
                                          <p:attrName>style.visibility</p:attrName>
                                        </p:attrNameLst>
                                      </p:cBhvr>
                                      <p:to>
                                        <p:strVal val="visible"/>
                                      </p:to>
                                    </p:set>
                                    <p:animEffect transition="in" filter="fade">
                                      <p:cBhvr>
                                        <p:cTn id="9" dur="500"/>
                                        <p:tgtEl>
                                          <p:spTgt spid="614409"/>
                                        </p:tgtEl>
                                      </p:cBhvr>
                                    </p:animEffect>
                                  </p:childTnLst>
                                </p:cTn>
                              </p:par>
                              <p:par>
                                <p:cTn id="10" presetID="10" presetClass="entr" presetSubtype="0" fill="hold" grpId="0" nodeType="withEffect">
                                  <p:stCondLst>
                                    <p:cond delay="900"/>
                                  </p:stCondLst>
                                  <p:childTnLst>
                                    <p:set>
                                      <p:cBhvr>
                                        <p:cTn id="11" dur="1" fill="hold">
                                          <p:stCondLst>
                                            <p:cond delay="0"/>
                                          </p:stCondLst>
                                        </p:cTn>
                                        <p:tgtEl>
                                          <p:spTgt spid="614467"/>
                                        </p:tgtEl>
                                        <p:attrNameLst>
                                          <p:attrName>style.visibility</p:attrName>
                                        </p:attrNameLst>
                                      </p:cBhvr>
                                      <p:to>
                                        <p:strVal val="visible"/>
                                      </p:to>
                                    </p:set>
                                    <p:animEffect transition="in" filter="fade">
                                      <p:cBhvr>
                                        <p:cTn id="12" dur="500"/>
                                        <p:tgtEl>
                                          <p:spTgt spid="614467"/>
                                        </p:tgtEl>
                                      </p:cBhvr>
                                    </p:animEffect>
                                  </p:childTnLst>
                                </p:cTn>
                              </p:par>
                              <p:par>
                                <p:cTn id="13" presetID="0" presetClass="path" presetSubtype="0" repeatCount="indefinite" accel="50000" decel="50000" fill="hold" grpId="1" nodeType="withEffect">
                                  <p:stCondLst>
                                    <p:cond delay="900"/>
                                  </p:stCondLst>
                                  <p:childTnLst>
                                    <p:animMotion origin="layout" path="M 0.70811 0.02855 C 0.7131 0.01524 0.70616 -0.05671 0.71137 -0.07002 C 0.68956 -0.06558 0.65245 -0.06906 0.63085 -0.06443 C 0.6149 -0.09934 0.63661 -0.14815 0.62076 -0.18325 C 0.52539 -0.16049 0.54112 -0.18113 0.38411 -0.18383 C 0.38411 -0.25443 0.38313 -0.11632 0.38313 -0.18673 " pathEditMode="relative" rAng="0" ptsTypes="AAAAAA">
                                      <p:cBhvr>
                                        <p:cTn id="14" dur="1000" fill="hold"/>
                                        <p:tgtEl>
                                          <p:spTgt spid="614467"/>
                                        </p:tgtEl>
                                        <p:attrNameLst>
                                          <p:attrName>ppt_x</p:attrName>
                                          <p:attrName>ppt_y</p:attrName>
                                        </p:attrNameLst>
                                      </p:cBhvr>
                                      <p:rCtr x="-16092" y="-11671"/>
                                    </p:animMotion>
                                  </p:childTnLst>
                                </p:cTn>
                              </p:par>
                              <p:par>
                                <p:cTn id="15" presetID="10" presetClass="entr" presetSubtype="0" fill="hold" grpId="0" nodeType="withEffect">
                                  <p:stCondLst>
                                    <p:cond delay="0"/>
                                  </p:stCondLst>
                                  <p:childTnLst>
                                    <p:set>
                                      <p:cBhvr>
                                        <p:cTn id="16" dur="1" fill="hold">
                                          <p:stCondLst>
                                            <p:cond delay="0"/>
                                          </p:stCondLst>
                                        </p:cTn>
                                        <p:tgtEl>
                                          <p:spTgt spid="614468"/>
                                        </p:tgtEl>
                                        <p:attrNameLst>
                                          <p:attrName>style.visibility</p:attrName>
                                        </p:attrNameLst>
                                      </p:cBhvr>
                                      <p:to>
                                        <p:strVal val="visible"/>
                                      </p:to>
                                    </p:set>
                                    <p:animEffect transition="in" filter="fade">
                                      <p:cBhvr>
                                        <p:cTn id="17" dur="500"/>
                                        <p:tgtEl>
                                          <p:spTgt spid="614468"/>
                                        </p:tgtEl>
                                      </p:cBhvr>
                                    </p:animEffec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478"/>
                                        </p:tgtEl>
                                        <p:attrNameLst>
                                          <p:attrName>style.visibility</p:attrName>
                                        </p:attrNameLst>
                                      </p:cBhvr>
                                      <p:to>
                                        <p:strVal val="visible"/>
                                      </p:to>
                                    </p:set>
                                  </p:childTnLst>
                                </p:cTn>
                              </p:par>
                              <p:par>
                                <p:cTn id="21" presetID="0" presetClass="path" presetSubtype="0" repeatCount="indefinite" accel="50000" decel="50000" fill="hold" grpId="1" nodeType="withEffect">
                                  <p:stCondLst>
                                    <p:cond delay="400"/>
                                  </p:stCondLst>
                                  <p:childTnLst>
                                    <p:animMotion origin="layout" path="M -0.34494 0.03144 C -0.34494 -0.03009 -0.34494 -0.05845 -0.34494 -0.11979 C -0.34494 -0.13349 -0.34494 -0.18017 -0.34494 -0.19386 L -0.34494 -0.19984 L -0.34494 -0.41358 " pathEditMode="relative" rAng="0" ptsTypes="AAAAA">
                                      <p:cBhvr>
                                        <p:cTn id="22" dur="2000" fill="hold"/>
                                        <p:tgtEl>
                                          <p:spTgt spid="614468"/>
                                        </p:tgtEl>
                                        <p:attrNameLst>
                                          <p:attrName>ppt_x</p:attrName>
                                          <p:attrName>ppt_y</p:attrName>
                                        </p:attrNameLst>
                                      </p:cBhvr>
                                      <p:rCtr x="0" y="-22261"/>
                                    </p:animMotion>
                                  </p:childTnLst>
                                </p:cTn>
                              </p:par>
                            </p:childTnLst>
                          </p:cTn>
                        </p:par>
                        <p:par>
                          <p:cTn id="23" fill="hold">
                            <p:stCondLst>
                              <p:cond delay="4400"/>
                            </p:stCondLst>
                            <p:childTnLst>
                              <p:par>
                                <p:cTn id="24" presetID="1" presetClass="entr" presetSubtype="0" fill="hold" grpId="0" nodeType="afterEffect">
                                  <p:stCondLst>
                                    <p:cond delay="0"/>
                                  </p:stCondLst>
                                  <p:childTnLst>
                                    <p:set>
                                      <p:cBhvr>
                                        <p:cTn id="25" dur="1" fill="hold">
                                          <p:stCondLst>
                                            <p:cond delay="0"/>
                                          </p:stCondLst>
                                        </p:cTn>
                                        <p:tgtEl>
                                          <p:spTgt spid="477"/>
                                        </p:tgtEl>
                                        <p:attrNameLst>
                                          <p:attrName>style.visibility</p:attrName>
                                        </p:attrNameLst>
                                      </p:cBhvr>
                                      <p:to>
                                        <p:strVal val="visible"/>
                                      </p:to>
                                    </p:set>
                                  </p:childTnLst>
                                </p:cTn>
                              </p:par>
                              <p:par>
                                <p:cTn id="26" presetID="10" presetClass="entr" presetSubtype="0" fill="hold" grpId="0" nodeType="withEffect">
                                  <p:stCondLst>
                                    <p:cond delay="900"/>
                                  </p:stCondLst>
                                  <p:childTnLst>
                                    <p:set>
                                      <p:cBhvr>
                                        <p:cTn id="27" dur="1" fill="hold">
                                          <p:stCondLst>
                                            <p:cond delay="0"/>
                                          </p:stCondLst>
                                        </p:cTn>
                                        <p:tgtEl>
                                          <p:spTgt spid="474"/>
                                        </p:tgtEl>
                                        <p:attrNameLst>
                                          <p:attrName>style.visibility</p:attrName>
                                        </p:attrNameLst>
                                      </p:cBhvr>
                                      <p:to>
                                        <p:strVal val="visible"/>
                                      </p:to>
                                    </p:set>
                                    <p:animEffect transition="in" filter="fade">
                                      <p:cBhvr>
                                        <p:cTn id="28" dur="500"/>
                                        <p:tgtEl>
                                          <p:spTgt spid="474"/>
                                        </p:tgtEl>
                                      </p:cBhvr>
                                    </p:animEffect>
                                  </p:childTnLst>
                                </p:cTn>
                              </p:par>
                              <p:par>
                                <p:cTn id="29" presetID="0" presetClass="path" presetSubtype="0" repeatCount="indefinite" accel="50000" decel="50000" fill="hold" grpId="1" nodeType="withEffect">
                                  <p:stCondLst>
                                    <p:cond delay="900"/>
                                  </p:stCondLst>
                                  <p:childTnLst>
                                    <p:animMotion origin="layout" path="M -0.00022 -1.41975E-6 C -0.0051 -0.01331 0.00163 -0.08545 -0.00304 -0.09876 C 0.01791 -0.09433 0.05382 -0.09761 0.07509 -0.09317 C 0.0905 -0.12808 0.06945 -0.17689 0.08475 -0.212 C 0.17763 -0.18923 0.16233 -0.20988 0.31554 -0.21258 C 0.31554 -0.28298 0.31663 -0.13908 0.31663 -0.20949 " pathEditMode="relative" rAng="0" ptsTypes="AAAAAA">
                                      <p:cBhvr>
                                        <p:cTn id="30" dur="1000" fill="hold"/>
                                        <p:tgtEl>
                                          <p:spTgt spid="474"/>
                                        </p:tgtEl>
                                        <p:attrNameLst>
                                          <p:attrName>ppt_x</p:attrName>
                                          <p:attrName>ppt_y</p:attrName>
                                        </p:attrNameLst>
                                      </p:cBhvr>
                                      <p:rCtr x="15701" y="-11632"/>
                                    </p:animMotion>
                                  </p:childTnLst>
                                </p:cTn>
                              </p:par>
                            </p:childTnLst>
                          </p:cTn>
                        </p:par>
                        <p:par>
                          <p:cTn id="31" fill="hold">
                            <p:stCondLst>
                              <p:cond delay="6300"/>
                            </p:stCondLst>
                            <p:childTnLst>
                              <p:par>
                                <p:cTn id="32" presetID="1"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par>
                          <p:cTn id="34" fill="hold">
                            <p:stCondLst>
                              <p:cond delay="6300"/>
                            </p:stCondLst>
                            <p:childTnLst>
                              <p:par>
                                <p:cTn id="35" presetID="1" presetClass="entr" presetSubtype="0" fill="hold" grpId="0" nodeType="afterEffect">
                                  <p:stCondLst>
                                    <p:cond delay="1000"/>
                                  </p:stCondLst>
                                  <p:childTnLst>
                                    <p:set>
                                      <p:cBhvr>
                                        <p:cTn id="36" dur="1" fill="hold">
                                          <p:stCondLst>
                                            <p:cond delay="0"/>
                                          </p:stCondLst>
                                        </p:cTn>
                                        <p:tgtEl>
                                          <p:spTgt spid="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9" grpId="0"/>
      <p:bldP spid="614465" grpId="0" animBg="1"/>
      <p:bldP spid="614467" grpId="0" animBg="1"/>
      <p:bldP spid="614467" grpId="1" animBg="1"/>
      <p:bldP spid="614468" grpId="0" animBg="1"/>
      <p:bldP spid="614468" grpId="1" animBg="1"/>
      <p:bldP spid="474" grpId="0" animBg="1"/>
      <p:bldP spid="474" grpId="1" animBg="1"/>
      <p:bldP spid="21" grpId="0"/>
      <p:bldP spid="477" grpId="0"/>
      <p:bldP spid="478" grpId="0"/>
      <p:bldP spid="550" grpId="0"/>
    </p:bldLst>
  </p:timing>
</p:sld>
</file>

<file path=ppt/theme/theme1.xml><?xml version="1.0" encoding="utf-8"?>
<a:theme xmlns:a="http://schemas.openxmlformats.org/drawingml/2006/main" name="1_MASTER">
  <a:themeElements>
    <a:clrScheme name="A10Networks Color Palette">
      <a:dk1>
        <a:sysClr val="windowText" lastClr="000000"/>
      </a:dk1>
      <a:lt1>
        <a:sysClr val="window" lastClr="FFFFFF"/>
      </a:lt1>
      <a:dk2>
        <a:srgbClr val="004B8C"/>
      </a:dk2>
      <a:lt2>
        <a:srgbClr val="2DB4EB"/>
      </a:lt2>
      <a:accent1>
        <a:srgbClr val="0078C3"/>
      </a:accent1>
      <a:accent2>
        <a:srgbClr val="737373"/>
      </a:accent2>
      <a:accent3>
        <a:srgbClr val="C8C8C8"/>
      </a:accent3>
      <a:accent4>
        <a:srgbClr val="FAB900"/>
      </a:accent4>
      <a:accent5>
        <a:srgbClr val="F08700"/>
      </a:accent5>
      <a:accent6>
        <a:srgbClr val="55AF32"/>
      </a:accent6>
      <a:hlink>
        <a:srgbClr val="005FAA"/>
      </a:hlink>
      <a:folHlink>
        <a:srgbClr val="2DB4EB"/>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1">
                <a:lumMod val="75000"/>
                <a:lumOff val="25000"/>
              </a:schemeClr>
            </a:solidFill>
          </a:defRPr>
        </a:defPPr>
      </a:lstStyle>
    </a:txDef>
  </a:objectDefaults>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145670</TotalTime>
  <Words>2001</Words>
  <Application>Microsoft Macintosh PowerPoint</Application>
  <PresentationFormat>自訂</PresentationFormat>
  <Paragraphs>494</Paragraphs>
  <Slides>31</Slides>
  <Notes>18</Notes>
  <HiddenSlides>0</HiddenSlides>
  <MMClips>0</MMClips>
  <ScaleCrop>false</ScaleCrop>
  <HeadingPairs>
    <vt:vector size="6" baseType="variant">
      <vt:variant>
        <vt:lpstr>使用字型</vt:lpstr>
      </vt:variant>
      <vt:variant>
        <vt:i4>13</vt:i4>
      </vt:variant>
      <vt:variant>
        <vt:lpstr>佈景主題</vt:lpstr>
      </vt:variant>
      <vt:variant>
        <vt:i4>2</vt:i4>
      </vt:variant>
      <vt:variant>
        <vt:lpstr>投影片標題</vt:lpstr>
      </vt:variant>
      <vt:variant>
        <vt:i4>31</vt:i4>
      </vt:variant>
    </vt:vector>
  </HeadingPairs>
  <TitlesOfParts>
    <vt:vector size="46" baseType="lpstr">
      <vt:lpstr>Calibri</vt:lpstr>
      <vt:lpstr>Calibri Light</vt:lpstr>
      <vt:lpstr>Century Gothic</vt:lpstr>
      <vt:lpstr>Eurostile</vt:lpstr>
      <vt:lpstr>Lucida Grande</vt:lpstr>
      <vt:lpstr>Meiryo UI</vt:lpstr>
      <vt:lpstr>ＭＳ Ｐゴシック</vt:lpstr>
      <vt:lpstr>Myriad Pro</vt:lpstr>
      <vt:lpstr>Wingdings</vt:lpstr>
      <vt:lpstr>Zapf Dingbats</vt:lpstr>
      <vt:lpstr>微軟正黑體</vt:lpstr>
      <vt:lpstr>新細明體</vt:lpstr>
      <vt:lpstr>Arial</vt:lpstr>
      <vt:lpstr>1_MASTER</vt:lpstr>
      <vt:lpstr>自訂設計</vt:lpstr>
      <vt:lpstr>勒索軟體事件分析與SSL流量可視性</vt:lpstr>
      <vt:lpstr>The SSL/TLS Protocol</vt:lpstr>
      <vt:lpstr>Server authentication</vt:lpstr>
      <vt:lpstr>SSL Negotiation</vt:lpstr>
      <vt:lpstr>HTTPS communication with clients</vt:lpstr>
      <vt:lpstr>HTTPS communication with servers</vt:lpstr>
      <vt:lpstr>PowerPoint 簡報</vt:lpstr>
      <vt:lpstr>為什麼大家都要加密流量？</vt:lpstr>
      <vt:lpstr>以前的網路環境</vt:lpstr>
      <vt:lpstr>現在的網路環境</vt:lpstr>
      <vt:lpstr>新世代的資安設備</vt:lpstr>
      <vt:lpstr>Next Gen Firewalls的SSL效能</vt:lpstr>
      <vt:lpstr>加密流量暗藏攻擊者！</vt:lpstr>
      <vt:lpstr>攻擊者 可以隱藏在 SSL 流量中</vt:lpstr>
      <vt:lpstr>PowerPoint 簡報</vt:lpstr>
      <vt:lpstr>PowerPoint 簡報</vt:lpstr>
      <vt:lpstr>惡意軟體如何利用加密流量？</vt:lpstr>
      <vt:lpstr>PowerPoint 簡報</vt:lpstr>
      <vt:lpstr>SSLi Deployments</vt:lpstr>
      <vt:lpstr>SSLi Ladder Diagram: New Site</vt:lpstr>
      <vt:lpstr>SSLi Ladder Diagram: Previously visited site</vt:lpstr>
      <vt:lpstr>SSLi + Explicit Proxy</vt:lpstr>
      <vt:lpstr>ICAP support</vt:lpstr>
      <vt:lpstr> SSLi Gateway - 重新定義 DMZ/Security Zone</vt:lpstr>
      <vt:lpstr>SSLi解決你的資安設備困境</vt:lpstr>
      <vt:lpstr>PowerPoint 簡報</vt:lpstr>
      <vt:lpstr>SSLi Challenges</vt:lpstr>
      <vt:lpstr>解決SSL盲點又不影響性能</vt:lpstr>
      <vt:lpstr>解決方案</vt:lpstr>
      <vt:lpstr>SSLi LAB Demo</vt:lpstr>
      <vt:lpstr>Thank you!</vt:lpstr>
    </vt:vector>
  </TitlesOfParts>
  <Company>Hewlett-Packard Company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morganhaire</dc:creator>
  <cp:lastModifiedBy>林裕祥Josh</cp:lastModifiedBy>
  <cp:revision>2184</cp:revision>
  <cp:lastPrinted>2016-02-29T23:11:23Z</cp:lastPrinted>
  <dcterms:created xsi:type="dcterms:W3CDTF">2013-12-19T17:02:17Z</dcterms:created>
  <dcterms:modified xsi:type="dcterms:W3CDTF">2016-08-01T15:59:19Z</dcterms:modified>
</cp:coreProperties>
</file>