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13"/>
  </p:notesMasterIdLst>
  <p:sldIdLst>
    <p:sldId id="256" r:id="rId2"/>
    <p:sldId id="257" r:id="rId3"/>
    <p:sldId id="258" r:id="rId4"/>
    <p:sldId id="259" r:id="rId5"/>
    <p:sldId id="261" r:id="rId6"/>
    <p:sldId id="264" r:id="rId7"/>
    <p:sldId id="265" r:id="rId8"/>
    <p:sldId id="263" r:id="rId9"/>
    <p:sldId id="266" r:id="rId10"/>
    <p:sldId id="262" r:id="rId11"/>
    <p:sldId id="260"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7" d="100"/>
          <a:sy n="77" d="100"/>
        </p:scale>
        <p:origin x="60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CBA2F-2247-47D1-96A4-9EE24C024AE5}" type="datetimeFigureOut">
              <a:rPr lang="zh-TW" altLang="en-US" smtClean="0"/>
              <a:t>2020/11/5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2914ED-7BAB-4BA9-B109-B3A07251232E}" type="slidenum">
              <a:rPr lang="zh-TW" altLang="en-US" smtClean="0"/>
              <a:t>‹#›</a:t>
            </a:fld>
            <a:endParaRPr lang="zh-TW" altLang="en-US"/>
          </a:p>
        </p:txBody>
      </p:sp>
    </p:spTree>
    <p:extLst>
      <p:ext uri="{BB962C8B-B14F-4D97-AF65-F5344CB8AC3E}">
        <p14:creationId xmlns:p14="http://schemas.microsoft.com/office/powerpoint/2010/main" val="1922996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10402B8E-CDF9-4370-B190-2EEF36D0CD30}" type="datetime1">
              <a:rPr lang="zh-TW" altLang="en-US" smtClean="0"/>
              <a:t>2020/11/5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E38ACD5-92FE-4A67-9A98-DF5E40F60423}"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114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C1D82FE-A782-4C73-ACE5-681E55E4904C}" type="datetime1">
              <a:rPr lang="zh-TW" altLang="en-US" smtClean="0"/>
              <a:t>2020/11/5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296981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CEE9673B-ADA1-4513-B53D-D8995D688BF8}" type="datetime1">
              <a:rPr lang="zh-TW" altLang="en-US" smtClean="0"/>
              <a:t>2020/11/5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116306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p>
            <a:fld id="{2165229E-4DD4-4FF0-B1E9-379DECB47BC5}" type="datetime1">
              <a:rPr lang="zh-TW" altLang="en-US" smtClean="0"/>
              <a:t>2020/11/5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134898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4565A6CE-4195-486C-9A27-A514C2BDD183}" type="datetime1">
              <a:rPr lang="zh-TW" altLang="en-US" smtClean="0"/>
              <a:t>2020/11/5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E38ACD5-92FE-4A67-9A98-DF5E40F60423}"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1630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5" name="Date Placeholder 4"/>
          <p:cNvSpPr>
            <a:spLocks noGrp="1"/>
          </p:cNvSpPr>
          <p:nvPr>
            <p:ph type="dt" sz="half" idx="10"/>
          </p:nvPr>
        </p:nvSpPr>
        <p:spPr/>
        <p:txBody>
          <a:bodyPr/>
          <a:lstStyle/>
          <a:p>
            <a:fld id="{020BCA26-497C-41EE-8B3E-E88A96B9D1A5}" type="datetime1">
              <a:rPr lang="zh-TW" altLang="en-US" smtClean="0"/>
              <a:t>2020/11/5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255439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1097280" y="2582335"/>
            <a:ext cx="4937760" cy="3286760"/>
          </a:xfrm>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217920" y="2582334"/>
            <a:ext cx="4937760" cy="3286760"/>
          </a:xfrm>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7" name="Date Placeholder 6"/>
          <p:cNvSpPr>
            <a:spLocks noGrp="1"/>
          </p:cNvSpPr>
          <p:nvPr>
            <p:ph type="dt" sz="half" idx="10"/>
          </p:nvPr>
        </p:nvSpPr>
        <p:spPr/>
        <p:txBody>
          <a:bodyPr/>
          <a:lstStyle/>
          <a:p>
            <a:fld id="{C6FF7CB6-2417-40D1-ADA6-9431B467ED11}" type="datetime1">
              <a:rPr lang="zh-TW" altLang="en-US" smtClean="0"/>
              <a:t>2020/11/5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2270137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C30051D2-6A0E-4480-96B3-F9117B7B008F}" type="datetime1">
              <a:rPr lang="zh-TW" altLang="en-US" smtClean="0"/>
              <a:t>2020/11/5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211135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D26BED-9CC2-4418-A5B5-AC9ECE18FAF3}" type="datetime1">
              <a:rPr lang="zh-TW" altLang="en-US" smtClean="0"/>
              <a:t>2020/11/5</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295883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lvl1pPr marL="342900" indent="-342900">
              <a:buFont typeface="Arial" panose="020B0604020202020204" pitchFamily="34" charset="0"/>
              <a:buChar char="•"/>
              <a:defRPr/>
            </a:lvl1p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F32F25-F081-4775-BF49-7C29E29304D0}" type="datetime1">
              <a:rPr lang="zh-TW" altLang="en-US" smtClean="0"/>
              <a:t>2020/11/5</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373160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11C0A18-E4B8-4F92-BFC8-888D6E8700EB}" type="datetime1">
              <a:rPr lang="zh-TW" altLang="en-US" smtClean="0"/>
              <a:t>2020/11/5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E38ACD5-92FE-4A67-9A98-DF5E40F60423}" type="slidenum">
              <a:rPr lang="zh-TW" altLang="en-US" smtClean="0"/>
              <a:t>‹#›</a:t>
            </a:fld>
            <a:endParaRPr lang="zh-TW" altLang="en-US"/>
          </a:p>
        </p:txBody>
      </p:sp>
    </p:spTree>
    <p:extLst>
      <p:ext uri="{BB962C8B-B14F-4D97-AF65-F5344CB8AC3E}">
        <p14:creationId xmlns:p14="http://schemas.microsoft.com/office/powerpoint/2010/main" val="751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6028E6C-BCAD-4064-92BA-A354AFB656EE}" type="datetime1">
              <a:rPr lang="zh-TW" altLang="en-US" smtClean="0"/>
              <a:t>2020/11/5</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E38ACD5-92FE-4A67-9A98-DF5E40F60423}"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1655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eurl.cc/8n7KRb" TargetMode="External"/><Relationship Id="rId2" Type="http://schemas.openxmlformats.org/officeDocument/2006/relationships/hyperlink" Target="https://tinyurl.com/y2noykb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err="1" smtClean="0"/>
              <a:t>eduroam</a:t>
            </a:r>
            <a:r>
              <a:rPr lang="zh-TW" altLang="en-US" dirty="0" smtClean="0"/>
              <a:t>建置教學</a:t>
            </a:r>
            <a:endParaRPr lang="zh-TW" altLang="en-US" dirty="0"/>
          </a:p>
        </p:txBody>
      </p:sp>
      <p:sp>
        <p:nvSpPr>
          <p:cNvPr id="3" name="副標題 2"/>
          <p:cNvSpPr>
            <a:spLocks noGrp="1"/>
          </p:cNvSpPr>
          <p:nvPr>
            <p:ph type="subTitle" idx="1"/>
          </p:nvPr>
        </p:nvSpPr>
        <p:spPr/>
        <p:txBody>
          <a:bodyPr/>
          <a:lstStyle/>
          <a:p>
            <a:r>
              <a:rPr lang="zh-TW" altLang="en-US" dirty="0" smtClean="0"/>
              <a:t>主講人：盧至令</a:t>
            </a:r>
            <a:endParaRPr lang="zh-TW" altLang="en-US" dirty="0"/>
          </a:p>
        </p:txBody>
      </p:sp>
    </p:spTree>
    <p:extLst>
      <p:ext uri="{BB962C8B-B14F-4D97-AF65-F5344CB8AC3E}">
        <p14:creationId xmlns:p14="http://schemas.microsoft.com/office/powerpoint/2010/main" val="963011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架設</a:t>
            </a:r>
            <a:r>
              <a:rPr lang="en-US" altLang="zh-TW" dirty="0" err="1" smtClean="0"/>
              <a:t>eduroam</a:t>
            </a:r>
            <a:r>
              <a:rPr lang="zh-TW" altLang="en-US" dirty="0" smtClean="0"/>
              <a:t>認證伺服器</a:t>
            </a:r>
            <a:endParaRPr lang="zh-TW" altLang="en-US" dirty="0"/>
          </a:p>
        </p:txBody>
      </p:sp>
      <p:sp>
        <p:nvSpPr>
          <p:cNvPr id="3" name="內容版面配置區 2"/>
          <p:cNvSpPr>
            <a:spLocks noGrp="1"/>
          </p:cNvSpPr>
          <p:nvPr>
            <p:ph idx="1"/>
          </p:nvPr>
        </p:nvSpPr>
        <p:spPr/>
        <p:txBody>
          <a:bodyPr/>
          <a:lstStyle/>
          <a:p>
            <a:r>
              <a:rPr lang="zh-TW" altLang="en-US" sz="2800" dirty="0"/>
              <a:t>伺服器</a:t>
            </a:r>
            <a:r>
              <a:rPr lang="zh-TW" altLang="en-US" sz="2800" dirty="0" smtClean="0"/>
              <a:t>資源分配</a:t>
            </a:r>
            <a:endParaRPr lang="en-US" altLang="zh-TW" sz="2800" dirty="0" smtClean="0"/>
          </a:p>
          <a:p>
            <a:pPr lvl="1"/>
            <a:r>
              <a:rPr lang="zh-TW" altLang="en-US" sz="2400" dirty="0" smtClean="0"/>
              <a:t>交大現行 </a:t>
            </a:r>
            <a:r>
              <a:rPr lang="en-US" altLang="zh-TW" sz="2400" dirty="0" smtClean="0"/>
              <a:t>– </a:t>
            </a:r>
            <a:r>
              <a:rPr lang="zh-TW" altLang="en-US" sz="2400" dirty="0" smtClean="0"/>
              <a:t>平日每天平均</a:t>
            </a:r>
            <a:r>
              <a:rPr lang="en-US" altLang="zh-TW" sz="2400" dirty="0" smtClean="0"/>
              <a:t>55000</a:t>
            </a:r>
            <a:r>
              <a:rPr lang="zh-TW" altLang="en-US" sz="2400" dirty="0" smtClean="0"/>
              <a:t>筆認證紀錄</a:t>
            </a:r>
            <a:endParaRPr lang="en-US" altLang="zh-TW" sz="2400" dirty="0" smtClean="0"/>
          </a:p>
          <a:p>
            <a:pPr lvl="2"/>
            <a:r>
              <a:rPr lang="en-US" altLang="zh-TW" sz="1800" dirty="0" smtClean="0"/>
              <a:t>Storage : 300G</a:t>
            </a:r>
          </a:p>
          <a:p>
            <a:pPr lvl="2"/>
            <a:r>
              <a:rPr lang="en-US" altLang="zh-TW" sz="1800" dirty="0" smtClean="0"/>
              <a:t>RAM : 4G</a:t>
            </a:r>
          </a:p>
          <a:p>
            <a:r>
              <a:rPr lang="zh-TW" altLang="en-US" sz="2800" dirty="0" smtClean="0"/>
              <a:t>作業系統</a:t>
            </a:r>
            <a:endParaRPr lang="en-US" altLang="zh-TW" sz="2800" dirty="0" smtClean="0"/>
          </a:p>
          <a:p>
            <a:pPr lvl="1"/>
            <a:r>
              <a:rPr lang="en-US" altLang="zh-TW" sz="2400" dirty="0" smtClean="0"/>
              <a:t>Linux – CentOS 8</a:t>
            </a:r>
          </a:p>
          <a:p>
            <a:r>
              <a:rPr lang="en-US" altLang="zh-TW" sz="2800" dirty="0" err="1" smtClean="0"/>
              <a:t>freeRADIUS</a:t>
            </a:r>
            <a:endParaRPr lang="en-US" altLang="zh-TW" sz="2800" dirty="0"/>
          </a:p>
          <a:p>
            <a:pPr lvl="1"/>
            <a:r>
              <a:rPr lang="en-US" altLang="zh-TW" sz="2400" dirty="0" smtClean="0"/>
              <a:t>Version : 3.0.17</a:t>
            </a:r>
          </a:p>
          <a:p>
            <a:pPr marL="201168" lvl="1" indent="0">
              <a:buNone/>
            </a:pPr>
            <a:endParaRPr lang="en-US" altLang="zh-TW"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9</a:t>
            </a:fld>
            <a:endParaRPr lang="zh-TW" altLang="en-US"/>
          </a:p>
        </p:txBody>
      </p:sp>
    </p:spTree>
    <p:extLst>
      <p:ext uri="{BB962C8B-B14F-4D97-AF65-F5344CB8AC3E}">
        <p14:creationId xmlns:p14="http://schemas.microsoft.com/office/powerpoint/2010/main" val="3036593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mtClean="0"/>
              <a:t>Download OVF</a:t>
            </a:r>
            <a:endParaRPr lang="zh-TW" altLang="en-US" dirty="0"/>
          </a:p>
        </p:txBody>
      </p:sp>
      <p:sp>
        <p:nvSpPr>
          <p:cNvPr id="3" name="內容版面配置區 2"/>
          <p:cNvSpPr>
            <a:spLocks noGrp="1"/>
          </p:cNvSpPr>
          <p:nvPr>
            <p:ph idx="1"/>
          </p:nvPr>
        </p:nvSpPr>
        <p:spPr/>
        <p:txBody>
          <a:bodyPr/>
          <a:lstStyle/>
          <a:p>
            <a:r>
              <a:rPr lang="en-US" altLang="zh-TW" b="1" dirty="0">
                <a:hlinkClick r:id="rId2"/>
              </a:rPr>
              <a:t>https://</a:t>
            </a:r>
            <a:r>
              <a:rPr lang="en-US" altLang="zh-TW" b="1" dirty="0" smtClean="0">
                <a:hlinkClick r:id="rId2"/>
              </a:rPr>
              <a:t>tinyurl.com/y2noykbn</a:t>
            </a:r>
            <a:endParaRPr lang="en-US" altLang="zh-TW" b="1" dirty="0" smtClean="0"/>
          </a:p>
          <a:p>
            <a:r>
              <a:rPr lang="en-US" altLang="zh-TW" dirty="0">
                <a:hlinkClick r:id="rId3"/>
              </a:rPr>
              <a:t>https://</a:t>
            </a:r>
            <a:r>
              <a:rPr lang="en-US" altLang="zh-TW" dirty="0" smtClean="0">
                <a:hlinkClick r:id="rId3"/>
              </a:rPr>
              <a:t>reurl.cc/8n7KRb</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10</a:t>
            </a:fld>
            <a:endParaRPr lang="zh-TW" altLang="en-US"/>
          </a:p>
        </p:txBody>
      </p:sp>
    </p:spTree>
    <p:extLst>
      <p:ext uri="{BB962C8B-B14F-4D97-AF65-F5344CB8AC3E}">
        <p14:creationId xmlns:p14="http://schemas.microsoft.com/office/powerpoint/2010/main" val="159527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目錄</a:t>
            </a: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t>介紹</a:t>
            </a:r>
            <a:r>
              <a:rPr lang="en-US" altLang="zh-TW" sz="2800" dirty="0" err="1" smtClean="0"/>
              <a:t>eduroam</a:t>
            </a:r>
            <a:endParaRPr lang="en-US" altLang="zh-TW" sz="2800" dirty="0" smtClean="0"/>
          </a:p>
          <a:p>
            <a:r>
              <a:rPr lang="zh-TW" altLang="en-US" sz="2800" dirty="0" smtClean="0"/>
              <a:t>校際漫遊運作機制</a:t>
            </a:r>
            <a:endParaRPr lang="en-US" altLang="zh-TW" sz="2800" dirty="0" smtClean="0"/>
          </a:p>
          <a:p>
            <a:r>
              <a:rPr lang="en-US" altLang="zh-TW" sz="2800" dirty="0" err="1" smtClean="0"/>
              <a:t>openVPN</a:t>
            </a:r>
            <a:endParaRPr lang="en-US" altLang="zh-TW" sz="2800" dirty="0" smtClean="0"/>
          </a:p>
          <a:p>
            <a:r>
              <a:rPr lang="en-US" altLang="zh-TW" sz="2800" dirty="0" err="1" smtClean="0"/>
              <a:t>freeRADIUS</a:t>
            </a:r>
            <a:endParaRPr lang="en-US" altLang="zh-TW" sz="2800" dirty="0"/>
          </a:p>
          <a:p>
            <a:r>
              <a:rPr lang="zh-TW" altLang="en-US" sz="2800" dirty="0"/>
              <a:t>架設</a:t>
            </a:r>
            <a:r>
              <a:rPr lang="en-US" altLang="zh-TW" sz="2800" dirty="0" err="1"/>
              <a:t>eduroam</a:t>
            </a:r>
            <a:r>
              <a:rPr lang="zh-TW" altLang="en-US" sz="2800" dirty="0"/>
              <a:t>認證伺服器</a:t>
            </a:r>
            <a:endParaRPr lang="en-US" altLang="zh-TW" sz="2800" dirty="0"/>
          </a:p>
          <a:p>
            <a:endParaRPr lang="zh-TW" altLang="en-US" sz="2800"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1</a:t>
            </a:fld>
            <a:endParaRPr lang="zh-TW" altLang="en-US"/>
          </a:p>
        </p:txBody>
      </p:sp>
    </p:spTree>
    <p:extLst>
      <p:ext uri="{BB962C8B-B14F-4D97-AF65-F5344CB8AC3E}">
        <p14:creationId xmlns:p14="http://schemas.microsoft.com/office/powerpoint/2010/main" val="1025398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介紹</a:t>
            </a:r>
            <a:r>
              <a:rPr lang="en-US" altLang="zh-TW" dirty="0" err="1" smtClean="0"/>
              <a:t>eduroam</a:t>
            </a:r>
            <a:r>
              <a:rPr lang="en-US" altLang="zh-TW" dirty="0" smtClean="0"/>
              <a:t>(1/2)</a:t>
            </a:r>
            <a:endParaRPr lang="zh-TW" altLang="en-US" dirty="0"/>
          </a:p>
        </p:txBody>
      </p:sp>
      <p:sp>
        <p:nvSpPr>
          <p:cNvPr id="3" name="內容版面配置區 2"/>
          <p:cNvSpPr>
            <a:spLocks noGrp="1"/>
          </p:cNvSpPr>
          <p:nvPr>
            <p:ph idx="1"/>
          </p:nvPr>
        </p:nvSpPr>
        <p:spPr/>
        <p:txBody>
          <a:bodyPr/>
          <a:lstStyle/>
          <a:p>
            <a:r>
              <a:rPr lang="en-US" altLang="zh-TW" dirty="0" smtClean="0"/>
              <a:t>2003</a:t>
            </a:r>
            <a:r>
              <a:rPr lang="zh-TW" altLang="en-US" dirty="0" smtClean="0"/>
              <a:t>年於歐洲發起。</a:t>
            </a:r>
            <a:endParaRPr lang="en-US" altLang="zh-TW" dirty="0" smtClean="0"/>
          </a:p>
          <a:p>
            <a:r>
              <a:rPr lang="zh-TW" altLang="en-US" dirty="0" smtClean="0"/>
              <a:t>目的是為了科學研究和教育機構所發展的全球性無線漫遊安全認證服務。</a:t>
            </a:r>
            <a:endParaRPr lang="en-US" altLang="zh-TW" dirty="0" smtClean="0"/>
          </a:p>
          <a:p>
            <a:r>
              <a:rPr lang="zh-TW" altLang="en-US" dirty="0" smtClean="0"/>
              <a:t>基於</a:t>
            </a:r>
            <a:r>
              <a:rPr lang="en-US" altLang="zh-TW" dirty="0" smtClean="0"/>
              <a:t>IEEE</a:t>
            </a:r>
            <a:r>
              <a:rPr lang="zh-TW" altLang="en-US" dirty="0" smtClean="0"/>
              <a:t> </a:t>
            </a:r>
            <a:r>
              <a:rPr lang="en-US" altLang="zh-TW" dirty="0" smtClean="0"/>
              <a:t>802.1X</a:t>
            </a:r>
            <a:r>
              <a:rPr lang="zh-TW" altLang="en-US" dirty="0" smtClean="0"/>
              <a:t>標準</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2</a:t>
            </a:fld>
            <a:endParaRPr lang="zh-TW" altLang="en-US"/>
          </a:p>
        </p:txBody>
      </p:sp>
      <p:pic>
        <p:nvPicPr>
          <p:cNvPr id="5" name="圖片 4"/>
          <p:cNvPicPr>
            <a:picLocks noChangeAspect="1"/>
          </p:cNvPicPr>
          <p:nvPr/>
        </p:nvPicPr>
        <p:blipFill>
          <a:blip r:embed="rId2"/>
          <a:stretch>
            <a:fillRect/>
          </a:stretch>
        </p:blipFill>
        <p:spPr>
          <a:xfrm>
            <a:off x="4011930" y="3163994"/>
            <a:ext cx="4229100" cy="2705100"/>
          </a:xfrm>
          <a:prstGeom prst="rect">
            <a:avLst/>
          </a:prstGeom>
        </p:spPr>
      </p:pic>
    </p:spTree>
    <p:extLst>
      <p:ext uri="{BB962C8B-B14F-4D97-AF65-F5344CB8AC3E}">
        <p14:creationId xmlns:p14="http://schemas.microsoft.com/office/powerpoint/2010/main" val="344396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介紹</a:t>
            </a:r>
            <a:r>
              <a:rPr lang="en-US" altLang="zh-TW" dirty="0" err="1" smtClean="0"/>
              <a:t>eduroam</a:t>
            </a:r>
            <a:r>
              <a:rPr lang="en-US" altLang="zh-TW" dirty="0" smtClean="0"/>
              <a:t>(2/2</a:t>
            </a:r>
            <a:r>
              <a:rPr lang="en-US" altLang="zh-TW" dirty="0"/>
              <a:t>)</a:t>
            </a:r>
            <a:endParaRPr lang="zh-TW" altLang="en-US" dirty="0"/>
          </a:p>
        </p:txBody>
      </p:sp>
      <p:sp>
        <p:nvSpPr>
          <p:cNvPr id="3" name="內容版面配置區 2"/>
          <p:cNvSpPr>
            <a:spLocks noGrp="1"/>
          </p:cNvSpPr>
          <p:nvPr>
            <p:ph idx="1"/>
          </p:nvPr>
        </p:nvSpPr>
        <p:spPr/>
        <p:txBody>
          <a:bodyPr>
            <a:normAutofit/>
          </a:bodyPr>
          <a:lstStyle/>
          <a:p>
            <a:r>
              <a:rPr lang="en-US" altLang="zh-TW" sz="2800" dirty="0" err="1" smtClean="0"/>
              <a:t>TANetRoaming</a:t>
            </a:r>
            <a:r>
              <a:rPr lang="zh-TW" altLang="en-US" sz="2800" dirty="0" smtClean="0"/>
              <a:t> </a:t>
            </a:r>
            <a:r>
              <a:rPr lang="en-US" altLang="zh-TW" sz="2800" dirty="0" smtClean="0"/>
              <a:t>vs. </a:t>
            </a:r>
            <a:r>
              <a:rPr lang="en-US" altLang="zh-TW" sz="2800" dirty="0" err="1" smtClean="0"/>
              <a:t>eduroam</a:t>
            </a:r>
            <a:endParaRPr lang="en-US" altLang="zh-TW" sz="2800" dirty="0" smtClean="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652972579"/>
              </p:ext>
            </p:extLst>
          </p:nvPr>
        </p:nvGraphicFramePr>
        <p:xfrm>
          <a:off x="1919605" y="2615213"/>
          <a:ext cx="8415020" cy="3099786"/>
        </p:xfrm>
        <a:graphic>
          <a:graphicData uri="http://schemas.openxmlformats.org/drawingml/2006/table">
            <a:tbl>
              <a:tblPr firstRow="1" firstCol="1" bandRow="1">
                <a:tableStyleId>{5C22544A-7EE6-4342-B048-85BDC9FD1C3A}</a:tableStyleId>
              </a:tblPr>
              <a:tblGrid>
                <a:gridCol w="1758793">
                  <a:extLst>
                    <a:ext uri="{9D8B030D-6E8A-4147-A177-3AD203B41FA5}">
                      <a16:colId xmlns:a16="http://schemas.microsoft.com/office/drawing/2014/main" val="783266383"/>
                    </a:ext>
                  </a:extLst>
                </a:gridCol>
                <a:gridCol w="3160552">
                  <a:extLst>
                    <a:ext uri="{9D8B030D-6E8A-4147-A177-3AD203B41FA5}">
                      <a16:colId xmlns:a16="http://schemas.microsoft.com/office/drawing/2014/main" val="4066111050"/>
                    </a:ext>
                  </a:extLst>
                </a:gridCol>
                <a:gridCol w="3495675">
                  <a:extLst>
                    <a:ext uri="{9D8B030D-6E8A-4147-A177-3AD203B41FA5}">
                      <a16:colId xmlns:a16="http://schemas.microsoft.com/office/drawing/2014/main" val="197809660"/>
                    </a:ext>
                  </a:extLst>
                </a:gridCol>
              </a:tblGrid>
              <a:tr h="756651">
                <a:tc>
                  <a:txBody>
                    <a:bodyPr/>
                    <a:lstStyle/>
                    <a:p>
                      <a:pPr algn="ctr"/>
                      <a:endParaRPr lang="zh-TW" altLang="en-US" sz="2000" dirty="0"/>
                    </a:p>
                  </a:txBody>
                  <a:tcPr anchor="ctr"/>
                </a:tc>
                <a:tc>
                  <a:txBody>
                    <a:bodyPr/>
                    <a:lstStyle/>
                    <a:p>
                      <a:r>
                        <a:rPr lang="en-US" altLang="zh-TW" sz="2000" dirty="0" err="1" smtClean="0"/>
                        <a:t>TANetRoaming</a:t>
                      </a:r>
                      <a:endParaRPr lang="zh-TW" altLang="en-US" sz="2000" dirty="0"/>
                    </a:p>
                  </a:txBody>
                  <a:tcPr anchor="ctr"/>
                </a:tc>
                <a:tc>
                  <a:txBody>
                    <a:bodyPr/>
                    <a:lstStyle/>
                    <a:p>
                      <a:r>
                        <a:rPr lang="en-US" altLang="zh-TW" sz="2000" dirty="0" err="1" smtClean="0"/>
                        <a:t>eduroam</a:t>
                      </a:r>
                      <a:endParaRPr lang="zh-TW" altLang="en-US" sz="2000" dirty="0"/>
                    </a:p>
                  </a:txBody>
                  <a:tcPr anchor="ctr"/>
                </a:tc>
                <a:extLst>
                  <a:ext uri="{0D108BD9-81ED-4DB2-BD59-A6C34878D82A}">
                    <a16:rowId xmlns:a16="http://schemas.microsoft.com/office/drawing/2014/main" val="2193946807"/>
                  </a:ext>
                </a:extLst>
              </a:tr>
              <a:tr h="829833">
                <a:tc>
                  <a:txBody>
                    <a:bodyPr/>
                    <a:lstStyle/>
                    <a:p>
                      <a:pPr algn="ctr"/>
                      <a:r>
                        <a:rPr lang="zh-TW" altLang="en-US" sz="2000" dirty="0" smtClean="0"/>
                        <a:t>認證方式</a:t>
                      </a:r>
                      <a:endParaRPr lang="zh-TW" altLang="en-US" sz="2000" dirty="0"/>
                    </a:p>
                  </a:txBody>
                  <a:tcPr anchor="ctr"/>
                </a:tc>
                <a:tc>
                  <a:txBody>
                    <a:bodyPr/>
                    <a:lstStyle/>
                    <a:p>
                      <a:r>
                        <a:rPr lang="en-US" altLang="zh-TW" sz="2000" dirty="0" smtClean="0"/>
                        <a:t>Captive Portal</a:t>
                      </a:r>
                    </a:p>
                    <a:p>
                      <a:r>
                        <a:rPr lang="zh-TW" altLang="en-US" sz="2000" dirty="0" smtClean="0"/>
                        <a:t>網頁認證</a:t>
                      </a:r>
                      <a:endParaRPr lang="zh-TW" altLang="en-US" sz="2000" dirty="0"/>
                    </a:p>
                  </a:txBody>
                  <a:tcPr anchor="ctr"/>
                </a:tc>
                <a:tc>
                  <a:txBody>
                    <a:bodyPr/>
                    <a:lstStyle/>
                    <a:p>
                      <a:r>
                        <a:rPr lang="en-US" altLang="zh-TW" sz="2000" dirty="0" smtClean="0"/>
                        <a:t>IEEE 802.1X</a:t>
                      </a:r>
                      <a:endParaRPr lang="zh-TW" altLang="en-US" sz="2000" dirty="0"/>
                    </a:p>
                  </a:txBody>
                  <a:tcPr anchor="ctr"/>
                </a:tc>
                <a:extLst>
                  <a:ext uri="{0D108BD9-81ED-4DB2-BD59-A6C34878D82A}">
                    <a16:rowId xmlns:a16="http://schemas.microsoft.com/office/drawing/2014/main" val="2250281607"/>
                  </a:ext>
                </a:extLst>
              </a:tr>
              <a:tr h="756651">
                <a:tc>
                  <a:txBody>
                    <a:bodyPr/>
                    <a:lstStyle/>
                    <a:p>
                      <a:pPr algn="ctr"/>
                      <a:r>
                        <a:rPr lang="zh-TW" altLang="en-US" sz="2000" dirty="0" smtClean="0"/>
                        <a:t>使用範圍</a:t>
                      </a:r>
                      <a:endParaRPr lang="zh-TW" altLang="en-US" sz="2000" dirty="0"/>
                    </a:p>
                  </a:txBody>
                  <a:tcPr anchor="ctr"/>
                </a:tc>
                <a:tc>
                  <a:txBody>
                    <a:bodyPr/>
                    <a:lstStyle/>
                    <a:p>
                      <a:r>
                        <a:rPr lang="zh-TW" altLang="en-US" sz="2000" dirty="0" smtClean="0"/>
                        <a:t>台灣的學術研究單位</a:t>
                      </a:r>
                      <a:endParaRPr lang="zh-TW" altLang="en-US" sz="2000" dirty="0"/>
                    </a:p>
                  </a:txBody>
                  <a:tcPr anchor="ctr"/>
                </a:tc>
                <a:tc>
                  <a:txBody>
                    <a:bodyPr/>
                    <a:lstStyle/>
                    <a:p>
                      <a:r>
                        <a:rPr lang="zh-TW" altLang="en-US" sz="2000" dirty="0" smtClean="0"/>
                        <a:t>國際的學術研究單位</a:t>
                      </a:r>
                      <a:endParaRPr lang="zh-TW" altLang="en-US" sz="2000" dirty="0"/>
                    </a:p>
                  </a:txBody>
                  <a:tcPr anchor="ctr"/>
                </a:tc>
                <a:extLst>
                  <a:ext uri="{0D108BD9-81ED-4DB2-BD59-A6C34878D82A}">
                    <a16:rowId xmlns:a16="http://schemas.microsoft.com/office/drawing/2014/main" val="3830177079"/>
                  </a:ext>
                </a:extLst>
              </a:tr>
              <a:tr h="756651">
                <a:tc>
                  <a:txBody>
                    <a:bodyPr/>
                    <a:lstStyle/>
                    <a:p>
                      <a:pPr algn="ctr"/>
                      <a:r>
                        <a:rPr lang="zh-TW" altLang="en-US" sz="2000" dirty="0" smtClean="0"/>
                        <a:t>安全性</a:t>
                      </a:r>
                      <a:endParaRPr lang="zh-TW" altLang="en-US" sz="2000" dirty="0"/>
                    </a:p>
                  </a:txBody>
                  <a:tcPr anchor="ctr"/>
                </a:tc>
                <a:tc>
                  <a:txBody>
                    <a:bodyPr/>
                    <a:lstStyle/>
                    <a:p>
                      <a:r>
                        <a:rPr lang="zh-TW" altLang="en-US" sz="2000" dirty="0" smtClean="0"/>
                        <a:t>較低</a:t>
                      </a:r>
                      <a:endParaRPr lang="zh-TW" altLang="en-US" sz="2000" dirty="0"/>
                    </a:p>
                  </a:txBody>
                  <a:tcPr anchor="ctr"/>
                </a:tc>
                <a:tc>
                  <a:txBody>
                    <a:bodyPr/>
                    <a:lstStyle/>
                    <a:p>
                      <a:r>
                        <a:rPr lang="zh-TW" altLang="en-US" sz="2000" dirty="0" smtClean="0"/>
                        <a:t>較高</a:t>
                      </a:r>
                      <a:endParaRPr lang="zh-TW" altLang="en-US" sz="2000" dirty="0"/>
                    </a:p>
                  </a:txBody>
                  <a:tcPr anchor="ctr"/>
                </a:tc>
                <a:extLst>
                  <a:ext uri="{0D108BD9-81ED-4DB2-BD59-A6C34878D82A}">
                    <a16:rowId xmlns:a16="http://schemas.microsoft.com/office/drawing/2014/main" val="1495309506"/>
                  </a:ext>
                </a:extLst>
              </a:tr>
            </a:tbl>
          </a:graphicData>
        </a:graphic>
      </p:graphicFrame>
    </p:spTree>
    <p:extLst>
      <p:ext uri="{BB962C8B-B14F-4D97-AF65-F5344CB8AC3E}">
        <p14:creationId xmlns:p14="http://schemas.microsoft.com/office/powerpoint/2010/main" val="3517229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校際漫遊運作</a:t>
            </a:r>
            <a:r>
              <a:rPr lang="zh-TW" altLang="en-US" dirty="0" smtClean="0"/>
              <a:t>機制</a:t>
            </a:r>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4</a:t>
            </a:fld>
            <a:endParaRPr lang="zh-TW" altLang="en-US"/>
          </a:p>
        </p:txBody>
      </p:sp>
      <p:pic>
        <p:nvPicPr>
          <p:cNvPr id="5" name="圖片 4"/>
          <p:cNvPicPr>
            <a:picLocks noChangeAspect="1"/>
          </p:cNvPicPr>
          <p:nvPr/>
        </p:nvPicPr>
        <p:blipFill>
          <a:blip r:embed="rId2"/>
          <a:stretch>
            <a:fillRect/>
          </a:stretch>
        </p:blipFill>
        <p:spPr>
          <a:xfrm>
            <a:off x="3683135" y="1806407"/>
            <a:ext cx="7529348" cy="4508131"/>
          </a:xfrm>
          <a:prstGeom prst="rect">
            <a:avLst/>
          </a:prstGeom>
        </p:spPr>
      </p:pic>
      <p:cxnSp>
        <p:nvCxnSpPr>
          <p:cNvPr id="7" name="直線單箭頭接點 6"/>
          <p:cNvCxnSpPr/>
          <p:nvPr/>
        </p:nvCxnSpPr>
        <p:spPr>
          <a:xfrm>
            <a:off x="4956243" y="4514850"/>
            <a:ext cx="1076325" cy="11049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a:off x="6370146" y="4933950"/>
            <a:ext cx="1636395" cy="10191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a:off x="8376458" y="4381500"/>
            <a:ext cx="1543050" cy="4762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文字方塊 11"/>
          <p:cNvSpPr txBox="1"/>
          <p:nvPr/>
        </p:nvSpPr>
        <p:spPr>
          <a:xfrm>
            <a:off x="1097280" y="2556330"/>
            <a:ext cx="2171700" cy="1200329"/>
          </a:xfrm>
          <a:prstGeom prst="rect">
            <a:avLst/>
          </a:prstGeom>
          <a:noFill/>
        </p:spPr>
        <p:txBody>
          <a:bodyPr wrap="square" rtlCol="0">
            <a:spAutoFit/>
          </a:bodyPr>
          <a:lstStyle/>
          <a:p>
            <a:r>
              <a:rPr lang="zh-TW" altLang="en-US" dirty="0" smtClean="0"/>
              <a:t>帳號：</a:t>
            </a:r>
            <a:endParaRPr lang="en-US" altLang="zh-TW" dirty="0" smtClean="0"/>
          </a:p>
          <a:p>
            <a:r>
              <a:rPr lang="en-US" altLang="zh-TW" dirty="0" err="1" smtClean="0"/>
              <a:t>abc@A</a:t>
            </a:r>
            <a:r>
              <a:rPr lang="zh-TW" altLang="en-US" dirty="0" smtClean="0"/>
              <a:t>校</a:t>
            </a:r>
            <a:r>
              <a:rPr lang="en-US" altLang="zh-TW" dirty="0" smtClean="0"/>
              <a:t>realm</a:t>
            </a:r>
          </a:p>
          <a:p>
            <a:endParaRPr lang="en-US" altLang="zh-TW" dirty="0" smtClean="0"/>
          </a:p>
          <a:p>
            <a:endParaRPr lang="zh-TW" altLang="en-US" dirty="0"/>
          </a:p>
        </p:txBody>
      </p:sp>
    </p:spTree>
    <p:extLst>
      <p:ext uri="{BB962C8B-B14F-4D97-AF65-F5344CB8AC3E}">
        <p14:creationId xmlns:p14="http://schemas.microsoft.com/office/powerpoint/2010/main" val="249567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openVPN</a:t>
            </a:r>
            <a:r>
              <a:rPr lang="en-US" altLang="zh-TW" dirty="0" smtClean="0"/>
              <a:t>(1/2)</a:t>
            </a:r>
            <a:endParaRPr lang="zh-TW" altLang="en-US" dirty="0"/>
          </a:p>
        </p:txBody>
      </p:sp>
      <p:sp>
        <p:nvSpPr>
          <p:cNvPr id="3" name="內容版面配置區 2"/>
          <p:cNvSpPr>
            <a:spLocks noGrp="1"/>
          </p:cNvSpPr>
          <p:nvPr>
            <p:ph idx="1"/>
          </p:nvPr>
        </p:nvSpPr>
        <p:spPr/>
        <p:txBody>
          <a:bodyPr/>
          <a:lstStyle/>
          <a:p>
            <a:r>
              <a:rPr lang="zh-TW" altLang="en-US" sz="2800" dirty="0" smtClean="0"/>
              <a:t>預設目錄 </a:t>
            </a:r>
            <a:r>
              <a:rPr lang="en-US" altLang="zh-TW" sz="2800" dirty="0" smtClean="0"/>
              <a:t>/</a:t>
            </a:r>
            <a:r>
              <a:rPr lang="en-US" altLang="zh-TW" sz="2800" dirty="0" err="1" smtClean="0"/>
              <a:t>etc</a:t>
            </a:r>
            <a:r>
              <a:rPr lang="en-US" altLang="zh-TW" sz="2800" dirty="0" smtClean="0"/>
              <a:t>/</a:t>
            </a:r>
            <a:r>
              <a:rPr lang="en-US" altLang="zh-TW" sz="2800" dirty="0" err="1" smtClean="0"/>
              <a:t>openvpn</a:t>
            </a:r>
            <a:endParaRPr lang="en-US" altLang="zh-TW" sz="2800" dirty="0" smtClean="0"/>
          </a:p>
          <a:p>
            <a:r>
              <a:rPr lang="zh-TW" altLang="en-US" sz="2800" dirty="0" smtClean="0"/>
              <a:t>安裝完只會有</a:t>
            </a:r>
            <a:r>
              <a:rPr lang="en-US" altLang="zh-TW" sz="2800" dirty="0" smtClean="0"/>
              <a:t>client</a:t>
            </a:r>
            <a:r>
              <a:rPr lang="zh-TW" altLang="en-US" sz="2800" dirty="0" smtClean="0"/>
              <a:t>和</a:t>
            </a:r>
            <a:r>
              <a:rPr lang="en-US" altLang="zh-TW" sz="2800" dirty="0" smtClean="0"/>
              <a:t>server</a:t>
            </a:r>
            <a:r>
              <a:rPr lang="zh-TW" altLang="en-US" sz="2800" dirty="0" smtClean="0"/>
              <a:t>資料夾，且無任何檔案</a:t>
            </a:r>
            <a:endParaRPr lang="en-US" altLang="zh-TW" sz="2800" dirty="0" smtClean="0"/>
          </a:p>
          <a:p>
            <a:endParaRPr lang="en-US" altLang="zh-TW" sz="2800" dirty="0"/>
          </a:p>
          <a:p>
            <a:r>
              <a:rPr lang="zh-TW" altLang="en-US" sz="2800" dirty="0" smtClean="0"/>
              <a:t>由漫遊中心提供的檔案，直接放到</a:t>
            </a:r>
            <a:r>
              <a:rPr lang="en-US" altLang="zh-TW" sz="2800" dirty="0" smtClean="0"/>
              <a:t>/</a:t>
            </a:r>
            <a:r>
              <a:rPr lang="en-US" altLang="zh-TW" sz="2800" dirty="0" err="1" smtClean="0"/>
              <a:t>etc</a:t>
            </a:r>
            <a:r>
              <a:rPr lang="en-US" altLang="zh-TW" sz="2800" dirty="0" smtClean="0"/>
              <a:t>/</a:t>
            </a:r>
            <a:r>
              <a:rPr lang="en-US" altLang="zh-TW" sz="2800" dirty="0" err="1" smtClean="0"/>
              <a:t>openvpn</a:t>
            </a:r>
            <a:r>
              <a:rPr lang="en-US" altLang="zh-TW" sz="2800" dirty="0" smtClean="0"/>
              <a:t>/</a:t>
            </a:r>
            <a:r>
              <a:rPr lang="zh-TW" altLang="en-US" sz="2800" dirty="0" smtClean="0"/>
              <a:t>下面</a:t>
            </a:r>
            <a:endParaRPr lang="en-US" altLang="zh-TW" sz="2800" dirty="0" smtClean="0"/>
          </a:p>
          <a:p>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5</a:t>
            </a:fld>
            <a:endParaRPr lang="zh-TW" altLang="en-US"/>
          </a:p>
        </p:txBody>
      </p:sp>
      <p:pic>
        <p:nvPicPr>
          <p:cNvPr id="6" name="圖片 5"/>
          <p:cNvPicPr>
            <a:picLocks noChangeAspect="1"/>
          </p:cNvPicPr>
          <p:nvPr/>
        </p:nvPicPr>
        <p:blipFill>
          <a:blip r:embed="rId2"/>
          <a:stretch>
            <a:fillRect/>
          </a:stretch>
        </p:blipFill>
        <p:spPr>
          <a:xfrm>
            <a:off x="1557141" y="2986057"/>
            <a:ext cx="2810267" cy="428685"/>
          </a:xfrm>
          <a:prstGeom prst="rect">
            <a:avLst/>
          </a:prstGeom>
        </p:spPr>
      </p:pic>
      <p:pic>
        <p:nvPicPr>
          <p:cNvPr id="7" name="圖片 6"/>
          <p:cNvPicPr>
            <a:picLocks noChangeAspect="1"/>
          </p:cNvPicPr>
          <p:nvPr/>
        </p:nvPicPr>
        <p:blipFill>
          <a:blip r:embed="rId3"/>
          <a:stretch>
            <a:fillRect/>
          </a:stretch>
        </p:blipFill>
        <p:spPr>
          <a:xfrm>
            <a:off x="1557141" y="4102593"/>
            <a:ext cx="6763694" cy="457264"/>
          </a:xfrm>
          <a:prstGeom prst="rect">
            <a:avLst/>
          </a:prstGeom>
        </p:spPr>
      </p:pic>
    </p:spTree>
    <p:extLst>
      <p:ext uri="{BB962C8B-B14F-4D97-AF65-F5344CB8AC3E}">
        <p14:creationId xmlns:p14="http://schemas.microsoft.com/office/powerpoint/2010/main" val="895343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openVPN</a:t>
            </a:r>
            <a:r>
              <a:rPr lang="en-US" altLang="zh-TW" dirty="0" smtClean="0"/>
              <a:t>(2/2)</a:t>
            </a: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t>檢測指令</a:t>
            </a:r>
            <a:endParaRPr lang="en-US" altLang="zh-TW" sz="2800" dirty="0" smtClean="0"/>
          </a:p>
          <a:p>
            <a:pPr lvl="1"/>
            <a:r>
              <a:rPr lang="en-US" altLang="zh-TW" sz="2600" dirty="0" err="1" smtClean="0"/>
              <a:t>Systemctl</a:t>
            </a:r>
            <a:r>
              <a:rPr lang="en-US" altLang="zh-TW" sz="2600" dirty="0" smtClean="0"/>
              <a:t> status </a:t>
            </a:r>
            <a:r>
              <a:rPr lang="en-US" altLang="zh-TW" sz="2600" dirty="0" err="1" smtClean="0"/>
              <a:t>openvpn</a:t>
            </a:r>
            <a:endParaRPr lang="en-US" altLang="zh-TW" sz="2600" dirty="0" smtClean="0"/>
          </a:p>
          <a:p>
            <a:r>
              <a:rPr lang="zh-TW" altLang="en-US" sz="2800" dirty="0" smtClean="0"/>
              <a:t>如果成功，下命令 </a:t>
            </a:r>
            <a:r>
              <a:rPr lang="en-US" altLang="zh-TW" sz="2800" dirty="0" err="1" smtClean="0"/>
              <a:t>ifconfig</a:t>
            </a:r>
            <a:r>
              <a:rPr lang="zh-TW" altLang="en-US" sz="2800" dirty="0" smtClean="0"/>
              <a:t>，會看到拿到的</a:t>
            </a:r>
            <a:r>
              <a:rPr lang="en-US" altLang="zh-TW" sz="2800" dirty="0" smtClean="0"/>
              <a:t>IP</a:t>
            </a:r>
            <a:r>
              <a:rPr lang="zh-TW" altLang="en-US" sz="2800" dirty="0" smtClean="0"/>
              <a:t>。</a:t>
            </a:r>
            <a:endParaRPr lang="zh-TW" altLang="en-US" sz="2800"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6</a:t>
            </a:fld>
            <a:endParaRPr lang="zh-TW" altLang="en-US"/>
          </a:p>
        </p:txBody>
      </p:sp>
      <p:pic>
        <p:nvPicPr>
          <p:cNvPr id="5" name="圖片 4"/>
          <p:cNvPicPr>
            <a:picLocks noChangeAspect="1"/>
          </p:cNvPicPr>
          <p:nvPr/>
        </p:nvPicPr>
        <p:blipFill>
          <a:blip r:embed="rId2"/>
          <a:stretch>
            <a:fillRect/>
          </a:stretch>
        </p:blipFill>
        <p:spPr>
          <a:xfrm>
            <a:off x="1466376" y="3452727"/>
            <a:ext cx="6782747" cy="1228896"/>
          </a:xfrm>
          <a:prstGeom prst="rect">
            <a:avLst/>
          </a:prstGeom>
        </p:spPr>
      </p:pic>
    </p:spTree>
    <p:extLst>
      <p:ext uri="{BB962C8B-B14F-4D97-AF65-F5344CB8AC3E}">
        <p14:creationId xmlns:p14="http://schemas.microsoft.com/office/powerpoint/2010/main" val="3437053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freeRADIUS</a:t>
            </a:r>
            <a:endParaRPr lang="zh-TW" altLang="en-US" dirty="0"/>
          </a:p>
        </p:txBody>
      </p:sp>
      <p:sp>
        <p:nvSpPr>
          <p:cNvPr id="3" name="內容版面配置區 2"/>
          <p:cNvSpPr>
            <a:spLocks noGrp="1"/>
          </p:cNvSpPr>
          <p:nvPr>
            <p:ph idx="1"/>
          </p:nvPr>
        </p:nvSpPr>
        <p:spPr/>
        <p:txBody>
          <a:bodyPr/>
          <a:lstStyle/>
          <a:p>
            <a:r>
              <a:rPr lang="zh-TW" altLang="en-US" b="1" dirty="0" smtClean="0"/>
              <a:t>預設目錄 </a:t>
            </a:r>
            <a:r>
              <a:rPr lang="en-US" altLang="zh-TW" b="1" dirty="0" smtClean="0"/>
              <a:t>/</a:t>
            </a:r>
            <a:r>
              <a:rPr lang="en-US" altLang="zh-TW" b="1" dirty="0" err="1" smtClean="0"/>
              <a:t>etc</a:t>
            </a:r>
            <a:r>
              <a:rPr lang="en-US" altLang="zh-TW" b="1" dirty="0" smtClean="0"/>
              <a:t>/</a:t>
            </a:r>
            <a:r>
              <a:rPr lang="en-US" altLang="zh-TW" b="1" dirty="0" err="1" smtClean="0"/>
              <a:t>raddb</a:t>
            </a:r>
            <a:r>
              <a:rPr lang="en-US" altLang="zh-TW" b="1" dirty="0" smtClean="0"/>
              <a:t>/</a:t>
            </a:r>
          </a:p>
          <a:p>
            <a:r>
              <a:rPr lang="en-US" altLang="zh-TW" dirty="0" smtClean="0"/>
              <a:t>- </a:t>
            </a:r>
            <a:r>
              <a:rPr lang="en-US" altLang="zh-TW" dirty="0" err="1" smtClean="0"/>
              <a:t>radiusd.conf</a:t>
            </a:r>
            <a:r>
              <a:rPr lang="en-US" altLang="zh-TW" dirty="0" smtClean="0"/>
              <a:t> &gt; </a:t>
            </a:r>
            <a:r>
              <a:rPr lang="zh-TW" altLang="en-US" dirty="0" smtClean="0"/>
              <a:t>基本設定</a:t>
            </a:r>
            <a:endParaRPr lang="en-US" altLang="zh-TW" dirty="0" smtClean="0"/>
          </a:p>
          <a:p>
            <a:r>
              <a:rPr lang="en-US" altLang="zh-TW" dirty="0" smtClean="0"/>
              <a:t>- </a:t>
            </a:r>
            <a:r>
              <a:rPr lang="en-US" altLang="zh-TW" dirty="0" err="1" smtClean="0"/>
              <a:t>proxy.conf</a:t>
            </a:r>
            <a:r>
              <a:rPr lang="en-US" altLang="zh-TW" dirty="0" smtClean="0"/>
              <a:t> &gt; </a:t>
            </a:r>
            <a:r>
              <a:rPr lang="zh-TW" altLang="en-US" dirty="0" smtClean="0"/>
              <a:t>認證資訊轉送之目的地</a:t>
            </a:r>
            <a:endParaRPr lang="en-US" altLang="zh-TW" dirty="0" smtClean="0"/>
          </a:p>
          <a:p>
            <a:r>
              <a:rPr lang="en-US" altLang="zh-TW" dirty="0" smtClean="0"/>
              <a:t>- </a:t>
            </a:r>
            <a:r>
              <a:rPr lang="en-US" altLang="zh-TW" dirty="0" err="1" smtClean="0"/>
              <a:t>client.conf</a:t>
            </a:r>
            <a:r>
              <a:rPr lang="zh-TW" altLang="en-US" dirty="0" smtClean="0"/>
              <a:t> </a:t>
            </a:r>
            <a:r>
              <a:rPr lang="en-US" altLang="zh-TW" dirty="0" smtClean="0"/>
              <a:t>&gt;</a:t>
            </a:r>
            <a:r>
              <a:rPr lang="zh-TW" altLang="en-US" dirty="0" smtClean="0"/>
              <a:t> 允許認證資訊的來源地</a:t>
            </a:r>
            <a:endParaRPr lang="en-US" altLang="zh-TW" dirty="0" smtClean="0"/>
          </a:p>
          <a:p>
            <a:r>
              <a:rPr lang="en-US" altLang="zh-TW" dirty="0" smtClean="0"/>
              <a:t>- users</a:t>
            </a:r>
            <a:r>
              <a:rPr lang="zh-TW" altLang="en-US" dirty="0" smtClean="0"/>
              <a:t> </a:t>
            </a:r>
            <a:r>
              <a:rPr lang="en-US" altLang="zh-TW" dirty="0" smtClean="0"/>
              <a:t>&gt;</a:t>
            </a:r>
            <a:r>
              <a:rPr lang="zh-TW" altLang="en-US" dirty="0" smtClean="0"/>
              <a:t> 帳號相關</a:t>
            </a:r>
            <a:endParaRPr lang="en-US" altLang="zh-TW" dirty="0" smtClean="0"/>
          </a:p>
          <a:p>
            <a:r>
              <a:rPr lang="en-US" altLang="zh-TW" dirty="0" smtClean="0"/>
              <a:t>- mods-available/</a:t>
            </a:r>
            <a:r>
              <a:rPr lang="en-US" altLang="zh-TW" dirty="0" err="1" smtClean="0"/>
              <a:t>eap</a:t>
            </a:r>
            <a:r>
              <a:rPr lang="zh-TW" altLang="en-US" dirty="0" smtClean="0"/>
              <a:t> </a:t>
            </a:r>
            <a:r>
              <a:rPr lang="en-US" altLang="zh-TW" dirty="0" smtClean="0"/>
              <a:t>&gt;</a:t>
            </a:r>
            <a:r>
              <a:rPr lang="zh-TW" altLang="en-US" dirty="0" smtClean="0"/>
              <a:t> 驗證相關設定</a:t>
            </a:r>
            <a:endParaRPr lang="en-US" altLang="zh-TW" dirty="0" smtClean="0"/>
          </a:p>
          <a:p>
            <a:r>
              <a:rPr lang="en-US" altLang="zh-TW" dirty="0" smtClean="0"/>
              <a:t>- site-available/default</a:t>
            </a:r>
            <a:r>
              <a:rPr lang="zh-TW" altLang="en-US" dirty="0" smtClean="0"/>
              <a:t> </a:t>
            </a:r>
            <a:r>
              <a:rPr lang="en-US" altLang="zh-TW" dirty="0" smtClean="0"/>
              <a:t>&gt;</a:t>
            </a:r>
            <a:r>
              <a:rPr lang="zh-TW" altLang="en-US" dirty="0" smtClean="0"/>
              <a:t> 認證模組設定</a:t>
            </a:r>
            <a:endParaRPr lang="en-US" altLang="zh-TW" dirty="0" smtClean="0"/>
          </a:p>
          <a:p>
            <a:r>
              <a:rPr lang="en-US" altLang="zh-TW" dirty="0" smtClean="0"/>
              <a:t>- site-available/inner-tunnel</a:t>
            </a:r>
            <a:r>
              <a:rPr lang="zh-TW" altLang="en-US" dirty="0" smtClean="0"/>
              <a:t> </a:t>
            </a:r>
            <a:r>
              <a:rPr lang="en-US" altLang="zh-TW" dirty="0" smtClean="0"/>
              <a:t>&gt;</a:t>
            </a:r>
            <a:r>
              <a:rPr lang="zh-TW" altLang="en-US" dirty="0" smtClean="0"/>
              <a:t> </a:t>
            </a:r>
            <a:r>
              <a:rPr lang="en-US" altLang="zh-TW" dirty="0" smtClean="0"/>
              <a:t>virtual server</a:t>
            </a:r>
            <a:r>
              <a:rPr lang="zh-TW" altLang="en-US" dirty="0" smtClean="0"/>
              <a:t>設定</a:t>
            </a:r>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7</a:t>
            </a:fld>
            <a:endParaRPr lang="zh-TW" altLang="en-US"/>
          </a:p>
        </p:txBody>
      </p:sp>
    </p:spTree>
    <p:extLst>
      <p:ext uri="{BB962C8B-B14F-4D97-AF65-F5344CB8AC3E}">
        <p14:creationId xmlns:p14="http://schemas.microsoft.com/office/powerpoint/2010/main" val="3533690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a:t>freeRADIUS</a:t>
            </a:r>
            <a:endParaRPr lang="zh-TW" altLang="en-US" dirty="0"/>
          </a:p>
        </p:txBody>
      </p:sp>
      <p:sp>
        <p:nvSpPr>
          <p:cNvPr id="4" name="投影片編號版面配置區 3"/>
          <p:cNvSpPr>
            <a:spLocks noGrp="1"/>
          </p:cNvSpPr>
          <p:nvPr>
            <p:ph type="sldNum" sz="quarter" idx="12"/>
          </p:nvPr>
        </p:nvSpPr>
        <p:spPr/>
        <p:txBody>
          <a:bodyPr/>
          <a:lstStyle/>
          <a:p>
            <a:fld id="{3E38ACD5-92FE-4A67-9A98-DF5E40F60423}" type="slidenum">
              <a:rPr lang="zh-TW" altLang="en-US" smtClean="0"/>
              <a:t>8</a:t>
            </a:fld>
            <a:endParaRPr lang="zh-TW" altLang="en-US"/>
          </a:p>
        </p:txBody>
      </p:sp>
      <p:sp>
        <p:nvSpPr>
          <p:cNvPr id="5" name="圓角矩形 4"/>
          <p:cNvSpPr/>
          <p:nvPr/>
        </p:nvSpPr>
        <p:spPr>
          <a:xfrm>
            <a:off x="1097280" y="2724150"/>
            <a:ext cx="1724025" cy="8001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err="1">
                <a:ln w="0"/>
                <a:solidFill>
                  <a:schemeClr val="tx1"/>
                </a:solidFill>
                <a:effectLst>
                  <a:outerShdw blurRad="38100" dist="19050" dir="2700000" algn="tl" rotWithShape="0">
                    <a:schemeClr val="dk1">
                      <a:alpha val="40000"/>
                    </a:schemeClr>
                  </a:outerShdw>
                </a:effectLst>
              </a:rPr>
              <a:t>r</a:t>
            </a:r>
            <a:r>
              <a:rPr lang="en-US" altLang="zh-TW" sz="2000" dirty="0" err="1" smtClean="0">
                <a:ln w="0"/>
                <a:solidFill>
                  <a:schemeClr val="tx1"/>
                </a:solidFill>
                <a:effectLst>
                  <a:outerShdw blurRad="38100" dist="19050" dir="2700000" algn="tl" rotWithShape="0">
                    <a:schemeClr val="dk1">
                      <a:alpha val="40000"/>
                    </a:schemeClr>
                  </a:outerShdw>
                </a:effectLst>
              </a:rPr>
              <a:t>adiusd.conf</a:t>
            </a:r>
            <a:endParaRPr lang="zh-TW" altLang="en-US" sz="2000" dirty="0">
              <a:ln w="0"/>
              <a:solidFill>
                <a:schemeClr val="tx1"/>
              </a:solidFill>
              <a:effectLst>
                <a:outerShdw blurRad="38100" dist="19050" dir="2700000" algn="tl" rotWithShape="0">
                  <a:schemeClr val="dk1">
                    <a:alpha val="40000"/>
                  </a:schemeClr>
                </a:outerShdw>
              </a:effectLst>
            </a:endParaRPr>
          </a:p>
        </p:txBody>
      </p:sp>
      <p:sp>
        <p:nvSpPr>
          <p:cNvPr id="6" name="圓角矩形 5"/>
          <p:cNvSpPr/>
          <p:nvPr/>
        </p:nvSpPr>
        <p:spPr>
          <a:xfrm>
            <a:off x="3873153" y="2724150"/>
            <a:ext cx="1724025" cy="8001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err="1">
                <a:ln w="0"/>
                <a:solidFill>
                  <a:schemeClr val="tx1"/>
                </a:solidFill>
                <a:effectLst>
                  <a:outerShdw blurRad="38100" dist="19050" dir="2700000" algn="tl" rotWithShape="0">
                    <a:schemeClr val="dk1">
                      <a:alpha val="40000"/>
                    </a:schemeClr>
                  </a:outerShdw>
                </a:effectLst>
              </a:rPr>
              <a:t>c</a:t>
            </a:r>
            <a:r>
              <a:rPr lang="en-US" altLang="zh-TW" sz="2000" dirty="0" err="1" smtClean="0">
                <a:ln w="0"/>
                <a:solidFill>
                  <a:schemeClr val="tx1"/>
                </a:solidFill>
                <a:effectLst>
                  <a:outerShdw blurRad="38100" dist="19050" dir="2700000" algn="tl" rotWithShape="0">
                    <a:schemeClr val="dk1">
                      <a:alpha val="40000"/>
                    </a:schemeClr>
                  </a:outerShdw>
                </a:effectLst>
              </a:rPr>
              <a:t>lient.conf</a:t>
            </a:r>
            <a:endParaRPr lang="zh-TW" altLang="en-US" dirty="0">
              <a:ln w="0"/>
              <a:solidFill>
                <a:schemeClr val="tx1"/>
              </a:solidFill>
              <a:effectLst>
                <a:outerShdw blurRad="38100" dist="19050" dir="2700000" algn="tl" rotWithShape="0">
                  <a:schemeClr val="dk1">
                    <a:alpha val="40000"/>
                  </a:schemeClr>
                </a:outerShdw>
              </a:effectLst>
            </a:endParaRPr>
          </a:p>
        </p:txBody>
      </p:sp>
      <p:sp>
        <p:nvSpPr>
          <p:cNvPr id="7" name="圓角矩形 6"/>
          <p:cNvSpPr/>
          <p:nvPr/>
        </p:nvSpPr>
        <p:spPr>
          <a:xfrm>
            <a:off x="6649026" y="2726972"/>
            <a:ext cx="1724025" cy="8001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err="1">
                <a:ln w="0"/>
                <a:solidFill>
                  <a:schemeClr val="tx1"/>
                </a:solidFill>
                <a:effectLst>
                  <a:outerShdw blurRad="38100" dist="19050" dir="2700000" algn="tl" rotWithShape="0">
                    <a:schemeClr val="dk1">
                      <a:alpha val="40000"/>
                    </a:schemeClr>
                  </a:outerShdw>
                </a:effectLst>
              </a:rPr>
              <a:t>p</a:t>
            </a:r>
            <a:r>
              <a:rPr lang="en-US" altLang="zh-TW" sz="2000" dirty="0" err="1" smtClean="0">
                <a:ln w="0"/>
                <a:solidFill>
                  <a:schemeClr val="tx1"/>
                </a:solidFill>
                <a:effectLst>
                  <a:outerShdw blurRad="38100" dist="19050" dir="2700000" algn="tl" rotWithShape="0">
                    <a:schemeClr val="dk1">
                      <a:alpha val="40000"/>
                    </a:schemeClr>
                  </a:outerShdw>
                </a:effectLst>
              </a:rPr>
              <a:t>roxy.conf</a:t>
            </a:r>
            <a:endParaRPr lang="zh-TW" altLang="en-US" sz="2000" dirty="0">
              <a:ln w="0"/>
              <a:solidFill>
                <a:schemeClr val="tx1"/>
              </a:solidFill>
              <a:effectLst>
                <a:outerShdw blurRad="38100" dist="19050" dir="2700000" algn="tl" rotWithShape="0">
                  <a:schemeClr val="dk1">
                    <a:alpha val="40000"/>
                  </a:schemeClr>
                </a:outerShdw>
              </a:effectLst>
            </a:endParaRPr>
          </a:p>
        </p:txBody>
      </p:sp>
      <p:sp>
        <p:nvSpPr>
          <p:cNvPr id="8" name="圓角矩形 7"/>
          <p:cNvSpPr/>
          <p:nvPr/>
        </p:nvSpPr>
        <p:spPr>
          <a:xfrm>
            <a:off x="9424900" y="2724150"/>
            <a:ext cx="1724025" cy="8001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ln w="0"/>
                <a:solidFill>
                  <a:schemeClr val="tx1"/>
                </a:solidFill>
                <a:effectLst>
                  <a:outerShdw blurRad="38100" dist="19050" dir="2700000" algn="tl" rotWithShape="0">
                    <a:schemeClr val="dk1">
                      <a:alpha val="40000"/>
                    </a:schemeClr>
                  </a:outerShdw>
                </a:effectLst>
              </a:rPr>
              <a:t>users, </a:t>
            </a:r>
            <a:r>
              <a:rPr lang="en-US" altLang="zh-TW" sz="2000" dirty="0" err="1" smtClean="0">
                <a:ln w="0"/>
                <a:solidFill>
                  <a:schemeClr val="tx1"/>
                </a:solidFill>
                <a:effectLst>
                  <a:outerShdw blurRad="38100" dist="19050" dir="2700000" algn="tl" rotWithShape="0">
                    <a:schemeClr val="dk1">
                      <a:alpha val="40000"/>
                    </a:schemeClr>
                  </a:outerShdw>
                </a:effectLst>
              </a:rPr>
              <a:t>sql</a:t>
            </a:r>
            <a:r>
              <a:rPr lang="en-US" altLang="zh-TW" sz="2000" dirty="0" smtClean="0">
                <a:ln w="0"/>
                <a:solidFill>
                  <a:schemeClr val="tx1"/>
                </a:solidFill>
                <a:effectLst>
                  <a:outerShdw blurRad="38100" dist="19050" dir="2700000" algn="tl" rotWithShape="0">
                    <a:schemeClr val="dk1">
                      <a:alpha val="40000"/>
                    </a:schemeClr>
                  </a:outerShdw>
                </a:effectLst>
              </a:rPr>
              <a:t>, </a:t>
            </a:r>
            <a:r>
              <a:rPr lang="en-US" altLang="zh-TW" sz="2000" dirty="0" err="1" smtClean="0">
                <a:ln w="0"/>
                <a:solidFill>
                  <a:schemeClr val="tx1"/>
                </a:solidFill>
                <a:effectLst>
                  <a:outerShdw blurRad="38100" dist="19050" dir="2700000" algn="tl" rotWithShape="0">
                    <a:schemeClr val="dk1">
                      <a:alpha val="40000"/>
                    </a:schemeClr>
                  </a:outerShdw>
                </a:effectLst>
              </a:rPr>
              <a:t>ldap</a:t>
            </a:r>
            <a:r>
              <a:rPr lang="en-US" altLang="zh-TW" sz="2000" dirty="0" smtClean="0">
                <a:ln w="0"/>
                <a:solidFill>
                  <a:schemeClr val="tx1"/>
                </a:solidFill>
                <a:effectLst>
                  <a:outerShdw blurRad="38100" dist="19050" dir="2700000" algn="tl" rotWithShape="0">
                    <a:schemeClr val="dk1">
                      <a:alpha val="40000"/>
                    </a:schemeClr>
                  </a:outerShdw>
                </a:effectLst>
              </a:rPr>
              <a:t>… </a:t>
            </a:r>
            <a:endParaRPr lang="zh-TW" altLang="en-US" sz="2000" dirty="0">
              <a:ln w="0"/>
              <a:solidFill>
                <a:schemeClr val="tx1"/>
              </a:solidFill>
              <a:effectLst>
                <a:outerShdw blurRad="38100" dist="19050" dir="2700000" algn="tl" rotWithShape="0">
                  <a:schemeClr val="dk1">
                    <a:alpha val="40000"/>
                  </a:schemeClr>
                </a:outerShdw>
              </a:effectLst>
            </a:endParaRPr>
          </a:p>
        </p:txBody>
      </p:sp>
      <p:sp>
        <p:nvSpPr>
          <p:cNvPr id="9" name="向右箭號 8"/>
          <p:cNvSpPr/>
          <p:nvPr/>
        </p:nvSpPr>
        <p:spPr>
          <a:xfrm>
            <a:off x="3156729" y="2990850"/>
            <a:ext cx="381000"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向右箭號 9"/>
          <p:cNvSpPr/>
          <p:nvPr/>
        </p:nvSpPr>
        <p:spPr>
          <a:xfrm>
            <a:off x="8708475" y="2990850"/>
            <a:ext cx="381000"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向右箭號 10"/>
          <p:cNvSpPr/>
          <p:nvPr/>
        </p:nvSpPr>
        <p:spPr>
          <a:xfrm>
            <a:off x="5932602" y="2990850"/>
            <a:ext cx="381000"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p:cNvSpPr txBox="1"/>
          <p:nvPr/>
        </p:nvSpPr>
        <p:spPr>
          <a:xfrm>
            <a:off x="3873153" y="3752850"/>
            <a:ext cx="1682255" cy="923330"/>
          </a:xfrm>
          <a:prstGeom prst="rect">
            <a:avLst/>
          </a:prstGeom>
          <a:noFill/>
        </p:spPr>
        <p:txBody>
          <a:bodyPr wrap="none" rtlCol="0">
            <a:spAutoFit/>
          </a:bodyPr>
          <a:lstStyle/>
          <a:p>
            <a:r>
              <a:rPr lang="zh-TW" altLang="en-US" b="1" dirty="0" smtClean="0"/>
              <a:t>檢查用戶</a:t>
            </a:r>
            <a:endParaRPr lang="en-US" altLang="zh-TW" b="1" dirty="0" smtClean="0"/>
          </a:p>
          <a:p>
            <a:r>
              <a:rPr lang="en-US" altLang="zh-TW" dirty="0" smtClean="0"/>
              <a:t>Wi-Fi controller</a:t>
            </a:r>
          </a:p>
          <a:p>
            <a:r>
              <a:rPr lang="zh-TW" altLang="en-US" dirty="0" smtClean="0"/>
              <a:t>監控系統</a:t>
            </a:r>
            <a:endParaRPr lang="zh-TW" altLang="en-US" dirty="0"/>
          </a:p>
        </p:txBody>
      </p:sp>
      <p:sp>
        <p:nvSpPr>
          <p:cNvPr id="13" name="文字方塊 12"/>
          <p:cNvSpPr txBox="1"/>
          <p:nvPr/>
        </p:nvSpPr>
        <p:spPr>
          <a:xfrm>
            <a:off x="6649026" y="3752850"/>
            <a:ext cx="2198038" cy="646331"/>
          </a:xfrm>
          <a:prstGeom prst="rect">
            <a:avLst/>
          </a:prstGeom>
          <a:noFill/>
        </p:spPr>
        <p:txBody>
          <a:bodyPr wrap="none" rtlCol="0">
            <a:spAutoFit/>
          </a:bodyPr>
          <a:lstStyle/>
          <a:p>
            <a:r>
              <a:rPr lang="zh-TW" altLang="en-US" b="1" dirty="0" smtClean="0"/>
              <a:t>確認</a:t>
            </a:r>
            <a:r>
              <a:rPr lang="en-US" altLang="zh-TW" b="1" dirty="0" smtClean="0"/>
              <a:t>realm</a:t>
            </a:r>
          </a:p>
          <a:p>
            <a:r>
              <a:rPr lang="zh-TW" altLang="en-US" dirty="0" smtClean="0"/>
              <a:t>轉送至其他</a:t>
            </a:r>
            <a:r>
              <a:rPr lang="en-US" altLang="zh-TW" dirty="0" smtClean="0"/>
              <a:t>RADIUS</a:t>
            </a:r>
            <a:endParaRPr lang="zh-TW" altLang="en-US" dirty="0"/>
          </a:p>
        </p:txBody>
      </p:sp>
      <p:sp>
        <p:nvSpPr>
          <p:cNvPr id="14" name="文字方塊 13"/>
          <p:cNvSpPr txBox="1"/>
          <p:nvPr/>
        </p:nvSpPr>
        <p:spPr>
          <a:xfrm>
            <a:off x="9424900" y="3752850"/>
            <a:ext cx="1107996" cy="369332"/>
          </a:xfrm>
          <a:prstGeom prst="rect">
            <a:avLst/>
          </a:prstGeom>
          <a:noFill/>
        </p:spPr>
        <p:txBody>
          <a:bodyPr wrap="none" rtlCol="0">
            <a:spAutoFit/>
          </a:bodyPr>
          <a:lstStyle/>
          <a:p>
            <a:r>
              <a:rPr lang="zh-TW" altLang="en-US" b="1" dirty="0" smtClean="0"/>
              <a:t>身分驗</a:t>
            </a:r>
            <a:r>
              <a:rPr lang="zh-TW" altLang="en-US" b="1" dirty="0"/>
              <a:t>證</a:t>
            </a:r>
            <a:endParaRPr lang="en-US" altLang="zh-TW" b="1" dirty="0" smtClean="0"/>
          </a:p>
        </p:txBody>
      </p:sp>
      <p:sp>
        <p:nvSpPr>
          <p:cNvPr id="15" name="文字方塊 14"/>
          <p:cNvSpPr txBox="1"/>
          <p:nvPr/>
        </p:nvSpPr>
        <p:spPr>
          <a:xfrm>
            <a:off x="1097280" y="3752850"/>
            <a:ext cx="1107996" cy="369332"/>
          </a:xfrm>
          <a:prstGeom prst="rect">
            <a:avLst/>
          </a:prstGeom>
          <a:noFill/>
        </p:spPr>
        <p:txBody>
          <a:bodyPr wrap="none" rtlCol="0">
            <a:spAutoFit/>
          </a:bodyPr>
          <a:lstStyle/>
          <a:p>
            <a:r>
              <a:rPr lang="zh-TW" altLang="en-US" b="1" dirty="0" smtClean="0"/>
              <a:t>服務啟動</a:t>
            </a:r>
            <a:endParaRPr lang="en-US" altLang="zh-TW" b="1" dirty="0" smtClean="0"/>
          </a:p>
        </p:txBody>
      </p:sp>
    </p:spTree>
    <p:extLst>
      <p:ext uri="{BB962C8B-B14F-4D97-AF65-F5344CB8AC3E}">
        <p14:creationId xmlns:p14="http://schemas.microsoft.com/office/powerpoint/2010/main" val="807264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回顧">
  <a:themeElements>
    <a:clrScheme name="回顧">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自訂 1">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410</TotalTime>
  <Words>280</Words>
  <Application>Microsoft Office PowerPoint</Application>
  <PresentationFormat>寬螢幕</PresentationFormat>
  <Paragraphs>81</Paragraphs>
  <Slides>11</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11</vt:i4>
      </vt:variant>
    </vt:vector>
  </HeadingPairs>
  <TitlesOfParts>
    <vt:vector size="17" baseType="lpstr">
      <vt:lpstr>新細明體</vt:lpstr>
      <vt:lpstr>標楷體</vt:lpstr>
      <vt:lpstr>Arial</vt:lpstr>
      <vt:lpstr>Calibri</vt:lpstr>
      <vt:lpstr>Times New Roman</vt:lpstr>
      <vt:lpstr>回顧</vt:lpstr>
      <vt:lpstr>eduroam建置教學</vt:lpstr>
      <vt:lpstr>目錄</vt:lpstr>
      <vt:lpstr>介紹eduroam(1/2)</vt:lpstr>
      <vt:lpstr>介紹eduroam(2/2)</vt:lpstr>
      <vt:lpstr>校際漫遊運作機制</vt:lpstr>
      <vt:lpstr>openVPN(1/2)</vt:lpstr>
      <vt:lpstr>openVPN(2/2)</vt:lpstr>
      <vt:lpstr>freeRADIUS</vt:lpstr>
      <vt:lpstr>freeRADIUS</vt:lpstr>
      <vt:lpstr>架設eduroam認證伺服器</vt:lpstr>
      <vt:lpstr>Download OVF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eduroam建置教學</dc:title>
  <dc:creator>gfif519@gmail.com</dc:creator>
  <cp:lastModifiedBy>user</cp:lastModifiedBy>
  <cp:revision>25</cp:revision>
  <dcterms:created xsi:type="dcterms:W3CDTF">2020-11-03T12:06:50Z</dcterms:created>
  <dcterms:modified xsi:type="dcterms:W3CDTF">2020-11-05T04:57:18Z</dcterms:modified>
</cp:coreProperties>
</file>