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5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標題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cxnSp>
        <p:nvCxnSpPr>
          <p:cNvPr id="8" name="直線接點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橢圓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日期版面配置區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2013/11/23</a:t>
            </a:fld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內容版面配置區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2013/11/23</a:t>
            </a:fld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6" name="頁尾版面配置區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cxnSp>
        <p:nvCxnSpPr>
          <p:cNvPr id="7" name="直線接點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2013/11/23</a:t>
            </a:fld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2" name="內容版面配置區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34" name="內容版面配置區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cxnSp>
        <p:nvCxnSpPr>
          <p:cNvPr id="10" name="直線接點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內容版面配置區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1" name="標題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2013/11/23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2013/11/23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2013/11/23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412776"/>
            <a:ext cx="6400800" cy="3721968"/>
          </a:xfrm>
        </p:spPr>
        <p:txBody>
          <a:bodyPr/>
          <a:lstStyle/>
          <a:p>
            <a:pPr marL="514350" indent="-514350" algn="l">
              <a:buAutoNum type="arabicPeriod"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登入網頁管理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介面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 algn="l">
              <a:buAutoNum type="arabicPeriod"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變更預設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密碼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 algn="l">
              <a:buAutoNum type="arabicPeriod"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Registrar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伺服器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設定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 algn="l">
              <a:buAutoNum type="arabicPeriod"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使用者相關資訊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設定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 algn="l">
              <a:buAutoNum type="arabicPeriod"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撥打測試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 algn="l">
              <a:buAutoNum type="arabicPeriod"/>
            </a:pP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0"/>
            <a:ext cx="6372200" cy="1484783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VOIP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網路電話設定步驟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124744"/>
            <a:ext cx="8964488" cy="3721968"/>
          </a:xfrm>
        </p:spPr>
        <p:txBody>
          <a:bodyPr>
            <a:normAutofit/>
          </a:bodyPr>
          <a:lstStyle/>
          <a:p>
            <a:pPr marL="514350" indent="-514350" algn="l">
              <a:buAutoNum type="arabicPeriod"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請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參照話機使用手冊設定本機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IP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位址。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 algn="l">
              <a:buAutoNum type="arabicPeriod"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開啟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瀏覽器輸入話機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IP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進入管理介面。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 algn="l">
              <a:buAutoNum type="arabicPeriod"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帳號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密碼請參考使用手冊。</a:t>
            </a: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0"/>
            <a:ext cx="6372200" cy="1484783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話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機設定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700" dirty="0" smtClean="0">
                <a:latin typeface="標楷體" pitchFamily="65" charset="-120"/>
                <a:ea typeface="標楷體" pitchFamily="65" charset="-120"/>
              </a:rPr>
              <a:t>登入網頁管理介面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026" name="Picture 2" descr="C:\Documents and Settings\Administrator\桌面\新資料夾 (7)\2013-11-23_150927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852936"/>
            <a:ext cx="6656388" cy="3448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124744"/>
            <a:ext cx="8964488" cy="3721968"/>
          </a:xfrm>
        </p:spPr>
        <p:txBody>
          <a:bodyPr>
            <a:normAutofit/>
          </a:bodyPr>
          <a:lstStyle/>
          <a:p>
            <a:pPr marL="514350" indent="-514350" algn="l">
              <a:buAutoNum type="arabicPeriod"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點選 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 系統設定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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管理。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sym typeface="Wingdings" pitchFamily="2" charset="2"/>
            </a:endParaRPr>
          </a:p>
          <a:p>
            <a:pPr marL="514350" indent="-514350" algn="l">
              <a:buAutoNum type="arabicPeriod"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點選變更密碼。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 algn="l">
              <a:buAutoNum type="arabicPeriod"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輸入舊密碼、新密碼及確認新密碼。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 algn="l">
              <a:buAutoNum type="arabicPeriod"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網頁最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下方點選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”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確認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”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鍵。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 algn="l">
              <a:buAutoNum type="arabicPeriod"/>
            </a:pP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0"/>
            <a:ext cx="6444208" cy="1484783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話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機設定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700" dirty="0" smtClean="0">
                <a:latin typeface="標楷體" pitchFamily="65" charset="-120"/>
                <a:ea typeface="標楷體" pitchFamily="65" charset="-120"/>
              </a:rPr>
              <a:t>變更預設密碼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2050" name="Picture 2" descr="C:\Documents and Settings\Administrator\桌面\新資料夾 (7)\2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645024"/>
            <a:ext cx="6038851" cy="182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124744"/>
            <a:ext cx="8964488" cy="3721968"/>
          </a:xfrm>
        </p:spPr>
        <p:txBody>
          <a:bodyPr>
            <a:normAutofit/>
          </a:bodyPr>
          <a:lstStyle/>
          <a:p>
            <a:pPr marL="514350" indent="-514350" algn="l">
              <a:buAutoNum type="arabicPeriod"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點選 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VOIP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 SIP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設定。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sym typeface="Wingdings" pitchFamily="2" charset="2"/>
            </a:endParaRPr>
          </a:p>
          <a:p>
            <a:pPr marL="514350" indent="-514350" algn="l">
              <a:buAutoNum type="arabicPeriod"/>
            </a:pP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Registrar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伺服器位址輸入 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24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sip-proxy.hcrc.edu.tw</a:t>
            </a:r>
          </a:p>
          <a:p>
            <a:pPr marL="514350" indent="-514350" algn="l">
              <a:buAutoNum type="arabicPeriod"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網頁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最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下方點選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”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確認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”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鍵。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 algn="l">
              <a:buAutoNum type="arabicPeriod"/>
            </a:pP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0"/>
            <a:ext cx="6876256" cy="1484783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話機設定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en-US" altLang="zh-TW" sz="2700" dirty="0" smtClean="0">
                <a:latin typeface="標楷體" pitchFamily="65" charset="-120"/>
                <a:ea typeface="標楷體" pitchFamily="65" charset="-120"/>
              </a:rPr>
              <a:t>Registrar</a:t>
            </a:r>
            <a:r>
              <a:rPr lang="zh-TW" altLang="en-US" sz="2700" dirty="0" smtClean="0">
                <a:latin typeface="標楷體" pitchFamily="65" charset="-120"/>
                <a:ea typeface="標楷體" pitchFamily="65" charset="-120"/>
              </a:rPr>
              <a:t>伺服器設定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3074" name="Picture 2" descr="C:\Documents and Settings\Administrator\桌面\新資料夾 (7)\3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429000"/>
            <a:ext cx="6704013" cy="26955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124744"/>
            <a:ext cx="8964488" cy="3721968"/>
          </a:xfrm>
        </p:spPr>
        <p:txBody>
          <a:bodyPr>
            <a:normAutofit/>
          </a:bodyPr>
          <a:lstStyle/>
          <a:p>
            <a:pPr marL="514350" indent="-514350" algn="l">
              <a:buAutoNum type="arabicPeriod"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點選 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VOIP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 SIP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帳號設定。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sym typeface="Wingdings" pitchFamily="2" charset="2"/>
            </a:endParaRPr>
          </a:p>
          <a:p>
            <a:pPr marL="514350" indent="-514350" algn="l">
              <a:buAutoNum type="arabicPeriod"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使用者名稱、使用者帳號、識別碼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 請輸入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VOIP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號碼。</a:t>
            </a:r>
            <a:endParaRPr lang="en-US" altLang="zh-TW" sz="24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514350" indent="-514350" algn="l">
              <a:buAutoNum type="arabicPeriod"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密碼 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 請輸入註冊時註冊之密碼。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 algn="l">
              <a:buAutoNum type="arabicPeriod"/>
            </a:pP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IPv4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註冊狀態預設為未註冊，必須出現已註冊即可開始使用網路電話。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 algn="l"/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 algn="l">
              <a:buAutoNum type="arabicPeriod"/>
            </a:pP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0"/>
            <a:ext cx="6876256" cy="1484783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話機設定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700" dirty="0" smtClean="0">
                <a:latin typeface="標楷體" pitchFamily="65" charset="-120"/>
                <a:ea typeface="標楷體" pitchFamily="65" charset="-120"/>
              </a:rPr>
              <a:t>使用者相關資訊設定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098" name="Picture 2" descr="C:\Documents and Settings\Administrator\桌面\新資料夾 (7)\4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3356992"/>
            <a:ext cx="5343525" cy="3305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124744"/>
            <a:ext cx="8964488" cy="3721968"/>
          </a:xfrm>
        </p:spPr>
        <p:txBody>
          <a:bodyPr>
            <a:normAutofit/>
          </a:bodyPr>
          <a:lstStyle/>
          <a:p>
            <a:pPr marL="514350" indent="-514350" algn="l">
              <a:buAutoNum type="arabicPeriod"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拿起話機，撥打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92952885</a:t>
            </a:r>
          </a:p>
          <a:p>
            <a:pPr marL="514350" indent="-514350" algn="l">
              <a:buAutoNum type="arabicPeriod"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鈴聲響起代表已可使用。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 algn="l">
              <a:buAutoNum type="arabicPeriod"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鈴聲未響起，可與本中心連絡，我們將協助您使用。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 algn="l"/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 algn="l">
              <a:buAutoNum type="arabicPeriod"/>
            </a:pP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0"/>
            <a:ext cx="6876256" cy="1484783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話機設定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700" dirty="0" smtClean="0">
                <a:latin typeface="標楷體" pitchFamily="65" charset="-120"/>
                <a:ea typeface="標楷體" pitchFamily="65" charset="-120"/>
              </a:rPr>
              <a:t>撥打測試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412776"/>
            <a:ext cx="9144000" cy="3721968"/>
          </a:xfrm>
        </p:spPr>
        <p:txBody>
          <a:bodyPr/>
          <a:lstStyle/>
          <a:p>
            <a:pPr marL="514350" indent="-514350" algn="l">
              <a:buAutoNum type="arabicPeriod"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101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年教育部補助各區網中心設置頻寬管理設備。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 algn="l">
              <a:buAutoNum type="arabicPeriod"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竹苗區網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中心不單使用於頻寬管理，進一步使用防火牆機制阻擋非學術網路對連線單位之資安攻擊。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 algn="l">
              <a:buAutoNum type="arabicPeriod"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阻擋規則說明。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 algn="l">
              <a:buAutoNum type="arabicPeriod"/>
            </a:pP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0"/>
            <a:ext cx="7308304" cy="1484783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頻寬管理設備資安阻擋規則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124744"/>
            <a:ext cx="9144000" cy="3888432"/>
          </a:xfrm>
        </p:spPr>
        <p:txBody>
          <a:bodyPr>
            <a:normAutofit/>
          </a:bodyPr>
          <a:lstStyle/>
          <a:p>
            <a:pPr marL="514350" indent="-514350" algn="l">
              <a:buAutoNum type="arabicPeriod"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設定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方向說明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:</a:t>
            </a:r>
          </a:p>
          <a:p>
            <a:pPr marL="514350" indent="-514350" algn="l"/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   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a.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連線單位 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TO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 非連線單位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sym typeface="Wingdings" pitchFamily="2" charset="2"/>
            </a:endParaRPr>
          </a:p>
          <a:p>
            <a:pPr marL="514350" indent="-514350" algn="l"/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   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b.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 非連線單位 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TO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 連線單位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 algn="l"/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2.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規則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說明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marL="514350" indent="-514350" algn="l"/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a.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連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線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單位 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TO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 非連線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單位，此方向僅紀錄無做阻擋。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sym typeface="Wingdings" pitchFamily="2" charset="2"/>
            </a:endParaRPr>
          </a:p>
          <a:p>
            <a:pPr marL="514350" indent="-514350" algn="l"/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    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b.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 非連線單位 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TO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 連線單位，此方向紀錄流量及部分規則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sym typeface="Wingdings" pitchFamily="2" charset="2"/>
            </a:endParaRPr>
          </a:p>
          <a:p>
            <a:pPr marL="514350" indent="-514350" algn="l"/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       阻擋。    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sym typeface="Wingdings" pitchFamily="2" charset="2"/>
            </a:endParaRPr>
          </a:p>
          <a:p>
            <a:pPr marL="514350" indent="-514350" algn="l"/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   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  <a:sym typeface="Wingdings" pitchFamily="2" charset="2"/>
            </a:endParaRPr>
          </a:p>
          <a:p>
            <a:pPr marL="514350" indent="-514350" algn="l"/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1"/>
            <a:ext cx="6876256" cy="1484783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阻擋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規則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124744"/>
            <a:ext cx="8964488" cy="3721968"/>
          </a:xfrm>
        </p:spPr>
        <p:txBody>
          <a:bodyPr>
            <a:normAutofit/>
          </a:bodyPr>
          <a:lstStyle/>
          <a:p>
            <a:pPr marL="514350" indent="-514350" algn="l">
              <a:buAutoNum type="arabicPeriod"/>
            </a:pPr>
            <a:r>
              <a:rPr lang="zh-TW" altLang="en-US" sz="2400" u="sng" dirty="0" smtClean="0">
                <a:latin typeface="標楷體" pitchFamily="65" charset="-120"/>
                <a:ea typeface="標楷體" pitchFamily="65" charset="-120"/>
              </a:rPr>
              <a:t>已</a:t>
            </a:r>
            <a:r>
              <a:rPr lang="zh-TW" altLang="en-US" sz="2400" u="sng" dirty="0" smtClean="0">
                <a:latin typeface="標楷體" pitchFamily="65" charset="-120"/>
                <a:ea typeface="標楷體" pitchFamily="65" charset="-120"/>
              </a:rPr>
              <a:t>設定</a:t>
            </a:r>
            <a:r>
              <a:rPr lang="en-US" altLang="zh-TW" sz="2400" u="sng" dirty="0" smtClean="0">
                <a:latin typeface="標楷體" pitchFamily="65" charset="-120"/>
                <a:ea typeface="標楷體" pitchFamily="65" charset="-120"/>
              </a:rPr>
              <a:t>8</a:t>
            </a:r>
            <a:r>
              <a:rPr lang="zh-TW" altLang="en-US" sz="2400" u="sng" dirty="0" smtClean="0">
                <a:latin typeface="標楷體" pitchFamily="65" charset="-120"/>
                <a:ea typeface="標楷體" pitchFamily="65" charset="-120"/>
              </a:rPr>
              <a:t>條規則。</a:t>
            </a:r>
            <a:endParaRPr lang="en-US" altLang="zh-TW" sz="2400" u="sng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 algn="l">
              <a:buAutoNum type="arabicPeriod"/>
            </a:pPr>
            <a:r>
              <a:rPr lang="zh-TW" altLang="en-US" sz="2400" u="sng" dirty="0" smtClean="0">
                <a:latin typeface="標楷體" pitchFamily="65" charset="-120"/>
                <a:ea typeface="標楷體" pitchFamily="65" charset="-120"/>
              </a:rPr>
              <a:t>觸及規則將封鎖外部</a:t>
            </a:r>
            <a:r>
              <a:rPr lang="en-US" altLang="zh-TW" sz="2400" u="sng" dirty="0" smtClean="0">
                <a:latin typeface="標楷體" pitchFamily="65" charset="-120"/>
                <a:ea typeface="標楷體" pitchFamily="65" charset="-120"/>
              </a:rPr>
              <a:t>IP 1800</a:t>
            </a:r>
            <a:r>
              <a:rPr lang="zh-TW" altLang="en-US" sz="2400" u="sng" dirty="0" smtClean="0">
                <a:latin typeface="標楷體" pitchFamily="65" charset="-120"/>
                <a:ea typeface="標楷體" pitchFamily="65" charset="-120"/>
              </a:rPr>
              <a:t>秒，</a:t>
            </a:r>
            <a:r>
              <a:rPr lang="en-US" altLang="zh-TW" sz="2400" u="sng" dirty="0" smtClean="0">
                <a:latin typeface="標楷體" pitchFamily="65" charset="-120"/>
                <a:ea typeface="標楷體" pitchFamily="65" charset="-120"/>
              </a:rPr>
              <a:t>1800</a:t>
            </a:r>
            <a:r>
              <a:rPr lang="zh-TW" altLang="en-US" sz="2400" u="sng" dirty="0" smtClean="0">
                <a:latin typeface="標楷體" pitchFamily="65" charset="-120"/>
                <a:ea typeface="標楷體" pitchFamily="65" charset="-120"/>
              </a:rPr>
              <a:t>秒後自動解除封鎖。</a:t>
            </a:r>
            <a:endParaRPr lang="en-US" altLang="zh-TW" sz="2400" u="sng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 algn="l">
              <a:buAutoNum type="arabicPeriod"/>
            </a:pPr>
            <a:r>
              <a:rPr lang="zh-TW" altLang="en-US" sz="2400" u="sng" dirty="0" smtClean="0">
                <a:latin typeface="標楷體" pitchFamily="65" charset="-120"/>
                <a:ea typeface="標楷體" pitchFamily="65" charset="-120"/>
              </a:rPr>
              <a:t>目前設定之規則，除了</a:t>
            </a:r>
            <a:r>
              <a:rPr lang="en-US" altLang="zh-TW" sz="2400" u="sng" dirty="0" smtClean="0">
                <a:latin typeface="標楷體" pitchFamily="65" charset="-120"/>
                <a:ea typeface="標楷體" pitchFamily="65" charset="-120"/>
              </a:rPr>
              <a:t>DNS</a:t>
            </a:r>
            <a:r>
              <a:rPr lang="zh-TW" altLang="en-US" sz="2400" u="sng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400" u="sng" dirty="0" smtClean="0">
                <a:latin typeface="標楷體" pitchFamily="65" charset="-120"/>
                <a:ea typeface="標楷體" pitchFamily="65" charset="-120"/>
              </a:rPr>
              <a:t>DOS</a:t>
            </a:r>
            <a:r>
              <a:rPr lang="zh-TW" altLang="en-US" sz="2400" u="sng" dirty="0" smtClean="0">
                <a:latin typeface="標楷體" pitchFamily="65" charset="-120"/>
                <a:ea typeface="標楷體" pitchFamily="65" charset="-120"/>
              </a:rPr>
              <a:t>攻擊外，其於均為外部猜測連線單位使用者帳號密碼之行為。</a:t>
            </a:r>
            <a:endParaRPr lang="en-US" altLang="zh-TW" sz="2400" u="sng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 algn="l"/>
            <a:endParaRPr lang="en-US" altLang="zh-TW" sz="2400" u="sng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 algn="l">
              <a:buAutoNum type="arabicPeriod"/>
            </a:pPr>
            <a:endParaRPr lang="en-US" altLang="zh-TW" sz="2400" u="sng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 algn="l"/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 algn="l">
              <a:buAutoNum type="arabicPeriod"/>
            </a:pP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1"/>
            <a:ext cx="6876256" cy="1484783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阻擋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規則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7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非連線單位 </a:t>
            </a:r>
            <a:r>
              <a:rPr lang="en-US" altLang="zh-TW" sz="27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TO</a:t>
            </a:r>
            <a:r>
              <a:rPr lang="zh-TW" altLang="en-US" sz="27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 連線單位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5122" name="Picture 2" descr="C:\Documents and Settings\Administrator\桌面\新資料夾 (7)\5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789040"/>
            <a:ext cx="8784976" cy="25622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宣紙">
  <a:themeElements>
    <a:clrScheme name="宣紙">
      <a:dk1>
        <a:sysClr val="windowText" lastClr="000000"/>
      </a:dk1>
      <a:lt1>
        <a:sysClr val="window" lastClr="C7EDCC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宣紙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宣紙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48</TotalTime>
  <Words>400</Words>
  <Application>Microsoft Office PowerPoint</Application>
  <PresentationFormat>如螢幕大小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宣紙</vt:lpstr>
      <vt:lpstr>VOIP 網路電話設定步驟 </vt:lpstr>
      <vt:lpstr>話機設定-登入網頁管理介面  </vt:lpstr>
      <vt:lpstr>話機設定-變更預設密碼  </vt:lpstr>
      <vt:lpstr>話機設定-Registrar伺服器設定  </vt:lpstr>
      <vt:lpstr>話機設定-使用者相關資訊設定  </vt:lpstr>
      <vt:lpstr>話機設定-撥打測試  </vt:lpstr>
      <vt:lpstr>頻寬管理設備資安阻擋規則</vt:lpstr>
      <vt:lpstr>阻擋規則  </vt:lpstr>
      <vt:lpstr>阻擋規則-非連線單位 TO 連線單位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VOIP 網路電話設定步驟 </dc:title>
  <cp:lastModifiedBy>yy</cp:lastModifiedBy>
  <cp:revision>7</cp:revision>
  <dcterms:modified xsi:type="dcterms:W3CDTF">2013-11-23T08:28:26Z</dcterms:modified>
</cp:coreProperties>
</file>