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56" r:id="rId3"/>
    <p:sldId id="257" r:id="rId4"/>
    <p:sldId id="260" r:id="rId5"/>
    <p:sldId id="272" r:id="rId6"/>
    <p:sldId id="273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36" r:id="rId33"/>
    <p:sldId id="337" r:id="rId34"/>
    <p:sldId id="338" r:id="rId35"/>
    <p:sldId id="339" r:id="rId36"/>
    <p:sldId id="287" r:id="rId37"/>
    <p:sldId id="290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327" r:id="rId47"/>
    <p:sldId id="331" r:id="rId48"/>
    <p:sldId id="332" r:id="rId49"/>
    <p:sldId id="333" r:id="rId50"/>
    <p:sldId id="334" r:id="rId51"/>
    <p:sldId id="335" r:id="rId52"/>
    <p:sldId id="329" r:id="rId53"/>
    <p:sldId id="297" r:id="rId54"/>
    <p:sldId id="298" r:id="rId55"/>
    <p:sldId id="306" r:id="rId56"/>
    <p:sldId id="302" r:id="rId57"/>
    <p:sldId id="303" r:id="rId58"/>
    <p:sldId id="304" r:id="rId59"/>
    <p:sldId id="305" r:id="rId60"/>
    <p:sldId id="300" r:id="rId61"/>
    <p:sldId id="308" r:id="rId62"/>
    <p:sldId id="311" r:id="rId63"/>
    <p:sldId id="307" r:id="rId64"/>
    <p:sldId id="310" r:id="rId65"/>
    <p:sldId id="309" r:id="rId66"/>
    <p:sldId id="312" r:id="rId67"/>
    <p:sldId id="313" r:id="rId68"/>
    <p:sldId id="319" r:id="rId69"/>
    <p:sldId id="314" r:id="rId70"/>
    <p:sldId id="315" r:id="rId71"/>
    <p:sldId id="316" r:id="rId72"/>
    <p:sldId id="317" r:id="rId73"/>
    <p:sldId id="318" r:id="rId74"/>
    <p:sldId id="340" r:id="rId75"/>
    <p:sldId id="343" r:id="rId76"/>
    <p:sldId id="341" r:id="rId77"/>
    <p:sldId id="342" r:id="rId78"/>
    <p:sldId id="320" r:id="rId79"/>
    <p:sldId id="321" r:id="rId80"/>
    <p:sldId id="322" r:id="rId81"/>
    <p:sldId id="324" r:id="rId82"/>
    <p:sldId id="325" r:id="rId83"/>
    <p:sldId id="323" r:id="rId8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l.fedoraproject.org/pub/epel/6Server/i386/epel-release-6-8.noarch.rp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Syslog-ng </a:t>
            </a:r>
            <a:r>
              <a:rPr lang="zh-TW" altLang="en-US" dirty="0" smtClean="0"/>
              <a:t>架設與輔助式管理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國立暨南國際大學</a:t>
            </a:r>
            <a:endParaRPr lang="en-US" altLang="zh-TW" dirty="0" smtClean="0"/>
          </a:p>
          <a:p>
            <a:r>
              <a:rPr lang="zh-TW" altLang="en-US" dirty="0" smtClean="0"/>
              <a:t>張瑛杰</a:t>
            </a:r>
            <a:endParaRPr lang="en-US" altLang="zh-TW" dirty="0" smtClean="0"/>
          </a:p>
          <a:p>
            <a:r>
              <a:rPr lang="en-US" altLang="zh-TW" dirty="0" smtClean="0"/>
              <a:t>ycc@ncnu.edu.tw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16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進行多筆數搜尋時，讀取 </a:t>
            </a:r>
            <a:r>
              <a:rPr lang="en-US" altLang="zh-TW" sz="2000" dirty="0" smtClean="0"/>
              <a:t>3.txt </a:t>
            </a:r>
            <a:r>
              <a:rPr lang="zh-TW" altLang="en-US" sz="2000" dirty="0" smtClean="0"/>
              <a:t>的關鍵字，搜尋</a:t>
            </a:r>
            <a:r>
              <a:rPr lang="zh-TW" altLang="en-US" sz="2000" dirty="0"/>
              <a:t>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單一</a:t>
            </a:r>
            <a:r>
              <a:rPr lang="en-US" altLang="zh-TW" sz="2000" dirty="0" smtClean="0"/>
              <a:t>/</a:t>
            </a:r>
            <a:r>
              <a:rPr lang="zh-TW" altLang="en-US" sz="2000" dirty="0"/>
              <a:t>多</a:t>
            </a:r>
            <a:r>
              <a:rPr lang="zh-TW" altLang="en-US" sz="2000" dirty="0" smtClean="0"/>
              <a:t>個 檔案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4"/>
          <a:stretch/>
        </p:blipFill>
        <p:spPr bwMode="auto">
          <a:xfrm>
            <a:off x="1331640" y="2269205"/>
            <a:ext cx="6408712" cy="12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6"/>
          <a:stretch/>
        </p:blipFill>
        <p:spPr bwMode="auto">
          <a:xfrm>
            <a:off x="1331640" y="3717032"/>
            <a:ext cx="6408712" cy="287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0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3947"/>
            <a:ext cx="5328592" cy="45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進行多筆數搜尋時，讀取 </a:t>
            </a:r>
            <a:r>
              <a:rPr lang="en-US" altLang="zh-TW" sz="2000" dirty="0" smtClean="0"/>
              <a:t>3.txt </a:t>
            </a:r>
            <a:r>
              <a:rPr lang="zh-TW" altLang="en-US" sz="2000" dirty="0" smtClean="0"/>
              <a:t>的關鍵字，搜尋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單一</a:t>
            </a:r>
            <a:r>
              <a:rPr lang="en-US" altLang="zh-TW" sz="2000" dirty="0" smtClean="0"/>
              <a:t>/</a:t>
            </a:r>
            <a:r>
              <a:rPr lang="zh-TW" altLang="en-US" sz="2000" b="1" dirty="0">
                <a:solidFill>
                  <a:srgbClr val="FF0000"/>
                </a:solidFill>
              </a:rPr>
              <a:t>多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個</a:t>
            </a:r>
            <a:r>
              <a:rPr lang="zh-TW" altLang="en-US" sz="2000" dirty="0" smtClean="0"/>
              <a:t> 檔案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91059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進行多筆數搜尋時，搜尋時顯示行數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1"/>
          <a:stretch/>
        </p:blipFill>
        <p:spPr bwMode="auto">
          <a:xfrm>
            <a:off x="1043608" y="1931584"/>
            <a:ext cx="7028259" cy="12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9"/>
          <a:stretch/>
        </p:blipFill>
        <p:spPr bwMode="auto">
          <a:xfrm>
            <a:off x="1043608" y="3429000"/>
            <a:ext cx="7028259" cy="315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5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搜尋 以 特定字串 開頭的行</a:t>
            </a:r>
            <a:endParaRPr lang="en-US" altLang="zh-TW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6"/>
          <a:stretch/>
        </p:blipFill>
        <p:spPr bwMode="auto">
          <a:xfrm>
            <a:off x="1466850" y="2348880"/>
            <a:ext cx="6210300" cy="26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3"/>
          <a:stretch/>
        </p:blipFill>
        <p:spPr bwMode="auto">
          <a:xfrm>
            <a:off x="1466850" y="5377435"/>
            <a:ext cx="6210300" cy="78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8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搜尋 不是 特定字串 開頭的行</a:t>
            </a:r>
            <a:endParaRPr lang="en-US" altLang="zh-TW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420888"/>
            <a:ext cx="65913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1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搜尋以 特定字串 結尾的行</a:t>
            </a:r>
            <a:endParaRPr lang="zh-TW" altLang="en-US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21"/>
          <a:stretch/>
        </p:blipFill>
        <p:spPr bwMode="auto">
          <a:xfrm>
            <a:off x="2411761" y="1124744"/>
            <a:ext cx="4650655" cy="31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5"/>
          <a:stretch/>
        </p:blipFill>
        <p:spPr bwMode="auto">
          <a:xfrm>
            <a:off x="2411761" y="5370799"/>
            <a:ext cx="4650655" cy="101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1" b="19405"/>
          <a:stretch/>
        </p:blipFill>
        <p:spPr bwMode="auto">
          <a:xfrm>
            <a:off x="2411760" y="4509120"/>
            <a:ext cx="4650655" cy="7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8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在單一檔案中 搜尋 單一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多個 特定字串 的行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6"/>
          <a:stretch/>
        </p:blipFill>
        <p:spPr bwMode="auto">
          <a:xfrm>
            <a:off x="1333500" y="2365860"/>
            <a:ext cx="6477000" cy="18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4"/>
          <a:stretch/>
        </p:blipFill>
        <p:spPr bwMode="auto">
          <a:xfrm>
            <a:off x="1333500" y="4582008"/>
            <a:ext cx="6477000" cy="15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0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在 多個 檔案中 搜尋 多個 特定字串 的行</a:t>
            </a:r>
            <a:endParaRPr lang="zh-TW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482180"/>
            <a:ext cx="7334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8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查詢網路資訊 </a:t>
            </a:r>
            <a:r>
              <a:rPr lang="en-US" altLang="zh-TW" sz="2000" dirty="0" smtClean="0"/>
              <a:t>eth1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 smtClean="0"/>
              <a:t>查詢 </a:t>
            </a:r>
            <a:r>
              <a:rPr lang="en-US" altLang="zh-TW" sz="2000" dirty="0" smtClean="0"/>
              <a:t>IPv4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查詢 </a:t>
            </a:r>
            <a:r>
              <a:rPr lang="en-US" altLang="zh-TW" sz="2000" dirty="0" smtClean="0"/>
              <a:t>IPv6</a:t>
            </a:r>
            <a:endParaRPr lang="en-US" altLang="zh-TW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5"/>
          <a:stretch/>
        </p:blipFill>
        <p:spPr bwMode="auto">
          <a:xfrm>
            <a:off x="251520" y="2780928"/>
            <a:ext cx="8676456" cy="3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0"/>
          <a:stretch/>
        </p:blipFill>
        <p:spPr bwMode="auto">
          <a:xfrm>
            <a:off x="251520" y="4653136"/>
            <a:ext cx="8676456" cy="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0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awk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8752" cy="44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28459" cy="309634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75856" y="2443780"/>
            <a:ext cx="4027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</a:rPr>
              <a:t>印出 </a:t>
            </a:r>
            <a:r>
              <a:rPr lang="en-US" altLang="zh-TW" sz="2000" dirty="0" smtClean="0">
                <a:solidFill>
                  <a:schemeClr val="bg1"/>
                </a:solidFill>
              </a:rPr>
              <a:t>2.txt </a:t>
            </a:r>
            <a:r>
              <a:rPr lang="zh-TW" altLang="en-US" sz="2000" dirty="0" smtClean="0">
                <a:solidFill>
                  <a:schemeClr val="bg1"/>
                </a:solidFill>
              </a:rPr>
              <a:t>檔案中的 第</a:t>
            </a:r>
            <a:r>
              <a:rPr lang="en-US" altLang="zh-TW" sz="2000" dirty="0" smtClean="0">
                <a:solidFill>
                  <a:schemeClr val="bg1"/>
                </a:solidFill>
              </a:rPr>
              <a:t>1</a:t>
            </a:r>
            <a:r>
              <a:rPr lang="zh-TW" altLang="en-US" sz="2000" dirty="0" smtClean="0">
                <a:solidFill>
                  <a:schemeClr val="bg1"/>
                </a:solidFill>
              </a:rPr>
              <a:t>欄 和 第</a:t>
            </a:r>
            <a:r>
              <a:rPr lang="en-US" altLang="zh-TW" sz="2000" dirty="0" smtClean="0">
                <a:solidFill>
                  <a:schemeClr val="bg1"/>
                </a:solidFill>
              </a:rPr>
              <a:t>6</a:t>
            </a:r>
            <a:r>
              <a:rPr lang="zh-TW" altLang="en-US" sz="2000" dirty="0" smtClean="0">
                <a:solidFill>
                  <a:schemeClr val="bg1"/>
                </a:solidFill>
              </a:rPr>
              <a:t>欄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輔助式管理過程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/>
              <a:t>Switch </a:t>
            </a:r>
            <a:r>
              <a:rPr lang="zh-TW" altLang="en-US" dirty="0"/>
              <a:t>管理機制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常用</a:t>
            </a:r>
            <a:r>
              <a:rPr lang="zh-TW" altLang="en-US" dirty="0"/>
              <a:t>的 </a:t>
            </a:r>
            <a:r>
              <a:rPr lang="en-US" altLang="zh-TW" dirty="0" err="1"/>
              <a:t>linux</a:t>
            </a:r>
            <a:r>
              <a:rPr lang="en-US" altLang="zh-TW" dirty="0"/>
              <a:t> </a:t>
            </a:r>
            <a:r>
              <a:rPr lang="zh-TW" altLang="en-US" dirty="0"/>
              <a:t>指令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Syslog-ng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 安裝流程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http</a:t>
            </a:r>
            <a:r>
              <a:rPr lang="en-US" altLang="zh-TW" dirty="0"/>
              <a:t>://www.cj-gerow.com/ceg/?p=1670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不同的網路設備的 </a:t>
            </a:r>
            <a:r>
              <a:rPr lang="en-US" altLang="zh-TW" dirty="0"/>
              <a:t>syslog</a:t>
            </a:r>
            <a:r>
              <a:rPr lang="zh-TW" altLang="en-US" dirty="0"/>
              <a:t> 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文字</a:t>
            </a:r>
            <a:r>
              <a:rPr lang="zh-TW" altLang="en-US" dirty="0"/>
              <a:t>介面封包擷取</a:t>
            </a:r>
            <a:r>
              <a:rPr lang="zh-TW" altLang="en-US" dirty="0" smtClean="0"/>
              <a:t>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排</a:t>
            </a:r>
            <a:r>
              <a:rPr lang="zh-TW" altLang="en-US" dirty="0"/>
              <a:t>程 </a:t>
            </a:r>
            <a:r>
              <a:rPr lang="en-US" altLang="zh-TW" dirty="0" err="1"/>
              <a:t>crontab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Telegram</a:t>
            </a:r>
            <a:r>
              <a:rPr lang="zh-TW" altLang="en-US" dirty="0" smtClean="0"/>
              <a:t> 簡易設定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8943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判別式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== </a:t>
            </a:r>
            <a:r>
              <a:rPr lang="zh-TW" altLang="en-US" dirty="0"/>
              <a:t>等於</a:t>
            </a:r>
          </a:p>
          <a:p>
            <a:pPr marL="0" indent="0">
              <a:buNone/>
            </a:pPr>
            <a:r>
              <a:rPr lang="en-US" altLang="zh-TW" dirty="0"/>
              <a:t>!= </a:t>
            </a:r>
            <a:r>
              <a:rPr lang="zh-TW" altLang="en-US" dirty="0"/>
              <a:t>不等於</a:t>
            </a:r>
          </a:p>
          <a:p>
            <a:pPr marL="0" indent="0">
              <a:buNone/>
            </a:pPr>
            <a:r>
              <a:rPr lang="en-US" altLang="zh-TW" dirty="0"/>
              <a:t>&gt; </a:t>
            </a:r>
            <a:r>
              <a:rPr lang="zh-TW" altLang="en-US" dirty="0"/>
              <a:t>大於</a:t>
            </a:r>
          </a:p>
          <a:p>
            <a:pPr marL="0" indent="0">
              <a:buNone/>
            </a:pPr>
            <a:r>
              <a:rPr lang="en-US" altLang="zh-TW" dirty="0"/>
              <a:t>&lt; </a:t>
            </a:r>
            <a:r>
              <a:rPr lang="zh-TW" altLang="en-US" dirty="0"/>
              <a:t>小於</a:t>
            </a:r>
          </a:p>
          <a:p>
            <a:pPr marL="0" indent="0">
              <a:buNone/>
            </a:pPr>
            <a:r>
              <a:rPr lang="en-US" altLang="zh-TW" dirty="0"/>
              <a:t>&gt;=</a:t>
            </a:r>
            <a:r>
              <a:rPr lang="zh-TW" altLang="en-US" dirty="0"/>
              <a:t>大於等於</a:t>
            </a:r>
          </a:p>
          <a:p>
            <a:pPr marL="0" indent="0">
              <a:buNone/>
            </a:pPr>
            <a:r>
              <a:rPr lang="en-US" altLang="zh-TW" dirty="0"/>
              <a:t>&lt;=</a:t>
            </a:r>
            <a:r>
              <a:rPr lang="zh-TW" altLang="en-US" dirty="0"/>
              <a:t>小於等於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數字 不需要 </a:t>
            </a:r>
            <a:r>
              <a:rPr lang="en-US" altLang="zh-TW" dirty="0"/>
              <a:t>"" </a:t>
            </a:r>
            <a:r>
              <a:rPr lang="zh-TW" altLang="en-US" dirty="0"/>
              <a:t>例如 </a:t>
            </a:r>
            <a:r>
              <a:rPr lang="en-US" altLang="zh-TW" dirty="0"/>
              <a:t>11</a:t>
            </a:r>
          </a:p>
          <a:p>
            <a:pPr marL="0" indent="0">
              <a:buNone/>
            </a:pPr>
            <a:r>
              <a:rPr lang="zh-TW" altLang="en-US" dirty="0"/>
              <a:t>文字 需要用 </a:t>
            </a:r>
            <a:r>
              <a:rPr lang="en-US" altLang="zh-TW" dirty="0"/>
              <a:t>"" </a:t>
            </a:r>
            <a:r>
              <a:rPr lang="zh-TW" altLang="en-US" dirty="0"/>
              <a:t>例如 </a:t>
            </a:r>
            <a:r>
              <a:rPr lang="en-US" altLang="zh-TW" dirty="0"/>
              <a:t>"aa"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200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awk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884368" cy="86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28459" cy="309634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04048" y="3861048"/>
            <a:ext cx="1872208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04048" y="4221088"/>
            <a:ext cx="1872208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004048" y="5805264"/>
            <a:ext cx="1872208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83968" y="3861859"/>
            <a:ext cx="413792" cy="215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283968" y="4221088"/>
            <a:ext cx="413792" cy="215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83968" y="5806075"/>
            <a:ext cx="413792" cy="215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95820" y="1556792"/>
            <a:ext cx="825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2.txt </a:t>
            </a:r>
            <a:r>
              <a:rPr lang="zh-TW" altLang="en-US" sz="2000" dirty="0" smtClean="0"/>
              <a:t>檔案，第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欄位 等於 </a:t>
            </a:r>
            <a:r>
              <a:rPr lang="en-US" altLang="zh-TW" sz="2000" dirty="0" smtClean="0"/>
              <a:t>09</a:t>
            </a:r>
            <a:r>
              <a:rPr lang="zh-TW" altLang="en-US" sz="2000" dirty="0" smtClean="0"/>
              <a:t> ，印出同行中和 第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欄位 第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欄位第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欄位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76550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62533"/>
            <a:ext cx="7884368" cy="17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awk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28459" cy="309634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004048" y="3429000"/>
            <a:ext cx="187220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04048" y="4581128"/>
            <a:ext cx="187220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004048" y="5229200"/>
            <a:ext cx="1872208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83968" y="3429000"/>
            <a:ext cx="4137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83968" y="4581939"/>
            <a:ext cx="413792" cy="431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283968" y="5230011"/>
            <a:ext cx="413792" cy="575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69056" y="1516722"/>
            <a:ext cx="845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2.txt </a:t>
            </a:r>
            <a:r>
              <a:rPr lang="zh-TW" altLang="en-US" sz="2000" dirty="0" smtClean="0"/>
              <a:t>檔案，第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欄位 大於等於 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 ，印出同行中和 第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欄位 第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欄位第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欄位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6997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awk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38188" y="2074168"/>
            <a:ext cx="7667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38188" y="4810472"/>
            <a:ext cx="7667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48330" y="4378424"/>
            <a:ext cx="535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4.txt </a:t>
            </a:r>
            <a:r>
              <a:rPr lang="zh-TW" altLang="en-US" sz="2000" dirty="0"/>
              <a:t>檔案</a:t>
            </a:r>
            <a:r>
              <a:rPr lang="zh-TW" altLang="en-US" sz="2000" dirty="0" smtClean="0"/>
              <a:t>，  以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zh-TW" altLang="en-US" sz="2000" dirty="0"/>
              <a:t>作為</a:t>
            </a:r>
            <a:r>
              <a:rPr lang="zh-TW" altLang="en-US" sz="2000" dirty="0" smtClean="0"/>
              <a:t>分隔  印出第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欄 和 第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欄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313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tr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62150" y="1925390"/>
            <a:ext cx="52197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962150" y="4269716"/>
            <a:ext cx="52197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62150" y="3789040"/>
            <a:ext cx="212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4.txt </a:t>
            </a:r>
            <a:r>
              <a:rPr lang="zh-TW" altLang="en-US" sz="2000" dirty="0" smtClean="0"/>
              <a:t>檔案，刪除 </a:t>
            </a:r>
            <a:r>
              <a:rPr lang="en-US" altLang="zh-TW" sz="2000" dirty="0" smtClean="0"/>
              <a:t>: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923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cat </a:t>
            </a:r>
            <a:r>
              <a:rPr lang="en-US" altLang="zh-TW" dirty="0"/>
              <a:t>1.txt | sort -n -r -k 2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-n </a:t>
            </a:r>
            <a:r>
              <a:rPr lang="zh-TW" altLang="en-US" dirty="0"/>
              <a:t>是表示當成數字來排序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-r </a:t>
            </a:r>
            <a:r>
              <a:rPr lang="zh-TW" altLang="en-US" dirty="0"/>
              <a:t>將結果反過來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-k </a:t>
            </a:r>
            <a:r>
              <a:rPr lang="zh-TW" altLang="en-US" dirty="0"/>
              <a:t>指定要排序的欄位</a:t>
            </a:r>
          </a:p>
        </p:txBody>
      </p:sp>
    </p:spTree>
    <p:extLst>
      <p:ext uri="{BB962C8B-B14F-4D97-AF65-F5344CB8AC3E}">
        <p14:creationId xmlns:p14="http://schemas.microsoft.com/office/powerpoint/2010/main" val="132566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95" y="2060848"/>
            <a:ext cx="5686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19672" y="2276872"/>
            <a:ext cx="648072" cy="417646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123728" y="1556792"/>
            <a:ext cx="390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2.Txt</a:t>
            </a:r>
            <a:r>
              <a:rPr lang="zh-TW" altLang="en-US" dirty="0" smtClean="0"/>
              <a:t>檔案，將第一行以數字作為 排序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510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51645"/>
            <a:ext cx="57245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19672" y="2276872"/>
            <a:ext cx="648072" cy="417646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23728" y="1556792"/>
            <a:ext cx="436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2.Txt</a:t>
            </a:r>
            <a:r>
              <a:rPr lang="zh-TW" altLang="en-US" dirty="0" smtClean="0"/>
              <a:t>檔案，將第一行以數字作為 反向排序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986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44" y="2132856"/>
            <a:ext cx="5905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948264" y="2411041"/>
            <a:ext cx="648072" cy="40324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123728" y="1628800"/>
            <a:ext cx="385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2.Txt</a:t>
            </a:r>
            <a:r>
              <a:rPr lang="zh-TW" altLang="en-US" dirty="0" smtClean="0"/>
              <a:t>檔案，將第六行以數字作為排序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uniq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-</a:t>
            </a:r>
            <a:r>
              <a:rPr lang="en-US" altLang="zh-TW" dirty="0"/>
              <a:t>c, --</a:t>
            </a:r>
            <a:r>
              <a:rPr lang="en-US" altLang="zh-TW" dirty="0" smtClean="0"/>
              <a:t>count		</a:t>
            </a:r>
            <a:r>
              <a:rPr lang="zh-TW" altLang="en-US" dirty="0" smtClean="0"/>
              <a:t>每</a:t>
            </a:r>
            <a:r>
              <a:rPr lang="zh-TW" altLang="en-US" dirty="0"/>
              <a:t>行前加上出現</a:t>
            </a:r>
            <a:r>
              <a:rPr lang="zh-TW" altLang="en-US" dirty="0" smtClean="0"/>
              <a:t>次數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 smtClean="0"/>
              <a:t>-</a:t>
            </a:r>
            <a:r>
              <a:rPr lang="en-US" altLang="zh-TW" dirty="0"/>
              <a:t>d, --</a:t>
            </a:r>
            <a:r>
              <a:rPr lang="en-US" altLang="zh-TW" dirty="0" smtClean="0"/>
              <a:t>repeated	</a:t>
            </a:r>
            <a:r>
              <a:rPr lang="zh-TW" altLang="en-US" dirty="0" smtClean="0"/>
              <a:t>只</a:t>
            </a:r>
            <a:r>
              <a:rPr lang="zh-TW" altLang="en-US" dirty="0"/>
              <a:t>印出重複的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-</a:t>
            </a:r>
            <a:r>
              <a:rPr lang="en-US" altLang="zh-TW" dirty="0" smtClean="0"/>
              <a:t>u, </a:t>
            </a:r>
            <a:r>
              <a:rPr lang="en-US" altLang="zh-TW" dirty="0"/>
              <a:t>--</a:t>
            </a:r>
            <a:r>
              <a:rPr lang="en-US" altLang="zh-TW" dirty="0" smtClean="0"/>
              <a:t>unique	</a:t>
            </a:r>
            <a:r>
              <a:rPr lang="zh-TW" altLang="en-US" dirty="0" smtClean="0"/>
              <a:t>只</a:t>
            </a:r>
            <a:r>
              <a:rPr lang="zh-TW" altLang="en-US" dirty="0"/>
              <a:t>印</a:t>
            </a:r>
            <a:r>
              <a:rPr lang="zh-TW" altLang="en-US" dirty="0" smtClean="0"/>
              <a:t>出不重複</a:t>
            </a:r>
            <a:r>
              <a:rPr lang="zh-TW" altLang="en-US" dirty="0"/>
              <a:t>的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建議：請先使用</a:t>
            </a:r>
            <a:r>
              <a:rPr lang="en-US" altLang="zh-TW" dirty="0" smtClean="0"/>
              <a:t>sort </a:t>
            </a:r>
            <a:r>
              <a:rPr lang="zh-TW" altLang="en-US" dirty="0" smtClean="0"/>
              <a:t>進行排序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414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常用的 </a:t>
            </a:r>
            <a:r>
              <a:rPr lang="en-US" altLang="zh-TW" dirty="0" smtClean="0"/>
              <a:t>Linux </a:t>
            </a:r>
            <a:r>
              <a:rPr lang="zh-TW" altLang="en-US" dirty="0" smtClean="0"/>
              <a:t>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cat</a:t>
            </a:r>
          </a:p>
          <a:p>
            <a:r>
              <a:rPr lang="en-US" altLang="zh-TW" dirty="0" smtClean="0"/>
              <a:t>grep</a:t>
            </a:r>
          </a:p>
          <a:p>
            <a:r>
              <a:rPr lang="en-US" altLang="zh-TW" dirty="0" err="1" smtClean="0"/>
              <a:t>awk</a:t>
            </a:r>
            <a:endParaRPr lang="en-US" altLang="zh-TW" dirty="0" smtClean="0"/>
          </a:p>
          <a:p>
            <a:r>
              <a:rPr lang="en-US" altLang="zh-TW" dirty="0" err="1" smtClean="0"/>
              <a:t>tr</a:t>
            </a:r>
            <a:endParaRPr lang="en-US" altLang="zh-TW" dirty="0" smtClean="0"/>
          </a:p>
          <a:p>
            <a:r>
              <a:rPr lang="en-US" altLang="zh-TW" dirty="0"/>
              <a:t>s</a:t>
            </a:r>
            <a:r>
              <a:rPr lang="en-US" altLang="zh-TW" dirty="0" smtClean="0"/>
              <a:t>ort</a:t>
            </a:r>
          </a:p>
          <a:p>
            <a:r>
              <a:rPr lang="en-US" altLang="zh-TW" dirty="0" err="1"/>
              <a:t>u</a:t>
            </a:r>
            <a:r>
              <a:rPr lang="en-US" altLang="zh-TW" dirty="0" err="1" smtClean="0"/>
              <a:t>niq</a:t>
            </a:r>
            <a:endParaRPr lang="en-US" altLang="zh-TW" dirty="0" smtClean="0"/>
          </a:p>
          <a:p>
            <a:r>
              <a:rPr lang="en-US" altLang="zh-TW" dirty="0" err="1" smtClean="0"/>
              <a:t>wc</a:t>
            </a:r>
            <a:endParaRPr lang="en-US" altLang="zh-TW" dirty="0" smtClean="0"/>
          </a:p>
          <a:p>
            <a:r>
              <a:rPr lang="en-US" altLang="zh-TW" dirty="0" err="1" smtClean="0"/>
              <a:t>crontab</a:t>
            </a:r>
            <a:endParaRPr lang="en-US" altLang="zh-TW" dirty="0" smtClean="0"/>
          </a:p>
          <a:p>
            <a:r>
              <a:rPr lang="en-US" altLang="zh-TW" dirty="0" smtClean="0"/>
              <a:t>date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3924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uniq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09" y="1340768"/>
            <a:ext cx="665136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57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uniq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8"/>
          <a:stretch/>
        </p:blipFill>
        <p:spPr bwMode="auto">
          <a:xfrm>
            <a:off x="1004888" y="2559089"/>
            <a:ext cx="7134225" cy="86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4"/>
          <a:stretch/>
        </p:blipFill>
        <p:spPr bwMode="auto">
          <a:xfrm>
            <a:off x="1004239" y="4826239"/>
            <a:ext cx="7134225" cy="6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5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計算行數  參數</a:t>
            </a:r>
            <a:r>
              <a:rPr lang="en-US" altLang="zh-TW" dirty="0" smtClean="0"/>
              <a:t> –l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 smtClean="0"/>
              <a:t>範例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[root@ip162 ~]# cat 1.txt | </a:t>
            </a:r>
            <a:r>
              <a:rPr lang="en-US" altLang="zh-TW" dirty="0" err="1"/>
              <a:t>wc</a:t>
            </a:r>
            <a:r>
              <a:rPr lang="en-US" altLang="zh-TW" dirty="0"/>
              <a:t> -l</a:t>
            </a:r>
          </a:p>
          <a:p>
            <a:pPr marL="457200" lvl="1" indent="0">
              <a:buNone/>
            </a:pPr>
            <a:r>
              <a:rPr lang="en-US" altLang="zh-TW" dirty="0" smtClean="0"/>
              <a:t>22</a:t>
            </a:r>
            <a:br>
              <a:rPr lang="en-US" altLang="zh-TW" dirty="0" smtClean="0"/>
            </a:b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[root@ip162 ~]# cat 2.txt | </a:t>
            </a:r>
            <a:r>
              <a:rPr lang="en-US" altLang="zh-TW" dirty="0" err="1"/>
              <a:t>wc</a:t>
            </a:r>
            <a:r>
              <a:rPr lang="en-US" altLang="zh-TW" dirty="0"/>
              <a:t> -l</a:t>
            </a:r>
          </a:p>
          <a:p>
            <a:pPr marL="457200" lvl="1" indent="0">
              <a:buNone/>
            </a:pPr>
            <a:r>
              <a:rPr lang="en-US" altLang="zh-TW" dirty="0" smtClean="0"/>
              <a:t>15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[root@ip162 ~]# cat 3.txt | </a:t>
            </a:r>
            <a:r>
              <a:rPr lang="en-US" altLang="zh-TW" dirty="0" err="1"/>
              <a:t>wc</a:t>
            </a:r>
            <a:r>
              <a:rPr lang="en-US" altLang="zh-TW" dirty="0"/>
              <a:t> -l</a:t>
            </a:r>
          </a:p>
          <a:p>
            <a:pPr marL="457200" lvl="1" indent="0">
              <a:buNone/>
            </a:pPr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1359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#date –help</a:t>
            </a:r>
          </a:p>
          <a:p>
            <a:pPr marL="0" indent="0">
              <a:buNone/>
            </a:pPr>
            <a:r>
              <a:rPr lang="zh-TW" altLang="en-US" dirty="0" smtClean="0"/>
              <a:t>可以看到各式各樣的參數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date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Tue Sep 18 09:52:52 CST 2018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date </a:t>
            </a:r>
            <a:r>
              <a:rPr lang="en-US" altLang="zh-TW" dirty="0">
                <a:solidFill>
                  <a:srgbClr val="00B0F0"/>
                </a:solidFill>
              </a:rPr>
              <a:t>"+%Y-%m-%d %b %e %H:%M"</a:t>
            </a:r>
          </a:p>
          <a:p>
            <a:pPr marL="0" indent="0">
              <a:buNone/>
            </a:pPr>
            <a:r>
              <a:rPr lang="en-US" altLang="zh-TW" dirty="0"/>
              <a:t>2018-09-18 Sep 18 </a:t>
            </a:r>
            <a:r>
              <a:rPr lang="en-US" altLang="zh-TW" dirty="0" smtClean="0"/>
              <a:t>09:52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9245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/>
              <a:t>前一分鐘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date </a:t>
            </a:r>
            <a:r>
              <a:rPr lang="en-US" altLang="zh-TW" sz="2800" dirty="0">
                <a:solidFill>
                  <a:srgbClr val="00B0F0"/>
                </a:solidFill>
              </a:rPr>
              <a:t>-d "-1 minute" </a:t>
            </a:r>
            <a:r>
              <a:rPr lang="en-US" altLang="zh-TW" sz="2800" dirty="0">
                <a:solidFill>
                  <a:srgbClr val="FF0000"/>
                </a:solidFill>
              </a:rPr>
              <a:t>"+%Y-%m-%d %b %e %H:%M"</a:t>
            </a:r>
          </a:p>
          <a:p>
            <a:pPr marL="0" indent="0">
              <a:buNone/>
            </a:pPr>
            <a:r>
              <a:rPr lang="en-US" altLang="zh-TW" sz="2800" dirty="0"/>
              <a:t>2018-09-18 Sep 18 09:52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前一個小時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date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olidFill>
                  <a:srgbClr val="00B0F0"/>
                </a:solidFill>
              </a:rPr>
              <a:t>-d "-1 hour" </a:t>
            </a:r>
            <a:r>
              <a:rPr lang="en-US" altLang="zh-TW" sz="2800" dirty="0" smtClean="0">
                <a:solidFill>
                  <a:srgbClr val="FF0000"/>
                </a:solidFill>
              </a:rPr>
              <a:t>"+%Y-%m-%d %b %e %H:%M"</a:t>
            </a:r>
          </a:p>
          <a:p>
            <a:pPr marL="0" indent="0">
              <a:buNone/>
            </a:pPr>
            <a:r>
              <a:rPr lang="en-US" altLang="zh-TW" sz="2800" dirty="0" smtClean="0"/>
              <a:t>2018-09-18 </a:t>
            </a:r>
            <a:r>
              <a:rPr lang="en-US" altLang="zh-TW" sz="2800" dirty="0"/>
              <a:t>Sep 18 </a:t>
            </a:r>
            <a:r>
              <a:rPr lang="en-US" altLang="zh-TW" sz="2800" dirty="0" smtClean="0"/>
              <a:t>08:53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0755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練習 </a:t>
            </a:r>
            <a:r>
              <a:rPr lang="en-US" altLang="zh-TW" dirty="0" smtClean="0"/>
              <a:t>syslog </a:t>
            </a:r>
            <a:r>
              <a:rPr lang="zh-TW" altLang="en-US" dirty="0"/>
              <a:t>上常見的日期</a:t>
            </a:r>
            <a:r>
              <a:rPr lang="zh-TW" altLang="en-US" dirty="0" smtClean="0"/>
              <a:t>寫法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Sep </a:t>
            </a:r>
            <a:r>
              <a:rPr lang="en-US" altLang="zh-TW" dirty="0"/>
              <a:t>18 </a:t>
            </a:r>
            <a:r>
              <a:rPr lang="en-US" altLang="zh-TW" dirty="0" smtClean="0"/>
              <a:t>07:41:50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如何查閱前一個小時內的紀錄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如何查閱前一分鐘內的</a:t>
            </a:r>
            <a:r>
              <a:rPr lang="zh-TW" altLang="en-US" dirty="0"/>
              <a:t>紀錄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566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SYSLOG-NG Server </a:t>
            </a:r>
            <a:r>
              <a:rPr lang="zh-TW" altLang="en-US" dirty="0" smtClean="0"/>
              <a:t>安裝流程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960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1"/>
          <a:stretch/>
        </p:blipFill>
        <p:spPr bwMode="auto">
          <a:xfrm>
            <a:off x="685800" y="1651410"/>
            <a:ext cx="7772400" cy="228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5379" y="4532927"/>
            <a:ext cx="822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wget</a:t>
            </a:r>
            <a:r>
              <a:rPr lang="en-US" altLang="zh-TW" dirty="0"/>
              <a:t>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dl.fedoraproject.org/pub/epel/6Server/i386/epel-release-6-8.noarch.rpm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短網址</a:t>
            </a:r>
            <a:endParaRPr lang="en-US" altLang="zh-TW" dirty="0" smtClean="0"/>
          </a:p>
          <a:p>
            <a:r>
              <a:rPr lang="en-US" altLang="zh-TW" dirty="0" err="1"/>
              <a:t>wget</a:t>
            </a:r>
            <a:r>
              <a:rPr lang="en-US" altLang="zh-TW" dirty="0"/>
              <a:t> https://goo.gl/CViut5 --no-check-certificate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25379" y="589330"/>
            <a:ext cx="343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Epel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擴充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</a:t>
            </a:r>
          </a:p>
        </p:txBody>
      </p:sp>
    </p:spTree>
    <p:extLst>
      <p:ext uri="{BB962C8B-B14F-4D97-AF65-F5344CB8AC3E}">
        <p14:creationId xmlns:p14="http://schemas.microsoft.com/office/powerpoint/2010/main" val="3008579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0"/>
          <a:stretch/>
        </p:blipFill>
        <p:spPr bwMode="auto">
          <a:xfrm>
            <a:off x="683568" y="980728"/>
            <a:ext cx="7772400" cy="491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20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04900"/>
            <a:ext cx="78390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2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cat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範例檔案 </a:t>
            </a:r>
            <a:r>
              <a:rPr lang="en-US" altLang="zh-TW" dirty="0"/>
              <a:t>1.txt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26" y="1556792"/>
            <a:ext cx="3284942" cy="485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38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61950"/>
            <a:ext cx="75247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329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 bwMode="auto">
          <a:xfrm>
            <a:off x="981025" y="921687"/>
            <a:ext cx="7191375" cy="495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75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66900"/>
            <a:ext cx="7181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17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62075"/>
            <a:ext cx="7658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781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795463"/>
            <a:ext cx="7458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71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105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27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98072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完整範例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來源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source </a:t>
            </a:r>
            <a:r>
              <a:rPr lang="en-US" altLang="zh-TW" dirty="0" err="1" smtClean="0">
                <a:solidFill>
                  <a:srgbClr val="FF0000"/>
                </a:solidFill>
                <a:ea typeface="微軟正黑體" panose="020B0604030504040204" pitchFamily="34" charset="-120"/>
              </a:rPr>
              <a:t>s_remote</a:t>
            </a:r>
            <a:r>
              <a:rPr lang="en-US" altLang="zh-TW" dirty="0" smtClean="0">
                <a:ea typeface="微軟正黑體" panose="020B0604030504040204" pitchFamily="34" charset="-120"/>
              </a:rPr>
              <a:t> {</a:t>
            </a:r>
            <a:r>
              <a:rPr lang="en-US" altLang="zh-TW" dirty="0" err="1" smtClean="0">
                <a:ea typeface="微軟正黑體" panose="020B0604030504040204" pitchFamily="34" charset="-120"/>
              </a:rPr>
              <a:t>udp</a:t>
            </a:r>
            <a:r>
              <a:rPr lang="en-US" altLang="zh-TW" dirty="0" smtClean="0">
                <a:ea typeface="微軟正黑體" panose="020B0604030504040204" pitchFamily="34" charset="-120"/>
              </a:rPr>
              <a:t>(); udp6();};</a:t>
            </a:r>
          </a:p>
          <a:p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# </a:t>
            </a:r>
            <a:r>
              <a:rPr lang="zh-TW" altLang="en-US" dirty="0">
                <a:ea typeface="微軟正黑體" panose="020B0604030504040204" pitchFamily="34" charset="-120"/>
              </a:rPr>
              <a:t>儲存位置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destination 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df_router</a:t>
            </a:r>
            <a:r>
              <a:rPr lang="en-US" altLang="zh-TW" dirty="0">
                <a:ea typeface="微軟正黑體" panose="020B0604030504040204" pitchFamily="34" charset="-120"/>
              </a:rPr>
              <a:t> { file("/</a:t>
            </a:r>
            <a:r>
              <a:rPr lang="en-US" altLang="zh-TW" dirty="0" err="1">
                <a:ea typeface="微軟正黑體" panose="020B0604030504040204" pitchFamily="34" charset="-120"/>
              </a:rPr>
              <a:t>var</a:t>
            </a:r>
            <a:r>
              <a:rPr lang="en-US" altLang="zh-TW" dirty="0">
                <a:ea typeface="微軟正黑體" panose="020B0604030504040204" pitchFamily="34" charset="-120"/>
              </a:rPr>
              <a:t>/log/HOST/router/</a:t>
            </a:r>
            <a:r>
              <a:rPr lang="en-US" altLang="zh-TW" dirty="0">
                <a:solidFill>
                  <a:srgbClr val="00B0F0"/>
                </a:solidFill>
                <a:ea typeface="微軟正黑體" panose="020B0604030504040204" pitchFamily="34" charset="-120"/>
              </a:rPr>
              <a:t>$SOURCEIP</a:t>
            </a:r>
            <a:r>
              <a:rPr lang="en-US" altLang="zh-TW" dirty="0"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solidFill>
                  <a:srgbClr val="00B0F0"/>
                </a:solidFill>
                <a:ea typeface="微軟正黑體" panose="020B0604030504040204" pitchFamily="34" charset="-120"/>
              </a:rPr>
              <a:t>$YEAR-$MONTH-$DAY</a:t>
            </a:r>
            <a:r>
              <a:rPr lang="en-US" altLang="zh-TW" dirty="0"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solidFill>
                  <a:srgbClr val="00B0F0"/>
                </a:solidFill>
                <a:ea typeface="微軟正黑體" panose="020B0604030504040204" pitchFamily="34" charset="-120"/>
              </a:rPr>
              <a:t>$LEVEL</a:t>
            </a:r>
            <a:r>
              <a:rPr lang="en-US" altLang="zh-TW" dirty="0">
                <a:ea typeface="微軟正黑體" panose="020B0604030504040204" pitchFamily="34" charset="-120"/>
              </a:rPr>
              <a:t>" owner(root) group(root) perm(0600) </a:t>
            </a:r>
            <a:r>
              <a:rPr lang="en-US" altLang="zh-TW" dirty="0" err="1">
                <a:ea typeface="微軟正黑體" panose="020B0604030504040204" pitchFamily="34" charset="-120"/>
              </a:rPr>
              <a:t>dir_perm</a:t>
            </a:r>
            <a:r>
              <a:rPr lang="en-US" altLang="zh-TW" dirty="0">
                <a:ea typeface="微軟正黑體" panose="020B0604030504040204" pitchFamily="34" charset="-120"/>
              </a:rPr>
              <a:t>(0700) </a:t>
            </a:r>
            <a:r>
              <a:rPr lang="en-US" altLang="zh-TW" dirty="0" err="1">
                <a:ea typeface="微軟正黑體" panose="020B0604030504040204" pitchFamily="34" charset="-120"/>
              </a:rPr>
              <a:t>create_dirs</a:t>
            </a:r>
            <a:r>
              <a:rPr lang="en-US" altLang="zh-TW" dirty="0">
                <a:ea typeface="微軟正黑體" panose="020B0604030504040204" pitchFamily="34" charset="-120"/>
              </a:rPr>
              <a:t>(yes)); };</a:t>
            </a:r>
          </a:p>
          <a:p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規則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filter 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f_router</a:t>
            </a:r>
            <a:r>
              <a:rPr lang="en-US" altLang="zh-TW" dirty="0">
                <a:ea typeface="微軟正黑體" panose="020B0604030504040204" pitchFamily="34" charset="-120"/>
              </a:rPr>
              <a:t> { facility(local6);};</a:t>
            </a:r>
          </a:p>
          <a:p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# </a:t>
            </a:r>
            <a:r>
              <a:rPr lang="zh-TW" altLang="en-US" dirty="0">
                <a:ea typeface="微軟正黑體" panose="020B0604030504040204" pitchFamily="34" charset="-120"/>
              </a:rPr>
              <a:t>整合設定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log </a:t>
            </a:r>
            <a:r>
              <a:rPr lang="en-US" altLang="zh-TW" dirty="0">
                <a:ea typeface="微軟正黑體" panose="020B0604030504040204" pitchFamily="34" charset="-120"/>
              </a:rPr>
              <a:t>{ source(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s_remote</a:t>
            </a:r>
            <a:r>
              <a:rPr lang="en-US" altLang="zh-TW" dirty="0">
                <a:ea typeface="微軟正黑體" panose="020B0604030504040204" pitchFamily="34" charset="-120"/>
              </a:rPr>
              <a:t>); filter(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f_router</a:t>
            </a:r>
            <a:r>
              <a:rPr lang="en-US" altLang="zh-TW" dirty="0">
                <a:ea typeface="微軟正黑體" panose="020B0604030504040204" pitchFamily="34" charset="-120"/>
              </a:rPr>
              <a:t>); destination(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df_router</a:t>
            </a:r>
            <a:r>
              <a:rPr lang="en-US" altLang="zh-TW" dirty="0">
                <a:ea typeface="微軟正黑體" panose="020B0604030504040204" pitchFamily="34" charset="-120"/>
              </a:rPr>
              <a:t>);};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303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476672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來源 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ea typeface="微軟正黑體" panose="020B0604030504040204" pitchFamily="34" charset="-120"/>
              </a:rPr>
              <a:t>	</a:t>
            </a:r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source</a:t>
            </a:r>
            <a:r>
              <a:rPr lang="zh-TW" altLang="en-US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endParaRPr lang="en-US" altLang="zh-TW" sz="32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儲存位置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destination</a:t>
            </a:r>
          </a:p>
          <a:p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規則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filter</a:t>
            </a:r>
            <a:endParaRPr lang="en-US" altLang="zh-TW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ea typeface="微軟正黑體" panose="020B0604030504040204" pitchFamily="34" charset="-120"/>
              </a:rPr>
              <a:t># </a:t>
            </a:r>
            <a:r>
              <a:rPr lang="zh-TW" altLang="en-US" sz="3200" dirty="0">
                <a:ea typeface="微軟正黑體" panose="020B0604030504040204" pitchFamily="34" charset="-120"/>
              </a:rPr>
              <a:t>整合設定</a:t>
            </a:r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log</a:t>
            </a:r>
            <a:endParaRPr lang="zh-TW" altLang="en-US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7805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47667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來源 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source</a:t>
            </a:r>
            <a:r>
              <a:rPr lang="zh-TW" altLang="en-US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endParaRPr lang="en-US" altLang="zh-TW" sz="32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ea typeface="微軟正黑體" panose="020B0604030504040204" pitchFamily="34" charset="-120"/>
              </a:rPr>
              <a:t>	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協定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ea typeface="微軟正黑體" panose="020B0604030504040204" pitchFamily="34" charset="-120"/>
              </a:rPr>
              <a:t>	</a:t>
            </a:r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TCP</a:t>
            </a:r>
            <a:r>
              <a:rPr lang="en-US" altLang="zh-TW" sz="3200" dirty="0" smtClean="0">
                <a:ea typeface="微軟正黑體" panose="020B0604030504040204" pitchFamily="34" charset="-120"/>
              </a:rPr>
              <a:t> or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UDP</a:t>
            </a:r>
          </a:p>
          <a:p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/>
              <a:t>	Internet </a:t>
            </a:r>
            <a:r>
              <a:rPr lang="en-US" altLang="zh-TW" sz="3200" dirty="0"/>
              <a:t>Protocol </a:t>
            </a:r>
            <a:r>
              <a:rPr lang="en-US" altLang="zh-TW" sz="3200" dirty="0" smtClean="0"/>
              <a:t>version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IPv4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IPv6</a:t>
            </a:r>
          </a:p>
          <a:p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ea typeface="微軟正黑體" panose="020B0604030504040204" pitchFamily="34" charset="-120"/>
              </a:rPr>
              <a:t>範例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ea typeface="微軟正黑體" panose="020B0604030504040204" pitchFamily="34" charset="-120"/>
              </a:rPr>
              <a:t>source </a:t>
            </a:r>
            <a:r>
              <a:rPr lang="en-US" altLang="zh-TW" sz="3200" dirty="0" err="1">
                <a:solidFill>
                  <a:srgbClr val="00B0F0"/>
                </a:solidFill>
                <a:ea typeface="微軟正黑體" panose="020B0604030504040204" pitchFamily="34" charset="-120"/>
              </a:rPr>
              <a:t>s_remote</a:t>
            </a:r>
            <a:r>
              <a:rPr lang="en-US" altLang="zh-TW" sz="3200" dirty="0">
                <a:ea typeface="微軟正黑體" panose="020B0604030504040204" pitchFamily="34" charset="-120"/>
              </a:rPr>
              <a:t> {</a:t>
            </a:r>
            <a:r>
              <a:rPr lang="en-US" altLang="zh-TW" sz="3200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udp</a:t>
            </a:r>
            <a:r>
              <a:rPr lang="en-US" altLang="zh-TW" sz="3200" dirty="0">
                <a:solidFill>
                  <a:srgbClr val="FF0000"/>
                </a:solidFill>
                <a:ea typeface="微軟正黑體" panose="020B0604030504040204" pitchFamily="34" charset="-120"/>
              </a:rPr>
              <a:t>(); udp6</a:t>
            </a:r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();</a:t>
            </a:r>
            <a:r>
              <a:rPr lang="en-US" altLang="zh-TW" sz="3200" dirty="0" smtClean="0">
                <a:ea typeface="微軟正黑體" panose="020B0604030504040204" pitchFamily="34" charset="-12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42944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476672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儲存位置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destination</a:t>
            </a:r>
          </a:p>
          <a:p>
            <a:endParaRPr lang="en-US" altLang="zh-TW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</a:t>
            </a:r>
            <a:r>
              <a:rPr lang="zh-TW" altLang="en-US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路徑 </a:t>
            </a:r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or </a:t>
            </a:r>
            <a:r>
              <a:rPr lang="zh-TW" altLang="en-US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檔案儲存位置</a:t>
            </a:r>
            <a:endParaRPr lang="en-US" altLang="zh-TW" sz="2400" dirty="0" smtClean="0">
              <a:solidFill>
                <a:srgbClr val="00B0F0"/>
              </a:solidFill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</a:t>
            </a:r>
            <a:r>
              <a:rPr lang="en-US" altLang="zh-TW" sz="2400" dirty="0"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$</a:t>
            </a:r>
            <a:r>
              <a:rPr lang="en-US" altLang="zh-TW" sz="2400" dirty="0">
                <a:solidFill>
                  <a:srgbClr val="00B0F0"/>
                </a:solidFill>
                <a:ea typeface="微軟正黑體" panose="020B0604030504040204" pitchFamily="34" charset="-120"/>
              </a:rPr>
              <a:t>SOURCEIP</a:t>
            </a:r>
            <a:endParaRPr lang="en-US" altLang="zh-TW" sz="2400" dirty="0" smtClean="0">
              <a:solidFill>
                <a:srgbClr val="00B0F0"/>
              </a:solidFill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$YEAR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$MONTH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$DAY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$HOUR</a:t>
            </a:r>
          </a:p>
          <a:p>
            <a:r>
              <a:rPr lang="en-US" altLang="zh-TW" sz="24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$LEVEL</a:t>
            </a:r>
          </a:p>
          <a:p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ea typeface="微軟正黑體" panose="020B0604030504040204" pitchFamily="34" charset="-120"/>
              </a:rPr>
              <a:t>範例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ea typeface="微軟正黑體" panose="020B0604030504040204" pitchFamily="34" charset="-120"/>
              </a:rPr>
              <a:t>destination </a:t>
            </a:r>
            <a:r>
              <a:rPr lang="en-US" altLang="zh-TW" sz="2000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df_nat</a:t>
            </a:r>
            <a:r>
              <a:rPr lang="en-US" altLang="zh-TW" sz="2000" dirty="0">
                <a:ea typeface="微軟正黑體" panose="020B0604030504040204" pitchFamily="34" charset="-120"/>
              </a:rPr>
              <a:t> { file</a:t>
            </a:r>
            <a:r>
              <a:rPr lang="en-US" altLang="zh-TW" sz="2000" dirty="0" smtClean="0">
                <a:ea typeface="微軟正黑體" panose="020B0604030504040204" pitchFamily="34" charset="-120"/>
              </a:rPr>
              <a:t>(</a:t>
            </a:r>
            <a:r>
              <a:rPr lang="en-US" altLang="zh-TW" sz="20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“/</a:t>
            </a:r>
            <a:r>
              <a:rPr lang="en-US" altLang="zh-TW" sz="2000" dirty="0" err="1" smtClean="0">
                <a:solidFill>
                  <a:srgbClr val="00B0F0"/>
                </a:solidFill>
                <a:ea typeface="微軟正黑體" panose="020B0604030504040204" pitchFamily="34" charset="-120"/>
              </a:rPr>
              <a:t>var</a:t>
            </a:r>
            <a:r>
              <a:rPr lang="en-US" altLang="zh-TW" sz="20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/log/</a:t>
            </a:r>
            <a:r>
              <a:rPr lang="en-US" altLang="zh-TW" sz="2000" dirty="0">
                <a:solidFill>
                  <a:srgbClr val="00B0F0"/>
                </a:solidFill>
                <a:ea typeface="微軟正黑體" panose="020B0604030504040204" pitchFamily="34" charset="-120"/>
              </a:rPr>
              <a:t> $</a:t>
            </a:r>
            <a:r>
              <a:rPr lang="en-US" altLang="zh-TW" sz="20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SOURCEIP/$MONTH-$DAY/$LEVEL"</a:t>
            </a:r>
            <a:r>
              <a:rPr lang="en-US" altLang="zh-TW" sz="2000" dirty="0" smtClean="0"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ea typeface="微軟正黑體" panose="020B0604030504040204" pitchFamily="34" charset="-120"/>
              </a:rPr>
              <a:t>owner(root) group(root) perm(0600) </a:t>
            </a:r>
            <a:r>
              <a:rPr lang="en-US" altLang="zh-TW" sz="2000" dirty="0" err="1">
                <a:ea typeface="微軟正黑體" panose="020B0604030504040204" pitchFamily="34" charset="-120"/>
              </a:rPr>
              <a:t>dir_perm</a:t>
            </a:r>
            <a:r>
              <a:rPr lang="en-US" altLang="zh-TW" sz="2000" dirty="0">
                <a:ea typeface="微軟正黑體" panose="020B0604030504040204" pitchFamily="34" charset="-120"/>
              </a:rPr>
              <a:t>(0700) </a:t>
            </a:r>
            <a:r>
              <a:rPr lang="en-US" altLang="zh-TW" sz="2000" dirty="0" err="1">
                <a:ea typeface="微軟正黑體" panose="020B0604030504040204" pitchFamily="34" charset="-120"/>
              </a:rPr>
              <a:t>create_dirs</a:t>
            </a:r>
            <a:r>
              <a:rPr lang="en-US" altLang="zh-TW" sz="2000" dirty="0">
                <a:ea typeface="微軟正黑體" panose="020B0604030504040204" pitchFamily="34" charset="-120"/>
              </a:rPr>
              <a:t>(yes)); </a:t>
            </a:r>
            <a:r>
              <a:rPr lang="en-US" altLang="zh-TW" sz="2000" dirty="0" smtClean="0">
                <a:ea typeface="微軟正黑體" panose="020B0604030504040204" pitchFamily="34" charset="-120"/>
              </a:rPr>
              <a:t>};</a:t>
            </a:r>
            <a:endParaRPr lang="en-US" altLang="zh-TW" sz="44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73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範例檔案 </a:t>
            </a:r>
            <a:r>
              <a:rPr lang="en-US" altLang="zh-TW" dirty="0" smtClean="0"/>
              <a:t>2.txt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8614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969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47667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規則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filter</a:t>
            </a:r>
          </a:p>
          <a:p>
            <a:endParaRPr lang="en-US" altLang="zh-TW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</a:t>
            </a:r>
            <a:r>
              <a:rPr lang="en-US" altLang="zh-TW" sz="32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and</a:t>
            </a:r>
            <a:r>
              <a:rPr lang="zh-TW" altLang="en-US" sz="3200" dirty="0">
                <a:solidFill>
                  <a:srgbClr val="00B0F0"/>
                </a:solidFill>
                <a:ea typeface="微軟正黑體" panose="020B0604030504040204" pitchFamily="34" charset="-120"/>
              </a:rPr>
              <a:t>、 </a:t>
            </a:r>
            <a:r>
              <a:rPr lang="en-US" altLang="zh-TW" sz="32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or</a:t>
            </a:r>
            <a:r>
              <a:rPr lang="zh-TW" altLang="en-US" sz="32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、</a:t>
            </a:r>
            <a:r>
              <a:rPr lang="en-US" altLang="zh-TW" sz="32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not</a:t>
            </a:r>
          </a:p>
          <a:p>
            <a:endParaRPr lang="en-US" altLang="zh-TW" sz="3200" dirty="0" smtClean="0">
              <a:solidFill>
                <a:srgbClr val="00B0F0"/>
              </a:solidFill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00B0F0"/>
                </a:solidFill>
                <a:ea typeface="微軟正黑體" panose="020B0604030504040204" pitchFamily="34" charset="-120"/>
              </a:rPr>
              <a:t>	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facility</a:t>
            </a:r>
          </a:p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	host</a:t>
            </a:r>
          </a:p>
          <a:p>
            <a:endParaRPr lang="en-US" altLang="zh-TW" sz="32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ea typeface="微軟正黑體" panose="020B0604030504040204" pitchFamily="34" charset="-120"/>
              </a:rPr>
              <a:t>範例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ea typeface="微軟正黑體" panose="020B0604030504040204" pitchFamily="34" charset="-120"/>
              </a:rPr>
              <a:t>filter </a:t>
            </a:r>
            <a:r>
              <a:rPr lang="en-US" altLang="zh-TW" sz="2400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f_nat</a:t>
            </a:r>
            <a:r>
              <a:rPr lang="en-US" altLang="zh-TW" sz="2400" dirty="0">
                <a:ea typeface="微軟正黑體" panose="020B0604030504040204" pitchFamily="34" charset="-120"/>
              </a:rPr>
              <a:t> {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facility(local0) </a:t>
            </a:r>
            <a:r>
              <a:rPr lang="en-US" altLang="zh-TW" sz="2400" dirty="0">
                <a:solidFill>
                  <a:srgbClr val="00B0F0"/>
                </a:solidFill>
                <a:ea typeface="微軟正黑體" panose="020B0604030504040204" pitchFamily="34" charset="-120"/>
              </a:rPr>
              <a:t>and not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 host("163.22.3.21");  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};</a:t>
            </a:r>
          </a:p>
          <a:p>
            <a:r>
              <a:rPr lang="zh-TW" altLang="en-US" sz="2400" dirty="0">
                <a:ea typeface="微軟正黑體" panose="020B0604030504040204" pitchFamily="34" charset="-120"/>
              </a:rPr>
              <a:t>範例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ea typeface="微軟正黑體" panose="020B0604030504040204" pitchFamily="34" charset="-120"/>
              </a:rPr>
              <a:t>filter </a:t>
            </a:r>
            <a:r>
              <a:rPr lang="en-US" altLang="zh-TW" sz="2400" dirty="0">
                <a:solidFill>
                  <a:srgbClr val="FF0000"/>
                </a:solidFill>
                <a:ea typeface="微軟正黑體" panose="020B0604030504040204" pitchFamily="34" charset="-120"/>
              </a:rPr>
              <a:t>f_ex22</a:t>
            </a:r>
            <a:r>
              <a:rPr lang="en-US" altLang="zh-TW" sz="2400" dirty="0">
                <a:ea typeface="微軟正黑體" panose="020B0604030504040204" pitchFamily="34" charset="-120"/>
              </a:rPr>
              <a:t> {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host("2001:e10:6840:40:192:168:11:251"); 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};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endParaRPr lang="zh-TW" altLang="en-US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44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476672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ea typeface="微軟正黑體" panose="020B0604030504040204" pitchFamily="34" charset="-120"/>
              </a:rPr>
              <a:t># </a:t>
            </a:r>
            <a:r>
              <a:rPr lang="zh-TW" altLang="en-US" sz="3200" dirty="0" smtClean="0">
                <a:ea typeface="微軟正黑體" panose="020B0604030504040204" pitchFamily="34" charset="-120"/>
              </a:rPr>
              <a:t>整合設定</a:t>
            </a:r>
            <a:endParaRPr lang="en-US" altLang="zh-TW" sz="3200" dirty="0" smtClean="0"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log</a:t>
            </a:r>
          </a:p>
          <a:p>
            <a:endParaRPr lang="en-US" altLang="zh-TW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source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	filter</a:t>
            </a:r>
          </a:p>
          <a:p>
            <a:r>
              <a:rPr lang="en-US" altLang="zh-TW" sz="3200">
                <a:solidFill>
                  <a:srgbClr val="FF0000"/>
                </a:solidFill>
                <a:ea typeface="微軟正黑體" panose="020B0604030504040204" pitchFamily="34" charset="-120"/>
              </a:rPr>
              <a:t>	</a:t>
            </a:r>
            <a:r>
              <a:rPr lang="en-US" altLang="zh-TW" sz="3200" smtClean="0">
                <a:solidFill>
                  <a:srgbClr val="FF0000"/>
                </a:solidFill>
                <a:ea typeface="微軟正黑體" panose="020B0604030504040204" pitchFamily="34" charset="-120"/>
              </a:rPr>
              <a:t>destination</a:t>
            </a:r>
            <a:endParaRPr lang="en-US" altLang="zh-TW" sz="32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ea typeface="微軟正黑體" panose="020B0604030504040204" pitchFamily="34" charset="-120"/>
              </a:rPr>
              <a:t>範例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ea typeface="微軟正黑體" panose="020B0604030504040204" pitchFamily="34" charset="-120"/>
              </a:rPr>
              <a:t>log { source(</a:t>
            </a:r>
            <a:r>
              <a:rPr lang="en-US" altLang="zh-TW" sz="2400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s_remote</a:t>
            </a:r>
            <a:r>
              <a:rPr lang="en-US" altLang="zh-TW" sz="2400" dirty="0">
                <a:ea typeface="微軟正黑體" panose="020B0604030504040204" pitchFamily="34" charset="-120"/>
              </a:rPr>
              <a:t>); filter(</a:t>
            </a:r>
            <a:r>
              <a:rPr lang="en-US" altLang="zh-TW" sz="2400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f_nat</a:t>
            </a:r>
            <a:r>
              <a:rPr lang="en-US" altLang="zh-TW" sz="2400" dirty="0">
                <a:ea typeface="微軟正黑體" panose="020B0604030504040204" pitchFamily="34" charset="-120"/>
              </a:rPr>
              <a:t>); destination(</a:t>
            </a:r>
            <a:r>
              <a:rPr lang="en-US" altLang="zh-TW" sz="2400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df_nat</a:t>
            </a:r>
            <a:r>
              <a:rPr lang="en-US" altLang="zh-TW" sz="2400" dirty="0">
                <a:ea typeface="微軟正黑體" panose="020B0604030504040204" pitchFamily="34" charset="-120"/>
              </a:rPr>
              <a:t>); 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};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521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980728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a typeface="微軟正黑體" panose="020B0604030504040204" pitchFamily="34" charset="-120"/>
              </a:rPr>
              <a:t>完整範例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# </a:t>
            </a:r>
            <a:r>
              <a:rPr lang="zh-TW" altLang="en-US" dirty="0">
                <a:ea typeface="微軟正黑體" panose="020B0604030504040204" pitchFamily="34" charset="-120"/>
              </a:rPr>
              <a:t>來源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source </a:t>
            </a:r>
            <a:r>
              <a:rPr lang="en-US" altLang="zh-TW" dirty="0" err="1" smtClean="0">
                <a:solidFill>
                  <a:srgbClr val="FF0000"/>
                </a:solidFill>
                <a:ea typeface="微軟正黑體" panose="020B0604030504040204" pitchFamily="34" charset="-120"/>
              </a:rPr>
              <a:t>s_remote</a:t>
            </a:r>
            <a:r>
              <a:rPr lang="en-US" altLang="zh-TW" dirty="0" smtClean="0">
                <a:ea typeface="微軟正黑體" panose="020B0604030504040204" pitchFamily="34" charset="-120"/>
              </a:rPr>
              <a:t> {</a:t>
            </a:r>
            <a:r>
              <a:rPr lang="en-US" altLang="zh-TW" dirty="0" err="1" smtClean="0">
                <a:ea typeface="微軟正黑體" panose="020B0604030504040204" pitchFamily="34" charset="-120"/>
              </a:rPr>
              <a:t>udp</a:t>
            </a:r>
            <a:r>
              <a:rPr lang="en-US" altLang="zh-TW" dirty="0" smtClean="0">
                <a:ea typeface="微軟正黑體" panose="020B0604030504040204" pitchFamily="34" charset="-120"/>
              </a:rPr>
              <a:t>(); udp6();};</a:t>
            </a:r>
          </a:p>
          <a:p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儲存位置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destination 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df_nat</a:t>
            </a:r>
            <a:r>
              <a:rPr lang="en-US" altLang="zh-TW" dirty="0">
                <a:ea typeface="微軟正黑體" panose="020B0604030504040204" pitchFamily="34" charset="-120"/>
              </a:rPr>
              <a:t> { file("/</a:t>
            </a:r>
            <a:r>
              <a:rPr lang="en-US" altLang="zh-TW" dirty="0" err="1">
                <a:ea typeface="微軟正黑體" panose="020B0604030504040204" pitchFamily="34" charset="-120"/>
              </a:rPr>
              <a:t>var</a:t>
            </a:r>
            <a:r>
              <a:rPr lang="en-US" altLang="zh-TW" dirty="0">
                <a:ea typeface="微軟正黑體" panose="020B0604030504040204" pitchFamily="34" charset="-120"/>
              </a:rPr>
              <a:t>/log/HOST/</a:t>
            </a:r>
            <a:r>
              <a:rPr lang="en-US" altLang="zh-TW" dirty="0" err="1">
                <a:ea typeface="微軟正黑體" panose="020B0604030504040204" pitchFamily="34" charset="-120"/>
              </a:rPr>
              <a:t>nat</a:t>
            </a:r>
            <a:r>
              <a:rPr lang="en-US" altLang="zh-TW" dirty="0"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solidFill>
                  <a:srgbClr val="00B0F0"/>
                </a:solidFill>
                <a:ea typeface="微軟正黑體" panose="020B0604030504040204" pitchFamily="34" charset="-120"/>
              </a:rPr>
              <a:t>$YEAR-$MONTH-$DAY</a:t>
            </a:r>
            <a:r>
              <a:rPr lang="en-US" altLang="zh-TW" dirty="0"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solidFill>
                  <a:srgbClr val="00B0F0"/>
                </a:solidFill>
                <a:ea typeface="微軟正黑體" panose="020B0604030504040204" pitchFamily="34" charset="-120"/>
              </a:rPr>
              <a:t>$HOUR</a:t>
            </a:r>
            <a:r>
              <a:rPr lang="en-US" altLang="zh-TW" dirty="0"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solidFill>
                  <a:srgbClr val="00B0F0"/>
                </a:solidFill>
                <a:ea typeface="微軟正黑體" panose="020B0604030504040204" pitchFamily="34" charset="-120"/>
              </a:rPr>
              <a:t>$LEVEL</a:t>
            </a:r>
            <a:r>
              <a:rPr lang="en-US" altLang="zh-TW" dirty="0">
                <a:ea typeface="微軟正黑體" panose="020B0604030504040204" pitchFamily="34" charset="-120"/>
              </a:rPr>
              <a:t>" owner(root) group(root) perm(0600) </a:t>
            </a:r>
            <a:r>
              <a:rPr lang="en-US" altLang="zh-TW" dirty="0" err="1">
                <a:ea typeface="微軟正黑體" panose="020B0604030504040204" pitchFamily="34" charset="-120"/>
              </a:rPr>
              <a:t>dir_perm</a:t>
            </a:r>
            <a:r>
              <a:rPr lang="en-US" altLang="zh-TW" dirty="0">
                <a:ea typeface="微軟正黑體" panose="020B0604030504040204" pitchFamily="34" charset="-120"/>
              </a:rPr>
              <a:t>(0700) </a:t>
            </a:r>
            <a:r>
              <a:rPr lang="en-US" altLang="zh-TW" dirty="0" err="1">
                <a:ea typeface="微軟正黑體" panose="020B0604030504040204" pitchFamily="34" charset="-120"/>
              </a:rPr>
              <a:t>create_dirs</a:t>
            </a:r>
            <a:r>
              <a:rPr lang="en-US" altLang="zh-TW" dirty="0">
                <a:ea typeface="微軟正黑體" panose="020B0604030504040204" pitchFamily="34" charset="-120"/>
              </a:rPr>
              <a:t>(yes)); };</a:t>
            </a:r>
          </a:p>
          <a:p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規則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filter 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f_nat</a:t>
            </a:r>
            <a:r>
              <a:rPr lang="en-US" altLang="zh-TW" dirty="0">
                <a:ea typeface="微軟正黑體" panose="020B0604030504040204" pitchFamily="34" charset="-120"/>
              </a:rPr>
              <a:t> { facility(local0) and not host("163.22.3.21");  };</a:t>
            </a:r>
          </a:p>
          <a:p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# </a:t>
            </a:r>
            <a:r>
              <a:rPr lang="zh-TW" altLang="en-US" dirty="0">
                <a:ea typeface="微軟正黑體" panose="020B0604030504040204" pitchFamily="34" charset="-120"/>
              </a:rPr>
              <a:t>整合設定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log { source(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s_remote</a:t>
            </a:r>
            <a:r>
              <a:rPr lang="en-US" altLang="zh-TW" dirty="0">
                <a:ea typeface="微軟正黑體" panose="020B0604030504040204" pitchFamily="34" charset="-120"/>
              </a:rPr>
              <a:t>); filter(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f_nat</a:t>
            </a:r>
            <a:r>
              <a:rPr lang="en-US" altLang="zh-TW" dirty="0">
                <a:ea typeface="微軟正黑體" panose="020B0604030504040204" pitchFamily="34" charset="-120"/>
              </a:rPr>
              <a:t>); destination(</a:t>
            </a:r>
            <a:r>
              <a:rPr lang="en-US" altLang="zh-TW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df_nat</a:t>
            </a:r>
            <a:r>
              <a:rPr lang="en-US" altLang="zh-TW" dirty="0">
                <a:ea typeface="微軟正黑體" panose="020B0604030504040204" pitchFamily="34" charset="-120"/>
              </a:rPr>
              <a:t>); };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1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88640"/>
            <a:ext cx="64810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編輯 </a:t>
            </a:r>
            <a:r>
              <a:rPr lang="en-US" altLang="zh-TW" dirty="0" smtClean="0"/>
              <a:t>IPv4 </a:t>
            </a:r>
            <a:r>
              <a:rPr lang="zh-TW" altLang="en-US" dirty="0" smtClean="0"/>
              <a:t>防火牆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vi </a:t>
            </a:r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sysconfig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iptables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加入以下兩行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en-US" altLang="zh-TW" dirty="0"/>
              <a:t>A INPUT -m state --state NEW -m </a:t>
            </a:r>
            <a:r>
              <a:rPr lang="en-US" altLang="zh-TW" dirty="0" err="1"/>
              <a:t>tcp</a:t>
            </a:r>
            <a:r>
              <a:rPr lang="en-US" altLang="zh-TW" dirty="0"/>
              <a:t> -p </a:t>
            </a:r>
            <a:r>
              <a:rPr lang="en-US" altLang="zh-TW" dirty="0" err="1"/>
              <a:t>tcp</a:t>
            </a:r>
            <a:r>
              <a:rPr lang="en-US" altLang="zh-TW" dirty="0"/>
              <a:t> --</a:t>
            </a:r>
            <a:r>
              <a:rPr lang="en-US" altLang="zh-TW" dirty="0" err="1"/>
              <a:t>dport</a:t>
            </a:r>
            <a:r>
              <a:rPr lang="en-US" altLang="zh-TW" dirty="0"/>
              <a:t> 514 -j ACCEPT</a:t>
            </a:r>
          </a:p>
          <a:p>
            <a:r>
              <a:rPr lang="en-US" altLang="zh-TW" dirty="0"/>
              <a:t>-A INPUT -m state --state NEW -m </a:t>
            </a:r>
            <a:r>
              <a:rPr lang="en-US" altLang="zh-TW" dirty="0" err="1" smtClean="0"/>
              <a:t>udp</a:t>
            </a:r>
            <a:r>
              <a:rPr lang="en-US" altLang="zh-TW" dirty="0" smtClean="0"/>
              <a:t> </a:t>
            </a:r>
            <a:r>
              <a:rPr lang="en-US" altLang="zh-TW" dirty="0"/>
              <a:t>-p </a:t>
            </a:r>
            <a:r>
              <a:rPr lang="en-US" altLang="zh-TW" dirty="0" err="1"/>
              <a:t>udp</a:t>
            </a:r>
            <a:r>
              <a:rPr lang="en-US" altLang="zh-TW" dirty="0"/>
              <a:t> --</a:t>
            </a:r>
            <a:r>
              <a:rPr lang="en-US" altLang="zh-TW" dirty="0" err="1"/>
              <a:t>dport</a:t>
            </a:r>
            <a:r>
              <a:rPr lang="en-US" altLang="zh-TW" dirty="0"/>
              <a:t> 514 -j </a:t>
            </a:r>
            <a:r>
              <a:rPr lang="en-US" altLang="zh-TW" dirty="0" smtClean="0"/>
              <a:t>ACCEPT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重</a:t>
            </a:r>
            <a:r>
              <a:rPr lang="zh-TW" altLang="en-US" dirty="0"/>
              <a:t>啟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r>
              <a:rPr lang="en-US" altLang="zh-TW" dirty="0"/>
              <a:t> 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init.d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iptables</a:t>
            </a:r>
            <a:r>
              <a:rPr lang="en-US" altLang="zh-TW" dirty="0" smtClean="0"/>
              <a:t> </a:t>
            </a:r>
            <a:r>
              <a:rPr lang="en-US" altLang="zh-TW" dirty="0"/>
              <a:t>restart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9511"/>
            <a:ext cx="50958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590753"/>
            <a:ext cx="522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02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88640"/>
            <a:ext cx="64810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編輯 </a:t>
            </a:r>
            <a:r>
              <a:rPr lang="en-US" altLang="zh-TW" dirty="0" smtClean="0"/>
              <a:t>IPv6 </a:t>
            </a:r>
            <a:r>
              <a:rPr lang="zh-TW" altLang="en-US" dirty="0" smtClean="0"/>
              <a:t>防火牆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vi </a:t>
            </a:r>
            <a:r>
              <a:rPr lang="en-US" altLang="zh-TW" dirty="0"/>
              <a:t>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sysconfig</a:t>
            </a:r>
            <a:r>
              <a:rPr lang="en-US" altLang="zh-TW" dirty="0" smtClean="0"/>
              <a:t>/ip6tables</a:t>
            </a:r>
          </a:p>
          <a:p>
            <a:endParaRPr lang="en-US" altLang="zh-TW" dirty="0"/>
          </a:p>
          <a:p>
            <a:r>
              <a:rPr lang="zh-TW" altLang="en-US" dirty="0" smtClean="0"/>
              <a:t>加入以下兩行</a:t>
            </a:r>
            <a:endParaRPr lang="en-US" altLang="zh-TW" dirty="0" smtClean="0"/>
          </a:p>
          <a:p>
            <a:r>
              <a:rPr lang="en-US" altLang="zh-TW" dirty="0"/>
              <a:t>-A INPUT -m state --state NEW -m </a:t>
            </a:r>
            <a:r>
              <a:rPr lang="en-US" altLang="zh-TW" dirty="0" err="1"/>
              <a:t>tcp</a:t>
            </a:r>
            <a:r>
              <a:rPr lang="en-US" altLang="zh-TW" dirty="0"/>
              <a:t> -p </a:t>
            </a:r>
            <a:r>
              <a:rPr lang="en-US" altLang="zh-TW" dirty="0" err="1"/>
              <a:t>tcp</a:t>
            </a:r>
            <a:r>
              <a:rPr lang="en-US" altLang="zh-TW" dirty="0"/>
              <a:t> --</a:t>
            </a:r>
            <a:r>
              <a:rPr lang="en-US" altLang="zh-TW" dirty="0" err="1"/>
              <a:t>dport</a:t>
            </a:r>
            <a:r>
              <a:rPr lang="en-US" altLang="zh-TW" dirty="0"/>
              <a:t> 514 -j ACCEPT</a:t>
            </a:r>
          </a:p>
          <a:p>
            <a:r>
              <a:rPr lang="en-US" altLang="zh-TW" dirty="0"/>
              <a:t>-A INPUT -m state --state NEW -m </a:t>
            </a:r>
            <a:r>
              <a:rPr lang="en-US" altLang="zh-TW" dirty="0" err="1"/>
              <a:t>udp</a:t>
            </a:r>
            <a:r>
              <a:rPr lang="en-US" altLang="zh-TW" dirty="0"/>
              <a:t> -p </a:t>
            </a:r>
            <a:r>
              <a:rPr lang="en-US" altLang="zh-TW" dirty="0" err="1"/>
              <a:t>udp</a:t>
            </a:r>
            <a:r>
              <a:rPr lang="en-US" altLang="zh-TW" dirty="0"/>
              <a:t> --</a:t>
            </a:r>
            <a:r>
              <a:rPr lang="en-US" altLang="zh-TW" dirty="0" err="1"/>
              <a:t>dport</a:t>
            </a:r>
            <a:r>
              <a:rPr lang="en-US" altLang="zh-TW" dirty="0"/>
              <a:t> 514 -j ACCEPT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重</a:t>
            </a:r>
            <a:r>
              <a:rPr lang="zh-TW" altLang="en-US" dirty="0"/>
              <a:t>啟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r>
              <a:rPr lang="en-US" altLang="zh-TW" dirty="0"/>
              <a:t> 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init.d</a:t>
            </a:r>
            <a:r>
              <a:rPr lang="en-US" altLang="zh-TW" dirty="0"/>
              <a:t>/ip6tables restart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76872"/>
            <a:ext cx="6134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619328"/>
            <a:ext cx="5200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28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不同的網路設備的 </a:t>
            </a:r>
            <a:r>
              <a:rPr lang="en-US" altLang="zh-TW" dirty="0" smtClean="0"/>
              <a:t>syslog</a:t>
            </a:r>
            <a:r>
              <a:rPr lang="zh-TW" altLang="en-US" dirty="0" smtClean="0"/>
              <a:t> 設定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54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932775" cy="33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48" y="3501008"/>
            <a:ext cx="5706021" cy="32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00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204864"/>
            <a:ext cx="8820472" cy="263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44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2425"/>
            <a:ext cx="9048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375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94292"/>
            <a:ext cx="9034279" cy="353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8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範例檔案 </a:t>
            </a:r>
            <a:r>
              <a:rPr lang="en-US" altLang="zh-TW" dirty="0" smtClean="0"/>
              <a:t>3.txt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747963"/>
            <a:ext cx="3886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87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文字介面封包擷取</a:t>
            </a:r>
            <a:r>
              <a:rPr lang="zh-TW" altLang="en-US" dirty="0" smtClean="0"/>
              <a:t>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tcpdump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656784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4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常用參數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-</a:t>
            </a:r>
            <a:r>
              <a:rPr lang="en-US" altLang="zh-TW" sz="1800" dirty="0" err="1"/>
              <a:t>i</a:t>
            </a:r>
            <a:r>
              <a:rPr lang="en-US" altLang="zh-TW" sz="1800" dirty="0"/>
              <a:t>	</a:t>
            </a:r>
            <a:r>
              <a:rPr lang="zh-TW" altLang="en-US" sz="1800" dirty="0"/>
              <a:t>指令要監控的網路介面，如 </a:t>
            </a:r>
            <a:r>
              <a:rPr lang="en-US" altLang="zh-TW" sz="1800" dirty="0"/>
              <a:t>eth0</a:t>
            </a:r>
            <a:r>
              <a:rPr lang="zh-TW" altLang="en-US" sz="1800" dirty="0"/>
              <a:t>、</a:t>
            </a:r>
            <a:r>
              <a:rPr lang="en-US" altLang="zh-TW" sz="1800" dirty="0"/>
              <a:t>lo</a:t>
            </a:r>
            <a:r>
              <a:rPr lang="zh-TW" altLang="en-US" sz="1800" dirty="0"/>
              <a:t>、</a:t>
            </a:r>
            <a:r>
              <a:rPr lang="en-US" altLang="zh-TW" sz="1800" dirty="0"/>
              <a:t>any </a:t>
            </a:r>
            <a:r>
              <a:rPr lang="zh-TW" altLang="en-US" sz="1800" dirty="0"/>
              <a:t>等。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	</a:t>
            </a:r>
            <a:r>
              <a:rPr lang="en-US" altLang="zh-TW" sz="1800" dirty="0" err="1"/>
              <a:t>tcpdump</a:t>
            </a:r>
            <a:r>
              <a:rPr lang="en-US" altLang="zh-TW" sz="1800" dirty="0"/>
              <a:t> -</a:t>
            </a:r>
            <a:r>
              <a:rPr lang="en-US" altLang="zh-TW" sz="1800" dirty="0" err="1"/>
              <a:t>i</a:t>
            </a:r>
            <a:r>
              <a:rPr lang="en-US" altLang="zh-TW" sz="1800" dirty="0" smtClean="0"/>
              <a:t> eth0</a:t>
            </a:r>
          </a:p>
          <a:p>
            <a:pPr marL="0" indent="0">
              <a:buNone/>
            </a:pPr>
            <a:r>
              <a:rPr lang="en-US" altLang="zh-TW" sz="1800" dirty="0" smtClean="0"/>
              <a:t>	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-</a:t>
            </a:r>
            <a:r>
              <a:rPr lang="en-US" altLang="zh-TW" sz="1800" dirty="0" err="1"/>
              <a:t>i</a:t>
            </a:r>
            <a:r>
              <a:rPr lang="en-US" altLang="zh-TW" sz="1800" dirty="0" smtClean="0"/>
              <a:t> eth1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smtClean="0"/>
              <a:t>-</a:t>
            </a:r>
            <a:r>
              <a:rPr lang="en-US" altLang="zh-TW" sz="1800" dirty="0" err="1" smtClean="0"/>
              <a:t>nn</a:t>
            </a:r>
            <a:r>
              <a:rPr lang="en-US" altLang="zh-TW" sz="1800" dirty="0"/>
              <a:t>	</a:t>
            </a:r>
            <a:r>
              <a:rPr lang="zh-TW" altLang="en-US" sz="1800" dirty="0" smtClean="0"/>
              <a:t>直接</a:t>
            </a:r>
            <a:r>
              <a:rPr lang="zh-TW" altLang="en-US" sz="1800" dirty="0"/>
              <a:t>以 </a:t>
            </a:r>
            <a:r>
              <a:rPr lang="en-US" altLang="zh-TW" sz="1800" dirty="0"/>
              <a:t>IP </a:t>
            </a:r>
            <a:r>
              <a:rPr lang="zh-TW" altLang="en-US" sz="1800" dirty="0"/>
              <a:t>及 </a:t>
            </a:r>
            <a:r>
              <a:rPr lang="en-US" altLang="zh-TW" sz="1800" dirty="0"/>
              <a:t>port number </a:t>
            </a:r>
            <a:r>
              <a:rPr lang="zh-TW" altLang="en-US" sz="1800" dirty="0"/>
              <a:t>顯示，而非主機名與服務名稱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	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-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 eth0 - </a:t>
            </a:r>
            <a:r>
              <a:rPr lang="en-US" altLang="zh-TW" sz="1800" dirty="0" err="1" smtClean="0"/>
              <a:t>nn</a:t>
            </a:r>
            <a:r>
              <a:rPr lang="en-US" altLang="zh-TW" sz="1800" dirty="0" smtClean="0"/>
              <a:t> 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-</a:t>
            </a:r>
            <a:r>
              <a:rPr lang="en-US" altLang="zh-TW" sz="1800" dirty="0" smtClean="0"/>
              <a:t>e</a:t>
            </a:r>
            <a:r>
              <a:rPr lang="en-US" altLang="zh-TW" sz="1800" dirty="0"/>
              <a:t>	</a:t>
            </a:r>
            <a:r>
              <a:rPr lang="zh-TW" altLang="en-US" sz="1800" dirty="0" smtClean="0"/>
              <a:t>直接以用 </a:t>
            </a:r>
            <a:r>
              <a:rPr lang="en-US" altLang="zh-TW" sz="1800" dirty="0"/>
              <a:t>MAC </a:t>
            </a:r>
            <a:r>
              <a:rPr lang="en-US" altLang="zh-TW" sz="1800" dirty="0" smtClean="0"/>
              <a:t>address </a:t>
            </a:r>
            <a:r>
              <a:rPr lang="zh-TW" altLang="en-US" sz="1800" dirty="0" smtClean="0"/>
              <a:t>顯示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	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-e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467133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host 192.168.1.254			</a:t>
            </a:r>
            <a:r>
              <a:rPr lang="zh-TW" altLang="en-US" sz="1800" dirty="0" smtClean="0"/>
              <a:t>來源</a:t>
            </a:r>
            <a:r>
              <a:rPr lang="zh-TW" altLang="en-US" sz="1800" dirty="0"/>
              <a:t>或目的 </a:t>
            </a:r>
            <a:r>
              <a:rPr lang="en-US" altLang="zh-TW" sz="1800" dirty="0"/>
              <a:t>IP </a:t>
            </a:r>
            <a:r>
              <a:rPr lang="zh-TW" altLang="en-US" sz="1800" dirty="0"/>
              <a:t>是 </a:t>
            </a:r>
            <a:r>
              <a:rPr lang="en-US" altLang="zh-TW" sz="1800" dirty="0" smtClean="0"/>
              <a:t>192.168.0.254</a:t>
            </a:r>
          </a:p>
          <a:p>
            <a:pPr marL="0" indent="0">
              <a:buNone/>
            </a:pPr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host 192.168.1.254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err="1"/>
              <a:t>src</a:t>
            </a:r>
            <a:r>
              <a:rPr lang="en-US" altLang="zh-TW" sz="1800" dirty="0"/>
              <a:t> host </a:t>
            </a:r>
            <a:r>
              <a:rPr lang="en-US" altLang="zh-TW" sz="1800" dirty="0" smtClean="0"/>
              <a:t>192.168.1.254 		</a:t>
            </a:r>
            <a:r>
              <a:rPr lang="zh-TW" altLang="en-US" sz="1800" dirty="0" smtClean="0"/>
              <a:t>來源 </a:t>
            </a:r>
            <a:r>
              <a:rPr lang="en-US" altLang="zh-TW" sz="1800" dirty="0"/>
              <a:t>IP </a:t>
            </a:r>
            <a:r>
              <a:rPr lang="zh-TW" altLang="en-US" sz="1800" dirty="0"/>
              <a:t>是 </a:t>
            </a:r>
            <a:r>
              <a:rPr lang="en-US" altLang="zh-TW" sz="1800" dirty="0"/>
              <a:t>192.168.0.254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host 192.168.1.254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err="1" smtClean="0"/>
              <a:t>dst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host </a:t>
            </a:r>
            <a:r>
              <a:rPr lang="en-US" altLang="zh-TW" sz="1800" dirty="0" smtClean="0"/>
              <a:t>192.168.1.254</a:t>
            </a:r>
            <a:r>
              <a:rPr lang="en-US" altLang="zh-TW" sz="1800" dirty="0"/>
              <a:t>	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目的 </a:t>
            </a:r>
            <a:r>
              <a:rPr lang="en-US" altLang="zh-TW" sz="1800" dirty="0"/>
              <a:t>IP </a:t>
            </a:r>
            <a:r>
              <a:rPr lang="zh-TW" altLang="en-US" sz="1800" dirty="0"/>
              <a:t>是 </a:t>
            </a:r>
            <a:r>
              <a:rPr lang="en-US" altLang="zh-TW" sz="1800" dirty="0" smtClean="0"/>
              <a:t>192.168.0.254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dst</a:t>
            </a:r>
            <a:r>
              <a:rPr lang="en-US" altLang="zh-TW" sz="1800" dirty="0"/>
              <a:t> host </a:t>
            </a:r>
            <a:r>
              <a:rPr lang="en-US" altLang="zh-TW" sz="1800" dirty="0" smtClean="0"/>
              <a:t>192.168.1.254</a:t>
            </a:r>
          </a:p>
        </p:txBody>
      </p:sp>
    </p:spTree>
    <p:extLst>
      <p:ext uri="{BB962C8B-B14F-4D97-AF65-F5344CB8AC3E}">
        <p14:creationId xmlns:p14="http://schemas.microsoft.com/office/powerpoint/2010/main" val="355526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ether </a:t>
            </a:r>
            <a:r>
              <a:rPr lang="en-US" altLang="zh-TW" sz="1800" dirty="0"/>
              <a:t>host </a:t>
            </a:r>
            <a:r>
              <a:rPr lang="en-US" altLang="zh-TW" sz="1800" dirty="0" err="1" smtClean="0"/>
              <a:t>aa:bb:cc:dd:ee:ff</a:t>
            </a:r>
            <a:r>
              <a:rPr lang="en-US" altLang="zh-TW" sz="1800" dirty="0" smtClean="0"/>
              <a:t>	</a:t>
            </a:r>
            <a:r>
              <a:rPr lang="en-US" altLang="zh-TW" sz="1800" dirty="0"/>
              <a:t>	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來源</a:t>
            </a:r>
            <a:r>
              <a:rPr lang="zh-TW" altLang="en-US" sz="1800" dirty="0"/>
              <a:t>或目的 </a:t>
            </a:r>
            <a:r>
              <a:rPr lang="en-US" altLang="zh-TW" sz="1800" dirty="0"/>
              <a:t>mac </a:t>
            </a:r>
            <a:r>
              <a:rPr lang="en-US" altLang="zh-TW" sz="1800" dirty="0" smtClean="0"/>
              <a:t>address</a:t>
            </a:r>
          </a:p>
          <a:p>
            <a:pPr marL="0" indent="0">
              <a:buNone/>
            </a:pPr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ether host </a:t>
            </a:r>
            <a:r>
              <a:rPr lang="en-US" altLang="zh-TW" sz="1800" dirty="0" err="1" smtClean="0"/>
              <a:t>aa:bb:cc:dd:ee:ff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ether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</a:t>
            </a:r>
            <a:r>
              <a:rPr lang="en-US" altLang="zh-TW" sz="1800" dirty="0" err="1"/>
              <a:t>aa:bb:cc:dd:ee:ff</a:t>
            </a:r>
            <a:r>
              <a:rPr lang="en-US" altLang="zh-TW" sz="1800" dirty="0"/>
              <a:t>	</a:t>
            </a:r>
            <a:r>
              <a:rPr lang="en-US" altLang="zh-TW" sz="1800" dirty="0" smtClean="0"/>
              <a:t>		</a:t>
            </a:r>
            <a:r>
              <a:rPr lang="zh-TW" altLang="en-US" sz="1800" dirty="0" smtClean="0"/>
              <a:t>來源 </a:t>
            </a:r>
            <a:r>
              <a:rPr lang="en-US" altLang="zh-TW" sz="1800" dirty="0"/>
              <a:t>mac </a:t>
            </a:r>
            <a:r>
              <a:rPr lang="en-US" altLang="zh-TW" sz="1800" dirty="0" smtClean="0"/>
              <a:t>address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ether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</a:t>
            </a:r>
            <a:r>
              <a:rPr lang="en-US" altLang="zh-TW" sz="1800" dirty="0" err="1" smtClean="0"/>
              <a:t>aa:bb:cc:dd:ee:ff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Et</a:t>
            </a:r>
          </a:p>
          <a:p>
            <a:pPr marL="0" indent="0">
              <a:buNone/>
            </a:pPr>
            <a:r>
              <a:rPr lang="en-US" altLang="zh-TW" sz="1800" dirty="0" smtClean="0"/>
              <a:t>her </a:t>
            </a:r>
            <a:r>
              <a:rPr lang="en-US" altLang="zh-TW" sz="1800" dirty="0" err="1"/>
              <a:t>dst</a:t>
            </a:r>
            <a:r>
              <a:rPr lang="en-US" altLang="zh-TW" sz="1800" dirty="0"/>
              <a:t> </a:t>
            </a:r>
            <a:r>
              <a:rPr lang="en-US" altLang="zh-TW" sz="1800" dirty="0" err="1"/>
              <a:t>aa:bb:cc:dd:ee:ff</a:t>
            </a:r>
            <a:r>
              <a:rPr lang="en-US" altLang="zh-TW" sz="1800" dirty="0"/>
              <a:t>	</a:t>
            </a:r>
            <a:r>
              <a:rPr lang="en-US" altLang="zh-TW" sz="1800" dirty="0" smtClean="0"/>
              <a:t>		</a:t>
            </a:r>
            <a:r>
              <a:rPr lang="zh-TW" altLang="en-US" sz="1800" dirty="0" smtClean="0"/>
              <a:t>目的 </a:t>
            </a:r>
            <a:r>
              <a:rPr lang="en-US" altLang="zh-TW" sz="1800" dirty="0"/>
              <a:t>mac </a:t>
            </a:r>
            <a:r>
              <a:rPr lang="en-US" altLang="zh-TW" sz="1800" dirty="0" smtClean="0"/>
              <a:t>address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ether </a:t>
            </a:r>
            <a:r>
              <a:rPr lang="en-US" altLang="zh-TW" sz="1800" dirty="0" err="1"/>
              <a:t>dst</a:t>
            </a:r>
            <a:r>
              <a:rPr lang="en-US" altLang="zh-TW" sz="1800" dirty="0"/>
              <a:t> </a:t>
            </a:r>
            <a:r>
              <a:rPr lang="en-US" altLang="zh-TW" sz="1800" dirty="0" err="1" smtClean="0"/>
              <a:t>aa:bb:cc:dd:ee:ff</a:t>
            </a: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919421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net 192.168.1.0 </a:t>
            </a:r>
            <a:r>
              <a:rPr lang="en-US" altLang="zh-TW" sz="1800" dirty="0"/>
              <a:t>mask </a:t>
            </a:r>
            <a:r>
              <a:rPr lang="en-US" altLang="zh-TW" sz="1800" dirty="0" smtClean="0"/>
              <a:t>255.255.255.0</a:t>
            </a:r>
          </a:p>
          <a:p>
            <a:pPr marL="0" indent="0">
              <a:buNone/>
            </a:pPr>
            <a:r>
              <a:rPr lang="en-US" altLang="zh-TW" sz="1800" dirty="0" smtClean="0"/>
              <a:t># </a:t>
            </a:r>
            <a:r>
              <a:rPr lang="en-US" altLang="zh-TW" sz="1800" dirty="0" err="1"/>
              <a:t>tcpdump</a:t>
            </a:r>
            <a:r>
              <a:rPr lang="en-US" altLang="zh-TW" sz="1800" dirty="0"/>
              <a:t> net 192.168.1.0 mask </a:t>
            </a:r>
            <a:r>
              <a:rPr lang="en-US" altLang="zh-TW" sz="1800" dirty="0" smtClean="0"/>
              <a:t>255.255.255.0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net 192.168.1.0/24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/>
              <a:t>tcpdump</a:t>
            </a:r>
            <a:r>
              <a:rPr lang="en-US" altLang="zh-TW" sz="1800" dirty="0"/>
              <a:t> net 192.168.1.0/24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err="1" smtClean="0"/>
              <a:t>src</a:t>
            </a:r>
            <a:r>
              <a:rPr lang="en-US" altLang="zh-TW" sz="1800" dirty="0" smtClean="0"/>
              <a:t>  net 192.168.1.0/24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/>
              <a:t>tcpdump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 net 192.168.1.0/24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err="1" smtClean="0"/>
              <a:t>dst</a:t>
            </a:r>
            <a:r>
              <a:rPr lang="en-US" altLang="zh-TW" sz="1800" dirty="0" smtClean="0"/>
              <a:t>  net 192.168.1.0/24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dst</a:t>
            </a:r>
            <a:r>
              <a:rPr lang="en-US" altLang="zh-TW" sz="1800" dirty="0"/>
              <a:t>  net </a:t>
            </a:r>
            <a:r>
              <a:rPr lang="en-US" altLang="zh-TW" sz="1800" dirty="0" smtClean="0"/>
              <a:t>192.168.1.0/24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1988615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err="1" smtClean="0"/>
              <a:t>tcp</a:t>
            </a:r>
            <a:r>
              <a:rPr lang="en-US" altLang="zh-TW" sz="1800" dirty="0" smtClean="0"/>
              <a:t>			</a:t>
            </a:r>
            <a:r>
              <a:rPr lang="zh-TW" altLang="en-US" sz="1800" dirty="0"/>
              <a:t>使用</a:t>
            </a:r>
            <a:r>
              <a:rPr lang="zh-TW" altLang="en-US" sz="1800" dirty="0" smtClean="0"/>
              <a:t> </a:t>
            </a:r>
            <a:r>
              <a:rPr lang="en-US" altLang="zh-TW" sz="1800" dirty="0" err="1" smtClean="0"/>
              <a:t>tcp</a:t>
            </a:r>
            <a:r>
              <a:rPr lang="zh-TW" altLang="en-US" sz="1800" dirty="0" smtClean="0"/>
              <a:t> 封包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tcp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err="1" smtClean="0"/>
              <a:t>udp</a:t>
            </a:r>
            <a:r>
              <a:rPr lang="en-US" altLang="zh-TW" sz="1800" dirty="0" smtClean="0"/>
              <a:t>			</a:t>
            </a:r>
            <a:r>
              <a:rPr lang="zh-TW" altLang="en-US" sz="1800" dirty="0" smtClean="0"/>
              <a:t>使用 </a:t>
            </a:r>
            <a:r>
              <a:rPr lang="en-US" altLang="zh-TW" sz="1800" dirty="0" err="1" smtClean="0"/>
              <a:t>udp</a:t>
            </a:r>
            <a:r>
              <a:rPr lang="zh-TW" altLang="en-US" sz="1800" dirty="0"/>
              <a:t> 封</a:t>
            </a:r>
            <a:r>
              <a:rPr lang="zh-TW" altLang="en-US" sz="1800" dirty="0" smtClean="0"/>
              <a:t>包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udp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err="1" smtClean="0"/>
              <a:t>icmp</a:t>
            </a:r>
            <a:r>
              <a:rPr lang="en-US" altLang="zh-TW" sz="1800" dirty="0" smtClean="0"/>
              <a:t>			</a:t>
            </a:r>
            <a:r>
              <a:rPr lang="zh-TW" altLang="en-US" sz="1800" dirty="0" smtClean="0"/>
              <a:t>使用 </a:t>
            </a:r>
            <a:r>
              <a:rPr lang="en-US" altLang="zh-TW" sz="1800" dirty="0" err="1" smtClean="0"/>
              <a:t>icmp</a:t>
            </a:r>
            <a:r>
              <a:rPr lang="zh-TW" altLang="en-US" sz="1800" dirty="0"/>
              <a:t> 封包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icmp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914846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port 53			</a:t>
            </a:r>
            <a:r>
              <a:rPr lang="zh-TW" altLang="en-US" sz="1800" dirty="0" smtClean="0"/>
              <a:t>來源</a:t>
            </a:r>
            <a:r>
              <a:rPr lang="zh-TW" altLang="en-US" sz="1800" dirty="0"/>
              <a:t>或目的 </a:t>
            </a:r>
            <a:r>
              <a:rPr lang="en-US" altLang="zh-TW" sz="1800" dirty="0"/>
              <a:t>port </a:t>
            </a:r>
            <a:r>
              <a:rPr lang="zh-TW" altLang="en-US" sz="1800" dirty="0"/>
              <a:t>為 </a:t>
            </a:r>
            <a:r>
              <a:rPr lang="en-US" altLang="zh-TW" sz="1800" dirty="0"/>
              <a:t>domain (53</a:t>
            </a:r>
            <a:r>
              <a:rPr lang="en-US" altLang="zh-TW" sz="1800" dirty="0" smtClean="0"/>
              <a:t>)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port 53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err="1"/>
              <a:t>tcp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port </a:t>
            </a:r>
            <a:r>
              <a:rPr lang="en-US" altLang="zh-TW" sz="1800" dirty="0" smtClean="0"/>
              <a:t>22 		</a:t>
            </a:r>
            <a:r>
              <a:rPr lang="zh-TW" altLang="en-US" sz="1800" dirty="0" smtClean="0"/>
              <a:t>可加上 </a:t>
            </a:r>
            <a:r>
              <a:rPr lang="en-US" altLang="zh-TW" sz="1800" dirty="0" err="1" smtClean="0"/>
              <a:t>src</a:t>
            </a:r>
            <a:r>
              <a:rPr lang="zh-TW" altLang="en-US" sz="1800" dirty="0" smtClean="0"/>
              <a:t>、</a:t>
            </a:r>
            <a:r>
              <a:rPr lang="en-US" altLang="zh-TW" sz="1800" dirty="0" err="1" smtClean="0"/>
              <a:t>dst</a:t>
            </a:r>
            <a:r>
              <a:rPr lang="en-US" altLang="zh-TW" sz="1800" dirty="0" smtClean="0"/>
              <a:t> </a:t>
            </a:r>
            <a:r>
              <a:rPr lang="zh-TW" altLang="en-US" sz="1800" dirty="0" smtClean="0"/>
              <a:t>或 </a:t>
            </a:r>
            <a:r>
              <a:rPr lang="en-US" altLang="zh-TW" sz="1800" dirty="0" err="1" smtClean="0"/>
              <a:t>tcp</a:t>
            </a:r>
            <a:r>
              <a:rPr lang="zh-TW" altLang="en-US" sz="1800" dirty="0"/>
              <a:t> 、 </a:t>
            </a:r>
            <a:r>
              <a:rPr lang="en-US" altLang="zh-TW" sz="1800" dirty="0" err="1" smtClean="0"/>
              <a:t>udp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 err="1"/>
              <a:t>tcp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port </a:t>
            </a:r>
            <a:r>
              <a:rPr lang="en-US" altLang="zh-TW" sz="1800" dirty="0" smtClean="0"/>
              <a:t>22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smtClean="0"/>
              <a:t>port syslog		</a:t>
            </a:r>
            <a:r>
              <a:rPr lang="zh-TW" altLang="en-US" sz="1800" dirty="0" smtClean="0"/>
              <a:t>直接使用</a:t>
            </a:r>
            <a:r>
              <a:rPr lang="en-US" altLang="zh-TW" sz="1800" dirty="0" smtClean="0"/>
              <a:t>domain</a:t>
            </a:r>
          </a:p>
          <a:p>
            <a:pPr marL="0" indent="0">
              <a:buNone/>
            </a:pPr>
            <a:r>
              <a:rPr lang="en-US" altLang="zh-TW" sz="1800" dirty="0"/>
              <a:t># </a:t>
            </a:r>
            <a:r>
              <a:rPr lang="en-US" altLang="zh-TW" sz="1800" dirty="0" err="1" smtClean="0"/>
              <a:t>tcpdump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port syslog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86704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排程 </a:t>
            </a:r>
            <a:r>
              <a:rPr lang="en-US" altLang="zh-TW" dirty="0" err="1"/>
              <a:t>crontab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8979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309813"/>
            <a:ext cx="62674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1547500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資料來源：鳥哥的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私房菜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8090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100286"/>
            <a:ext cx="71723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539388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資料來源：鳥哥的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私房菜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6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找出單一檔案中 指定字串 的行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 smtClean="0"/>
              <a:t>找出 </a:t>
            </a:r>
            <a:r>
              <a:rPr lang="en-US" altLang="zh-TW" sz="2000" dirty="0" smtClean="0"/>
              <a:t>13</a:t>
            </a:r>
            <a:r>
              <a:rPr lang="zh-TW" altLang="en-US" sz="2000" dirty="0" smtClean="0"/>
              <a:t> 這一個值出現在哪幾行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找出 </a:t>
            </a:r>
            <a:r>
              <a:rPr lang="en-US" altLang="zh-TW" sz="2000" dirty="0"/>
              <a:t>13</a:t>
            </a:r>
            <a:r>
              <a:rPr lang="zh-TW" altLang="en-US" sz="2000" dirty="0"/>
              <a:t> 這一個值出現在哪幾</a:t>
            </a:r>
            <a:r>
              <a:rPr lang="zh-TW" altLang="en-US" sz="2000" dirty="0" smtClean="0"/>
              <a:t>行，並用顏色顯示</a:t>
            </a:r>
            <a:endParaRPr lang="en-US" altLang="zh-TW" sz="2000" dirty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8613" y="2938835"/>
            <a:ext cx="84867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33697" y="5171082"/>
            <a:ext cx="84867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535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範例一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996952"/>
            <a:ext cx="64960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1547500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資料來源：鳥哥的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私房菜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0099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範例二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284984"/>
            <a:ext cx="6543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1547500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資料來源：鳥哥的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私房菜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31061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範例三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288382"/>
            <a:ext cx="65151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1547500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資料來源：鳥哥的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私房菜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69539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631157"/>
            <a:ext cx="72485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1547500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資料來源：鳥哥的</a:t>
            </a:r>
            <a:r>
              <a:rPr lang="en-US" altLang="zh-TW" dirty="0" smtClean="0"/>
              <a:t>Linux</a:t>
            </a:r>
            <a:r>
              <a:rPr lang="zh-TW" altLang="en-US" dirty="0" smtClean="0"/>
              <a:t>私房菜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435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練習題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檔案位置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var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/log/switch/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0470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10.34.0.0/16</a:t>
            </a:r>
            <a:r>
              <a:rPr lang="zh-TW" altLang="en-US" dirty="0" smtClean="0"/>
              <a:t> 網段中的</a:t>
            </a:r>
            <a:r>
              <a:rPr lang="en-US" altLang="zh-TW" dirty="0" smtClean="0"/>
              <a:t>switch</a:t>
            </a:r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哪一個檔案存有 </a:t>
            </a:r>
            <a:r>
              <a:rPr lang="en-US" altLang="zh-TW" dirty="0" smtClean="0"/>
              <a:t>interface up / down 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有哪一台設備有被</a:t>
            </a:r>
            <a:r>
              <a:rPr lang="en-US" altLang="zh-TW" dirty="0" smtClean="0"/>
              <a:t>admin</a:t>
            </a:r>
            <a:r>
              <a:rPr lang="zh-TW" altLang="en-US" dirty="0" smtClean="0"/>
              <a:t>登入過</a:t>
            </a:r>
            <a:r>
              <a:rPr lang="en-US" altLang="zh-TW" dirty="0" smtClean="0"/>
              <a:t>?</a:t>
            </a:r>
            <a:r>
              <a:rPr lang="zh-TW" altLang="en-US" dirty="0" smtClean="0"/>
              <a:t> 哪一天</a:t>
            </a:r>
            <a:r>
              <a:rPr lang="en-US" altLang="zh-TW" dirty="0" smtClean="0"/>
              <a:t>?</a:t>
            </a:r>
            <a:r>
              <a:rPr lang="zh-TW" altLang="en-US" dirty="0" smtClean="0"/>
              <a:t> 時間</a:t>
            </a:r>
            <a:r>
              <a:rPr lang="en-US" altLang="zh-TW" dirty="0" smtClean="0"/>
              <a:t>?</a:t>
            </a:r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哪一台設備，有發生過同一個 </a:t>
            </a:r>
            <a:r>
              <a:rPr lang="en-US" altLang="zh-TW" dirty="0" smtClean="0"/>
              <a:t>port </a:t>
            </a:r>
            <a:r>
              <a:rPr lang="zh-TW" altLang="en-US" dirty="0" smtClean="0"/>
              <a:t>在一天內 </a:t>
            </a:r>
            <a:r>
              <a:rPr lang="en-US" altLang="zh-TW" dirty="0" smtClean="0"/>
              <a:t>up /down </a:t>
            </a:r>
            <a:r>
              <a:rPr lang="zh-TW" altLang="en-US" dirty="0" smtClean="0"/>
              <a:t>加總超過 </a:t>
            </a:r>
            <a:r>
              <a:rPr lang="en-US" altLang="zh-TW" dirty="0" smtClean="0"/>
              <a:t>30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516908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7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var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/log/switch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底下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alert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檔案中的第六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是事件類型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alert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紀錄中，有哪幾種事件類型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每種異常訊息共計出現幾次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請問在 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2018-09-17 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晚上八點這一個小時內，有哪幾台設備觸發了 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ESWD_DAI_FAILED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，分別觸發了幾次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68455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var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/log/switch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warning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檔案中的第六個欄位是事件類型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2018-09-17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中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10.51.1.231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被觸發幾次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SNMP_TRAP_LINK_DOWN</a:t>
            </a: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被觸發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分別是幾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指令，只讓超過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次的紀錄做顯示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2927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Telegram </a:t>
            </a:r>
            <a:r>
              <a:rPr lang="zh-TW" altLang="en-US" b="1" dirty="0" smtClean="0"/>
              <a:t>簡易設定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請使用您的行動裝置下載並安裝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88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98" y="1115452"/>
            <a:ext cx="4962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707904" y="6228020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387470285:AAH4******tk70No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31840" y="4643844"/>
            <a:ext cx="5616624" cy="576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588224" y="5291916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076056" y="4931876"/>
            <a:ext cx="1656184" cy="216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200" dirty="0" smtClean="0"/>
              <a:t>*    *    *    *    *    *</a:t>
            </a:r>
            <a:endParaRPr lang="zh-TW" altLang="en-US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23528" y="332656"/>
            <a:ext cx="37558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先找到 </a:t>
            </a:r>
            <a:r>
              <a:rPr lang="en-US" altLang="zh-TW" dirty="0" err="1" smtClean="0"/>
              <a:t>BotFather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然後進行以下對話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/</a:t>
            </a:r>
            <a:r>
              <a:rPr lang="en-US" altLang="zh-TW" dirty="0" err="1" smtClean="0"/>
              <a:t>newbot</a:t>
            </a:r>
            <a:r>
              <a:rPr lang="en-US" altLang="zh-TW" dirty="0" smtClean="0"/>
              <a:t> 	</a:t>
            </a:r>
            <a:r>
              <a:rPr lang="zh-TW" altLang="en-US" dirty="0" smtClean="0"/>
              <a:t>是</a:t>
            </a:r>
            <a:r>
              <a:rPr lang="zh-TW" altLang="en-US" dirty="0"/>
              <a:t>指</a:t>
            </a:r>
            <a:r>
              <a:rPr lang="zh-TW" altLang="en-US" dirty="0" smtClean="0"/>
              <a:t>建立新的 </a:t>
            </a:r>
            <a:r>
              <a:rPr lang="en-US" altLang="zh-TW" dirty="0" smtClean="0"/>
              <a:t>bot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然後</a:t>
            </a:r>
            <a:r>
              <a:rPr lang="zh-TW" altLang="en-US" dirty="0"/>
              <a:t>依照</a:t>
            </a:r>
            <a:r>
              <a:rPr lang="zh-TW" altLang="en-US" dirty="0" smtClean="0"/>
              <a:t>指示 輸入 名稱和 </a:t>
            </a:r>
            <a:r>
              <a:rPr lang="en-US" altLang="zh-TW" dirty="0" smtClean="0"/>
              <a:t>ID</a:t>
            </a:r>
          </a:p>
          <a:p>
            <a:endParaRPr lang="en-US" altLang="zh-TW" dirty="0"/>
          </a:p>
          <a:p>
            <a:r>
              <a:rPr lang="zh-TW" altLang="en-US" dirty="0" smtClean="0"/>
              <a:t>建議名稱都取一樣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然後最好要</a:t>
            </a:r>
            <a:r>
              <a:rPr lang="zh-TW" altLang="en-US" dirty="0" smtClean="0"/>
              <a:t>有 </a:t>
            </a:r>
            <a:r>
              <a:rPr lang="en-US" altLang="zh-TW" dirty="0" smtClean="0"/>
              <a:t>Bot </a:t>
            </a:r>
            <a:r>
              <a:rPr lang="zh-TW" altLang="en-US" dirty="0" smtClean="0"/>
              <a:t>字串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134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找出多個檔案中有 指定字串 </a:t>
            </a:r>
            <a:r>
              <a:rPr lang="en-US" altLang="zh-TW" sz="2000" dirty="0" smtClean="0"/>
              <a:t>13 </a:t>
            </a:r>
            <a:r>
              <a:rPr lang="zh-TW" altLang="en-US" sz="2000" dirty="0" smtClean="0"/>
              <a:t>的行，進一步增加顏色顯示效果</a:t>
            </a:r>
            <a:endParaRPr lang="zh-TW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7"/>
          <a:stretch/>
        </p:blipFill>
        <p:spPr bwMode="auto">
          <a:xfrm>
            <a:off x="1259632" y="2060848"/>
            <a:ext cx="6628631" cy="2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59632" y="4437112"/>
            <a:ext cx="6628631" cy="212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741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請嘗試丟訊息給你的 </a:t>
            </a:r>
            <a:r>
              <a:rPr lang="en-US" altLang="zh-TW" sz="2000" dirty="0" smtClean="0"/>
              <a:t>bot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 smtClean="0"/>
              <a:t>可查詢 自己輸入的 </a:t>
            </a:r>
            <a:r>
              <a:rPr lang="en-US" altLang="zh-TW" sz="2000" dirty="0" smtClean="0"/>
              <a:t>Bot ID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為了達到自動通報</a:t>
            </a:r>
            <a:r>
              <a:rPr lang="zh-TW" altLang="en-US" sz="2000" dirty="0" smtClean="0"/>
              <a:t>機制，需要知道自己的 </a:t>
            </a:r>
            <a:r>
              <a:rPr lang="en-US" altLang="zh-TW" sz="2000" dirty="0" smtClean="0"/>
              <a:t>ID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https</a:t>
            </a:r>
            <a:r>
              <a:rPr lang="en-US" altLang="zh-TW" sz="2000" dirty="0"/>
              <a:t>://</a:t>
            </a:r>
            <a:r>
              <a:rPr lang="en-US" altLang="zh-TW" sz="2000" dirty="0" smtClean="0"/>
              <a:t>api.telegram.org/bot&lt;token&gt;/getUpdates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https://</a:t>
            </a:r>
            <a:r>
              <a:rPr lang="en-US" altLang="zh-TW" sz="2000" dirty="0" smtClean="0"/>
              <a:t>api.telegram.org/bot387470285:AAH4</a:t>
            </a:r>
            <a:r>
              <a:rPr lang="en-US" altLang="zh-TW" sz="2000" dirty="0"/>
              <a:t>******</a:t>
            </a:r>
            <a:r>
              <a:rPr lang="en-US" altLang="zh-TW" sz="2000" dirty="0" smtClean="0"/>
              <a:t>tk70No/getUpdates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5575186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dirty="0" smtClean="0"/>
              <a:t>查詢自己的 </a:t>
            </a:r>
            <a:r>
              <a:rPr lang="en-US" altLang="zh-TW" sz="1600" dirty="0" smtClean="0"/>
              <a:t>ID</a:t>
            </a:r>
          </a:p>
          <a:p>
            <a:pPr marL="0" indent="0">
              <a:buNone/>
            </a:pPr>
            <a:r>
              <a:rPr lang="en-US" altLang="zh-TW" sz="1600" dirty="0" smtClean="0"/>
              <a:t>{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	"update_id":111111111, </a:t>
            </a:r>
          </a:p>
          <a:p>
            <a:pPr marL="0" indent="0">
              <a:buNone/>
            </a:pPr>
            <a:r>
              <a:rPr lang="en-US" altLang="zh-TW" sz="1600" dirty="0"/>
              <a:t>	"message":{</a:t>
            </a:r>
          </a:p>
          <a:p>
            <a:pPr marL="0" indent="0">
              <a:buNone/>
            </a:pPr>
            <a:r>
              <a:rPr lang="en-US" altLang="zh-TW" sz="1600" dirty="0"/>
              <a:t>		"message_id":3,</a:t>
            </a:r>
          </a:p>
          <a:p>
            <a:pPr marL="0" indent="0">
              <a:buNone/>
            </a:pPr>
            <a:r>
              <a:rPr lang="en-US" altLang="zh-TW" sz="1600" dirty="0"/>
              <a:t>		"from"{</a:t>
            </a:r>
          </a:p>
          <a:p>
            <a:pPr marL="0" indent="0">
              <a:buNone/>
            </a:pPr>
            <a:r>
              <a:rPr lang="en-US" altLang="zh-TW" sz="1600" dirty="0"/>
              <a:t>			"id":</a:t>
            </a:r>
            <a:r>
              <a:rPr lang="en-US" altLang="zh-TW" sz="1600" dirty="0">
                <a:solidFill>
                  <a:srgbClr val="FF0000"/>
                </a:solidFill>
              </a:rPr>
              <a:t>22222222</a:t>
            </a:r>
            <a:r>
              <a:rPr lang="en-US" altLang="zh-TW" sz="1600" dirty="0"/>
              <a:t>,</a:t>
            </a:r>
          </a:p>
          <a:p>
            <a:pPr marL="0" indent="0">
              <a:buNone/>
            </a:pPr>
            <a:r>
              <a:rPr lang="en-US" altLang="zh-TW" sz="1600" dirty="0"/>
              <a:t>			"</a:t>
            </a:r>
            <a:r>
              <a:rPr lang="en-US" altLang="zh-TW" sz="1600" dirty="0" err="1"/>
              <a:t>is_bot":false</a:t>
            </a:r>
            <a:r>
              <a:rPr lang="en-US" altLang="zh-TW" sz="1600" dirty="0"/>
              <a:t>,</a:t>
            </a:r>
          </a:p>
          <a:p>
            <a:pPr marL="0" indent="0">
              <a:buNone/>
            </a:pPr>
            <a:r>
              <a:rPr lang="en-US" altLang="zh-TW" sz="1600" dirty="0"/>
              <a:t>			"</a:t>
            </a:r>
            <a:r>
              <a:rPr lang="en-US" altLang="zh-TW" sz="1600" dirty="0" err="1"/>
              <a:t>first_name":"Ying</a:t>
            </a:r>
            <a:r>
              <a:rPr lang="en-US" altLang="zh-TW" sz="1600" dirty="0"/>
              <a:t> </a:t>
            </a:r>
            <a:r>
              <a:rPr lang="en-US" altLang="zh-TW" sz="1600" dirty="0" err="1"/>
              <a:t>Chieh</a:t>
            </a:r>
            <a:r>
              <a:rPr lang="en-US" altLang="zh-TW" sz="1600" dirty="0"/>
              <a:t>",</a:t>
            </a:r>
          </a:p>
          <a:p>
            <a:pPr marL="0" indent="0">
              <a:buNone/>
            </a:pPr>
            <a:r>
              <a:rPr lang="en-US" altLang="zh-TW" sz="1600" dirty="0"/>
              <a:t>			"</a:t>
            </a:r>
            <a:r>
              <a:rPr lang="en-US" altLang="zh-TW" sz="1600" dirty="0" err="1"/>
              <a:t>last_name":"Chang</a:t>
            </a:r>
            <a:r>
              <a:rPr lang="en-US" altLang="zh-TW" sz="1600" dirty="0"/>
              <a:t>",</a:t>
            </a:r>
          </a:p>
          <a:p>
            <a:pPr marL="0" indent="0">
              <a:buNone/>
            </a:pPr>
            <a:r>
              <a:rPr lang="en-US" altLang="zh-TW" sz="1600" dirty="0"/>
              <a:t>			"language_code":"</a:t>
            </a:r>
            <a:r>
              <a:rPr lang="en-US" altLang="zh-TW" sz="1600" dirty="0" err="1"/>
              <a:t>zh</a:t>
            </a:r>
            <a:r>
              <a:rPr lang="en-US" altLang="zh-TW" sz="1600" dirty="0"/>
              <a:t>-TW"</a:t>
            </a:r>
          </a:p>
          <a:p>
            <a:pPr marL="0" indent="0">
              <a:buNone/>
            </a:pPr>
            <a:r>
              <a:rPr lang="en-US" altLang="zh-TW" sz="1600" dirty="0"/>
              <a:t>		},</a:t>
            </a:r>
          </a:p>
          <a:p>
            <a:pPr marL="0" indent="0">
              <a:buNone/>
            </a:pPr>
            <a:r>
              <a:rPr lang="en-US" altLang="zh-TW" sz="1600" dirty="0"/>
              <a:t>		"chat":{</a:t>
            </a:r>
          </a:p>
          <a:p>
            <a:pPr marL="0" indent="0">
              <a:buNone/>
            </a:pPr>
            <a:r>
              <a:rPr lang="en-US" altLang="zh-TW" sz="1600" dirty="0"/>
              <a:t>			"id":</a:t>
            </a:r>
            <a:r>
              <a:rPr lang="en-US" altLang="zh-TW" sz="1600" dirty="0">
                <a:solidFill>
                  <a:srgbClr val="FF0000"/>
                </a:solidFill>
              </a:rPr>
              <a:t>22222222</a:t>
            </a:r>
            <a:r>
              <a:rPr lang="en-US" altLang="zh-TW" sz="1600" dirty="0"/>
              <a:t>,</a:t>
            </a:r>
          </a:p>
          <a:p>
            <a:pPr marL="0" indent="0">
              <a:buNone/>
            </a:pPr>
            <a:r>
              <a:rPr lang="en-US" altLang="zh-TW" sz="1600" dirty="0"/>
              <a:t>			"</a:t>
            </a:r>
            <a:r>
              <a:rPr lang="en-US" altLang="zh-TW" sz="1600" dirty="0" err="1"/>
              <a:t>first_name":"Ying</a:t>
            </a:r>
            <a:r>
              <a:rPr lang="en-US" altLang="zh-TW" sz="1600" dirty="0"/>
              <a:t> </a:t>
            </a:r>
            <a:r>
              <a:rPr lang="en-US" altLang="zh-TW" sz="1600" dirty="0" err="1"/>
              <a:t>Chieh</a:t>
            </a:r>
            <a:r>
              <a:rPr lang="en-US" altLang="zh-TW" sz="1600" dirty="0"/>
              <a:t>",</a:t>
            </a:r>
          </a:p>
          <a:p>
            <a:pPr marL="0" indent="0">
              <a:buNone/>
            </a:pPr>
            <a:r>
              <a:rPr lang="en-US" altLang="zh-TW" sz="1600" dirty="0"/>
              <a:t>			"</a:t>
            </a:r>
            <a:r>
              <a:rPr lang="en-US" altLang="zh-TW" sz="1600" dirty="0" err="1"/>
              <a:t>last_name":"Chang</a:t>
            </a:r>
            <a:r>
              <a:rPr lang="en-US" altLang="zh-TW" sz="1600" dirty="0"/>
              <a:t>",</a:t>
            </a:r>
          </a:p>
          <a:p>
            <a:pPr marL="0" indent="0">
              <a:buNone/>
            </a:pPr>
            <a:r>
              <a:rPr lang="en-US" altLang="zh-TW" sz="1600" dirty="0"/>
              <a:t>			"</a:t>
            </a:r>
            <a:r>
              <a:rPr lang="en-US" altLang="zh-TW" sz="1600" dirty="0" err="1"/>
              <a:t>type":"private</a:t>
            </a:r>
            <a:r>
              <a:rPr lang="en-US" altLang="zh-TW" sz="1600" dirty="0"/>
              <a:t>"</a:t>
            </a:r>
          </a:p>
          <a:p>
            <a:pPr marL="0" indent="0">
              <a:buNone/>
            </a:pPr>
            <a:r>
              <a:rPr lang="en-US" altLang="zh-TW" sz="1600" dirty="0"/>
              <a:t>		},</a:t>
            </a:r>
          </a:p>
          <a:p>
            <a:pPr marL="0" indent="0">
              <a:buNone/>
            </a:pPr>
            <a:r>
              <a:rPr lang="en-US" altLang="zh-TW" sz="1600" dirty="0"/>
              <a:t>		"date":333333333,</a:t>
            </a:r>
          </a:p>
          <a:p>
            <a:pPr marL="0" indent="0">
              <a:buNone/>
            </a:pPr>
            <a:r>
              <a:rPr lang="en-US" altLang="zh-TW" sz="1600" dirty="0"/>
              <a:t>		"</a:t>
            </a:r>
            <a:r>
              <a:rPr lang="en-US" altLang="zh-TW" sz="1600" dirty="0" err="1"/>
              <a:t>text":"hi</a:t>
            </a:r>
            <a:r>
              <a:rPr lang="en-US" altLang="zh-TW" sz="1600" dirty="0"/>
              <a:t>"</a:t>
            </a:r>
          </a:p>
          <a:p>
            <a:pPr marL="0" indent="0">
              <a:buNone/>
            </a:pPr>
            <a:r>
              <a:rPr lang="en-US" altLang="zh-TW" sz="1600" dirty="0"/>
              <a:t>	}</a:t>
            </a:r>
          </a:p>
          <a:p>
            <a:pPr marL="0" indent="0">
              <a:buNone/>
            </a:pPr>
            <a:r>
              <a:rPr lang="en-US" altLang="zh-TW" sz="1600" dirty="0"/>
              <a:t>}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33954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</a:t>
            </a:r>
            <a:r>
              <a:rPr lang="en-US" altLang="zh-TW" dirty="0" smtClean="0"/>
              <a:t>/ </a:t>
            </a:r>
            <a:r>
              <a:rPr lang="zh-TW" altLang="en-US" dirty="0" smtClean="0"/>
              <a:t>通報 程式碼分享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/>
              <a:t>#!/bin/bash</a:t>
            </a:r>
          </a:p>
          <a:p>
            <a:pPr marL="0" indent="0">
              <a:buNone/>
            </a:pPr>
            <a:r>
              <a:rPr lang="en-US" altLang="zh-TW" sz="1600" dirty="0"/>
              <a:t>LANG=UTF-8</a:t>
            </a:r>
          </a:p>
          <a:p>
            <a:pPr marL="0" indent="0">
              <a:buNone/>
            </a:pPr>
            <a:r>
              <a:rPr lang="en-US" altLang="zh-TW" sz="1600" dirty="0"/>
              <a:t>now=`date -d "-1 minute" "+%b %d %H:%M"`</a:t>
            </a:r>
          </a:p>
          <a:p>
            <a:pPr marL="0" indent="0">
              <a:buNone/>
            </a:pPr>
            <a:r>
              <a:rPr lang="en-US" altLang="zh-TW" sz="1600" dirty="0"/>
              <a:t>day=`date +%Y-%m-%d`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R=`grep "$now" /</a:t>
            </a:r>
            <a:r>
              <a:rPr lang="en-US" altLang="zh-TW" sz="1600" dirty="0" err="1"/>
              <a:t>var</a:t>
            </a:r>
            <a:r>
              <a:rPr lang="en-US" altLang="zh-TW" sz="1600" dirty="0"/>
              <a:t>/log/HOST/router/10.10.4.254/$day/warning | grep DDOS`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result</a:t>
            </a:r>
            <a:r>
              <a:rPr lang="en-US" altLang="zh-TW" sz="1600" dirty="0"/>
              <a:t>=${R:+ha}</a:t>
            </a:r>
          </a:p>
          <a:p>
            <a:pPr marL="0" indent="0">
              <a:buNone/>
            </a:pPr>
            <a:r>
              <a:rPr lang="en-US" altLang="zh-TW" sz="1600" dirty="0"/>
              <a:t>if [ "$result" == "ha" ]; then</a:t>
            </a:r>
          </a:p>
          <a:p>
            <a:pPr marL="0" indent="0">
              <a:buNone/>
            </a:pPr>
            <a:r>
              <a:rPr lang="en-US" altLang="zh-TW" sz="1600" dirty="0" smtClean="0"/>
              <a:t>echo </a:t>
            </a:r>
            <a:r>
              <a:rPr lang="en-US" altLang="zh-TW" sz="1600" dirty="0"/>
              <a:t>"$R"  &gt; /root/SWITCH/DDOS</a:t>
            </a:r>
          </a:p>
          <a:p>
            <a:pPr marL="0" indent="0">
              <a:buNone/>
            </a:pPr>
            <a:r>
              <a:rPr lang="en-US" altLang="zh-TW" sz="1600" dirty="0"/>
              <a:t>        /bin/mail -s "Warning - DDOS is happing" ycc@ncnu.edu.tw &lt; /root/SWITCH/DDOS</a:t>
            </a:r>
          </a:p>
          <a:p>
            <a:pPr marL="0" indent="0">
              <a:buNone/>
            </a:pPr>
            <a:r>
              <a:rPr lang="en-US" altLang="zh-TW" sz="1600" dirty="0"/>
              <a:t>        </a:t>
            </a:r>
            <a:r>
              <a:rPr lang="en-US" altLang="zh-TW" sz="1600" dirty="0" err="1"/>
              <a:t>php</a:t>
            </a:r>
            <a:r>
              <a:rPr lang="en-US" altLang="zh-TW" sz="1600" dirty="0"/>
              <a:t> /root/telegram/send-</a:t>
            </a:r>
            <a:r>
              <a:rPr lang="en-US" altLang="zh-TW" sz="1600" dirty="0" err="1"/>
              <a:t>ddos.php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fi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08377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丟訊息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&lt;?</a:t>
            </a:r>
            <a:r>
              <a:rPr lang="en-US" altLang="zh-TW" sz="2000" dirty="0" err="1"/>
              <a:t>php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$</a:t>
            </a:r>
            <a:r>
              <a:rPr lang="en-US" altLang="zh-TW" sz="2000" dirty="0" err="1"/>
              <a:t>botToken</a:t>
            </a:r>
            <a:r>
              <a:rPr lang="en-US" altLang="zh-TW" sz="2000" dirty="0"/>
              <a:t> = </a:t>
            </a:r>
            <a:r>
              <a:rPr lang="en-US" altLang="zh-TW" sz="2000" dirty="0" smtClean="0"/>
              <a:t>“</a:t>
            </a:r>
            <a:r>
              <a:rPr lang="en-US" altLang="zh-TW" sz="2400" dirty="0">
                <a:solidFill>
                  <a:srgbClr val="0070C0"/>
                </a:solidFill>
              </a:rPr>
              <a:t>bot</a:t>
            </a:r>
            <a:r>
              <a:rPr lang="en-US" altLang="zh-TW" sz="2000" dirty="0">
                <a:solidFill>
                  <a:srgbClr val="0070C0"/>
                </a:solidFill>
              </a:rPr>
              <a:t>387470285:AAH4******tk70No</a:t>
            </a:r>
            <a:r>
              <a:rPr lang="en-US" altLang="zh-TW" sz="2000" dirty="0" smtClean="0"/>
              <a:t>";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$website = "https://api.telegram.org/bot".$</a:t>
            </a:r>
            <a:r>
              <a:rPr lang="en-US" altLang="zh-TW" sz="2000" dirty="0" err="1"/>
              <a:t>botToken</a:t>
            </a:r>
            <a:r>
              <a:rPr lang="en-US" altLang="zh-TW" sz="2000" dirty="0"/>
              <a:t>;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err="1"/>
              <a:t>file_get_contents</a:t>
            </a:r>
            <a:r>
              <a:rPr lang="en-US" altLang="zh-TW" sz="2000" dirty="0"/>
              <a:t>($website."/</a:t>
            </a:r>
            <a:r>
              <a:rPr lang="en-US" altLang="zh-TW" sz="2000" dirty="0" err="1"/>
              <a:t>sendmessage?chat_id</a:t>
            </a:r>
            <a:r>
              <a:rPr lang="en-US" altLang="zh-TW" sz="2000" dirty="0" smtClean="0"/>
              <a:t>=</a:t>
            </a:r>
            <a:r>
              <a:rPr lang="en-US" altLang="zh-TW" sz="2000" dirty="0">
                <a:solidFill>
                  <a:srgbClr val="FF0000"/>
                </a:solidFill>
              </a:rPr>
              <a:t> 22222222 </a:t>
            </a:r>
            <a:r>
              <a:rPr lang="en-US" altLang="zh-TW" sz="2000" dirty="0" smtClean="0"/>
              <a:t>&amp;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text=DDOS is happening</a:t>
            </a:r>
            <a:r>
              <a:rPr lang="en-US" altLang="zh-TW" sz="2000" dirty="0"/>
              <a:t>");</a:t>
            </a:r>
          </a:p>
          <a:p>
            <a:pPr marL="0" indent="0">
              <a:buNone/>
            </a:pPr>
            <a:r>
              <a:rPr lang="en-US" altLang="zh-TW" sz="2000" dirty="0"/>
              <a:t>?&gt;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237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統計 單一</a:t>
            </a:r>
            <a:r>
              <a:rPr lang="en-US" altLang="zh-TW" dirty="0" smtClean="0"/>
              <a:t>/</a:t>
            </a:r>
            <a:r>
              <a:rPr lang="zh-TW" altLang="en-US" dirty="0"/>
              <a:t>多</a:t>
            </a:r>
            <a:r>
              <a:rPr lang="zh-TW" altLang="en-US" dirty="0" smtClean="0"/>
              <a:t>個 檔案中 指定字串 出現的次數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9"/>
          <a:stretch/>
        </p:blipFill>
        <p:spPr bwMode="auto">
          <a:xfrm>
            <a:off x="251520" y="2541134"/>
            <a:ext cx="8640960" cy="5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38000"/>
          <a:stretch/>
        </p:blipFill>
        <p:spPr bwMode="auto">
          <a:xfrm>
            <a:off x="251520" y="3631417"/>
            <a:ext cx="8640960" cy="9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4"/>
          <a:stretch/>
        </p:blipFill>
        <p:spPr bwMode="auto">
          <a:xfrm>
            <a:off x="251520" y="5274462"/>
            <a:ext cx="8640960" cy="9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0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1325</Words>
  <Application>Microsoft Office PowerPoint</Application>
  <PresentationFormat>如螢幕大小 (4:3)</PresentationFormat>
  <Paragraphs>467</Paragraphs>
  <Slides>83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84" baseType="lpstr">
      <vt:lpstr>Office 佈景主題</vt:lpstr>
      <vt:lpstr>Syslog-ng 架設與輔助式管理</vt:lpstr>
      <vt:lpstr>輔助式管理過程</vt:lpstr>
      <vt:lpstr>常用的 Linux 指令</vt:lpstr>
      <vt:lpstr>cat</vt:lpstr>
      <vt:lpstr>cat</vt:lpstr>
      <vt:lpstr>cat </vt:lpstr>
      <vt:lpstr>grep</vt:lpstr>
      <vt:lpstr>grep</vt:lpstr>
      <vt:lpstr>grep</vt:lpstr>
      <vt:lpstr>grep</vt:lpstr>
      <vt:lpstr>grep</vt:lpstr>
      <vt:lpstr>grep</vt:lpstr>
      <vt:lpstr>grep</vt:lpstr>
      <vt:lpstr>grep</vt:lpstr>
      <vt:lpstr>PowerPoint 簡報</vt:lpstr>
      <vt:lpstr>grep</vt:lpstr>
      <vt:lpstr>grep</vt:lpstr>
      <vt:lpstr>grep</vt:lpstr>
      <vt:lpstr>awk</vt:lpstr>
      <vt:lpstr>判別式</vt:lpstr>
      <vt:lpstr>awk</vt:lpstr>
      <vt:lpstr>awk</vt:lpstr>
      <vt:lpstr>awk</vt:lpstr>
      <vt:lpstr>tr</vt:lpstr>
      <vt:lpstr>sort</vt:lpstr>
      <vt:lpstr>sort</vt:lpstr>
      <vt:lpstr>sort</vt:lpstr>
      <vt:lpstr>sort</vt:lpstr>
      <vt:lpstr>uniq</vt:lpstr>
      <vt:lpstr>uniq</vt:lpstr>
      <vt:lpstr>uniq</vt:lpstr>
      <vt:lpstr>wc</vt:lpstr>
      <vt:lpstr>date</vt:lpstr>
      <vt:lpstr>date</vt:lpstr>
      <vt:lpstr>date</vt:lpstr>
      <vt:lpstr>SYSLOG-NG Server 安裝流程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不同的網路設備的 syslog 設定</vt:lpstr>
      <vt:lpstr>PowerPoint 簡報</vt:lpstr>
      <vt:lpstr>PowerPoint 簡報</vt:lpstr>
      <vt:lpstr>PowerPoint 簡報</vt:lpstr>
      <vt:lpstr>PowerPoint 簡報</vt:lpstr>
      <vt:lpstr>文字介面封包擷取器 tcpdump</vt:lpstr>
      <vt:lpstr>常用參數</vt:lpstr>
      <vt:lpstr>範例</vt:lpstr>
      <vt:lpstr>範例</vt:lpstr>
      <vt:lpstr>範例</vt:lpstr>
      <vt:lpstr>範例</vt:lpstr>
      <vt:lpstr>範例</vt:lpstr>
      <vt:lpstr>排程 crontab</vt:lpstr>
      <vt:lpstr>PowerPoint 簡報</vt:lpstr>
      <vt:lpstr>PowerPoint 簡報</vt:lpstr>
      <vt:lpstr>範例一</vt:lpstr>
      <vt:lpstr>範例二</vt:lpstr>
      <vt:lpstr>範例三</vt:lpstr>
      <vt:lpstr>PowerPoint 簡報</vt:lpstr>
      <vt:lpstr>練習題</vt:lpstr>
      <vt:lpstr>PowerPoint 簡報</vt:lpstr>
      <vt:lpstr>PowerPoint 簡報</vt:lpstr>
      <vt:lpstr>PowerPoint 簡報</vt:lpstr>
      <vt:lpstr>Telegram 簡易設定</vt:lpstr>
      <vt:lpstr>PowerPoint 簡報</vt:lpstr>
      <vt:lpstr>PowerPoint 簡報</vt:lpstr>
      <vt:lpstr>PowerPoint 簡報</vt:lpstr>
      <vt:lpstr>查詢/ 通報 程式碼分享</vt:lpstr>
      <vt:lpstr>丟訊息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ycc</dc:creator>
  <cp:lastModifiedBy>ycc</cp:lastModifiedBy>
  <cp:revision>122</cp:revision>
  <dcterms:created xsi:type="dcterms:W3CDTF">2017-08-08T02:45:35Z</dcterms:created>
  <dcterms:modified xsi:type="dcterms:W3CDTF">2018-09-20T09:07:59Z</dcterms:modified>
</cp:coreProperties>
</file>